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tags/tag3.xml" ContentType="application/vnd.openxmlformats-officedocument.presentationml.tags+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5.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6.xml" ContentType="application/vnd.openxmlformats-officedocument.presentationml.tags+xml"/>
  <Override PartName="/ppt/notesSlides/notesSlide22.xml" ContentType="application/vnd.openxmlformats-officedocument.presentationml.notesSlide+xml"/>
  <Override PartName="/ppt/tags/tag7.xml" ContentType="application/vnd.openxmlformats-officedocument.presentationml.tags+xml"/>
  <Override PartName="/ppt/notesSlides/notesSlide23.xml" ContentType="application/vnd.openxmlformats-officedocument.presentationml.notesSlide+xml"/>
  <Override PartName="/ppt/tags/tag8.xml" ContentType="application/vnd.openxmlformats-officedocument.presentationml.tags+xml"/>
  <Override PartName="/ppt/notesSlides/notesSlide24.xml" ContentType="application/vnd.openxmlformats-officedocument.presentationml.notesSlide+xml"/>
  <Override PartName="/ppt/tags/tag9.xml" ContentType="application/vnd.openxmlformats-officedocument.presentationml.tags+xml"/>
  <Override PartName="/ppt/notesSlides/notesSlide25.xml" ContentType="application/vnd.openxmlformats-officedocument.presentationml.notesSlide+xml"/>
  <Override PartName="/ppt/tags/tag10.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11.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2.xml" ContentType="application/vnd.openxmlformats-officedocument.presentationml.tags+xml"/>
  <Override PartName="/ppt/notesSlides/notesSlide30.xml" ContentType="application/vnd.openxmlformats-officedocument.presentationml.notesSlide+xml"/>
  <Override PartName="/ppt/tags/tag13.xml" ContentType="application/vnd.openxmlformats-officedocument.presentationml.tags+xml"/>
  <Override PartName="/ppt/notesSlides/notesSlide31.xml" ContentType="application/vnd.openxmlformats-officedocument.presentationml.notesSlide+xml"/>
  <Override PartName="/ppt/tags/tag14.xml" ContentType="application/vnd.openxmlformats-officedocument.presentationml.tags+xml"/>
  <Override PartName="/ppt/notesSlides/notesSlide32.xml" ContentType="application/vnd.openxmlformats-officedocument.presentationml.notesSlide+xml"/>
  <Override PartName="/ppt/tags/tag15.xml" ContentType="application/vnd.openxmlformats-officedocument.presentationml.tags+xml"/>
  <Override PartName="/ppt/notesSlides/notesSlide33.xml" ContentType="application/vnd.openxmlformats-officedocument.presentationml.notesSlide+xml"/>
  <Override PartName="/ppt/tags/tag16.xml" ContentType="application/vnd.openxmlformats-officedocument.presentationml.tags+xml"/>
  <Override PartName="/ppt/notesSlides/notesSlide34.xml" ContentType="application/vnd.openxmlformats-officedocument.presentationml.notesSlide+xml"/>
  <Override PartName="/ppt/tags/tag17.xml" ContentType="application/vnd.openxmlformats-officedocument.presentationml.tags+xml"/>
  <Override PartName="/ppt/notesSlides/notesSlide35.xml" ContentType="application/vnd.openxmlformats-officedocument.presentationml.notesSlide+xml"/>
  <Override PartName="/ppt/tags/tag18.xml" ContentType="application/vnd.openxmlformats-officedocument.presentationml.tags+xml"/>
  <Override PartName="/ppt/notesSlides/notesSlide36.xml" ContentType="application/vnd.openxmlformats-officedocument.presentationml.notesSlide+xml"/>
  <Override PartName="/ppt/tags/tag19.xml" ContentType="application/vnd.openxmlformats-officedocument.presentationml.tags+xml"/>
  <Override PartName="/ppt/notesSlides/notesSlide37.xml" ContentType="application/vnd.openxmlformats-officedocument.presentationml.notesSlide+xml"/>
  <Override PartName="/ppt/tags/tag20.xml" ContentType="application/vnd.openxmlformats-officedocument.presentationml.tags+xml"/>
  <Override PartName="/ppt/notesSlides/notesSlide38.xml" ContentType="application/vnd.openxmlformats-officedocument.presentationml.notesSlide+xml"/>
  <Override PartName="/ppt/tags/tag21.xml" ContentType="application/vnd.openxmlformats-officedocument.presentationml.tags+xml"/>
  <Override PartName="/ppt/notesSlides/notesSlide39.xml" ContentType="application/vnd.openxmlformats-officedocument.presentationml.notesSlide+xml"/>
  <Override PartName="/ppt/tags/tag22.xml" ContentType="application/vnd.openxmlformats-officedocument.presentationml.tags+xml"/>
  <Override PartName="/ppt/notesSlides/notesSlide40.xml" ContentType="application/vnd.openxmlformats-officedocument.presentationml.notesSlide+xml"/>
  <Override PartName="/ppt/tags/tag23.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673" r:id="rId2"/>
    <p:sldMasterId id="2147483660" r:id="rId3"/>
  </p:sldMasterIdLst>
  <p:notesMasterIdLst>
    <p:notesMasterId r:id="rId51"/>
  </p:notesMasterIdLst>
  <p:handoutMasterIdLst>
    <p:handoutMasterId r:id="rId52"/>
  </p:handoutMasterIdLst>
  <p:sldIdLst>
    <p:sldId id="385" r:id="rId4"/>
    <p:sldId id="375" r:id="rId5"/>
    <p:sldId id="304" r:id="rId6"/>
    <p:sldId id="305" r:id="rId7"/>
    <p:sldId id="378" r:id="rId8"/>
    <p:sldId id="319" r:id="rId9"/>
    <p:sldId id="320" r:id="rId10"/>
    <p:sldId id="321" r:id="rId11"/>
    <p:sldId id="322" r:id="rId12"/>
    <p:sldId id="307" r:id="rId13"/>
    <p:sldId id="309" r:id="rId14"/>
    <p:sldId id="310" r:id="rId15"/>
    <p:sldId id="311" r:id="rId16"/>
    <p:sldId id="373" r:id="rId17"/>
    <p:sldId id="388" r:id="rId18"/>
    <p:sldId id="374" r:id="rId19"/>
    <p:sldId id="315" r:id="rId20"/>
    <p:sldId id="317" r:id="rId21"/>
    <p:sldId id="327" r:id="rId22"/>
    <p:sldId id="328" r:id="rId23"/>
    <p:sldId id="329" r:id="rId24"/>
    <p:sldId id="334" r:id="rId25"/>
    <p:sldId id="336" r:id="rId26"/>
    <p:sldId id="337" r:id="rId27"/>
    <p:sldId id="338" r:id="rId28"/>
    <p:sldId id="339" r:id="rId29"/>
    <p:sldId id="363" r:id="rId30"/>
    <p:sldId id="341" r:id="rId31"/>
    <p:sldId id="379" r:id="rId32"/>
    <p:sldId id="342" r:id="rId33"/>
    <p:sldId id="343" r:id="rId34"/>
    <p:sldId id="344" r:id="rId35"/>
    <p:sldId id="345" r:id="rId36"/>
    <p:sldId id="346" r:id="rId37"/>
    <p:sldId id="347" r:id="rId38"/>
    <p:sldId id="348" r:id="rId39"/>
    <p:sldId id="349" r:id="rId40"/>
    <p:sldId id="350" r:id="rId41"/>
    <p:sldId id="351" r:id="rId42"/>
    <p:sldId id="353" r:id="rId43"/>
    <p:sldId id="357" r:id="rId44"/>
    <p:sldId id="381" r:id="rId45"/>
    <p:sldId id="387" r:id="rId46"/>
    <p:sldId id="361" r:id="rId47"/>
    <p:sldId id="382" r:id="rId48"/>
    <p:sldId id="376" r:id="rId49"/>
    <p:sldId id="365" r:id="rId5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slie Long" initials="LL" lastIdx="9" clrIdx="0">
    <p:extLst>
      <p:ext uri="{19B8F6BF-5375-455C-9EA6-DF929625EA0E}">
        <p15:presenceInfo xmlns:p15="http://schemas.microsoft.com/office/powerpoint/2012/main" userId="S-1-5-21-4095628063-3556742122-3606576086-120535" providerId="AD"/>
      </p:ext>
    </p:extLst>
  </p:cmAuthor>
  <p:cmAuthor id="2" name="Susan Razik" initials="SR" lastIdx="9" clrIdx="1">
    <p:extLst>
      <p:ext uri="{19B8F6BF-5375-455C-9EA6-DF929625EA0E}">
        <p15:presenceInfo xmlns:p15="http://schemas.microsoft.com/office/powerpoint/2012/main" userId="S-1-5-21-4095628063-3556742122-3606576086-10170" providerId="AD"/>
      </p:ext>
    </p:extLst>
  </p:cmAuthor>
  <p:cmAuthor id="3" name="Erin Gordon" initials="EG" lastIdx="49" clrIdx="2">
    <p:extLst>
      <p:ext uri="{19B8F6BF-5375-455C-9EA6-DF929625EA0E}">
        <p15:presenceInfo xmlns:p15="http://schemas.microsoft.com/office/powerpoint/2012/main" userId="S-1-5-21-4095628063-3556742122-3606576086-10842" providerId="AD"/>
      </p:ext>
    </p:extLst>
  </p:cmAuthor>
  <p:cmAuthor id="4" name="Amy Miner" initials="AM" lastIdx="19" clrIdx="3">
    <p:extLst>
      <p:ext uri="{19B8F6BF-5375-455C-9EA6-DF929625EA0E}">
        <p15:presenceInfo xmlns:p15="http://schemas.microsoft.com/office/powerpoint/2012/main" userId="S-1-5-21-4095628063-3556742122-3606576086-8437" providerId="AD"/>
      </p:ext>
    </p:extLst>
  </p:cmAuthor>
  <p:cmAuthor id="5" name="David Santana" initials="DS" lastIdx="1" clrIdx="4">
    <p:extLst>
      <p:ext uri="{19B8F6BF-5375-455C-9EA6-DF929625EA0E}">
        <p15:presenceInfo xmlns:p15="http://schemas.microsoft.com/office/powerpoint/2012/main" userId="S-1-5-21-4095628063-3556742122-3606576086-6751" providerId="AD"/>
      </p:ext>
    </p:extLst>
  </p:cmAuthor>
  <p:cmAuthor id="6" name="Marc Wernick" initials="MW" lastIdx="7" clrIdx="5">
    <p:extLst>
      <p:ext uri="{19B8F6BF-5375-455C-9EA6-DF929625EA0E}">
        <p15:presenceInfo xmlns:p15="http://schemas.microsoft.com/office/powerpoint/2012/main" userId="S-1-5-21-4095628063-3556742122-3606576086-16102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4A9C"/>
    <a:srgbClr val="5D86AB"/>
    <a:srgbClr val="5B9BD5"/>
    <a:srgbClr val="5BB7DF"/>
    <a:srgbClr val="E9EDF4"/>
    <a:srgbClr val="FFD0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369" autoAdjust="0"/>
    <p:restoredTop sz="78524" autoAdjust="0"/>
  </p:normalViewPr>
  <p:slideViewPr>
    <p:cSldViewPr snapToGrid="0">
      <p:cViewPr varScale="1">
        <p:scale>
          <a:sx n="89" d="100"/>
          <a:sy n="89" d="100"/>
        </p:scale>
        <p:origin x="630" y="78"/>
      </p:cViewPr>
      <p:guideLst>
        <p:guide orient="horz" pos="2160"/>
        <p:guide pos="2880"/>
      </p:guideLst>
    </p:cSldViewPr>
  </p:slideViewPr>
  <p:outlineViewPr>
    <p:cViewPr>
      <p:scale>
        <a:sx n="33" d="100"/>
        <a:sy n="33" d="100"/>
      </p:scale>
      <p:origin x="0" y="-1181"/>
    </p:cViewPr>
  </p:outlineViewPr>
  <p:notesTextViewPr>
    <p:cViewPr>
      <p:scale>
        <a:sx n="1" d="1"/>
        <a:sy n="1" d="1"/>
      </p:scale>
      <p:origin x="0" y="0"/>
    </p:cViewPr>
  </p:notesTextViewPr>
  <p:sorterViewPr>
    <p:cViewPr>
      <p:scale>
        <a:sx n="80" d="100"/>
        <a:sy n="80" d="100"/>
      </p:scale>
      <p:origin x="0" y="0"/>
    </p:cViewPr>
  </p:sorterViewPr>
  <p:notesViewPr>
    <p:cSldViewPr snapToGrid="0">
      <p:cViewPr>
        <p:scale>
          <a:sx n="80" d="100"/>
          <a:sy n="80" d="100"/>
        </p:scale>
        <p:origin x="3696" y="3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A732FD-4E74-460C-8676-67B28356C318}" type="doc">
      <dgm:prSet loTypeId="urn:microsoft.com/office/officeart/2005/8/layout/hProcess7" loCatId="process" qsTypeId="urn:microsoft.com/office/officeart/2005/8/quickstyle/simple1" qsCatId="simple" csTypeId="urn:microsoft.com/office/officeart/2005/8/colors/accent1_2" csCatId="accent1" phldr="1"/>
      <dgm:spPr/>
      <dgm:t>
        <a:bodyPr/>
        <a:lstStyle/>
        <a:p>
          <a:endParaRPr lang="en-US"/>
        </a:p>
      </dgm:t>
    </dgm:pt>
    <dgm:pt modelId="{CE7446B5-3306-431B-9C17-DCED9B348B7F}">
      <dgm:prSet phldrT="[Text]"/>
      <dgm:spPr>
        <a:solidFill>
          <a:srgbClr val="0070C0"/>
        </a:solidFill>
      </dgm:spPr>
      <dgm:t>
        <a:bodyPr/>
        <a:lstStyle/>
        <a:p>
          <a:r>
            <a:rPr lang="en-US" dirty="0">
              <a:solidFill>
                <a:srgbClr val="0070C0"/>
              </a:solidFill>
            </a:rPr>
            <a:t>Starts</a:t>
          </a:r>
        </a:p>
      </dgm:t>
    </dgm:pt>
    <dgm:pt modelId="{7DCFFC9B-584E-44B7-9D68-69C03EC7E126}" type="parTrans" cxnId="{41C0FD01-D70F-4E22-B63F-514C3E38E7BE}">
      <dgm:prSet/>
      <dgm:spPr/>
      <dgm:t>
        <a:bodyPr/>
        <a:lstStyle/>
        <a:p>
          <a:endParaRPr lang="en-US"/>
        </a:p>
      </dgm:t>
    </dgm:pt>
    <dgm:pt modelId="{D7E731B6-7AD3-4219-B342-8D941DEB2A06}" type="sibTrans" cxnId="{41C0FD01-D70F-4E22-B63F-514C3E38E7BE}">
      <dgm:prSet/>
      <dgm:spPr/>
      <dgm:t>
        <a:bodyPr/>
        <a:lstStyle/>
        <a:p>
          <a:endParaRPr lang="en-US"/>
        </a:p>
      </dgm:t>
    </dgm:pt>
    <dgm:pt modelId="{920F29A2-7517-464F-90ED-8FCF5914CF64}">
      <dgm:prSet phldrT="[Text]"/>
      <dgm:spPr>
        <a:solidFill>
          <a:srgbClr val="0070C0"/>
        </a:solidFill>
      </dgm:spPr>
      <dgm:t>
        <a:bodyPr/>
        <a:lstStyle/>
        <a:p>
          <a:pPr algn="ctr"/>
          <a:r>
            <a:rPr lang="en-US" dirty="0" smtClean="0"/>
            <a:t>Continues</a:t>
          </a:r>
          <a:endParaRPr lang="en-US" dirty="0"/>
        </a:p>
      </dgm:t>
    </dgm:pt>
    <dgm:pt modelId="{00A3E05D-D443-4C8E-A4C4-64615A2BD080}" type="parTrans" cxnId="{F478BA9F-0E13-406A-A9CF-D9A8515326E5}">
      <dgm:prSet/>
      <dgm:spPr/>
      <dgm:t>
        <a:bodyPr/>
        <a:lstStyle/>
        <a:p>
          <a:endParaRPr lang="en-US"/>
        </a:p>
      </dgm:t>
    </dgm:pt>
    <dgm:pt modelId="{DC8D8BE1-8274-49A4-91A4-6080D971476F}" type="sibTrans" cxnId="{F478BA9F-0E13-406A-A9CF-D9A8515326E5}">
      <dgm:prSet/>
      <dgm:spPr/>
      <dgm:t>
        <a:bodyPr/>
        <a:lstStyle/>
        <a:p>
          <a:endParaRPr lang="en-US"/>
        </a:p>
      </dgm:t>
    </dgm:pt>
    <dgm:pt modelId="{2A077B0D-5DA4-4EF4-AB5F-BC5E36084FBA}">
      <dgm:prSet phldrT="[Text]"/>
      <dgm:spPr>
        <a:solidFill>
          <a:srgbClr val="0070C0"/>
        </a:solidFill>
      </dgm:spPr>
      <dgm:t>
        <a:bodyPr/>
        <a:lstStyle/>
        <a:p>
          <a:r>
            <a:rPr lang="en-US" dirty="0">
              <a:solidFill>
                <a:srgbClr val="0070C0"/>
              </a:solidFill>
            </a:rPr>
            <a:t>Ends</a:t>
          </a:r>
        </a:p>
      </dgm:t>
    </dgm:pt>
    <dgm:pt modelId="{E036BCF9-AF9F-4DE2-81A4-D8DC829CC5ED}" type="parTrans" cxnId="{791B750B-0D05-4AA9-A161-D512229FA547}">
      <dgm:prSet/>
      <dgm:spPr/>
      <dgm:t>
        <a:bodyPr/>
        <a:lstStyle/>
        <a:p>
          <a:endParaRPr lang="en-US"/>
        </a:p>
      </dgm:t>
    </dgm:pt>
    <dgm:pt modelId="{C4D96571-8F50-4B39-89F6-27962B6C2477}" type="sibTrans" cxnId="{791B750B-0D05-4AA9-A161-D512229FA547}">
      <dgm:prSet/>
      <dgm:spPr/>
      <dgm:t>
        <a:bodyPr/>
        <a:lstStyle/>
        <a:p>
          <a:endParaRPr lang="en-US"/>
        </a:p>
      </dgm:t>
    </dgm:pt>
    <dgm:pt modelId="{D4F83DD4-C97A-4075-B34B-2C3292F9CAC7}">
      <dgm:prSet phldrT="[Text]"/>
      <dgm:spPr>
        <a:solidFill>
          <a:srgbClr val="0070C0"/>
        </a:solidFill>
      </dgm:spPr>
      <dgm:t>
        <a:bodyPr/>
        <a:lstStyle/>
        <a:p>
          <a:pPr algn="ctr">
            <a:lnSpc>
              <a:spcPct val="100000"/>
            </a:lnSpc>
            <a:spcAft>
              <a:spcPts val="0"/>
            </a:spcAft>
          </a:pPr>
          <a:r>
            <a:rPr lang="en-US" dirty="0" smtClean="0"/>
            <a:t>Ends</a:t>
          </a:r>
          <a:endParaRPr lang="en-US" dirty="0"/>
        </a:p>
      </dgm:t>
    </dgm:pt>
    <dgm:pt modelId="{CD80CCF5-F024-4122-8E65-7C37A6004BA6}" type="parTrans" cxnId="{3609FB42-CF6E-412C-9B0E-9FEA422E9C50}">
      <dgm:prSet/>
      <dgm:spPr/>
      <dgm:t>
        <a:bodyPr/>
        <a:lstStyle/>
        <a:p>
          <a:endParaRPr lang="en-US"/>
        </a:p>
      </dgm:t>
    </dgm:pt>
    <dgm:pt modelId="{62B31814-6B55-4E5D-8F27-83B22C87DD54}" type="sibTrans" cxnId="{3609FB42-CF6E-412C-9B0E-9FEA422E9C50}">
      <dgm:prSet/>
      <dgm:spPr/>
      <dgm:t>
        <a:bodyPr/>
        <a:lstStyle/>
        <a:p>
          <a:endParaRPr lang="en-US"/>
        </a:p>
      </dgm:t>
    </dgm:pt>
    <dgm:pt modelId="{83BECA8D-01FF-4796-AB34-3E7FB1A365E6}">
      <dgm:prSet phldrT="[Text]"/>
      <dgm:spPr>
        <a:solidFill>
          <a:schemeClr val="tx2">
            <a:lumMod val="40000"/>
            <a:lumOff val="60000"/>
          </a:schemeClr>
        </a:solidFill>
      </dgm:spPr>
      <dgm:t>
        <a:bodyPr/>
        <a:lstStyle/>
        <a:p>
          <a:pPr algn="ctr"/>
          <a:r>
            <a:rPr lang="en-US" dirty="0" smtClean="0"/>
            <a:t>Starts</a:t>
          </a:r>
          <a:endParaRPr lang="en-US" dirty="0"/>
        </a:p>
      </dgm:t>
    </dgm:pt>
    <dgm:pt modelId="{EBC3F8ED-6CC5-4B4E-87EF-1D839F2C0DAB}" type="sibTrans" cxnId="{CE38F981-224E-499B-8F64-5EF30D843987}">
      <dgm:prSet/>
      <dgm:spPr/>
      <dgm:t>
        <a:bodyPr/>
        <a:lstStyle/>
        <a:p>
          <a:endParaRPr lang="en-US"/>
        </a:p>
      </dgm:t>
    </dgm:pt>
    <dgm:pt modelId="{F84FFCD5-BA80-401F-90CA-107C0FB51A51}" type="parTrans" cxnId="{CE38F981-224E-499B-8F64-5EF30D843987}">
      <dgm:prSet/>
      <dgm:spPr/>
      <dgm:t>
        <a:bodyPr/>
        <a:lstStyle/>
        <a:p>
          <a:endParaRPr lang="en-US"/>
        </a:p>
      </dgm:t>
    </dgm:pt>
    <dgm:pt modelId="{AEF18998-71F0-4703-A2AB-E7BE86E1C170}">
      <dgm:prSet phldrT="[Text]"/>
      <dgm:spPr>
        <a:solidFill>
          <a:srgbClr val="0070C0"/>
        </a:solidFill>
      </dgm:spPr>
      <dgm:t>
        <a:bodyPr/>
        <a:lstStyle/>
        <a:p>
          <a:r>
            <a:rPr lang="en-US" dirty="0">
              <a:solidFill>
                <a:srgbClr val="0070C0"/>
              </a:solidFill>
            </a:rPr>
            <a:t>Continues</a:t>
          </a:r>
        </a:p>
      </dgm:t>
    </dgm:pt>
    <dgm:pt modelId="{40B83393-F054-4627-954F-75F55AD4B3FA}" type="sibTrans" cxnId="{D3827546-8A23-43E7-8D91-B342495AF6A1}">
      <dgm:prSet/>
      <dgm:spPr/>
      <dgm:t>
        <a:bodyPr/>
        <a:lstStyle/>
        <a:p>
          <a:endParaRPr lang="en-US"/>
        </a:p>
      </dgm:t>
    </dgm:pt>
    <dgm:pt modelId="{0AEB60E1-E4E8-4A35-8567-BF0A1F21F094}" type="parTrans" cxnId="{D3827546-8A23-43E7-8D91-B342495AF6A1}">
      <dgm:prSet/>
      <dgm:spPr/>
      <dgm:t>
        <a:bodyPr/>
        <a:lstStyle/>
        <a:p>
          <a:endParaRPr lang="en-US"/>
        </a:p>
      </dgm:t>
    </dgm:pt>
    <dgm:pt modelId="{25ADE454-BCC5-4502-A460-6EE8D9ED38F8}">
      <dgm:prSet phldrT="[Text]"/>
      <dgm:spPr>
        <a:solidFill>
          <a:schemeClr val="tx2">
            <a:lumMod val="40000"/>
            <a:lumOff val="60000"/>
          </a:schemeClr>
        </a:solidFill>
      </dgm:spPr>
      <dgm:t>
        <a:bodyPr/>
        <a:lstStyle/>
        <a:p>
          <a:pPr algn="ctr"/>
          <a:r>
            <a:rPr lang="en-US" dirty="0" smtClean="0"/>
            <a:t>Jan 1 </a:t>
          </a:r>
          <a:endParaRPr lang="en-US" dirty="0"/>
        </a:p>
      </dgm:t>
    </dgm:pt>
    <dgm:pt modelId="{2DDA50D1-E2F3-4A81-90C7-DDF917B0A9CD}" type="parTrans" cxnId="{53E8DA78-144E-465E-9763-A6E962F64BAF}">
      <dgm:prSet/>
      <dgm:spPr/>
      <dgm:t>
        <a:bodyPr/>
        <a:lstStyle/>
        <a:p>
          <a:endParaRPr lang="en-US"/>
        </a:p>
      </dgm:t>
    </dgm:pt>
    <dgm:pt modelId="{61068F93-A42C-44F8-9D3F-7FAE0FEFFED2}" type="sibTrans" cxnId="{53E8DA78-144E-465E-9763-A6E962F64BAF}">
      <dgm:prSet/>
      <dgm:spPr/>
      <dgm:t>
        <a:bodyPr/>
        <a:lstStyle/>
        <a:p>
          <a:endParaRPr lang="en-US"/>
        </a:p>
      </dgm:t>
    </dgm:pt>
    <dgm:pt modelId="{D01F6F49-A2BB-4EFD-A1D3-B703EAB0BD1F}">
      <dgm:prSet phldrT="[Text]"/>
      <dgm:spPr>
        <a:solidFill>
          <a:srgbClr val="0070C0"/>
        </a:solidFill>
      </dgm:spPr>
      <dgm:t>
        <a:bodyPr/>
        <a:lstStyle/>
        <a:p>
          <a:pPr algn="ctr"/>
          <a:r>
            <a:rPr lang="en-US" dirty="0" smtClean="0"/>
            <a:t>Feb </a:t>
          </a:r>
          <a:endParaRPr lang="en-US" dirty="0"/>
        </a:p>
      </dgm:t>
    </dgm:pt>
    <dgm:pt modelId="{FC85EBD2-963C-4C13-B35B-6229AD360D9B}" type="parTrans" cxnId="{4F93FA3D-0868-497B-800A-EEE32A486BE2}">
      <dgm:prSet/>
      <dgm:spPr/>
      <dgm:t>
        <a:bodyPr/>
        <a:lstStyle/>
        <a:p>
          <a:endParaRPr lang="en-US"/>
        </a:p>
      </dgm:t>
    </dgm:pt>
    <dgm:pt modelId="{7D21E44D-E2EA-4B3A-A7B6-8AB928AEB12A}" type="sibTrans" cxnId="{4F93FA3D-0868-497B-800A-EEE32A486BE2}">
      <dgm:prSet/>
      <dgm:spPr/>
      <dgm:t>
        <a:bodyPr/>
        <a:lstStyle/>
        <a:p>
          <a:endParaRPr lang="en-US"/>
        </a:p>
      </dgm:t>
    </dgm:pt>
    <dgm:pt modelId="{35CA369F-4BBC-493C-819E-C9F93C957F8A}">
      <dgm:prSet phldrT="[Text]"/>
      <dgm:spPr>
        <a:solidFill>
          <a:srgbClr val="0070C0"/>
        </a:solidFill>
      </dgm:spPr>
      <dgm:t>
        <a:bodyPr/>
        <a:lstStyle/>
        <a:p>
          <a:pPr algn="ctr">
            <a:lnSpc>
              <a:spcPct val="100000"/>
            </a:lnSpc>
            <a:spcAft>
              <a:spcPts val="0"/>
            </a:spcAft>
          </a:pPr>
          <a:r>
            <a:rPr lang="en-US" dirty="0" smtClean="0"/>
            <a:t>Mar 31</a:t>
          </a:r>
          <a:endParaRPr lang="en-US" dirty="0"/>
        </a:p>
      </dgm:t>
    </dgm:pt>
    <dgm:pt modelId="{37795360-7ED4-486F-8F0C-85DD83A5A1EA}" type="parTrans" cxnId="{BF14FBBB-FEEF-4F76-995C-2AB0FFF53A56}">
      <dgm:prSet/>
      <dgm:spPr/>
      <dgm:t>
        <a:bodyPr/>
        <a:lstStyle/>
        <a:p>
          <a:endParaRPr lang="en-US"/>
        </a:p>
      </dgm:t>
    </dgm:pt>
    <dgm:pt modelId="{C2F83FC6-7A73-4DAA-B863-A95DF0183F15}" type="sibTrans" cxnId="{BF14FBBB-FEEF-4F76-995C-2AB0FFF53A56}">
      <dgm:prSet/>
      <dgm:spPr/>
      <dgm:t>
        <a:bodyPr/>
        <a:lstStyle/>
        <a:p>
          <a:endParaRPr lang="en-US"/>
        </a:p>
      </dgm:t>
    </dgm:pt>
    <dgm:pt modelId="{6988D722-701C-499E-9BD8-8851E1A0A0CC}" type="pres">
      <dgm:prSet presAssocID="{D0A732FD-4E74-460C-8676-67B28356C318}" presName="Name0" presStyleCnt="0">
        <dgm:presLayoutVars>
          <dgm:dir/>
          <dgm:animLvl val="lvl"/>
          <dgm:resizeHandles val="exact"/>
        </dgm:presLayoutVars>
      </dgm:prSet>
      <dgm:spPr/>
      <dgm:t>
        <a:bodyPr/>
        <a:lstStyle/>
        <a:p>
          <a:endParaRPr lang="en-US"/>
        </a:p>
      </dgm:t>
    </dgm:pt>
    <dgm:pt modelId="{191AA64B-DC05-439B-ADA1-0B7F017E8920}" type="pres">
      <dgm:prSet presAssocID="{CE7446B5-3306-431B-9C17-DCED9B348B7F}" presName="compositeNode" presStyleCnt="0">
        <dgm:presLayoutVars>
          <dgm:bulletEnabled val="1"/>
        </dgm:presLayoutVars>
      </dgm:prSet>
      <dgm:spPr/>
    </dgm:pt>
    <dgm:pt modelId="{44198CE7-DC3D-4BB1-8365-DF2D6974C8F7}" type="pres">
      <dgm:prSet presAssocID="{CE7446B5-3306-431B-9C17-DCED9B348B7F}" presName="bgRect" presStyleLbl="node1" presStyleIdx="0" presStyleCnt="3" custLinFactNeighborX="-9236" custLinFactNeighborY="2478"/>
      <dgm:spPr/>
      <dgm:t>
        <a:bodyPr/>
        <a:lstStyle/>
        <a:p>
          <a:endParaRPr lang="en-US"/>
        </a:p>
      </dgm:t>
    </dgm:pt>
    <dgm:pt modelId="{B0B6A3FB-ED1F-47CE-85F8-2EBD2C36CBD3}" type="pres">
      <dgm:prSet presAssocID="{CE7446B5-3306-431B-9C17-DCED9B348B7F}" presName="parentNode" presStyleLbl="node1" presStyleIdx="0" presStyleCnt="3">
        <dgm:presLayoutVars>
          <dgm:chMax val="0"/>
          <dgm:bulletEnabled val="1"/>
        </dgm:presLayoutVars>
      </dgm:prSet>
      <dgm:spPr/>
      <dgm:t>
        <a:bodyPr/>
        <a:lstStyle/>
        <a:p>
          <a:endParaRPr lang="en-US"/>
        </a:p>
      </dgm:t>
    </dgm:pt>
    <dgm:pt modelId="{4FB17124-6943-4A5C-84AB-2DB05267FC22}" type="pres">
      <dgm:prSet presAssocID="{CE7446B5-3306-431B-9C17-DCED9B348B7F}" presName="childNode" presStyleLbl="node1" presStyleIdx="0" presStyleCnt="3">
        <dgm:presLayoutVars>
          <dgm:bulletEnabled val="1"/>
        </dgm:presLayoutVars>
      </dgm:prSet>
      <dgm:spPr/>
      <dgm:t>
        <a:bodyPr/>
        <a:lstStyle/>
        <a:p>
          <a:endParaRPr lang="en-US"/>
        </a:p>
      </dgm:t>
    </dgm:pt>
    <dgm:pt modelId="{5072A9B0-9981-406C-B19F-50A06510F98C}" type="pres">
      <dgm:prSet presAssocID="{D7E731B6-7AD3-4219-B342-8D941DEB2A06}" presName="hSp" presStyleCnt="0"/>
      <dgm:spPr/>
    </dgm:pt>
    <dgm:pt modelId="{05BF3E3E-DB1D-4559-8024-FB1239B6A48A}" type="pres">
      <dgm:prSet presAssocID="{D7E731B6-7AD3-4219-B342-8D941DEB2A06}" presName="vProcSp" presStyleCnt="0"/>
      <dgm:spPr/>
    </dgm:pt>
    <dgm:pt modelId="{1659C2A5-4200-46E1-9898-A3D3EA27902F}" type="pres">
      <dgm:prSet presAssocID="{D7E731B6-7AD3-4219-B342-8D941DEB2A06}" presName="vSp1" presStyleCnt="0"/>
      <dgm:spPr/>
    </dgm:pt>
    <dgm:pt modelId="{C3697F08-8247-49E8-8409-B2EDCA8A6D8A}" type="pres">
      <dgm:prSet presAssocID="{D7E731B6-7AD3-4219-B342-8D941DEB2A06}" presName="simulatedConn" presStyleLbl="solidFgAcc1" presStyleIdx="0" presStyleCnt="2"/>
      <dgm:spPr/>
    </dgm:pt>
    <dgm:pt modelId="{7130D272-90C7-4B83-9173-2BD07F9DA418}" type="pres">
      <dgm:prSet presAssocID="{D7E731B6-7AD3-4219-B342-8D941DEB2A06}" presName="vSp2" presStyleCnt="0"/>
      <dgm:spPr/>
    </dgm:pt>
    <dgm:pt modelId="{BC035B2F-6DC9-42D6-AC66-63761C4447C8}" type="pres">
      <dgm:prSet presAssocID="{D7E731B6-7AD3-4219-B342-8D941DEB2A06}" presName="sibTrans" presStyleCnt="0"/>
      <dgm:spPr/>
    </dgm:pt>
    <dgm:pt modelId="{0A7A16DF-739E-4429-B844-23B06A2364F4}" type="pres">
      <dgm:prSet presAssocID="{AEF18998-71F0-4703-A2AB-E7BE86E1C170}" presName="compositeNode" presStyleCnt="0">
        <dgm:presLayoutVars>
          <dgm:bulletEnabled val="1"/>
        </dgm:presLayoutVars>
      </dgm:prSet>
      <dgm:spPr/>
    </dgm:pt>
    <dgm:pt modelId="{DF6BABB6-FCC3-49F8-BA63-9E4B73F116CA}" type="pres">
      <dgm:prSet presAssocID="{AEF18998-71F0-4703-A2AB-E7BE86E1C170}" presName="bgRect" presStyleLbl="node1" presStyleIdx="1" presStyleCnt="3" custLinFactNeighborX="1769" custLinFactNeighborY="-1710"/>
      <dgm:spPr/>
      <dgm:t>
        <a:bodyPr/>
        <a:lstStyle/>
        <a:p>
          <a:endParaRPr lang="en-US"/>
        </a:p>
      </dgm:t>
    </dgm:pt>
    <dgm:pt modelId="{4B6946BE-C9AB-4F4D-8E46-7CD948D87237}" type="pres">
      <dgm:prSet presAssocID="{AEF18998-71F0-4703-A2AB-E7BE86E1C170}" presName="parentNode" presStyleLbl="node1" presStyleIdx="1" presStyleCnt="3">
        <dgm:presLayoutVars>
          <dgm:chMax val="0"/>
          <dgm:bulletEnabled val="1"/>
        </dgm:presLayoutVars>
      </dgm:prSet>
      <dgm:spPr/>
      <dgm:t>
        <a:bodyPr/>
        <a:lstStyle/>
        <a:p>
          <a:endParaRPr lang="en-US"/>
        </a:p>
      </dgm:t>
    </dgm:pt>
    <dgm:pt modelId="{B4D72B62-4A7E-40AC-9FFD-41F32E631DAA}" type="pres">
      <dgm:prSet presAssocID="{AEF18998-71F0-4703-A2AB-E7BE86E1C170}" presName="childNode" presStyleLbl="node1" presStyleIdx="1" presStyleCnt="3">
        <dgm:presLayoutVars>
          <dgm:bulletEnabled val="1"/>
        </dgm:presLayoutVars>
      </dgm:prSet>
      <dgm:spPr/>
      <dgm:t>
        <a:bodyPr/>
        <a:lstStyle/>
        <a:p>
          <a:endParaRPr lang="en-US"/>
        </a:p>
      </dgm:t>
    </dgm:pt>
    <dgm:pt modelId="{BE4C1E3A-BBDE-4C1D-A8A0-AF3C3BA7704C}" type="pres">
      <dgm:prSet presAssocID="{40B83393-F054-4627-954F-75F55AD4B3FA}" presName="hSp" presStyleCnt="0"/>
      <dgm:spPr/>
    </dgm:pt>
    <dgm:pt modelId="{6D9FE7D1-DE7C-4404-B41F-1496757EBD25}" type="pres">
      <dgm:prSet presAssocID="{40B83393-F054-4627-954F-75F55AD4B3FA}" presName="vProcSp" presStyleCnt="0"/>
      <dgm:spPr/>
    </dgm:pt>
    <dgm:pt modelId="{25B8A66D-2F28-4B5C-9FDF-43B80D0FD855}" type="pres">
      <dgm:prSet presAssocID="{40B83393-F054-4627-954F-75F55AD4B3FA}" presName="vSp1" presStyleCnt="0"/>
      <dgm:spPr/>
    </dgm:pt>
    <dgm:pt modelId="{4840E816-AD25-499D-BB79-1BAAB2921A58}" type="pres">
      <dgm:prSet presAssocID="{40B83393-F054-4627-954F-75F55AD4B3FA}" presName="simulatedConn" presStyleLbl="solidFgAcc1" presStyleIdx="1" presStyleCnt="2"/>
      <dgm:spPr/>
    </dgm:pt>
    <dgm:pt modelId="{02F69D5A-7A0F-4513-88B1-3ED32B19A24D}" type="pres">
      <dgm:prSet presAssocID="{40B83393-F054-4627-954F-75F55AD4B3FA}" presName="vSp2" presStyleCnt="0"/>
      <dgm:spPr/>
    </dgm:pt>
    <dgm:pt modelId="{FDA74CF7-71CA-4039-937C-7190D7FC0A48}" type="pres">
      <dgm:prSet presAssocID="{40B83393-F054-4627-954F-75F55AD4B3FA}" presName="sibTrans" presStyleCnt="0"/>
      <dgm:spPr/>
    </dgm:pt>
    <dgm:pt modelId="{203B6D1D-1540-440E-8B90-57C2D6E105F6}" type="pres">
      <dgm:prSet presAssocID="{2A077B0D-5DA4-4EF4-AB5F-BC5E36084FBA}" presName="compositeNode" presStyleCnt="0">
        <dgm:presLayoutVars>
          <dgm:bulletEnabled val="1"/>
        </dgm:presLayoutVars>
      </dgm:prSet>
      <dgm:spPr/>
    </dgm:pt>
    <dgm:pt modelId="{5DAF2A97-352B-436B-B285-1ACB224A0544}" type="pres">
      <dgm:prSet presAssocID="{2A077B0D-5DA4-4EF4-AB5F-BC5E36084FBA}" presName="bgRect" presStyleLbl="node1" presStyleIdx="2" presStyleCnt="3"/>
      <dgm:spPr/>
      <dgm:t>
        <a:bodyPr/>
        <a:lstStyle/>
        <a:p>
          <a:endParaRPr lang="en-US"/>
        </a:p>
      </dgm:t>
    </dgm:pt>
    <dgm:pt modelId="{BD547890-99AB-49C6-8C07-F1F276FE002C}" type="pres">
      <dgm:prSet presAssocID="{2A077B0D-5DA4-4EF4-AB5F-BC5E36084FBA}" presName="parentNode" presStyleLbl="node1" presStyleIdx="2" presStyleCnt="3">
        <dgm:presLayoutVars>
          <dgm:chMax val="0"/>
          <dgm:bulletEnabled val="1"/>
        </dgm:presLayoutVars>
      </dgm:prSet>
      <dgm:spPr/>
      <dgm:t>
        <a:bodyPr/>
        <a:lstStyle/>
        <a:p>
          <a:endParaRPr lang="en-US"/>
        </a:p>
      </dgm:t>
    </dgm:pt>
    <dgm:pt modelId="{D996FEBF-6D3D-4E96-A123-C3008B460487}" type="pres">
      <dgm:prSet presAssocID="{2A077B0D-5DA4-4EF4-AB5F-BC5E36084FBA}" presName="childNode" presStyleLbl="node1" presStyleIdx="2" presStyleCnt="3">
        <dgm:presLayoutVars>
          <dgm:bulletEnabled val="1"/>
        </dgm:presLayoutVars>
      </dgm:prSet>
      <dgm:spPr/>
      <dgm:t>
        <a:bodyPr/>
        <a:lstStyle/>
        <a:p>
          <a:endParaRPr lang="en-US"/>
        </a:p>
      </dgm:t>
    </dgm:pt>
  </dgm:ptLst>
  <dgm:cxnLst>
    <dgm:cxn modelId="{791B750B-0D05-4AA9-A161-D512229FA547}" srcId="{D0A732FD-4E74-460C-8676-67B28356C318}" destId="{2A077B0D-5DA4-4EF4-AB5F-BC5E36084FBA}" srcOrd="2" destOrd="0" parTransId="{E036BCF9-AF9F-4DE2-81A4-D8DC829CC5ED}" sibTransId="{C4D96571-8F50-4B39-89F6-27962B6C2477}"/>
    <dgm:cxn modelId="{4F93FA3D-0868-497B-800A-EEE32A486BE2}" srcId="{AEF18998-71F0-4703-A2AB-E7BE86E1C170}" destId="{D01F6F49-A2BB-4EFD-A1D3-B703EAB0BD1F}" srcOrd="1" destOrd="0" parTransId="{FC85EBD2-963C-4C13-B35B-6229AD360D9B}" sibTransId="{7D21E44D-E2EA-4B3A-A7B6-8AB928AEB12A}"/>
    <dgm:cxn modelId="{03156D7D-FF60-46AA-B675-414B60480251}" type="presOf" srcId="{25ADE454-BCC5-4502-A460-6EE8D9ED38F8}" destId="{4FB17124-6943-4A5C-84AB-2DB05267FC22}" srcOrd="0" destOrd="1" presId="urn:microsoft.com/office/officeart/2005/8/layout/hProcess7"/>
    <dgm:cxn modelId="{F78B7E99-1D85-4B7C-A11B-CEFB4FE41CCA}" type="presOf" srcId="{83BECA8D-01FF-4796-AB34-3E7FB1A365E6}" destId="{4FB17124-6943-4A5C-84AB-2DB05267FC22}" srcOrd="0" destOrd="0" presId="urn:microsoft.com/office/officeart/2005/8/layout/hProcess7"/>
    <dgm:cxn modelId="{7BB72025-C0D4-4037-A06B-32D9C1A002EB}" type="presOf" srcId="{2A077B0D-5DA4-4EF4-AB5F-BC5E36084FBA}" destId="{5DAF2A97-352B-436B-B285-1ACB224A0544}" srcOrd="0" destOrd="0" presId="urn:microsoft.com/office/officeart/2005/8/layout/hProcess7"/>
    <dgm:cxn modelId="{2D428F4B-2471-4841-AD91-0929A2565D6E}" type="presOf" srcId="{CE7446B5-3306-431B-9C17-DCED9B348B7F}" destId="{44198CE7-DC3D-4BB1-8365-DF2D6974C8F7}" srcOrd="0" destOrd="0" presId="urn:microsoft.com/office/officeart/2005/8/layout/hProcess7"/>
    <dgm:cxn modelId="{95D5896D-E8D3-4264-8945-E77B79187D8B}" type="presOf" srcId="{35CA369F-4BBC-493C-819E-C9F93C957F8A}" destId="{D996FEBF-6D3D-4E96-A123-C3008B460487}" srcOrd="0" destOrd="1" presId="urn:microsoft.com/office/officeart/2005/8/layout/hProcess7"/>
    <dgm:cxn modelId="{CE38F981-224E-499B-8F64-5EF30D843987}" srcId="{CE7446B5-3306-431B-9C17-DCED9B348B7F}" destId="{83BECA8D-01FF-4796-AB34-3E7FB1A365E6}" srcOrd="0" destOrd="0" parTransId="{F84FFCD5-BA80-401F-90CA-107C0FB51A51}" sibTransId="{EBC3F8ED-6CC5-4B4E-87EF-1D839F2C0DAB}"/>
    <dgm:cxn modelId="{F478BA9F-0E13-406A-A9CF-D9A8515326E5}" srcId="{AEF18998-71F0-4703-A2AB-E7BE86E1C170}" destId="{920F29A2-7517-464F-90ED-8FCF5914CF64}" srcOrd="0" destOrd="0" parTransId="{00A3E05D-D443-4C8E-A4C4-64615A2BD080}" sibTransId="{DC8D8BE1-8274-49A4-91A4-6080D971476F}"/>
    <dgm:cxn modelId="{99CE88E6-11CF-46E4-8AD0-ABF4DD80FF13}" type="presOf" srcId="{AEF18998-71F0-4703-A2AB-E7BE86E1C170}" destId="{4B6946BE-C9AB-4F4D-8E46-7CD948D87237}" srcOrd="1" destOrd="0" presId="urn:microsoft.com/office/officeart/2005/8/layout/hProcess7"/>
    <dgm:cxn modelId="{53E8DA78-144E-465E-9763-A6E962F64BAF}" srcId="{CE7446B5-3306-431B-9C17-DCED9B348B7F}" destId="{25ADE454-BCC5-4502-A460-6EE8D9ED38F8}" srcOrd="1" destOrd="0" parTransId="{2DDA50D1-E2F3-4A81-90C7-DDF917B0A9CD}" sibTransId="{61068F93-A42C-44F8-9D3F-7FAE0FEFFED2}"/>
    <dgm:cxn modelId="{CE5CCB5D-9D4D-4204-9415-C92C1F1B7B6A}" type="presOf" srcId="{AEF18998-71F0-4703-A2AB-E7BE86E1C170}" destId="{DF6BABB6-FCC3-49F8-BA63-9E4B73F116CA}" srcOrd="0" destOrd="0" presId="urn:microsoft.com/office/officeart/2005/8/layout/hProcess7"/>
    <dgm:cxn modelId="{3609FB42-CF6E-412C-9B0E-9FEA422E9C50}" srcId="{2A077B0D-5DA4-4EF4-AB5F-BC5E36084FBA}" destId="{D4F83DD4-C97A-4075-B34B-2C3292F9CAC7}" srcOrd="0" destOrd="0" parTransId="{CD80CCF5-F024-4122-8E65-7C37A6004BA6}" sibTransId="{62B31814-6B55-4E5D-8F27-83B22C87DD54}"/>
    <dgm:cxn modelId="{41C0FD01-D70F-4E22-B63F-514C3E38E7BE}" srcId="{D0A732FD-4E74-460C-8676-67B28356C318}" destId="{CE7446B5-3306-431B-9C17-DCED9B348B7F}" srcOrd="0" destOrd="0" parTransId="{7DCFFC9B-584E-44B7-9D68-69C03EC7E126}" sibTransId="{D7E731B6-7AD3-4219-B342-8D941DEB2A06}"/>
    <dgm:cxn modelId="{3163A795-936E-439E-AEC6-D054B7D61E74}" type="presOf" srcId="{D01F6F49-A2BB-4EFD-A1D3-B703EAB0BD1F}" destId="{B4D72B62-4A7E-40AC-9FFD-41F32E631DAA}" srcOrd="0" destOrd="1" presId="urn:microsoft.com/office/officeart/2005/8/layout/hProcess7"/>
    <dgm:cxn modelId="{BF14FBBB-FEEF-4F76-995C-2AB0FFF53A56}" srcId="{2A077B0D-5DA4-4EF4-AB5F-BC5E36084FBA}" destId="{35CA369F-4BBC-493C-819E-C9F93C957F8A}" srcOrd="1" destOrd="0" parTransId="{37795360-7ED4-486F-8F0C-85DD83A5A1EA}" sibTransId="{C2F83FC6-7A73-4DAA-B863-A95DF0183F15}"/>
    <dgm:cxn modelId="{D3827546-8A23-43E7-8D91-B342495AF6A1}" srcId="{D0A732FD-4E74-460C-8676-67B28356C318}" destId="{AEF18998-71F0-4703-A2AB-E7BE86E1C170}" srcOrd="1" destOrd="0" parTransId="{0AEB60E1-E4E8-4A35-8567-BF0A1F21F094}" sibTransId="{40B83393-F054-4627-954F-75F55AD4B3FA}"/>
    <dgm:cxn modelId="{FD32B298-44F5-4954-86F4-344456CB989C}" type="presOf" srcId="{920F29A2-7517-464F-90ED-8FCF5914CF64}" destId="{B4D72B62-4A7E-40AC-9FFD-41F32E631DAA}" srcOrd="0" destOrd="0" presId="urn:microsoft.com/office/officeart/2005/8/layout/hProcess7"/>
    <dgm:cxn modelId="{53B8B763-1249-44F9-8B01-4727C2A3E453}" type="presOf" srcId="{D4F83DD4-C97A-4075-B34B-2C3292F9CAC7}" destId="{D996FEBF-6D3D-4E96-A123-C3008B460487}" srcOrd="0" destOrd="0" presId="urn:microsoft.com/office/officeart/2005/8/layout/hProcess7"/>
    <dgm:cxn modelId="{4CABB424-2626-4AB9-89DE-FD615E2EFDB7}" type="presOf" srcId="{D0A732FD-4E74-460C-8676-67B28356C318}" destId="{6988D722-701C-499E-9BD8-8851E1A0A0CC}" srcOrd="0" destOrd="0" presId="urn:microsoft.com/office/officeart/2005/8/layout/hProcess7"/>
    <dgm:cxn modelId="{A67DA283-5BE7-4C2F-883C-DD7510AF75D6}" type="presOf" srcId="{CE7446B5-3306-431B-9C17-DCED9B348B7F}" destId="{B0B6A3FB-ED1F-47CE-85F8-2EBD2C36CBD3}" srcOrd="1" destOrd="0" presId="urn:microsoft.com/office/officeart/2005/8/layout/hProcess7"/>
    <dgm:cxn modelId="{DB2EDD15-98B9-4E3B-8A56-2F02830B2CB5}" type="presOf" srcId="{2A077B0D-5DA4-4EF4-AB5F-BC5E36084FBA}" destId="{BD547890-99AB-49C6-8C07-F1F276FE002C}" srcOrd="1" destOrd="0" presId="urn:microsoft.com/office/officeart/2005/8/layout/hProcess7"/>
    <dgm:cxn modelId="{105284DB-7311-4C14-9C63-8BFE3D8C77A5}" type="presParOf" srcId="{6988D722-701C-499E-9BD8-8851E1A0A0CC}" destId="{191AA64B-DC05-439B-ADA1-0B7F017E8920}" srcOrd="0" destOrd="0" presId="urn:microsoft.com/office/officeart/2005/8/layout/hProcess7"/>
    <dgm:cxn modelId="{F47891DE-199D-4622-AF7F-1FE1AB78D051}" type="presParOf" srcId="{191AA64B-DC05-439B-ADA1-0B7F017E8920}" destId="{44198CE7-DC3D-4BB1-8365-DF2D6974C8F7}" srcOrd="0" destOrd="0" presId="urn:microsoft.com/office/officeart/2005/8/layout/hProcess7"/>
    <dgm:cxn modelId="{2E35A12B-A547-4847-B671-403E6ACF477A}" type="presParOf" srcId="{191AA64B-DC05-439B-ADA1-0B7F017E8920}" destId="{B0B6A3FB-ED1F-47CE-85F8-2EBD2C36CBD3}" srcOrd="1" destOrd="0" presId="urn:microsoft.com/office/officeart/2005/8/layout/hProcess7"/>
    <dgm:cxn modelId="{8D97FA84-D6F5-4352-8539-1DEDCFD2D2E2}" type="presParOf" srcId="{191AA64B-DC05-439B-ADA1-0B7F017E8920}" destId="{4FB17124-6943-4A5C-84AB-2DB05267FC22}" srcOrd="2" destOrd="0" presId="urn:microsoft.com/office/officeart/2005/8/layout/hProcess7"/>
    <dgm:cxn modelId="{EFE7E1C4-01F4-4857-A428-23A19BE836E5}" type="presParOf" srcId="{6988D722-701C-499E-9BD8-8851E1A0A0CC}" destId="{5072A9B0-9981-406C-B19F-50A06510F98C}" srcOrd="1" destOrd="0" presId="urn:microsoft.com/office/officeart/2005/8/layout/hProcess7"/>
    <dgm:cxn modelId="{206E9A0D-B0BD-4365-A371-B257D540CB87}" type="presParOf" srcId="{6988D722-701C-499E-9BD8-8851E1A0A0CC}" destId="{05BF3E3E-DB1D-4559-8024-FB1239B6A48A}" srcOrd="2" destOrd="0" presId="urn:microsoft.com/office/officeart/2005/8/layout/hProcess7"/>
    <dgm:cxn modelId="{586B3C2C-A6F6-4710-A646-7C17677A35EF}" type="presParOf" srcId="{05BF3E3E-DB1D-4559-8024-FB1239B6A48A}" destId="{1659C2A5-4200-46E1-9898-A3D3EA27902F}" srcOrd="0" destOrd="0" presId="urn:microsoft.com/office/officeart/2005/8/layout/hProcess7"/>
    <dgm:cxn modelId="{7D1DCB5E-4176-4D73-A97E-BB3BC56BBA3F}" type="presParOf" srcId="{05BF3E3E-DB1D-4559-8024-FB1239B6A48A}" destId="{C3697F08-8247-49E8-8409-B2EDCA8A6D8A}" srcOrd="1" destOrd="0" presId="urn:microsoft.com/office/officeart/2005/8/layout/hProcess7"/>
    <dgm:cxn modelId="{41EABC97-A871-45FC-B259-D81127B86F94}" type="presParOf" srcId="{05BF3E3E-DB1D-4559-8024-FB1239B6A48A}" destId="{7130D272-90C7-4B83-9173-2BD07F9DA418}" srcOrd="2" destOrd="0" presId="urn:microsoft.com/office/officeart/2005/8/layout/hProcess7"/>
    <dgm:cxn modelId="{3E546934-CF5E-43BB-B873-B4F0CBDB3DF6}" type="presParOf" srcId="{6988D722-701C-499E-9BD8-8851E1A0A0CC}" destId="{BC035B2F-6DC9-42D6-AC66-63761C4447C8}" srcOrd="3" destOrd="0" presId="urn:microsoft.com/office/officeart/2005/8/layout/hProcess7"/>
    <dgm:cxn modelId="{88723181-3943-4832-949D-EBE2F792EC07}" type="presParOf" srcId="{6988D722-701C-499E-9BD8-8851E1A0A0CC}" destId="{0A7A16DF-739E-4429-B844-23B06A2364F4}" srcOrd="4" destOrd="0" presId="urn:microsoft.com/office/officeart/2005/8/layout/hProcess7"/>
    <dgm:cxn modelId="{6E30774F-D1E4-4AA7-98CF-F5BAE6208EDA}" type="presParOf" srcId="{0A7A16DF-739E-4429-B844-23B06A2364F4}" destId="{DF6BABB6-FCC3-49F8-BA63-9E4B73F116CA}" srcOrd="0" destOrd="0" presId="urn:microsoft.com/office/officeart/2005/8/layout/hProcess7"/>
    <dgm:cxn modelId="{622B1A5F-AC66-4BEB-B43B-B29A5F119987}" type="presParOf" srcId="{0A7A16DF-739E-4429-B844-23B06A2364F4}" destId="{4B6946BE-C9AB-4F4D-8E46-7CD948D87237}" srcOrd="1" destOrd="0" presId="urn:microsoft.com/office/officeart/2005/8/layout/hProcess7"/>
    <dgm:cxn modelId="{6A686B72-798C-440E-9814-492E99790163}" type="presParOf" srcId="{0A7A16DF-739E-4429-B844-23B06A2364F4}" destId="{B4D72B62-4A7E-40AC-9FFD-41F32E631DAA}" srcOrd="2" destOrd="0" presId="urn:microsoft.com/office/officeart/2005/8/layout/hProcess7"/>
    <dgm:cxn modelId="{A8106D72-014A-4C1B-AF3A-27A5438E36E2}" type="presParOf" srcId="{6988D722-701C-499E-9BD8-8851E1A0A0CC}" destId="{BE4C1E3A-BBDE-4C1D-A8A0-AF3C3BA7704C}" srcOrd="5" destOrd="0" presId="urn:microsoft.com/office/officeart/2005/8/layout/hProcess7"/>
    <dgm:cxn modelId="{CDD3A964-B166-491D-8184-391F3C158EB5}" type="presParOf" srcId="{6988D722-701C-499E-9BD8-8851E1A0A0CC}" destId="{6D9FE7D1-DE7C-4404-B41F-1496757EBD25}" srcOrd="6" destOrd="0" presId="urn:microsoft.com/office/officeart/2005/8/layout/hProcess7"/>
    <dgm:cxn modelId="{FCDD9C88-FE94-43D3-B38E-A809B8EB4072}" type="presParOf" srcId="{6D9FE7D1-DE7C-4404-B41F-1496757EBD25}" destId="{25B8A66D-2F28-4B5C-9FDF-43B80D0FD855}" srcOrd="0" destOrd="0" presId="urn:microsoft.com/office/officeart/2005/8/layout/hProcess7"/>
    <dgm:cxn modelId="{C242A742-DCF5-4053-A537-973D09A55BE3}" type="presParOf" srcId="{6D9FE7D1-DE7C-4404-B41F-1496757EBD25}" destId="{4840E816-AD25-499D-BB79-1BAAB2921A58}" srcOrd="1" destOrd="0" presId="urn:microsoft.com/office/officeart/2005/8/layout/hProcess7"/>
    <dgm:cxn modelId="{B4B41F81-7F90-40B4-8DEB-6687E7FE0A86}" type="presParOf" srcId="{6D9FE7D1-DE7C-4404-B41F-1496757EBD25}" destId="{02F69D5A-7A0F-4513-88B1-3ED32B19A24D}" srcOrd="2" destOrd="0" presId="urn:microsoft.com/office/officeart/2005/8/layout/hProcess7"/>
    <dgm:cxn modelId="{B0417124-EAA2-48D4-901C-8E4ED08BC467}" type="presParOf" srcId="{6988D722-701C-499E-9BD8-8851E1A0A0CC}" destId="{FDA74CF7-71CA-4039-937C-7190D7FC0A48}" srcOrd="7" destOrd="0" presId="urn:microsoft.com/office/officeart/2005/8/layout/hProcess7"/>
    <dgm:cxn modelId="{0657DF85-1777-4A4B-8430-CC2BCEF484EB}" type="presParOf" srcId="{6988D722-701C-499E-9BD8-8851E1A0A0CC}" destId="{203B6D1D-1540-440E-8B90-57C2D6E105F6}" srcOrd="8" destOrd="0" presId="urn:microsoft.com/office/officeart/2005/8/layout/hProcess7"/>
    <dgm:cxn modelId="{026AA233-CDC0-43AA-9AD1-01ACA54332B3}" type="presParOf" srcId="{203B6D1D-1540-440E-8B90-57C2D6E105F6}" destId="{5DAF2A97-352B-436B-B285-1ACB224A0544}" srcOrd="0" destOrd="0" presId="urn:microsoft.com/office/officeart/2005/8/layout/hProcess7"/>
    <dgm:cxn modelId="{901EBA0C-F79E-4E44-B4FF-B61A4D5B0F43}" type="presParOf" srcId="{203B6D1D-1540-440E-8B90-57C2D6E105F6}" destId="{BD547890-99AB-49C6-8C07-F1F276FE002C}" srcOrd="1" destOrd="0" presId="urn:microsoft.com/office/officeart/2005/8/layout/hProcess7"/>
    <dgm:cxn modelId="{1B8D735E-F577-4470-9E99-432911C4C62E}" type="presParOf" srcId="{203B6D1D-1540-440E-8B90-57C2D6E105F6}" destId="{D996FEBF-6D3D-4E96-A123-C3008B460487}"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0D7963-AF3A-448C-AD12-645530A91311}" type="doc">
      <dgm:prSet loTypeId="urn:microsoft.com/office/officeart/2005/8/layout/hProcess7" loCatId="list" qsTypeId="urn:microsoft.com/office/officeart/2005/8/quickstyle/simple1" qsCatId="simple" csTypeId="urn:microsoft.com/office/officeart/2005/8/colors/accent1_2" csCatId="accent1" phldr="1"/>
      <dgm:spPr/>
      <dgm:t>
        <a:bodyPr/>
        <a:lstStyle/>
        <a:p>
          <a:endParaRPr lang="en-US"/>
        </a:p>
      </dgm:t>
    </dgm:pt>
    <dgm:pt modelId="{9A365E08-0344-4CC5-8774-63CDA16468A2}">
      <dgm:prSet phldrT="[Text]" custT="1"/>
      <dgm:spPr>
        <a:solidFill>
          <a:srgbClr val="0070C0"/>
        </a:solidFill>
      </dgm:spPr>
      <dgm:t>
        <a:bodyPr/>
        <a:lstStyle/>
        <a:p>
          <a:r>
            <a:rPr lang="en-US" sz="1400" b="1" dirty="0" smtClean="0">
              <a:solidFill>
                <a:srgbClr val="0070C0"/>
              </a:solidFill>
            </a:rPr>
            <a:t>Coverage </a:t>
          </a:r>
          <a:r>
            <a:rPr lang="en-US" sz="1400" b="1" dirty="0">
              <a:solidFill>
                <a:srgbClr val="0070C0"/>
              </a:solidFill>
            </a:rPr>
            <a:t>Begins</a:t>
          </a:r>
        </a:p>
      </dgm:t>
    </dgm:pt>
    <dgm:pt modelId="{2A0163F8-49B5-49B6-A598-A2631FDE8BF2}" type="parTrans" cxnId="{D91DA57E-D808-439F-9EFC-9E41089249D7}">
      <dgm:prSet/>
      <dgm:spPr/>
      <dgm:t>
        <a:bodyPr/>
        <a:lstStyle/>
        <a:p>
          <a:endParaRPr lang="en-US"/>
        </a:p>
      </dgm:t>
    </dgm:pt>
    <dgm:pt modelId="{D4C6348B-CB5E-47AF-A605-342F15DD69E6}" type="sibTrans" cxnId="{D91DA57E-D808-439F-9EFC-9E41089249D7}">
      <dgm:prSet/>
      <dgm:spPr/>
      <dgm:t>
        <a:bodyPr/>
        <a:lstStyle/>
        <a:p>
          <a:endParaRPr lang="en-US"/>
        </a:p>
      </dgm:t>
    </dgm:pt>
    <dgm:pt modelId="{C18FA4FC-1DB3-43E6-A7FE-193B0B55A5BB}">
      <dgm:prSet phldrT="[Text]" custT="1"/>
      <dgm:spPr/>
      <dgm:t>
        <a:bodyPr/>
        <a:lstStyle/>
        <a:p>
          <a:pPr marL="228600" indent="0"/>
          <a:r>
            <a:rPr lang="en-US" sz="2000" b="1" dirty="0" smtClean="0"/>
            <a:t>Coverage Begins first of month after you enroll</a:t>
          </a:r>
        </a:p>
      </dgm:t>
    </dgm:pt>
    <dgm:pt modelId="{CE47235C-F205-4B1A-970B-6E16EF69F53F}" type="parTrans" cxnId="{5B13A025-B923-4DA7-BF2F-A2758384955E}">
      <dgm:prSet/>
      <dgm:spPr/>
      <dgm:t>
        <a:bodyPr/>
        <a:lstStyle/>
        <a:p>
          <a:endParaRPr lang="en-US"/>
        </a:p>
      </dgm:t>
    </dgm:pt>
    <dgm:pt modelId="{68239A12-C78F-482B-A5C2-AD62C8E03388}" type="sibTrans" cxnId="{5B13A025-B923-4DA7-BF2F-A2758384955E}">
      <dgm:prSet/>
      <dgm:spPr/>
      <dgm:t>
        <a:bodyPr/>
        <a:lstStyle/>
        <a:p>
          <a:endParaRPr lang="en-US"/>
        </a:p>
      </dgm:t>
    </dgm:pt>
    <dgm:pt modelId="{3B021341-F780-446C-AE18-6CA92A6D01B5}" type="pres">
      <dgm:prSet presAssocID="{B00D7963-AF3A-448C-AD12-645530A91311}" presName="Name0" presStyleCnt="0">
        <dgm:presLayoutVars>
          <dgm:dir/>
          <dgm:animLvl val="lvl"/>
          <dgm:resizeHandles val="exact"/>
        </dgm:presLayoutVars>
      </dgm:prSet>
      <dgm:spPr/>
      <dgm:t>
        <a:bodyPr/>
        <a:lstStyle/>
        <a:p>
          <a:endParaRPr lang="en-US"/>
        </a:p>
      </dgm:t>
    </dgm:pt>
    <dgm:pt modelId="{D15D1962-5CE7-40A4-B700-038B145CC324}" type="pres">
      <dgm:prSet presAssocID="{9A365E08-0344-4CC5-8774-63CDA16468A2}" presName="compositeNode" presStyleCnt="0">
        <dgm:presLayoutVars>
          <dgm:bulletEnabled val="1"/>
        </dgm:presLayoutVars>
      </dgm:prSet>
      <dgm:spPr/>
    </dgm:pt>
    <dgm:pt modelId="{85F8C5F2-219C-4337-B7E7-253D6F847DF4}" type="pres">
      <dgm:prSet presAssocID="{9A365E08-0344-4CC5-8774-63CDA16468A2}" presName="bgRect" presStyleLbl="node1" presStyleIdx="0" presStyleCnt="1" custScaleX="476338" custScaleY="254041" custLinFactNeighborX="9414" custLinFactNeighborY="2727"/>
      <dgm:spPr/>
      <dgm:t>
        <a:bodyPr/>
        <a:lstStyle/>
        <a:p>
          <a:endParaRPr lang="en-US"/>
        </a:p>
      </dgm:t>
    </dgm:pt>
    <dgm:pt modelId="{2ECCACA7-0701-41EA-AC42-09F5621BCA70}" type="pres">
      <dgm:prSet presAssocID="{9A365E08-0344-4CC5-8774-63CDA16468A2}" presName="parentNode" presStyleLbl="node1" presStyleIdx="0" presStyleCnt="1">
        <dgm:presLayoutVars>
          <dgm:chMax val="0"/>
          <dgm:bulletEnabled val="1"/>
        </dgm:presLayoutVars>
      </dgm:prSet>
      <dgm:spPr/>
      <dgm:t>
        <a:bodyPr/>
        <a:lstStyle/>
        <a:p>
          <a:endParaRPr lang="en-US"/>
        </a:p>
      </dgm:t>
    </dgm:pt>
    <dgm:pt modelId="{7DDC2B3D-A8E4-4B2E-894C-D9268877AFA7}" type="pres">
      <dgm:prSet presAssocID="{9A365E08-0344-4CC5-8774-63CDA16468A2}" presName="childNode" presStyleLbl="node1" presStyleIdx="0" presStyleCnt="1">
        <dgm:presLayoutVars>
          <dgm:bulletEnabled val="1"/>
        </dgm:presLayoutVars>
      </dgm:prSet>
      <dgm:spPr/>
      <dgm:t>
        <a:bodyPr/>
        <a:lstStyle/>
        <a:p>
          <a:endParaRPr lang="en-US"/>
        </a:p>
      </dgm:t>
    </dgm:pt>
  </dgm:ptLst>
  <dgm:cxnLst>
    <dgm:cxn modelId="{5B13A025-B923-4DA7-BF2F-A2758384955E}" srcId="{9A365E08-0344-4CC5-8774-63CDA16468A2}" destId="{C18FA4FC-1DB3-43E6-A7FE-193B0B55A5BB}" srcOrd="0" destOrd="0" parTransId="{CE47235C-F205-4B1A-970B-6E16EF69F53F}" sibTransId="{68239A12-C78F-482B-A5C2-AD62C8E03388}"/>
    <dgm:cxn modelId="{6A47F2BA-6F55-4853-977E-655A36D9599A}" type="presOf" srcId="{B00D7963-AF3A-448C-AD12-645530A91311}" destId="{3B021341-F780-446C-AE18-6CA92A6D01B5}" srcOrd="0" destOrd="0" presId="urn:microsoft.com/office/officeart/2005/8/layout/hProcess7"/>
    <dgm:cxn modelId="{0F04A0F3-EED9-4404-811E-81AD64B0DFFA}" type="presOf" srcId="{9A365E08-0344-4CC5-8774-63CDA16468A2}" destId="{85F8C5F2-219C-4337-B7E7-253D6F847DF4}" srcOrd="0" destOrd="0" presId="urn:microsoft.com/office/officeart/2005/8/layout/hProcess7"/>
    <dgm:cxn modelId="{A0F76A18-43C0-43C5-ADBF-0BC52B126636}" type="presOf" srcId="{C18FA4FC-1DB3-43E6-A7FE-193B0B55A5BB}" destId="{7DDC2B3D-A8E4-4B2E-894C-D9268877AFA7}" srcOrd="0" destOrd="0" presId="urn:microsoft.com/office/officeart/2005/8/layout/hProcess7"/>
    <dgm:cxn modelId="{D91DA57E-D808-439F-9EFC-9E41089249D7}" srcId="{B00D7963-AF3A-448C-AD12-645530A91311}" destId="{9A365E08-0344-4CC5-8774-63CDA16468A2}" srcOrd="0" destOrd="0" parTransId="{2A0163F8-49B5-49B6-A598-A2631FDE8BF2}" sibTransId="{D4C6348B-CB5E-47AF-A605-342F15DD69E6}"/>
    <dgm:cxn modelId="{82D08BA4-7220-4153-86A0-128813BC7565}" type="presOf" srcId="{9A365E08-0344-4CC5-8774-63CDA16468A2}" destId="{2ECCACA7-0701-41EA-AC42-09F5621BCA70}" srcOrd="1" destOrd="0" presId="urn:microsoft.com/office/officeart/2005/8/layout/hProcess7"/>
    <dgm:cxn modelId="{16B0C7D3-808F-42DE-B02E-E1A63F6933BC}" type="presParOf" srcId="{3B021341-F780-446C-AE18-6CA92A6D01B5}" destId="{D15D1962-5CE7-40A4-B700-038B145CC324}" srcOrd="0" destOrd="0" presId="urn:microsoft.com/office/officeart/2005/8/layout/hProcess7"/>
    <dgm:cxn modelId="{A58D7055-C468-4401-9CE3-37A7986EBC17}" type="presParOf" srcId="{D15D1962-5CE7-40A4-B700-038B145CC324}" destId="{85F8C5F2-219C-4337-B7E7-253D6F847DF4}" srcOrd="0" destOrd="0" presId="urn:microsoft.com/office/officeart/2005/8/layout/hProcess7"/>
    <dgm:cxn modelId="{05644688-1519-4513-B3A0-A7BFA73817D8}" type="presParOf" srcId="{D15D1962-5CE7-40A4-B700-038B145CC324}" destId="{2ECCACA7-0701-41EA-AC42-09F5621BCA70}" srcOrd="1" destOrd="0" presId="urn:microsoft.com/office/officeart/2005/8/layout/hProcess7"/>
    <dgm:cxn modelId="{4DABEA08-CA80-4757-9286-6671E11EDFAC}" type="presParOf" srcId="{D15D1962-5CE7-40A4-B700-038B145CC324}" destId="{7DDC2B3D-A8E4-4B2E-894C-D9268877AFA7}" srcOrd="2" destOrd="0" presId="urn:microsoft.com/office/officeart/2005/8/layout/hProcess7"/>
  </dgm:cxnLst>
  <dgm:bg>
    <a:solidFill>
      <a:schemeClr val="tx2">
        <a:lumMod val="40000"/>
        <a:lumOff val="60000"/>
      </a:schemeClr>
    </a:solidFill>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2" tIns="48323" rIns="96642" bIns="48323" rtlCol="0"/>
          <a:lstStyle>
            <a:lvl1pPr algn="l">
              <a:defRPr sz="1200"/>
            </a:lvl1pPr>
          </a:lstStyle>
          <a:p>
            <a:endParaRPr lang="en-US" dirty="0"/>
          </a:p>
        </p:txBody>
      </p:sp>
      <p:sp>
        <p:nvSpPr>
          <p:cNvPr id="3" name="Date Placeholder 2"/>
          <p:cNvSpPr>
            <a:spLocks noGrp="1"/>
          </p:cNvSpPr>
          <p:nvPr>
            <p:ph type="dt" sz="quarter" idx="1"/>
          </p:nvPr>
        </p:nvSpPr>
        <p:spPr>
          <a:xfrm>
            <a:off x="4143587" y="1"/>
            <a:ext cx="3169920" cy="481727"/>
          </a:xfrm>
          <a:prstGeom prst="rect">
            <a:avLst/>
          </a:prstGeom>
        </p:spPr>
        <p:txBody>
          <a:bodyPr vert="horz" lIns="96642" tIns="48323" rIns="96642" bIns="48323" rtlCol="0"/>
          <a:lstStyle>
            <a:lvl1pPr algn="r">
              <a:defRPr sz="1200"/>
            </a:lvl1pPr>
          </a:lstStyle>
          <a:p>
            <a:fld id="{6CB3B8AA-DB9F-49AD-8175-0ABD6BDCAAFD}" type="datetimeFigureOut">
              <a:rPr lang="en-US" smtClean="0"/>
              <a:t>12/20/2018</a:t>
            </a:fld>
            <a:endParaRPr lang="en-US" dirty="0"/>
          </a:p>
        </p:txBody>
      </p:sp>
      <p:sp>
        <p:nvSpPr>
          <p:cNvPr id="4" name="Footer Placeholder 3"/>
          <p:cNvSpPr>
            <a:spLocks noGrp="1"/>
          </p:cNvSpPr>
          <p:nvPr>
            <p:ph type="ftr" sz="quarter" idx="2"/>
          </p:nvPr>
        </p:nvSpPr>
        <p:spPr>
          <a:xfrm>
            <a:off x="0" y="9119476"/>
            <a:ext cx="3169920" cy="481726"/>
          </a:xfrm>
          <a:prstGeom prst="rect">
            <a:avLst/>
          </a:prstGeom>
        </p:spPr>
        <p:txBody>
          <a:bodyPr vert="horz" lIns="96642" tIns="48323" rIns="96642" bIns="48323" rtlCol="0" anchor="b"/>
          <a:lstStyle>
            <a:lvl1pPr algn="l">
              <a:defRPr sz="1200"/>
            </a:lvl1pPr>
          </a:lstStyle>
          <a:p>
            <a:r>
              <a:rPr lang="en-US" smtClean="0"/>
              <a:t>CMS Module 11  |  WA SHIBA Version  Updated November 2018</a:t>
            </a:r>
            <a:endParaRPr lang="en-US" dirty="0"/>
          </a:p>
        </p:txBody>
      </p:sp>
      <p:sp>
        <p:nvSpPr>
          <p:cNvPr id="5" name="Slide Number Placeholder 4"/>
          <p:cNvSpPr>
            <a:spLocks noGrp="1"/>
          </p:cNvSpPr>
          <p:nvPr>
            <p:ph type="sldNum" sz="quarter" idx="3"/>
          </p:nvPr>
        </p:nvSpPr>
        <p:spPr>
          <a:xfrm>
            <a:off x="4143587" y="9119476"/>
            <a:ext cx="3169920" cy="481726"/>
          </a:xfrm>
          <a:prstGeom prst="rect">
            <a:avLst/>
          </a:prstGeom>
        </p:spPr>
        <p:txBody>
          <a:bodyPr vert="horz" lIns="96642" tIns="48323" rIns="96642" bIns="48323" rtlCol="0" anchor="b"/>
          <a:lstStyle>
            <a:lvl1pPr algn="r">
              <a:defRPr sz="1200"/>
            </a:lvl1pPr>
          </a:lstStyle>
          <a:p>
            <a:fld id="{3F987F01-E8FB-448C-A346-682DF619068A}" type="slidenum">
              <a:rPr lang="en-US" smtClean="0"/>
              <a:t>‹#›</a:t>
            </a:fld>
            <a:endParaRPr lang="en-US" dirty="0"/>
          </a:p>
        </p:txBody>
      </p:sp>
    </p:spTree>
    <p:extLst>
      <p:ext uri="{BB962C8B-B14F-4D97-AF65-F5344CB8AC3E}">
        <p14:creationId xmlns:p14="http://schemas.microsoft.com/office/powerpoint/2010/main" val="99764387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69920" cy="481727"/>
          </a:xfrm>
          <a:prstGeom prst="rect">
            <a:avLst/>
          </a:prstGeom>
        </p:spPr>
        <p:txBody>
          <a:bodyPr vert="horz" lIns="96642" tIns="48323" rIns="96642" bIns="48323" rtlCol="0"/>
          <a:lstStyle>
            <a:lvl1pPr algn="l">
              <a:defRPr sz="1200"/>
            </a:lvl1pPr>
          </a:lstStyle>
          <a:p>
            <a:endParaRPr lang="en-US" dirty="0"/>
          </a:p>
        </p:txBody>
      </p:sp>
      <p:sp>
        <p:nvSpPr>
          <p:cNvPr id="3" name="Date Placeholder 2"/>
          <p:cNvSpPr>
            <a:spLocks noGrp="1"/>
          </p:cNvSpPr>
          <p:nvPr>
            <p:ph type="dt" idx="1"/>
          </p:nvPr>
        </p:nvSpPr>
        <p:spPr>
          <a:xfrm>
            <a:off x="4143587" y="1"/>
            <a:ext cx="3169920" cy="481727"/>
          </a:xfrm>
          <a:prstGeom prst="rect">
            <a:avLst/>
          </a:prstGeom>
        </p:spPr>
        <p:txBody>
          <a:bodyPr vert="horz" lIns="96642" tIns="48323" rIns="96642" bIns="48323" rtlCol="0"/>
          <a:lstStyle>
            <a:lvl1pPr algn="r">
              <a:defRPr sz="1200"/>
            </a:lvl1pPr>
          </a:lstStyle>
          <a:p>
            <a:fld id="{2B2ED565-0183-4B60-96D5-7D28A8F27B60}" type="datetimeFigureOut">
              <a:rPr lang="en-US" smtClean="0"/>
              <a:t>12/20/2018</a:t>
            </a:fld>
            <a:endParaRPr lang="en-US" dirty="0"/>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42" tIns="48323" rIns="96642" bIns="48323" rtlCol="0" anchor="ctr"/>
          <a:lstStyle/>
          <a:p>
            <a:endParaRPr lang="en-US" dirty="0"/>
          </a:p>
        </p:txBody>
      </p:sp>
      <p:sp>
        <p:nvSpPr>
          <p:cNvPr id="5" name="Notes Placeholder 4"/>
          <p:cNvSpPr>
            <a:spLocks noGrp="1"/>
          </p:cNvSpPr>
          <p:nvPr>
            <p:ph type="body" sz="quarter" idx="3"/>
          </p:nvPr>
        </p:nvSpPr>
        <p:spPr>
          <a:xfrm>
            <a:off x="731520" y="4620578"/>
            <a:ext cx="5852160" cy="3780473"/>
          </a:xfrm>
          <a:prstGeom prst="rect">
            <a:avLst/>
          </a:prstGeom>
        </p:spPr>
        <p:txBody>
          <a:bodyPr vert="horz" lIns="96642" tIns="48323" rIns="96642" bIns="483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6"/>
            <a:ext cx="3169920" cy="481726"/>
          </a:xfrm>
          <a:prstGeom prst="rect">
            <a:avLst/>
          </a:prstGeom>
        </p:spPr>
        <p:txBody>
          <a:bodyPr vert="horz" lIns="96642" tIns="48323" rIns="96642" bIns="48323" rtlCol="0" anchor="b"/>
          <a:lstStyle>
            <a:lvl1pPr algn="l">
              <a:defRPr sz="1200"/>
            </a:lvl1pPr>
          </a:lstStyle>
          <a:p>
            <a:r>
              <a:rPr lang="en-US" smtClean="0"/>
              <a:t>CMS Module 11  |  WA SHIBA Version  Updated November 2018</a:t>
            </a:r>
            <a:endParaRPr lang="en-US" dirty="0"/>
          </a:p>
        </p:txBody>
      </p:sp>
      <p:sp>
        <p:nvSpPr>
          <p:cNvPr id="7" name="Slide Number Placeholder 6"/>
          <p:cNvSpPr>
            <a:spLocks noGrp="1"/>
          </p:cNvSpPr>
          <p:nvPr>
            <p:ph type="sldNum" sz="quarter" idx="5"/>
          </p:nvPr>
        </p:nvSpPr>
        <p:spPr>
          <a:xfrm>
            <a:off x="4143587" y="9119476"/>
            <a:ext cx="3169920" cy="481726"/>
          </a:xfrm>
          <a:prstGeom prst="rect">
            <a:avLst/>
          </a:prstGeom>
        </p:spPr>
        <p:txBody>
          <a:bodyPr vert="horz" lIns="96642" tIns="48323" rIns="96642" bIns="48323" rtlCol="0" anchor="b"/>
          <a:lstStyle>
            <a:lvl1pPr algn="r">
              <a:defRPr sz="1200"/>
            </a:lvl1pPr>
          </a:lstStyle>
          <a:p>
            <a:fld id="{0B77B103-16DD-4E5B-B7FE-8CB91BD629A9}" type="slidenum">
              <a:rPr lang="en-US" smtClean="0"/>
              <a:t>‹#›</a:t>
            </a:fld>
            <a:endParaRPr lang="en-US" dirty="0"/>
          </a:p>
        </p:txBody>
      </p:sp>
    </p:spTree>
    <p:extLst>
      <p:ext uri="{BB962C8B-B14F-4D97-AF65-F5344CB8AC3E}">
        <p14:creationId xmlns:p14="http://schemas.microsoft.com/office/powerpoint/2010/main" val="19280855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medicare.gov/find-a-plan/questions/home.aspx"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ms.gov/Medicare/Eligibility-and-Enrollment/MedicareMangCareEligEnrol/Downloads/CY_2018_MA_Enrollment_and_Disenrollment_Guidance_6-15-17.pdf"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medicare.gov/sign-up-change-plans/medicare-health-plans/medicare-advantage-plans/esrd-and-medicare-advantage-plans.html"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medicare.gov/find-a-pla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cms.gov/Medicare/Eligibility-and-Enrollment/MedicareMangCareEligEnrol/Downloads/CY_2018_MA_Enrollment_and_Disenrollment_Guidance_6-15-17.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dicare.gov/find-a-plan/staticpages/rating/planrating-help.aspx"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Pubs/pdf/02110-Medicare-Medigap.guid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medicaid.gov/about-us/contact-us/contact-state-page.html"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s://www.medicare.gov/find-a-plan/questions/pace-home.aspx" TargetMode="Externa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claims-and-appeals/medicare-rights/everyone/rights-for-everyone.html"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cms.gov/Medicare/Appeals-and-Grievances/MMCA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ms.gov/Medicare/Health-Plans/ManagedCareMarketing/Downloads/CY-2018-Medicare-Marketing-Guidelines_Final072017.pdf"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image" Target="../media/image12.png"/></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slide" Target="../slides/slide47.xml"/><Relationship Id="rId1" Type="http://schemas.openxmlformats.org/officeDocument/2006/relationships/notesMaster" Target="../notesMasters/notesMaster1.xml"/><Relationship Id="rId4" Type="http://schemas.openxmlformats.org/officeDocument/2006/relationships/hyperlink" Target="mailto:training@cms.hhs.gov"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1"/>
              </a:spcBef>
              <a:defRPr/>
            </a:pPr>
            <a:r>
              <a:rPr lang="en-US" dirty="0"/>
              <a:t>Module 11, “Medicare Advantage and Other Medicare Health Plans,” explains Medicare health plan options other than Original Medicare. This training module was developed and approved by the Centers for Medicare &amp; Medicaid Services (CMS), the federal agency that administers Medicare, Medicaid, the Children’s Health Insurance Program (CHIP), and the </a:t>
            </a:r>
            <a:r>
              <a:rPr lang="en-US" dirty="0" smtClean="0"/>
              <a:t>federally-facilitated </a:t>
            </a:r>
            <a:r>
              <a:rPr lang="en-US" dirty="0"/>
              <a:t>Health Insurance Marketplace. </a:t>
            </a:r>
          </a:p>
          <a:p>
            <a:pPr>
              <a:spcBef>
                <a:spcPts val="621"/>
              </a:spcBef>
              <a:defRPr/>
            </a:pPr>
            <a:r>
              <a:rPr lang="en-US" dirty="0"/>
              <a:t>The information in this module was correct as of </a:t>
            </a:r>
            <a:r>
              <a:rPr lang="en-US" dirty="0" smtClean="0"/>
              <a:t>August </a:t>
            </a:r>
            <a:r>
              <a:rPr lang="en-US" dirty="0"/>
              <a:t>2018. To check for an updated version, visit </a:t>
            </a:r>
            <a:r>
              <a:rPr lang="en-US" dirty="0">
                <a:hlinkClick r:id="rId3"/>
              </a:rPr>
              <a:t>CMSnationaltrainingprogram.cms.gov</a:t>
            </a:r>
            <a:r>
              <a:rPr lang="en-US" dirty="0"/>
              <a:t>. </a:t>
            </a:r>
          </a:p>
          <a:p>
            <a:pPr marL="0" lvl="2" defTabSz="965154">
              <a:spcBef>
                <a:spcPts val="621"/>
              </a:spcBef>
              <a:defRPr/>
            </a:pPr>
            <a:r>
              <a:rPr lang="en-US" dirty="0"/>
              <a:t>The CMS National Training Program provides this as an informational resource for our partners. It’s not a legal document or intended for press purposes. The press can contact the CMS Press Office at </a:t>
            </a:r>
            <a:r>
              <a:rPr lang="en-US" u="sng" dirty="0">
                <a:hlinkClick r:id="rId4"/>
              </a:rPr>
              <a:t>press@cms.hhs.gov</a:t>
            </a:r>
            <a:r>
              <a:rPr lang="en-US" dirty="0"/>
              <a:t>. Official Medicare Program legal guidance is contained in the relevant statutes, regulations, and rulings.</a:t>
            </a:r>
          </a:p>
          <a:p>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1</a:t>
            </a:fld>
            <a:endParaRPr lang="en-US" dirty="0"/>
          </a:p>
        </p:txBody>
      </p:sp>
    </p:spTree>
    <p:extLst>
      <p:ext uri="{BB962C8B-B14F-4D97-AF65-F5344CB8AC3E}">
        <p14:creationId xmlns:p14="http://schemas.microsoft.com/office/powerpoint/2010/main" val="31869962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33794" name="Rectangle 3"/>
          <p:cNvSpPr>
            <a:spLocks noGrp="1" noChangeArrowheads="1"/>
          </p:cNvSpPr>
          <p:nvPr>
            <p:ph type="body" idx="1"/>
          </p:nvPr>
        </p:nvSpPr>
        <p:spPr bwMode="auto">
          <a:xfrm>
            <a:off x="715617" y="4564507"/>
            <a:ext cx="5896339" cy="4396938"/>
          </a:xfrm>
          <a:noFill/>
        </p:spPr>
        <p:txBody>
          <a:bodyPr wrap="square" numCol="1" anchor="t" anchorCtr="0" compatLnSpc="1">
            <a:prstTxWarp prst="textNoShape">
              <a:avLst/>
            </a:prstTxWarp>
            <a:normAutofit/>
          </a:bodyPr>
          <a:lstStyle/>
          <a:p>
            <a:pPr marL="177486" indent="-177486">
              <a:buFont typeface="Wingdings" panose="05000000000000000000" pitchFamily="2" charset="2"/>
              <a:buChar char="§"/>
            </a:pPr>
            <a:r>
              <a:rPr lang="en-US" dirty="0"/>
              <a:t>In an MA Plan you </a:t>
            </a:r>
          </a:p>
          <a:p>
            <a:pPr marL="359904" lvl="1" indent="-179130">
              <a:buFont typeface="Arial" panose="020B0604020202020204" pitchFamily="34" charset="0"/>
              <a:buChar char="•"/>
            </a:pPr>
            <a:r>
              <a:rPr lang="en-US" dirty="0"/>
              <a:t>Are still in Medicare with all rights and protections</a:t>
            </a:r>
          </a:p>
          <a:p>
            <a:pPr marL="359904" lvl="1" indent="-179130">
              <a:buFont typeface="Arial" panose="020B0604020202020204" pitchFamily="34" charset="0"/>
              <a:buChar char="•"/>
            </a:pPr>
            <a:r>
              <a:rPr lang="en-US" dirty="0"/>
              <a:t>Still get those services covered by Part A and Part B, but the MA Plan covers those services instead of Original Medicare (must have both Part A and Part B to join an MA Plan)</a:t>
            </a:r>
          </a:p>
          <a:p>
            <a:pPr marL="359904" lvl="1" indent="-179130">
              <a:buFont typeface="Arial" panose="020B0604020202020204" pitchFamily="34" charset="0"/>
              <a:buChar char="•"/>
            </a:pPr>
            <a:r>
              <a:rPr lang="en-US" dirty="0"/>
              <a:t>May choose a plan that includes prescription drug coverage </a:t>
            </a:r>
          </a:p>
          <a:p>
            <a:pPr marL="359904" lvl="1" indent="-179130">
              <a:buFont typeface="Arial" panose="020B0604020202020204" pitchFamily="34" charset="0"/>
              <a:buChar char="•"/>
            </a:pPr>
            <a:r>
              <a:rPr lang="en-US" dirty="0"/>
              <a:t>Can be charged different out-of-pocket costs</a:t>
            </a:r>
          </a:p>
          <a:p>
            <a:pPr marL="359904" lvl="1" indent="-179130">
              <a:buFont typeface="Arial" panose="020B0604020202020204" pitchFamily="34" charset="0"/>
              <a:buChar char="•"/>
            </a:pPr>
            <a:r>
              <a:rPr lang="en-US" dirty="0"/>
              <a:t>Can’t be charged more than Original Medicare for certain services, like chemotherapy, dialysis, and </a:t>
            </a:r>
            <a:r>
              <a:rPr lang="en-US" dirty="0" smtClean="0"/>
              <a:t>skilled </a:t>
            </a:r>
            <a:r>
              <a:rPr lang="en-US" dirty="0"/>
              <a:t>nursing facility </a:t>
            </a:r>
            <a:r>
              <a:rPr lang="en-US" dirty="0" smtClean="0"/>
              <a:t>(SNF) care</a:t>
            </a:r>
            <a:endParaRPr lang="en-US" dirty="0"/>
          </a:p>
          <a:p>
            <a:pPr marL="359904" lvl="1" indent="-179130">
              <a:buFont typeface="Arial" panose="020B0604020202020204" pitchFamily="34" charset="0"/>
              <a:buChar char="•"/>
            </a:pPr>
            <a:r>
              <a:rPr lang="en-US" dirty="0"/>
              <a:t>May choose a plan that includes extra benefits like vision, </a:t>
            </a:r>
            <a:r>
              <a:rPr lang="en-US" dirty="0" smtClean="0"/>
              <a:t>dental, </a:t>
            </a:r>
            <a:r>
              <a:rPr lang="en-US" dirty="0"/>
              <a:t>or fitness and wellness benefits offered at the plan’s expense (not covered by Medicare)</a:t>
            </a:r>
          </a:p>
          <a:p>
            <a:pPr marL="359904" lvl="1" indent="-179130">
              <a:buFont typeface="Arial" panose="020B0604020202020204" pitchFamily="34" charset="0"/>
              <a:buChar char="•"/>
            </a:pPr>
            <a:r>
              <a:rPr lang="en-US" dirty="0"/>
              <a:t>Have a yearly limit on your out-of-pocket </a:t>
            </a:r>
            <a:r>
              <a:rPr lang="en-US" dirty="0" smtClean="0"/>
              <a:t>costs</a:t>
            </a:r>
            <a:endParaRPr lang="en-US" dirty="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10</a:t>
            </a:fld>
            <a:endParaRPr lang="en-US" dirty="0"/>
          </a:p>
        </p:txBody>
      </p:sp>
    </p:spTree>
    <p:extLst>
      <p:ext uri="{BB962C8B-B14F-4D97-AF65-F5344CB8AC3E}">
        <p14:creationId xmlns:p14="http://schemas.microsoft.com/office/powerpoint/2010/main" val="826477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37890" name="Rectangle 3"/>
          <p:cNvSpPr>
            <a:spLocks noGrp="1" noChangeArrowheads="1"/>
          </p:cNvSpPr>
          <p:nvPr>
            <p:ph type="body" idx="1"/>
          </p:nvPr>
        </p:nvSpPr>
        <p:spPr bwMode="auto">
          <a:xfrm>
            <a:off x="715620" y="4564506"/>
            <a:ext cx="5816825" cy="4404873"/>
          </a:xfrm>
          <a:noFill/>
        </p:spPr>
        <p:txBody>
          <a:bodyPr wrap="square" numCol="1" anchor="t" anchorCtr="0" compatLnSpc="1">
            <a:prstTxWarp prst="textNoShape">
              <a:avLst/>
            </a:prstTxWarp>
          </a:bodyPr>
          <a:lstStyle/>
          <a:p>
            <a:pPr marL="236653" indent="-236653">
              <a:spcBef>
                <a:spcPts val="622"/>
              </a:spcBef>
              <a:buFont typeface="Wingdings" panose="05000000000000000000" pitchFamily="2" charset="2"/>
              <a:buChar char="§"/>
            </a:pPr>
            <a:r>
              <a:rPr lang="en-US" dirty="0" smtClean="0">
                <a:ea typeface="Arial" pitchFamily="84" charset="0"/>
                <a:cs typeface="Arial" pitchFamily="84" charset="0"/>
              </a:rPr>
              <a:t>If you join an MA Plan, you must continue to pay the standard monthly Medicare Part B premium. The monthly Part B premium in 2018 is $134.</a:t>
            </a:r>
          </a:p>
          <a:p>
            <a:pPr marL="473305" indent="-236653">
              <a:spcBef>
                <a:spcPts val="622"/>
              </a:spcBef>
              <a:buFont typeface="Arial" panose="020B0604020202020204" pitchFamily="34" charset="0"/>
              <a:buChar char="•"/>
            </a:pPr>
            <a:r>
              <a:rPr lang="en-US" dirty="0">
                <a:ea typeface="Arial" pitchFamily="84" charset="0"/>
                <a:cs typeface="Arial" pitchFamily="84" charset="0"/>
              </a:rPr>
              <a:t>A few plans may pay all or part of the Part B premium for </a:t>
            </a:r>
            <a:r>
              <a:rPr lang="en-US" dirty="0" smtClean="0">
                <a:ea typeface="Arial" pitchFamily="84" charset="0"/>
                <a:cs typeface="Arial" pitchFamily="84" charset="0"/>
              </a:rPr>
              <a:t>you.  NOT IN WA.</a:t>
            </a:r>
            <a:r>
              <a:rPr lang="en-US" baseline="0" dirty="0" smtClean="0">
                <a:ea typeface="Arial" pitchFamily="84" charset="0"/>
                <a:cs typeface="Arial" pitchFamily="84" charset="0"/>
              </a:rPr>
              <a:t>  </a:t>
            </a:r>
            <a:endParaRPr lang="en-US" dirty="0">
              <a:ea typeface="Arial" pitchFamily="84" charset="0"/>
              <a:cs typeface="Arial" pitchFamily="84" charset="0"/>
            </a:endParaRPr>
          </a:p>
          <a:p>
            <a:pPr marL="473305" indent="-236653">
              <a:spcBef>
                <a:spcPts val="622"/>
              </a:spcBef>
              <a:buFont typeface="Arial" panose="020B0604020202020204" pitchFamily="34" charset="0"/>
              <a:buChar char="•"/>
            </a:pPr>
            <a:r>
              <a:rPr lang="en-US" dirty="0">
                <a:ea typeface="Arial" pitchFamily="84" charset="0"/>
                <a:cs typeface="Arial" pitchFamily="84" charset="0"/>
              </a:rPr>
              <a:t>Some people may be eligible for state </a:t>
            </a:r>
            <a:r>
              <a:rPr lang="en-US" dirty="0" smtClean="0">
                <a:ea typeface="Arial" pitchFamily="84" charset="0"/>
                <a:cs typeface="Arial" pitchFamily="84" charset="0"/>
              </a:rPr>
              <a:t>assistance (programs for people with Medicare who have limited income and resources).</a:t>
            </a:r>
            <a:endParaRPr lang="en-US" dirty="0">
              <a:ea typeface="Arial" pitchFamily="84" charset="0"/>
              <a:cs typeface="Arial" pitchFamily="84" charset="0"/>
            </a:endParaRPr>
          </a:p>
          <a:p>
            <a:pPr marL="236653" indent="-236653">
              <a:spcBef>
                <a:spcPts val="622"/>
              </a:spcBef>
              <a:buFont typeface="Wingdings" panose="05000000000000000000" pitchFamily="2" charset="2"/>
              <a:buChar char="§"/>
            </a:pPr>
            <a:r>
              <a:rPr lang="en-US" dirty="0" smtClean="0">
                <a:ea typeface="Arial" pitchFamily="84" charset="0"/>
                <a:cs typeface="Arial" pitchFamily="84" charset="0"/>
              </a:rPr>
              <a:t>When you join an MA Plan there are other costs you may have to pay, like</a:t>
            </a:r>
          </a:p>
          <a:p>
            <a:pPr marL="473305" indent="-236653">
              <a:spcBef>
                <a:spcPts val="622"/>
              </a:spcBef>
              <a:buFont typeface="Arial" panose="020B0604020202020204" pitchFamily="34" charset="0"/>
              <a:buChar char="•"/>
            </a:pPr>
            <a:r>
              <a:rPr lang="en-US" dirty="0">
                <a:ea typeface="Arial" pitchFamily="84" charset="0"/>
                <a:cs typeface="Arial" pitchFamily="84" charset="0"/>
              </a:rPr>
              <a:t>An additional monthly premium to the plan</a:t>
            </a:r>
          </a:p>
          <a:p>
            <a:pPr marL="473305" indent="-236653">
              <a:spcBef>
                <a:spcPts val="622"/>
              </a:spcBef>
              <a:buFont typeface="Arial" panose="020B0604020202020204" pitchFamily="34" charset="0"/>
              <a:buChar char="•"/>
            </a:pPr>
            <a:r>
              <a:rPr lang="en-US" dirty="0">
                <a:ea typeface="Arial" pitchFamily="84" charset="0"/>
                <a:cs typeface="Arial" pitchFamily="84" charset="0"/>
              </a:rPr>
              <a:t>Deductibles, coinsurance, and copayments (required by most plans). These costs may</a:t>
            </a:r>
          </a:p>
          <a:p>
            <a:pPr marL="709957" indent="-236653">
              <a:spcBef>
                <a:spcPts val="622"/>
              </a:spcBef>
              <a:buSzPct val="50000"/>
              <a:buFont typeface="Wingdings" panose="05000000000000000000" pitchFamily="2" charset="2"/>
              <a:buChar char="q"/>
            </a:pPr>
            <a:r>
              <a:rPr lang="en-US" dirty="0" smtClean="0">
                <a:ea typeface="Arial" pitchFamily="84" charset="0"/>
                <a:cs typeface="Arial" pitchFamily="84" charset="0"/>
              </a:rPr>
              <a:t>Be different from Original Medicare </a:t>
            </a:r>
          </a:p>
          <a:p>
            <a:pPr marL="709957" indent="-236653">
              <a:spcBef>
                <a:spcPts val="622"/>
              </a:spcBef>
              <a:buSzPct val="50000"/>
              <a:buFont typeface="Wingdings" panose="05000000000000000000" pitchFamily="2" charset="2"/>
              <a:buChar char="q"/>
            </a:pPr>
            <a:r>
              <a:rPr lang="en-US" dirty="0" smtClean="0">
                <a:ea typeface="Arial" pitchFamily="84" charset="0"/>
                <a:cs typeface="Arial" pitchFamily="84" charset="0"/>
              </a:rPr>
              <a:t>Vary from plan to plan</a:t>
            </a:r>
          </a:p>
          <a:p>
            <a:pPr marL="709957" indent="-236653">
              <a:spcBef>
                <a:spcPts val="622"/>
              </a:spcBef>
              <a:buSzPct val="50000"/>
              <a:buFont typeface="Wingdings" panose="05000000000000000000" pitchFamily="2" charset="2"/>
              <a:buChar char="q"/>
            </a:pPr>
            <a:r>
              <a:rPr lang="en-US" dirty="0" smtClean="0">
                <a:ea typeface="Arial" pitchFamily="84" charset="0"/>
                <a:cs typeface="Arial" pitchFamily="84" charset="0"/>
              </a:rPr>
              <a:t>Be higher if you go out</a:t>
            </a:r>
            <a:r>
              <a:rPr lang="en-US" baseline="0" dirty="0" smtClean="0">
                <a:ea typeface="Arial" pitchFamily="84" charset="0"/>
                <a:cs typeface="Arial" pitchFamily="84" charset="0"/>
              </a:rPr>
              <a:t> </a:t>
            </a:r>
            <a:r>
              <a:rPr lang="en-US" dirty="0" smtClean="0">
                <a:ea typeface="Arial" pitchFamily="84" charset="0"/>
                <a:cs typeface="Arial" pitchFamily="84" charset="0"/>
              </a:rPr>
              <a:t>of</a:t>
            </a:r>
            <a:r>
              <a:rPr lang="en-US" baseline="0" dirty="0" smtClean="0">
                <a:ea typeface="Arial" pitchFamily="84" charset="0"/>
                <a:cs typeface="Arial" pitchFamily="84" charset="0"/>
              </a:rPr>
              <a:t> </a:t>
            </a:r>
            <a:r>
              <a:rPr lang="en-US" dirty="0" smtClean="0">
                <a:ea typeface="Arial" pitchFamily="84" charset="0"/>
                <a:cs typeface="Arial" pitchFamily="84" charset="0"/>
              </a:rPr>
              <a:t>the plan’s network</a:t>
            </a:r>
            <a:endParaRPr lang="en-US"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11</a:t>
            </a:fld>
            <a:endParaRPr lang="en-US" dirty="0"/>
          </a:p>
        </p:txBody>
      </p:sp>
    </p:spTree>
    <p:extLst>
      <p:ext uri="{BB962C8B-B14F-4D97-AF65-F5344CB8AC3E}">
        <p14:creationId xmlns:p14="http://schemas.microsoft.com/office/powerpoint/2010/main" val="2224913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21506" name="Rectangle 3"/>
          <p:cNvSpPr>
            <a:spLocks noGrp="1" noChangeArrowheads="1"/>
          </p:cNvSpPr>
          <p:nvPr>
            <p:ph type="body" idx="1"/>
          </p:nvPr>
        </p:nvSpPr>
        <p:spPr bwMode="auto">
          <a:xfrm>
            <a:off x="715618" y="4564507"/>
            <a:ext cx="6281530" cy="4720589"/>
          </a:xfrm>
          <a:noFill/>
        </p:spPr>
        <p:txBody>
          <a:bodyPr wrap="square" numCol="1" anchor="t" anchorCtr="0" compatLnSpc="1">
            <a:prstTxWarp prst="textNoShape">
              <a:avLst/>
            </a:prstTxWarp>
            <a:noAutofit/>
          </a:bodyPr>
          <a:lstStyle/>
          <a:p>
            <a:pPr marL="236653" indent="-236653">
              <a:spcBef>
                <a:spcPts val="622"/>
              </a:spcBef>
              <a:buFont typeface="Wingdings" panose="05000000000000000000" pitchFamily="2" charset="2"/>
              <a:buChar char="§"/>
            </a:pPr>
            <a:r>
              <a:rPr lang="en-US" dirty="0" smtClean="0"/>
              <a:t>MA Plans are available to most people with Medicare. To be eligible to join an MA Plan, you must be enrolled in Medicare Part A (Hospital Insurance) and Medicare Part B (Medical Insurance). You must also </a:t>
            </a:r>
            <a:r>
              <a:rPr lang="en-US" dirty="0">
                <a:solidFill>
                  <a:prstClr val="black"/>
                </a:solidFill>
              </a:rPr>
              <a:t>live in the plan’s geographic service area</a:t>
            </a:r>
            <a:r>
              <a:rPr lang="en-US" dirty="0" smtClean="0"/>
              <a:t>. You must be a United States (U.S.) citizen or lawfully present in the U.S., and you can’t be incarcerated.</a:t>
            </a:r>
          </a:p>
          <a:p>
            <a:pPr marL="236653" indent="-236653">
              <a:spcBef>
                <a:spcPts val="622"/>
              </a:spcBef>
              <a:buFont typeface="Wingdings" panose="05000000000000000000" pitchFamily="2" charset="2"/>
              <a:buChar char="§"/>
            </a:pPr>
            <a:r>
              <a:rPr lang="en-US" dirty="0" smtClean="0"/>
              <a:t>To join an MA Plan, you must also agree to</a:t>
            </a:r>
          </a:p>
          <a:p>
            <a:pPr lvl="1" indent="-236653">
              <a:spcBef>
                <a:spcPts val="622"/>
              </a:spcBef>
              <a:buFont typeface="Arial" panose="020B0604020202020204" pitchFamily="34" charset="0"/>
              <a:buChar char="•"/>
            </a:pPr>
            <a:r>
              <a:rPr lang="en-US" dirty="0"/>
              <a:t>P</a:t>
            </a:r>
            <a:r>
              <a:rPr lang="en-US" dirty="0" smtClean="0"/>
              <a:t>rovide the necessary information to the plan, like your Medicare number, address, date of birth, and other important information</a:t>
            </a:r>
          </a:p>
          <a:p>
            <a:pPr lvl="1" indent="-236653">
              <a:spcBef>
                <a:spcPts val="622"/>
              </a:spcBef>
              <a:buFont typeface="Arial" panose="020B0604020202020204" pitchFamily="34" charset="0"/>
              <a:buChar char="•"/>
            </a:pPr>
            <a:r>
              <a:rPr lang="en-US" dirty="0"/>
              <a:t>F</a:t>
            </a:r>
            <a:r>
              <a:rPr lang="en-US" dirty="0" smtClean="0"/>
              <a:t>ollow the plan’s rules</a:t>
            </a:r>
          </a:p>
          <a:p>
            <a:pPr lvl="1" indent="-236653">
              <a:spcBef>
                <a:spcPts val="622"/>
              </a:spcBef>
              <a:buFont typeface="Arial" panose="020B0604020202020204" pitchFamily="34" charset="0"/>
              <a:buChar char="•"/>
            </a:pPr>
            <a:r>
              <a:rPr lang="en-US" dirty="0" smtClean="0"/>
              <a:t>Belong </a:t>
            </a:r>
            <a:r>
              <a:rPr lang="en-US" dirty="0"/>
              <a:t>to one MA Plan at a time </a:t>
            </a:r>
          </a:p>
          <a:p>
            <a:pPr marL="0" lvl="1" defTabSz="948409">
              <a:spcBef>
                <a:spcPts val="622"/>
              </a:spcBef>
              <a:defRPr/>
            </a:pPr>
            <a:r>
              <a:rPr lang="en-US" dirty="0" smtClean="0"/>
              <a:t>To find out which MA Plans are available in your area, visit </a:t>
            </a:r>
            <a:r>
              <a:rPr lang="en-US" u="sng" dirty="0" smtClean="0">
                <a:hlinkClick r:id="rId3"/>
              </a:rPr>
              <a:t>Medicare.gov/find-a-plan</a:t>
            </a:r>
            <a:r>
              <a:rPr lang="en-US" dirty="0" smtClean="0"/>
              <a:t> or call 1-800-MEDICARE (1‐800‐633‐4227). TTY: 1‑877-486-2048.</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12</a:t>
            </a:fld>
            <a:endParaRPr lang="en-US" dirty="0"/>
          </a:p>
        </p:txBody>
      </p:sp>
    </p:spTree>
    <p:extLst>
      <p:ext uri="{BB962C8B-B14F-4D97-AF65-F5344CB8AC3E}">
        <p14:creationId xmlns:p14="http://schemas.microsoft.com/office/powerpoint/2010/main" val="12786733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Rot="1" noChangeAspect="1" noChangeArrowheads="1" noTextEdit="1"/>
          </p:cNvSpPr>
          <p:nvPr>
            <p:ph type="sldImg"/>
          </p:nvPr>
        </p:nvSpPr>
        <p:spPr bwMode="auto">
          <a:xfrm>
            <a:off x="1497013" y="766763"/>
            <a:ext cx="4321175" cy="3241675"/>
          </a:xfrm>
          <a:noFill/>
          <a:ln>
            <a:solidFill>
              <a:srgbClr val="000000"/>
            </a:solidFill>
            <a:miter lim="800000"/>
            <a:headEnd/>
            <a:tailEnd/>
          </a:ln>
        </p:spPr>
      </p:sp>
      <p:sp>
        <p:nvSpPr>
          <p:cNvPr id="21506" name="Rectangle 3"/>
          <p:cNvSpPr>
            <a:spLocks noGrp="1" noChangeArrowheads="1"/>
          </p:cNvSpPr>
          <p:nvPr>
            <p:ph type="body" idx="1"/>
          </p:nvPr>
        </p:nvSpPr>
        <p:spPr bwMode="auto">
          <a:xfrm>
            <a:off x="318052" y="4190493"/>
            <a:ext cx="6702950" cy="4946992"/>
          </a:xfrm>
          <a:noFill/>
        </p:spPr>
        <p:txBody>
          <a:bodyPr wrap="square" numCol="1" anchor="t" anchorCtr="0" compatLnSpc="1">
            <a:prstTxWarp prst="textNoShape">
              <a:avLst/>
            </a:prstTxWarp>
            <a:noAutofit/>
          </a:bodyPr>
          <a:lstStyle/>
          <a:p>
            <a:pPr>
              <a:spcBef>
                <a:spcPts val="622"/>
              </a:spcBef>
            </a:pPr>
            <a:r>
              <a:rPr lang="en-US" dirty="0"/>
              <a:t>People with End-Stage Renal Disease (ESRD) usually can’t join </a:t>
            </a:r>
            <a:r>
              <a:rPr lang="en-US" dirty="0" smtClean="0"/>
              <a:t>an MA </a:t>
            </a:r>
            <a:r>
              <a:rPr lang="en-US" dirty="0"/>
              <a:t>Plan or other Medicare health plan. However, there are some exceptions. An individual with ESRD enrolled in employer-sponsored coverage, whether MA or commercial </a:t>
            </a:r>
            <a:r>
              <a:rPr lang="en-US" dirty="0" smtClean="0"/>
              <a:t>(like, </a:t>
            </a:r>
            <a:r>
              <a:rPr lang="en-US" dirty="0"/>
              <a:t>non-Medicare), can enroll in another </a:t>
            </a:r>
            <a:r>
              <a:rPr lang="en-US" dirty="0" smtClean="0"/>
              <a:t>plan, if the </a:t>
            </a:r>
            <a:r>
              <a:rPr lang="en-US" dirty="0"/>
              <a:t>plan is part of the same parent </a:t>
            </a:r>
            <a:r>
              <a:rPr lang="en-US" dirty="0" smtClean="0"/>
              <a:t>organization </a:t>
            </a:r>
            <a:r>
              <a:rPr lang="en-US" dirty="0"/>
              <a:t>and meets the </a:t>
            </a:r>
            <a:r>
              <a:rPr lang="en-US" dirty="0" smtClean="0"/>
              <a:t>criteria for </a:t>
            </a:r>
            <a:r>
              <a:rPr lang="en-US" dirty="0"/>
              <a:t>doing so. For example, an individual who develops ESRD while enrolled in an employer group health plan may be allowed to enroll in an MA Plan offered by the same plan parent </a:t>
            </a:r>
            <a:r>
              <a:rPr lang="en-US" dirty="0" smtClean="0"/>
              <a:t>organization, if there’s </a:t>
            </a:r>
            <a:r>
              <a:rPr lang="en-US" dirty="0"/>
              <a:t>no break between coverage. </a:t>
            </a:r>
            <a:r>
              <a:rPr lang="en-US" dirty="0" smtClean="0"/>
              <a:t>People with Medicare with </a:t>
            </a:r>
            <a:r>
              <a:rPr lang="en-US" dirty="0"/>
              <a:t>ESRD who are already enrolled in an MA </a:t>
            </a:r>
            <a:r>
              <a:rPr lang="en-US" dirty="0" smtClean="0"/>
              <a:t>Plan </a:t>
            </a:r>
            <a:r>
              <a:rPr lang="en-US" dirty="0"/>
              <a:t>may </a:t>
            </a:r>
            <a:r>
              <a:rPr lang="en-US" dirty="0" smtClean="0"/>
              <a:t>also </a:t>
            </a:r>
            <a:r>
              <a:rPr lang="en-US" dirty="0"/>
              <a:t>enroll in another MA </a:t>
            </a:r>
            <a:r>
              <a:rPr lang="en-US" dirty="0" smtClean="0"/>
              <a:t>Plan </a:t>
            </a:r>
            <a:r>
              <a:rPr lang="en-US" dirty="0"/>
              <a:t>within the same parent organization </a:t>
            </a:r>
            <a:r>
              <a:rPr lang="en-US" dirty="0" smtClean="0"/>
              <a:t>as long as:</a:t>
            </a:r>
            <a:endParaRPr lang="en-US" dirty="0"/>
          </a:p>
          <a:p>
            <a:pPr marL="236653" lvl="1" indent="-236653">
              <a:spcBef>
                <a:spcPts val="622"/>
              </a:spcBef>
              <a:buFont typeface="Wingdings" panose="05000000000000000000" pitchFamily="2" charset="2"/>
              <a:buChar char="§"/>
            </a:pPr>
            <a:r>
              <a:rPr lang="en-US" dirty="0"/>
              <a:t>The new MA </a:t>
            </a:r>
            <a:r>
              <a:rPr lang="en-US" dirty="0" smtClean="0"/>
              <a:t>Plan </a:t>
            </a:r>
            <a:r>
              <a:rPr lang="en-US" dirty="0"/>
              <a:t>operates in the same </a:t>
            </a:r>
            <a:r>
              <a:rPr lang="en-US" dirty="0" smtClean="0"/>
              <a:t>state</a:t>
            </a:r>
            <a:endParaRPr lang="en-US" dirty="0"/>
          </a:p>
          <a:p>
            <a:pPr marL="236653" lvl="1" indent="-236653">
              <a:spcBef>
                <a:spcPts val="622"/>
              </a:spcBef>
              <a:buFont typeface="Wingdings" panose="05000000000000000000" pitchFamily="2" charset="2"/>
              <a:buChar char="§"/>
            </a:pPr>
            <a:r>
              <a:rPr lang="en-US" dirty="0"/>
              <a:t>The </a:t>
            </a:r>
            <a:r>
              <a:rPr lang="en-US" dirty="0" smtClean="0"/>
              <a:t>person with Medicare </a:t>
            </a:r>
            <a:r>
              <a:rPr lang="en-US" dirty="0"/>
              <a:t>meets all the other requirements for enrollment in that MA </a:t>
            </a:r>
            <a:r>
              <a:rPr lang="en-US" dirty="0" smtClean="0"/>
              <a:t>Plan (as </a:t>
            </a:r>
            <a:r>
              <a:rPr lang="en-US" dirty="0"/>
              <a:t>in the previous MA </a:t>
            </a:r>
            <a:r>
              <a:rPr lang="en-US" dirty="0" smtClean="0"/>
              <a:t>Plan)</a:t>
            </a:r>
            <a:endParaRPr lang="en-US" dirty="0"/>
          </a:p>
          <a:p>
            <a:pPr marL="0" lvl="1">
              <a:spcBef>
                <a:spcPts val="622"/>
              </a:spcBef>
            </a:pPr>
            <a:r>
              <a:rPr lang="en-US" dirty="0" smtClean="0"/>
              <a:t>The Centers for Medicare &amp; Medicaid Services (CMS) </a:t>
            </a:r>
            <a:r>
              <a:rPr lang="en-US" dirty="0"/>
              <a:t>will permit a change from </a:t>
            </a:r>
            <a:r>
              <a:rPr lang="en-US" dirty="0" smtClean="0"/>
              <a:t>an HMO </a:t>
            </a:r>
            <a:r>
              <a:rPr lang="en-US" dirty="0"/>
              <a:t>to a </a:t>
            </a:r>
            <a:r>
              <a:rPr lang="en-US" dirty="0" smtClean="0"/>
              <a:t>PPO </a:t>
            </a:r>
            <a:r>
              <a:rPr lang="en-US" dirty="0"/>
              <a:t>or a </a:t>
            </a:r>
            <a:r>
              <a:rPr lang="en-US" dirty="0" smtClean="0"/>
              <a:t>PFFS </a:t>
            </a:r>
            <a:r>
              <a:rPr lang="en-US" dirty="0"/>
              <a:t>P</a:t>
            </a:r>
            <a:r>
              <a:rPr lang="en-US" dirty="0" smtClean="0"/>
              <a:t>lan </a:t>
            </a:r>
            <a:r>
              <a:rPr lang="en-US" dirty="0"/>
              <a:t>within the same parent organization, as long as the change meets all of the criteria. </a:t>
            </a:r>
            <a:r>
              <a:rPr lang="en-US" dirty="0" smtClean="0"/>
              <a:t>The </a:t>
            </a:r>
            <a:r>
              <a:rPr lang="en-US" dirty="0"/>
              <a:t>term “parent organization” is defined as an entity that owns </a:t>
            </a:r>
            <a:r>
              <a:rPr lang="en-US" dirty="0" smtClean="0"/>
              <a:t>one </a:t>
            </a:r>
            <a:r>
              <a:rPr lang="en-US" dirty="0"/>
              <a:t>or more contracts (H numbers) with CMS to provide MA </a:t>
            </a:r>
            <a:r>
              <a:rPr lang="en-US" dirty="0" smtClean="0"/>
              <a:t>Plans</a:t>
            </a:r>
            <a:r>
              <a:rPr lang="en-US" dirty="0"/>
              <a:t>.</a:t>
            </a:r>
          </a:p>
          <a:p>
            <a:pPr marL="0" lvl="1">
              <a:spcBef>
                <a:spcPts val="622"/>
              </a:spcBef>
            </a:pPr>
            <a:r>
              <a:rPr lang="en-US" dirty="0"/>
              <a:t>A person who </a:t>
            </a:r>
            <a:r>
              <a:rPr lang="en-US" dirty="0" smtClean="0"/>
              <a:t>has had a successful</a:t>
            </a:r>
            <a:r>
              <a:rPr lang="en-US" baseline="0" dirty="0" smtClean="0"/>
              <a:t> </a:t>
            </a:r>
            <a:r>
              <a:rPr lang="en-US" dirty="0" smtClean="0"/>
              <a:t>kidney </a:t>
            </a:r>
            <a:r>
              <a:rPr lang="en-US" dirty="0"/>
              <a:t>transplant or no longer requires a regular course of dialysis treatment isn’t considered to have ESRD for purposes of MA eligibility. </a:t>
            </a:r>
          </a:p>
          <a:p>
            <a:pPr defTabSz="9653">
              <a:spcBef>
                <a:spcPts val="622"/>
              </a:spcBef>
            </a:pPr>
            <a:r>
              <a:rPr lang="en-US" b="1" dirty="0"/>
              <a:t>NOTE: </a:t>
            </a:r>
            <a:r>
              <a:rPr lang="en-US" dirty="0"/>
              <a:t>For more information on the enrollment exceptions for people with ESRD, see the </a:t>
            </a:r>
            <a:r>
              <a:rPr lang="en-US" dirty="0" smtClean="0"/>
              <a:t>MA </a:t>
            </a:r>
            <a:r>
              <a:rPr lang="en-US" dirty="0"/>
              <a:t>enrollment and 		</a:t>
            </a:r>
            <a:r>
              <a:rPr lang="en-US" dirty="0">
                <a:solidFill>
                  <a:prstClr val="black"/>
                </a:solidFill>
              </a:rPr>
              <a:t>	disenrollment</a:t>
            </a:r>
            <a:r>
              <a:rPr lang="en-US" dirty="0"/>
              <a:t>						guidance in Chapter 2 of the </a:t>
            </a:r>
            <a:r>
              <a:rPr lang="en-US" dirty="0" smtClean="0"/>
              <a:t>“Medicare </a:t>
            </a:r>
            <a:r>
              <a:rPr lang="en-US" dirty="0"/>
              <a:t>Managed Care </a:t>
            </a:r>
            <a:r>
              <a:rPr lang="en-US" dirty="0" smtClean="0"/>
              <a:t>Manual,” section 20.2.2</a:t>
            </a:r>
            <a:r>
              <a:rPr lang="en-US" dirty="0"/>
              <a:t>, </a:t>
            </a:r>
            <a:r>
              <a:rPr lang="en-US" dirty="0" smtClean="0"/>
              <a:t>available at </a:t>
            </a:r>
            <a:r>
              <a:rPr lang="en-US" u="sng" dirty="0" smtClean="0">
                <a:hlinkClick r:id="rId3"/>
              </a:rPr>
              <a:t>CMS.gov/Medicare/Eligibility-and-Enrollment/</a:t>
            </a:r>
            <a:r>
              <a:rPr lang="en-US" u="sng" dirty="0" err="1" smtClean="0">
                <a:hlinkClick r:id="rId3"/>
              </a:rPr>
              <a:t>MedicareMangCareEligEnrol</a:t>
            </a:r>
            <a:r>
              <a:rPr lang="en-US" u="sng" dirty="0" smtClean="0">
                <a:hlinkClick r:id="rId3"/>
              </a:rPr>
              <a:t>/Downloads/CY_2018_MA_Enrollment_and_Disenrollment_Guidance_6-15-17.pdf</a:t>
            </a:r>
            <a:r>
              <a:rPr lang="en-US" dirty="0" smtClean="0"/>
              <a:t> </a:t>
            </a:r>
            <a:r>
              <a:rPr lang="en-US" u="none" baseline="0" dirty="0" smtClean="0"/>
              <a:t>and </a:t>
            </a:r>
            <a:r>
              <a:rPr lang="en-US" u="sng" dirty="0">
                <a:hlinkClick r:id="rId4"/>
              </a:rPr>
              <a:t>Medicare.gov/sign-up-change-plans/medicare-health-plans/medicare-advantage-plans/esrd-and-medicare-advantage-plans.html</a:t>
            </a:r>
            <a:r>
              <a:rPr lang="en-US" dirty="0"/>
              <a:t>.</a:t>
            </a:r>
            <a:endParaRPr lang="en-US" u="none"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13</a:t>
            </a:fld>
            <a:endParaRPr lang="en-US" dirty="0"/>
          </a:p>
        </p:txBody>
      </p:sp>
    </p:spTree>
    <p:extLst>
      <p:ext uri="{BB962C8B-B14F-4D97-AF65-F5344CB8AC3E}">
        <p14:creationId xmlns:p14="http://schemas.microsoft.com/office/powerpoint/2010/main" val="683194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1181100"/>
            <a:ext cx="4248150" cy="3186113"/>
          </a:xfrm>
        </p:spPr>
      </p:sp>
      <p:sp>
        <p:nvSpPr>
          <p:cNvPr id="3" name="Notes Placeholder 2"/>
          <p:cNvSpPr>
            <a:spLocks noGrp="1"/>
          </p:cNvSpPr>
          <p:nvPr>
            <p:ph type="body" idx="1"/>
          </p:nvPr>
        </p:nvSpPr>
        <p:spPr>
          <a:xfrm>
            <a:off x="188417" y="4489678"/>
            <a:ext cx="6921839" cy="3690819"/>
          </a:xfrm>
        </p:spPr>
        <p:txBody>
          <a:bodyPr>
            <a:normAutofit/>
          </a:bodyPr>
          <a:lstStyle/>
          <a:p>
            <a:pPr>
              <a:spcBef>
                <a:spcPts val="621"/>
              </a:spcBef>
            </a:pPr>
            <a:r>
              <a:rPr lang="en-US" dirty="0"/>
              <a:t>You can join an MA Plan when you first become eligible for Medicare, generally during your Initial Enrollment Period (IEP), which begins 3 months immediately before your first entitlement to both Medicare Part A and Part B.</a:t>
            </a:r>
          </a:p>
          <a:p>
            <a:pPr indent="-296377" defTabSz="930674">
              <a:spcBef>
                <a:spcPts val="621"/>
              </a:spcBef>
              <a:defRPr/>
            </a:pPr>
            <a:r>
              <a:rPr lang="en-US" kern="1200" dirty="0" smtClean="0">
                <a:solidFill>
                  <a:schemeClr val="tx1"/>
                </a:solidFill>
                <a:latin typeface="+mn-lt"/>
                <a:ea typeface="ＭＳ Ｐゴシック" charset="-128"/>
                <a:cs typeface="ＭＳ Ｐゴシック"/>
              </a:rPr>
              <a:t>If you get Medicare due to a disability, you can join during the 7-month period that begins 3 months before your 25th</a:t>
            </a:r>
            <a:r>
              <a:rPr lang="en-US" kern="1200" baseline="0" dirty="0" smtClean="0">
                <a:solidFill>
                  <a:schemeClr val="tx1"/>
                </a:solidFill>
                <a:latin typeface="+mn-lt"/>
                <a:ea typeface="ＭＳ Ｐゴシック" charset="-128"/>
                <a:cs typeface="ＭＳ Ｐゴシック"/>
              </a:rPr>
              <a:t> </a:t>
            </a:r>
            <a:r>
              <a:rPr lang="en-US" kern="1200" dirty="0" smtClean="0">
                <a:solidFill>
                  <a:schemeClr val="tx1"/>
                </a:solidFill>
                <a:latin typeface="+mn-lt"/>
                <a:ea typeface="ＭＳ Ｐゴシック" charset="-128"/>
                <a:cs typeface="ＭＳ Ｐゴシック"/>
              </a:rPr>
              <a:t>month of getting Social Security or Railroad Retirement disability benefits, and ends 3 months after your 25th</a:t>
            </a:r>
            <a:r>
              <a:rPr lang="en-US" kern="1200" baseline="0" dirty="0" smtClean="0">
                <a:solidFill>
                  <a:schemeClr val="tx1"/>
                </a:solidFill>
                <a:latin typeface="+mn-lt"/>
                <a:ea typeface="ＭＳ Ｐゴシック" charset="-128"/>
                <a:cs typeface="ＭＳ Ｐゴシック"/>
              </a:rPr>
              <a:t> </a:t>
            </a:r>
            <a:r>
              <a:rPr lang="en-US" kern="1200" dirty="0" smtClean="0">
                <a:solidFill>
                  <a:schemeClr val="tx1"/>
                </a:solidFill>
                <a:latin typeface="+mn-lt"/>
                <a:ea typeface="ＭＳ Ｐゴシック" charset="-128"/>
                <a:cs typeface="ＭＳ Ｐゴシック"/>
              </a:rPr>
              <a:t>month of disability benefits.</a:t>
            </a:r>
            <a:endParaRPr lang="en-US" u="none"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14</a:t>
            </a:fld>
            <a:endParaRPr lang="en-US" dirty="0"/>
          </a:p>
        </p:txBody>
      </p:sp>
    </p:spTree>
    <p:extLst>
      <p:ext uri="{BB962C8B-B14F-4D97-AF65-F5344CB8AC3E}">
        <p14:creationId xmlns:p14="http://schemas.microsoft.com/office/powerpoint/2010/main" val="3267794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in 2019</a:t>
            </a:r>
          </a:p>
          <a:p>
            <a:r>
              <a:rPr lang="en-US" dirty="0"/>
              <a:t>The new MA </a:t>
            </a:r>
            <a:r>
              <a:rPr lang="en-US" dirty="0" smtClean="0"/>
              <a:t>Open Enrollment Period (OEP) </a:t>
            </a:r>
            <a:r>
              <a:rPr lang="en-US" dirty="0"/>
              <a:t>starts in 2019. It’s from January 1 – March 31 each year. </a:t>
            </a:r>
            <a:r>
              <a:rPr lang="en-US" dirty="0" smtClean="0"/>
              <a:t>Your </a:t>
            </a:r>
            <a:r>
              <a:rPr lang="en-US" dirty="0"/>
              <a:t>coverage begins the first day of the month after you enroll in the plan. You must be in an MA Plan already on January 1 to use this enrollment period.</a:t>
            </a:r>
          </a:p>
          <a:p>
            <a:r>
              <a:rPr lang="en-US" dirty="0"/>
              <a:t>During the MA OEP you can</a:t>
            </a:r>
          </a:p>
          <a:p>
            <a:pPr marL="177489" indent="-177489">
              <a:buFont typeface="Wingdings" panose="05000000000000000000" pitchFamily="2" charset="2"/>
              <a:buChar char="§"/>
            </a:pPr>
            <a:r>
              <a:rPr lang="en-US" dirty="0"/>
              <a:t>Switch MA Plans. You can switch from an MA Plan with Part D drug coverage (MA-PD) to one without Part D coverage, but you would not be able to add a stand-alone Part D plan. You can switch from one MA-PD Plan to another one. And you can switch from an MA-only Plan to an MA-PD.</a:t>
            </a:r>
          </a:p>
          <a:p>
            <a:pPr marL="177489" indent="-177489">
              <a:buFont typeface="Wingdings" panose="05000000000000000000" pitchFamily="2" charset="2"/>
              <a:buChar char="§"/>
            </a:pPr>
            <a:r>
              <a:rPr lang="en-US" dirty="0"/>
              <a:t>Drop your MA or MA-PD Plan and return to Original Medicare. If you do this, you can also enroll in a Part D plan. However, you might not be able to get a </a:t>
            </a:r>
            <a:r>
              <a:rPr lang="en-US" dirty="0" err="1"/>
              <a:t>Medigap</a:t>
            </a:r>
            <a:r>
              <a:rPr lang="en-US" dirty="0"/>
              <a:t> policy. Check with your state.</a:t>
            </a:r>
          </a:p>
          <a:p>
            <a:r>
              <a:rPr lang="en-US" dirty="0"/>
              <a:t>You can only make one change during the MA OEP. </a:t>
            </a:r>
          </a:p>
          <a:p>
            <a:r>
              <a:rPr lang="en-US" dirty="0"/>
              <a:t>People new to Medicare who enroll in an MA Plan during their IEP have 3 months to use the MA OEP to make a change.</a:t>
            </a:r>
          </a:p>
          <a:p>
            <a:r>
              <a:rPr lang="en-US" dirty="0"/>
              <a:t>Medicare Savings Accounts (MSAs) and Cost Plans are not included in the MA OEP.</a:t>
            </a:r>
          </a:p>
          <a:p>
            <a:r>
              <a:rPr lang="en-US" dirty="0"/>
              <a:t>This change was made through Regulation CMS-4182</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15</a:t>
            </a:fld>
            <a:endParaRPr lang="en-US" dirty="0"/>
          </a:p>
        </p:txBody>
      </p:sp>
    </p:spTree>
    <p:extLst>
      <p:ext uri="{BB962C8B-B14F-4D97-AF65-F5344CB8AC3E}">
        <p14:creationId xmlns:p14="http://schemas.microsoft.com/office/powerpoint/2010/main" val="337733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54150" y="1181100"/>
            <a:ext cx="4248150" cy="3186113"/>
          </a:xfrm>
        </p:spPr>
      </p:sp>
      <p:sp>
        <p:nvSpPr>
          <p:cNvPr id="3" name="Notes Placeholder 2"/>
          <p:cNvSpPr>
            <a:spLocks noGrp="1"/>
          </p:cNvSpPr>
          <p:nvPr>
            <p:ph type="body" idx="1"/>
          </p:nvPr>
        </p:nvSpPr>
        <p:spPr>
          <a:xfrm>
            <a:off x="317334" y="4489679"/>
            <a:ext cx="6624338" cy="4859462"/>
          </a:xfrm>
        </p:spPr>
        <p:txBody>
          <a:bodyPr/>
          <a:lstStyle/>
          <a:p>
            <a:pPr marL="236653" indent="-236653">
              <a:spcBef>
                <a:spcPts val="621"/>
              </a:spcBef>
              <a:buFont typeface="Wingdings" panose="05000000000000000000" pitchFamily="2" charset="2"/>
              <a:buChar char="§"/>
            </a:pPr>
            <a:r>
              <a:rPr lang="en-US" dirty="0"/>
              <a:t>If you have Part A and enroll in Medicare Part B during a General Enrollment Period (GEP), you can enroll in an MA Plan April 1–June 30 with coverage starting July 1</a:t>
            </a:r>
          </a:p>
          <a:p>
            <a:pPr marL="236653" indent="-236653">
              <a:spcBef>
                <a:spcPts val="621"/>
              </a:spcBef>
              <a:buFont typeface="Wingdings" panose="05000000000000000000" pitchFamily="2" charset="2"/>
              <a:buChar char="§"/>
            </a:pPr>
            <a:r>
              <a:rPr lang="en-US" dirty="0" smtClean="0"/>
              <a:t>During Special </a:t>
            </a:r>
            <a:r>
              <a:rPr lang="en-US" dirty="0"/>
              <a:t>Enrollment Period (SEP) in certain circumstances</a:t>
            </a:r>
          </a:p>
          <a:p>
            <a:pPr lvl="1" indent="-236653">
              <a:spcBef>
                <a:spcPts val="621"/>
              </a:spcBef>
              <a:buFont typeface="Arial" panose="020B0604020202020204" pitchFamily="34" charset="0"/>
              <a:buChar char="•"/>
            </a:pPr>
            <a:r>
              <a:rPr lang="en-US" dirty="0"/>
              <a:t>Examples </a:t>
            </a:r>
            <a:r>
              <a:rPr lang="en-US" dirty="0" smtClean="0"/>
              <a:t>include:</a:t>
            </a:r>
            <a:endParaRPr lang="en-US" dirty="0"/>
          </a:p>
          <a:p>
            <a:pPr marL="709957" lvl="3" indent="-236653">
              <a:spcBef>
                <a:spcPts val="621"/>
              </a:spcBef>
              <a:buSzPct val="50000"/>
              <a:buFont typeface="Wingdings" panose="05000000000000000000" pitchFamily="2" charset="2"/>
              <a:buChar char="q"/>
            </a:pPr>
            <a:r>
              <a:rPr lang="en-US" dirty="0"/>
              <a:t>You move out of your plan’s service area</a:t>
            </a:r>
          </a:p>
          <a:p>
            <a:pPr marL="709957" lvl="3" indent="-236653">
              <a:spcBef>
                <a:spcPts val="621"/>
              </a:spcBef>
              <a:buSzPct val="50000"/>
              <a:buFont typeface="Wingdings" panose="05000000000000000000" pitchFamily="2" charset="2"/>
              <a:buChar char="q"/>
            </a:pPr>
            <a:r>
              <a:rPr lang="en-US" dirty="0"/>
              <a:t>You have or lose Medicaid or Extra Help</a:t>
            </a:r>
          </a:p>
          <a:p>
            <a:pPr marL="709957" lvl="3" indent="-236653">
              <a:spcBef>
                <a:spcPts val="621"/>
              </a:spcBef>
              <a:buSzPct val="50000"/>
              <a:buFont typeface="Wingdings" panose="05000000000000000000" pitchFamily="2" charset="2"/>
              <a:buChar char="q"/>
            </a:pPr>
            <a:r>
              <a:rPr lang="en-US" dirty="0"/>
              <a:t>You live in an institution (like a nursing home)</a:t>
            </a:r>
          </a:p>
          <a:p>
            <a:pPr marL="236653" indent="-236653">
              <a:spcBef>
                <a:spcPts val="621"/>
              </a:spcBef>
              <a:buFont typeface="Wingdings" panose="05000000000000000000" pitchFamily="2" charset="2"/>
              <a:buChar char="§"/>
            </a:pPr>
            <a:r>
              <a:rPr lang="en-US" dirty="0"/>
              <a:t>5-star Special Enrollment </a:t>
            </a:r>
            <a:r>
              <a:rPr lang="en-US" dirty="0" smtClean="0"/>
              <a:t>Period  NONE IN WA</a:t>
            </a:r>
            <a:endParaRPr lang="en-US" dirty="0"/>
          </a:p>
          <a:p>
            <a:pPr marL="473305" indent="-236653">
              <a:spcBef>
                <a:spcPts val="621"/>
              </a:spcBef>
              <a:buFont typeface="Arial" panose="020B0604020202020204" pitchFamily="34" charset="0"/>
              <a:buChar char="•"/>
            </a:pPr>
            <a:r>
              <a:rPr lang="en-US" dirty="0"/>
              <a:t>Can switch to an MA Plan or Medicare Cost Plan that has 5 stars for its overall star rating</a:t>
            </a:r>
          </a:p>
          <a:p>
            <a:pPr marL="473305" indent="-236653">
              <a:spcBef>
                <a:spcPts val="621"/>
              </a:spcBef>
              <a:buFont typeface="Arial" panose="020B0604020202020204" pitchFamily="34" charset="0"/>
              <a:buChar char="•"/>
            </a:pPr>
            <a:r>
              <a:rPr lang="en-US" dirty="0" smtClean="0"/>
              <a:t>The next 5-star SEP will be December </a:t>
            </a:r>
            <a:r>
              <a:rPr lang="en-US" dirty="0"/>
              <a:t>8, 2018 – November 30, 2019</a:t>
            </a:r>
          </a:p>
          <a:p>
            <a:pPr>
              <a:spcBef>
                <a:spcPts val="621"/>
              </a:spcBef>
            </a:pPr>
            <a:r>
              <a:rPr lang="en-US" dirty="0"/>
              <a:t>To find out which MA Plans are available in your area, visit </a:t>
            </a:r>
            <a:r>
              <a:rPr lang="en-US" dirty="0">
                <a:hlinkClick r:id="rId3"/>
              </a:rPr>
              <a:t>Medicare.gov/find-a-plan</a:t>
            </a:r>
            <a:r>
              <a:rPr lang="en-US" dirty="0"/>
              <a:t> to use the Medicare Plan Finder, or call 1-800-MEDICARE (1-800-633-4227); TTY: 1-877-486-2048.</a:t>
            </a:r>
          </a:p>
          <a:p>
            <a:pPr defTabSz="930674">
              <a:spcBef>
                <a:spcPts val="621"/>
              </a:spcBef>
              <a:defRPr/>
            </a:pPr>
            <a:r>
              <a:rPr lang="en-US" b="1" dirty="0" smtClean="0">
                <a:solidFill>
                  <a:prstClr val="black"/>
                </a:solidFill>
              </a:rPr>
              <a:t>NOTE:</a:t>
            </a:r>
            <a:r>
              <a:rPr lang="en-US" dirty="0" smtClean="0">
                <a:solidFill>
                  <a:prstClr val="black"/>
                </a:solidFill>
              </a:rPr>
              <a:t> In the case of retroactive entitlement, there are special rules that allow for enrollment in an MA Plan or Original Medicare and a </a:t>
            </a:r>
            <a:r>
              <a:rPr lang="en-US" dirty="0" err="1" smtClean="0">
                <a:solidFill>
                  <a:prstClr val="black"/>
                </a:solidFill>
              </a:rPr>
              <a:t>Medigap</a:t>
            </a:r>
            <a:r>
              <a:rPr lang="en-US" dirty="0" smtClean="0">
                <a:solidFill>
                  <a:prstClr val="black"/>
                </a:solidFill>
              </a:rPr>
              <a:t> policy. </a:t>
            </a:r>
          </a:p>
          <a:p>
            <a:pPr defTabSz="930674">
              <a:spcBef>
                <a:spcPts val="621"/>
              </a:spcBef>
              <a:defRPr/>
            </a:pPr>
            <a:r>
              <a:rPr lang="en-US" dirty="0" smtClean="0">
                <a:solidFill>
                  <a:prstClr val="black"/>
                </a:solidFill>
              </a:rPr>
              <a:t>More information about conditions that allow an exception can be found in Chapter 2 of the </a:t>
            </a:r>
            <a:r>
              <a:rPr lang="en-US" dirty="0" smtClean="0">
                <a:solidFill>
                  <a:prstClr val="black"/>
                </a:solidFill>
                <a:latin typeface="+mn-lt"/>
              </a:rPr>
              <a:t>“</a:t>
            </a:r>
            <a:r>
              <a:rPr lang="en-US" i="0" dirty="0" smtClean="0">
                <a:solidFill>
                  <a:prstClr val="black"/>
                </a:solidFill>
                <a:latin typeface="+mn-lt"/>
              </a:rPr>
              <a:t>Medicare Managed Care Manual,</a:t>
            </a:r>
            <a:r>
              <a:rPr lang="en-US" dirty="0" smtClean="0">
                <a:solidFill>
                  <a:prstClr val="black"/>
                </a:solidFill>
                <a:latin typeface="+mn-lt"/>
              </a:rPr>
              <a:t>”</a:t>
            </a:r>
            <a:r>
              <a:rPr lang="en-US" dirty="0" smtClean="0">
                <a:solidFill>
                  <a:prstClr val="black"/>
                </a:solidFill>
              </a:rPr>
              <a:t> Section 30.4, at </a:t>
            </a:r>
            <a:r>
              <a:rPr lang="en-US" u="sng" dirty="0" smtClean="0">
                <a:hlinkClick r:id="rId4"/>
              </a:rPr>
              <a:t>CMS.gov/Medicare/Eligibility-and-Enrollment/</a:t>
            </a:r>
            <a:r>
              <a:rPr lang="en-US" u="sng" dirty="0" err="1" smtClean="0">
                <a:hlinkClick r:id="rId4"/>
              </a:rPr>
              <a:t>MedicareMangCareEligEnrol</a:t>
            </a:r>
            <a:r>
              <a:rPr lang="en-US" u="sng" dirty="0" smtClean="0">
                <a:hlinkClick r:id="rId4"/>
              </a:rPr>
              <a:t>/Downloads/CY_2018_MA_Enrollment_and_Disenrollment_Guidance_6-15-17.pdf</a:t>
            </a:r>
            <a:r>
              <a:rPr lang="en-US" dirty="0" smtClean="0"/>
              <a:t>.</a:t>
            </a: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16</a:t>
            </a:fld>
            <a:endParaRPr lang="en-US" dirty="0"/>
          </a:p>
        </p:txBody>
      </p:sp>
    </p:spTree>
    <p:extLst>
      <p:ext uri="{BB962C8B-B14F-4D97-AF65-F5344CB8AC3E}">
        <p14:creationId xmlns:p14="http://schemas.microsoft.com/office/powerpoint/2010/main" val="12361151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31357" y="4561317"/>
            <a:ext cx="5852491" cy="4725091"/>
          </a:xfrm>
          <a:prstGeom prst="rect">
            <a:avLst/>
          </a:prstGeom>
        </p:spPr>
        <p:txBody>
          <a:bodyPr>
            <a:normAutofit/>
          </a:bodyPr>
          <a:lstStyle/>
          <a:p>
            <a:pPr>
              <a:lnSpc>
                <a:spcPct val="120000"/>
              </a:lnSpc>
              <a:spcBef>
                <a:spcPts val="622"/>
              </a:spcBef>
            </a:pPr>
            <a:r>
              <a:rPr lang="en-US" dirty="0" smtClean="0">
                <a:solidFill>
                  <a:prstClr val="black"/>
                </a:solidFill>
              </a:rPr>
              <a:t>A contract that gets less than 3 stars for its Part C or Part D summary rating for at least the last 3 years gives these members a one-time option to </a:t>
            </a:r>
            <a:r>
              <a:rPr lang="en-US" dirty="0"/>
              <a:t>switch to another Medicare drug plan with 3 stars or better. </a:t>
            </a:r>
            <a:endParaRPr lang="en-US" dirty="0" smtClean="0"/>
          </a:p>
          <a:p>
            <a:pPr>
              <a:lnSpc>
                <a:spcPct val="120000"/>
              </a:lnSpc>
              <a:spcBef>
                <a:spcPts val="622"/>
              </a:spcBef>
            </a:pPr>
            <a:r>
              <a:rPr lang="en-US" dirty="0" smtClean="0"/>
              <a:t>The </a:t>
            </a:r>
            <a:r>
              <a:rPr lang="en-US" dirty="0"/>
              <a:t>summary rating scores the drug plan’s quality and performance in many different topics that fall into 4 categories:</a:t>
            </a:r>
          </a:p>
          <a:p>
            <a:pPr marL="181206" indent="-181206">
              <a:lnSpc>
                <a:spcPct val="120000"/>
              </a:lnSpc>
              <a:spcBef>
                <a:spcPts val="622"/>
              </a:spcBef>
              <a:buFont typeface="+mj-lt"/>
              <a:buAutoNum type="arabicPeriod"/>
            </a:pPr>
            <a:r>
              <a:rPr lang="en-US" b="1" dirty="0" smtClean="0"/>
              <a:t>Drug </a:t>
            </a:r>
            <a:r>
              <a:rPr lang="en-US" b="1" dirty="0"/>
              <a:t>plan customer service</a:t>
            </a:r>
            <a:r>
              <a:rPr lang="en-US" dirty="0"/>
              <a:t>: Includes how well the plan handles member appeals.</a:t>
            </a:r>
          </a:p>
          <a:p>
            <a:pPr marL="181206" indent="-181206">
              <a:lnSpc>
                <a:spcPct val="120000"/>
              </a:lnSpc>
              <a:spcBef>
                <a:spcPts val="622"/>
              </a:spcBef>
              <a:buFont typeface="+mj-lt"/>
              <a:buAutoNum type="arabicPeriod"/>
            </a:pPr>
            <a:r>
              <a:rPr lang="en-US" b="1" dirty="0"/>
              <a:t>Member complaints and changes in the drug plan’s performance</a:t>
            </a:r>
            <a:r>
              <a:rPr lang="en-US" dirty="0"/>
              <a:t>: Includes how often Medicare found problems with the plan, </a:t>
            </a:r>
            <a:r>
              <a:rPr lang="en-US" dirty="0" smtClean="0"/>
              <a:t>how </a:t>
            </a:r>
            <a:r>
              <a:rPr lang="en-US" dirty="0"/>
              <a:t>often members had problems with the </a:t>
            </a:r>
            <a:r>
              <a:rPr lang="en-US" dirty="0" smtClean="0"/>
              <a:t>plan, and </a:t>
            </a:r>
            <a:r>
              <a:rPr lang="en-US" dirty="0"/>
              <a:t>how much the plan’s performance has improved (if at all) over time.</a:t>
            </a:r>
          </a:p>
          <a:p>
            <a:pPr marL="181206" indent="-181206">
              <a:lnSpc>
                <a:spcPct val="120000"/>
              </a:lnSpc>
              <a:spcBef>
                <a:spcPts val="622"/>
              </a:spcBef>
              <a:buFont typeface="+mj-lt"/>
              <a:buAutoNum type="arabicPeriod"/>
            </a:pPr>
            <a:r>
              <a:rPr lang="en-US" b="1" dirty="0"/>
              <a:t>Member experience with the plan’s drug services</a:t>
            </a:r>
            <a:r>
              <a:rPr lang="en-US" dirty="0"/>
              <a:t>: Includes ratings of member satisfaction with the plan.</a:t>
            </a:r>
          </a:p>
          <a:p>
            <a:pPr marL="181206" indent="-181206">
              <a:lnSpc>
                <a:spcPct val="120000"/>
              </a:lnSpc>
              <a:spcBef>
                <a:spcPts val="622"/>
              </a:spcBef>
              <a:buFont typeface="+mj-lt"/>
              <a:buAutoNum type="arabicPeriod"/>
            </a:pPr>
            <a:r>
              <a:rPr lang="en-US" b="1" dirty="0"/>
              <a:t>Drug safety and accuracy of drug pricing</a:t>
            </a:r>
            <a:r>
              <a:rPr lang="en-US" dirty="0"/>
              <a:t>: Includes how accurate the plan’s pricing information is and how often members with certain medical conditions are prescribed drugs in a way </a:t>
            </a:r>
            <a:r>
              <a:rPr lang="en-US" dirty="0" smtClean="0"/>
              <a:t>that’s </a:t>
            </a:r>
            <a:r>
              <a:rPr lang="en-US" dirty="0"/>
              <a:t>considered safer and clinically recommended for their condition.</a:t>
            </a:r>
          </a:p>
          <a:p>
            <a:pPr>
              <a:lnSpc>
                <a:spcPct val="120000"/>
              </a:lnSpc>
              <a:spcBef>
                <a:spcPts val="622"/>
              </a:spcBef>
            </a:pPr>
            <a:r>
              <a:rPr lang="en-US" dirty="0"/>
              <a:t>This </a:t>
            </a:r>
            <a:r>
              <a:rPr lang="en-US" dirty="0" smtClean="0"/>
              <a:t>information</a:t>
            </a:r>
            <a:r>
              <a:rPr lang="en-US" baseline="0" dirty="0" smtClean="0"/>
              <a:t> is</a:t>
            </a:r>
            <a:r>
              <a:rPr lang="en-US" dirty="0" smtClean="0"/>
              <a:t> </a:t>
            </a:r>
            <a:r>
              <a:rPr lang="en-US" dirty="0"/>
              <a:t>gathered from several different </a:t>
            </a:r>
            <a:r>
              <a:rPr lang="en-US" dirty="0" smtClean="0"/>
              <a:t>sources like member surveys done by Medicare, reviews </a:t>
            </a:r>
            <a:r>
              <a:rPr lang="en-US" dirty="0"/>
              <a:t>of billing and other information that plans submit to </a:t>
            </a:r>
            <a:r>
              <a:rPr lang="en-US" dirty="0" smtClean="0"/>
              <a:t>Medicare, and results </a:t>
            </a:r>
            <a:r>
              <a:rPr lang="en-US" dirty="0"/>
              <a:t>from Medicare’s regular monitoring activities</a:t>
            </a:r>
            <a:r>
              <a:rPr lang="en-US" dirty="0" smtClean="0"/>
              <a:t>.</a:t>
            </a:r>
          </a:p>
          <a:p>
            <a:pPr>
              <a:lnSpc>
                <a:spcPct val="120000"/>
              </a:lnSpc>
              <a:spcBef>
                <a:spcPts val="622"/>
              </a:spcBef>
            </a:pPr>
            <a:r>
              <a:rPr lang="en-US" b="1" dirty="0"/>
              <a:t>Reference: </a:t>
            </a:r>
            <a:r>
              <a:rPr lang="en-US" dirty="0" smtClean="0">
                <a:hlinkClick r:id="rId3"/>
              </a:rPr>
              <a:t>Medicare.gov/find-a-plan/staticpages/rating/planrating-help.aspx</a:t>
            </a:r>
            <a:endParaRPr lang="en-US" dirty="0" smtClean="0"/>
          </a:p>
          <a:p>
            <a:pPr>
              <a:lnSpc>
                <a:spcPct val="120000"/>
              </a:lnSpc>
              <a:spcBef>
                <a:spcPts val="622"/>
              </a:spcBef>
            </a:pPr>
            <a:endParaRPr lang="en-US" b="1"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17</a:t>
            </a:fld>
            <a:endParaRPr lang="en-US" dirty="0"/>
          </a:p>
        </p:txBody>
      </p:sp>
    </p:spTree>
    <p:extLst>
      <p:ext uri="{BB962C8B-B14F-4D97-AF65-F5344CB8AC3E}">
        <p14:creationId xmlns:p14="http://schemas.microsoft.com/office/powerpoint/2010/main" val="20848336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72707" name="Rectangle 3"/>
          <p:cNvSpPr>
            <a:spLocks noGrp="1" noChangeArrowheads="1"/>
          </p:cNvSpPr>
          <p:nvPr>
            <p:ph type="body" idx="1"/>
          </p:nvPr>
        </p:nvSpPr>
        <p:spPr bwMode="auto">
          <a:xfrm>
            <a:off x="974034" y="4564506"/>
            <a:ext cx="5657354" cy="4396939"/>
          </a:xfrm>
        </p:spPr>
        <p:txBody>
          <a:bodyPr wrap="square" numCol="1" anchor="t" anchorCtr="0" compatLnSpc="1">
            <a:prstTxWarp prst="textNoShape">
              <a:avLst/>
            </a:prstTxWarp>
            <a:normAutofit/>
          </a:bodyPr>
          <a:lstStyle/>
          <a:p>
            <a:pPr>
              <a:spcBef>
                <a:spcPts val="622"/>
              </a:spcBef>
              <a:defRPr/>
            </a:pPr>
            <a:r>
              <a:rPr lang="en-US" dirty="0" smtClean="0">
                <a:ea typeface="+mn-ea"/>
                <a:cs typeface="+mn-cs"/>
              </a:rPr>
              <a:t>If you join an MA</a:t>
            </a:r>
            <a:r>
              <a:rPr lang="en-US" baseline="0" dirty="0" smtClean="0">
                <a:ea typeface="+mn-ea"/>
                <a:cs typeface="+mn-cs"/>
              </a:rPr>
              <a:t> P</a:t>
            </a:r>
            <a:r>
              <a:rPr lang="en-US" dirty="0" smtClean="0">
                <a:ea typeface="+mn-ea"/>
                <a:cs typeface="+mn-cs"/>
              </a:rPr>
              <a:t>lan for the first time</a:t>
            </a:r>
            <a:r>
              <a:rPr lang="en-US" dirty="0" smtClean="0"/>
              <a:t>, you </a:t>
            </a:r>
            <a:r>
              <a:rPr lang="en-US" dirty="0"/>
              <a:t>aren’t happy with the </a:t>
            </a:r>
            <a:r>
              <a:rPr lang="en-US" dirty="0" smtClean="0"/>
              <a:t>plan, and return to Original Medicare within the first 12 months of joining, </a:t>
            </a:r>
            <a:r>
              <a:rPr lang="en-US" dirty="0"/>
              <a:t>you’ll have special rights to buy a </a:t>
            </a:r>
            <a:r>
              <a:rPr lang="en-US" dirty="0" err="1" smtClean="0"/>
              <a:t>Medigap</a:t>
            </a:r>
            <a:r>
              <a:rPr lang="en-US" dirty="0" smtClean="0"/>
              <a:t> policy if </a:t>
            </a:r>
            <a:endParaRPr lang="en-US" dirty="0"/>
          </a:p>
          <a:p>
            <a:pPr marL="236653" lvl="1" indent="-236653">
              <a:spcBef>
                <a:spcPts val="622"/>
              </a:spcBef>
              <a:buFont typeface="Wingdings" panose="05000000000000000000" pitchFamily="2" charset="2"/>
              <a:buChar char="§"/>
              <a:defRPr/>
            </a:pPr>
            <a:r>
              <a:rPr lang="en-US" dirty="0" smtClean="0">
                <a:ea typeface="+mn-ea"/>
              </a:rPr>
              <a:t>You joined </a:t>
            </a:r>
            <a:r>
              <a:rPr lang="en-US" dirty="0">
                <a:ea typeface="+mn-ea"/>
              </a:rPr>
              <a:t>an MA Plan when first eligible for Medicare at </a:t>
            </a:r>
            <a:r>
              <a:rPr lang="en-US" dirty="0" smtClean="0">
                <a:ea typeface="+mn-ea"/>
              </a:rPr>
              <a:t>65.</a:t>
            </a:r>
            <a:endParaRPr lang="en-US" dirty="0">
              <a:ea typeface="+mn-ea"/>
            </a:endParaRPr>
          </a:p>
          <a:p>
            <a:pPr marL="473305" lvl="2" indent="-236653">
              <a:spcBef>
                <a:spcPts val="622"/>
              </a:spcBef>
              <a:buFont typeface="Arial" panose="020B0604020202020204" pitchFamily="34" charset="0"/>
              <a:buChar char="•"/>
              <a:defRPr/>
            </a:pPr>
            <a:r>
              <a:rPr lang="en-US" dirty="0"/>
              <a:t>If you joined </a:t>
            </a:r>
            <a:r>
              <a:rPr lang="en-US" dirty="0" smtClean="0"/>
              <a:t>an MA </a:t>
            </a:r>
            <a:r>
              <a:rPr lang="en-US" dirty="0"/>
              <a:t>Plan when you were first eligible for Medicare, you can choose from any Medigap policy within the first year of joining. </a:t>
            </a:r>
          </a:p>
          <a:p>
            <a:pPr marL="236653" lvl="1" indent="-236653">
              <a:spcBef>
                <a:spcPts val="622"/>
              </a:spcBef>
              <a:buFont typeface="Wingdings" panose="05000000000000000000" pitchFamily="2" charset="2"/>
              <a:buChar char="§"/>
              <a:defRPr/>
            </a:pPr>
            <a:r>
              <a:rPr lang="en-US" dirty="0" smtClean="0">
                <a:ea typeface="+mn-ea"/>
              </a:rPr>
              <a:t>You were in Original Medicare, enrolled in an MA Plan for the first time, and dropped a Medigap policy. </a:t>
            </a:r>
          </a:p>
          <a:p>
            <a:pPr marL="473305" lvl="2" indent="-236653">
              <a:spcBef>
                <a:spcPts val="622"/>
              </a:spcBef>
              <a:buFont typeface="Arial" panose="020B0604020202020204" pitchFamily="34" charset="0"/>
              <a:buChar char="•"/>
              <a:defRPr/>
            </a:pPr>
            <a:r>
              <a:rPr lang="en-US" dirty="0"/>
              <a:t>If you had a Medigap policy before you joined, you may be able to get the same policy back if the company still sells it. If it isn’t available, you can buy another Medigap policy. </a:t>
            </a:r>
          </a:p>
          <a:p>
            <a:pPr defTabSz="948409">
              <a:spcBef>
                <a:spcPts val="622"/>
              </a:spcBef>
              <a:defRPr/>
            </a:pPr>
            <a:r>
              <a:rPr lang="en-US" b="1" dirty="0" smtClean="0"/>
              <a:t>NOTE: </a:t>
            </a:r>
            <a:r>
              <a:rPr lang="en-US" dirty="0" smtClean="0"/>
              <a:t>The </a:t>
            </a:r>
            <a:r>
              <a:rPr lang="en-US" dirty="0"/>
              <a:t>Medigap policy </a:t>
            </a:r>
            <a:r>
              <a:rPr lang="en-US" dirty="0" smtClean="0"/>
              <a:t>can’t </a:t>
            </a:r>
            <a:r>
              <a:rPr lang="en-US" dirty="0"/>
              <a:t>have prescription drug coverage even if you had it before, but you may be able to join a Medicare </a:t>
            </a:r>
            <a:r>
              <a:rPr lang="en-US" dirty="0" smtClean="0"/>
              <a:t>PDP. </a:t>
            </a:r>
            <a:r>
              <a:rPr lang="en-US" dirty="0">
                <a:solidFill>
                  <a:prstClr val="black"/>
                </a:solidFill>
              </a:rPr>
              <a:t>You can buy a Medigap policy </a:t>
            </a:r>
            <a:r>
              <a:rPr lang="en-US" dirty="0" smtClean="0">
                <a:solidFill>
                  <a:prstClr val="black"/>
                </a:solidFill>
              </a:rPr>
              <a:t>anytime </a:t>
            </a:r>
            <a:r>
              <a:rPr lang="en-US" dirty="0">
                <a:solidFill>
                  <a:prstClr val="black"/>
                </a:solidFill>
              </a:rPr>
              <a:t>a plan will sell you one</a:t>
            </a:r>
            <a:r>
              <a:rPr lang="en-US" dirty="0" smtClean="0">
                <a:solidFill>
                  <a:prstClr val="black"/>
                </a:solidFill>
              </a:rPr>
              <a:t>. Visit </a:t>
            </a:r>
            <a:r>
              <a:rPr lang="en-US" u="sng" dirty="0">
                <a:hlinkClick r:id="rId3"/>
              </a:rPr>
              <a:t>Medicare.gov/Pubs/pdf/02110-Medicare-Medigap.guide.pdf</a:t>
            </a:r>
            <a:r>
              <a:rPr lang="en-US" dirty="0"/>
              <a:t> </a:t>
            </a:r>
            <a:r>
              <a:rPr lang="en-US" dirty="0" smtClean="0"/>
              <a:t>for more information about Medigap policies.</a:t>
            </a:r>
            <a:endParaRPr lang="en-US" dirty="0" smtClean="0">
              <a:ea typeface="+mn-ea"/>
              <a:cs typeface="+mn-cs"/>
            </a:endParaRP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18</a:t>
            </a:fld>
            <a:endParaRPr lang="en-US" dirty="0"/>
          </a:p>
        </p:txBody>
      </p:sp>
    </p:spTree>
    <p:extLst>
      <p:ext uri="{BB962C8B-B14F-4D97-AF65-F5344CB8AC3E}">
        <p14:creationId xmlns:p14="http://schemas.microsoft.com/office/powerpoint/2010/main" val="20601836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423150" y="4564506"/>
            <a:ext cx="6494487" cy="4743454"/>
          </a:xfrm>
        </p:spPr>
        <p:txBody>
          <a:bodyPr>
            <a:noAutofit/>
          </a:bodyPr>
          <a:lstStyle/>
          <a:p>
            <a:pPr>
              <a:spcBef>
                <a:spcPts val="622"/>
              </a:spcBef>
            </a:pPr>
            <a:r>
              <a:rPr lang="en-US" sz="1100" dirty="0"/>
              <a:t>Network-based MA Plans (like, HMOs, PPOs, and PFFS with networks) can make changes to their network of contracted providers at any time during the year. It’s important to note that CMS has safeguards in place to ensure that you are protected from medical care interruptions. </a:t>
            </a:r>
          </a:p>
          <a:p>
            <a:pPr>
              <a:spcBef>
                <a:spcPts val="622"/>
              </a:spcBef>
            </a:pPr>
            <a:r>
              <a:rPr lang="en-US" sz="1100" dirty="0"/>
              <a:t>For example, CMS requires plans to maintain continuity of care for impacted enrollees by making sure you have access to medically necessary services if you need it.</a:t>
            </a:r>
          </a:p>
          <a:p>
            <a:pPr marL="236653" indent="-236653">
              <a:spcBef>
                <a:spcPts val="622"/>
              </a:spcBef>
              <a:buFont typeface="Wingdings" panose="05000000000000000000" pitchFamily="2" charset="2"/>
              <a:buChar char="§"/>
            </a:pPr>
            <a:r>
              <a:rPr lang="en-US" sz="1100" dirty="0"/>
              <a:t>When MA Plans make changes to their networks, CMS also requires that they maintain adequate access to all medically necessary Medicare Part A (Hospital Insurance) and Part B (Medical Insurance) services through their remaining provider network. If the remaining network doesn’t meet Medicare access and availability standards, plans must add new providers necessary to meet CMS’s access requirements.</a:t>
            </a:r>
          </a:p>
          <a:p>
            <a:pPr marL="473305" indent="-236653">
              <a:spcBef>
                <a:spcPts val="622"/>
              </a:spcBef>
              <a:buFont typeface="Arial" panose="020B0604020202020204" pitchFamily="34" charset="0"/>
              <a:buChar char="•"/>
            </a:pPr>
            <a:r>
              <a:rPr lang="en-US" sz="1100" dirty="0"/>
              <a:t>Also, when an MA Plan makes a change in its provider network, it must send a written notice to enrollees who regularly see the provider whose contract is ending. This notice must be given at least 30 days before the termination date. In this notice, the plan must provide a list of alternative providers and allow you to choose another provider.</a:t>
            </a:r>
          </a:p>
          <a:p>
            <a:pPr marL="236653" indent="-236653">
              <a:spcBef>
                <a:spcPts val="622"/>
              </a:spcBef>
              <a:buFont typeface="Wingdings" panose="05000000000000000000" pitchFamily="2" charset="2"/>
              <a:buChar char="§"/>
            </a:pPr>
            <a:r>
              <a:rPr lang="en-US" sz="1100" dirty="0"/>
              <a:t>In most cases, mid-year provider network changes aren’t a basis for an Enrollment Exception/SEP. CMS determines SEPs in these instances, on a case-by-case basis. </a:t>
            </a:r>
          </a:p>
          <a:p>
            <a:pPr>
              <a:spcBef>
                <a:spcPts val="622"/>
              </a:spcBef>
            </a:pPr>
            <a:r>
              <a:rPr lang="en-US" sz="1100" dirty="0"/>
              <a:t>An MA organization and a contracting provider must give at least 60 days written notice to each other before terminating a contract without cause. A contract between an MA organization and a contracting provider may require notification of termination without cause for a longer period of time. CMS doesn’t get involved in contracting disputes. </a:t>
            </a: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19</a:t>
            </a:fld>
            <a:endParaRPr lang="en-US" dirty="0"/>
          </a:p>
        </p:txBody>
      </p:sp>
    </p:spTree>
    <p:extLst>
      <p:ext uri="{BB962C8B-B14F-4D97-AF65-F5344CB8AC3E}">
        <p14:creationId xmlns:p14="http://schemas.microsoft.com/office/powerpoint/2010/main" val="2480301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2"/>
              </a:spcBef>
            </a:pPr>
            <a:r>
              <a:rPr lang="en-US" dirty="0"/>
              <a:t>The lessons in this module, “Medicare Advantage and Other </a:t>
            </a:r>
            <a:r>
              <a:rPr lang="en-US" dirty="0" smtClean="0"/>
              <a:t>Medicare </a:t>
            </a:r>
            <a:r>
              <a:rPr lang="en-US" dirty="0"/>
              <a:t>Health Plans,” explain Medicare health plan options other than Original Medicare. </a:t>
            </a:r>
            <a:r>
              <a:rPr lang="en-US" dirty="0" smtClean="0"/>
              <a:t>For more information on Original Medicare, refer to our “Understanding</a:t>
            </a:r>
            <a:r>
              <a:rPr lang="en-US" baseline="0" dirty="0" smtClean="0"/>
              <a:t> Medicare” training module.</a:t>
            </a:r>
            <a:endParaRPr lang="en-US" dirty="0"/>
          </a:p>
          <a:p>
            <a:pPr>
              <a:spcBef>
                <a:spcPts val="622"/>
              </a:spcBef>
            </a:pPr>
            <a:r>
              <a:rPr lang="en-US" dirty="0"/>
              <a:t>The </a:t>
            </a:r>
            <a:r>
              <a:rPr lang="en-US" dirty="0" smtClean="0"/>
              <a:t>materials are </a:t>
            </a:r>
            <a:r>
              <a:rPr lang="en-US" dirty="0"/>
              <a:t>designed for information givers/trainers that are familiar with the Medicare Program, and would like to have prepared information for their presentations. </a:t>
            </a:r>
            <a:r>
              <a:rPr lang="en-US" dirty="0" smtClean="0"/>
              <a:t>It </a:t>
            </a:r>
            <a:r>
              <a:rPr lang="en-US" dirty="0"/>
              <a:t>can be easily adapted for presentations to people with Medicare. </a:t>
            </a:r>
          </a:p>
          <a:p>
            <a:pPr>
              <a:spcBef>
                <a:spcPts val="622"/>
              </a:spcBef>
            </a:pPr>
            <a:r>
              <a:rPr lang="en-US" dirty="0"/>
              <a:t>The </a:t>
            </a:r>
            <a:r>
              <a:rPr lang="en-US" dirty="0" smtClean="0"/>
              <a:t>WA SHIBA version module </a:t>
            </a:r>
            <a:r>
              <a:rPr lang="en-US" dirty="0"/>
              <a:t>consists </a:t>
            </a:r>
            <a:r>
              <a:rPr lang="en-US"/>
              <a:t>of </a:t>
            </a:r>
            <a:r>
              <a:rPr lang="en-US" smtClean="0"/>
              <a:t>47 PowerPoint </a:t>
            </a:r>
            <a:r>
              <a:rPr lang="en-US" dirty="0"/>
              <a:t>slides with corresponding speaker’s notes and check-your-knowledge questions. It can be presented in about 45 minutes. Allow approximately 15 more minutes for discussion, questions, and answers. Additional time may be needed for add-on activities. </a:t>
            </a:r>
            <a:endParaRPr lang="en-US" dirty="0" smtClean="0"/>
          </a:p>
          <a:p>
            <a:pPr>
              <a:spcBef>
                <a:spcPts val="622"/>
              </a:spcBef>
            </a:pP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2</a:t>
            </a:fld>
            <a:endParaRPr lang="en-US" dirty="0"/>
          </a:p>
        </p:txBody>
      </p:sp>
    </p:spTree>
    <p:extLst>
      <p:ext uri="{BB962C8B-B14F-4D97-AF65-F5344CB8AC3E}">
        <p14:creationId xmlns:p14="http://schemas.microsoft.com/office/powerpoint/2010/main" val="336851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17" y="4564507"/>
            <a:ext cx="5804452" cy="4612551"/>
          </a:xfrm>
        </p:spPr>
        <p:txBody>
          <a:bodyPr/>
          <a:lstStyle/>
          <a:p>
            <a:pPr>
              <a:spcBef>
                <a:spcPts val="622"/>
              </a:spcBef>
            </a:pPr>
            <a:r>
              <a:rPr lang="en-US" kern="1200" dirty="0" smtClean="0">
                <a:solidFill>
                  <a:schemeClr val="tx1"/>
                </a:solidFill>
                <a:effectLst/>
              </a:rPr>
              <a:t>Check Your Knowledge</a:t>
            </a:r>
            <a:r>
              <a:rPr lang="en-US" dirty="0" smtClean="0">
                <a:cs typeface="Calibri" panose="020F0502020204030204" pitchFamily="34" charset="0"/>
              </a:rPr>
              <a:t>—</a:t>
            </a:r>
            <a:r>
              <a:rPr lang="en-US" kern="1200" dirty="0" smtClean="0">
                <a:solidFill>
                  <a:schemeClr val="tx1"/>
                </a:solidFill>
                <a:effectLst/>
              </a:rPr>
              <a:t>Question 1</a:t>
            </a:r>
          </a:p>
          <a:p>
            <a:pPr>
              <a:spcBef>
                <a:spcPts val="622"/>
              </a:spcBef>
            </a:pPr>
            <a:r>
              <a:rPr lang="en-US" kern="1200" dirty="0" smtClean="0">
                <a:solidFill>
                  <a:schemeClr val="tx1"/>
                </a:solidFill>
                <a:effectLst/>
              </a:rPr>
              <a:t>Medicare Advantage (MA) Plans are sometimes called </a:t>
            </a:r>
            <a:endParaRPr lang="en-US" dirty="0" smtClean="0">
              <a:effectLst/>
            </a:endParaRPr>
          </a:p>
          <a:p>
            <a:pPr marL="236653" indent="-236653">
              <a:spcBef>
                <a:spcPts val="622"/>
              </a:spcBef>
              <a:buFont typeface="+mj-lt"/>
              <a:buAutoNum type="alphaLcPeriod"/>
            </a:pPr>
            <a:r>
              <a:rPr lang="en-US" kern="1200" dirty="0" smtClean="0">
                <a:solidFill>
                  <a:schemeClr val="tx1"/>
                </a:solidFill>
                <a:effectLst/>
              </a:rPr>
              <a:t>Part A</a:t>
            </a:r>
          </a:p>
          <a:p>
            <a:pPr marL="236653" indent="-236653">
              <a:spcBef>
                <a:spcPts val="622"/>
              </a:spcBef>
              <a:buFont typeface="+mj-lt"/>
              <a:buAutoNum type="alphaLcPeriod"/>
            </a:pPr>
            <a:r>
              <a:rPr lang="en-US" kern="1200" dirty="0" smtClean="0">
                <a:solidFill>
                  <a:schemeClr val="tx1"/>
                </a:solidFill>
                <a:effectLst/>
              </a:rPr>
              <a:t>Part B</a:t>
            </a:r>
          </a:p>
          <a:p>
            <a:pPr marL="236653" indent="-236653">
              <a:spcBef>
                <a:spcPts val="622"/>
              </a:spcBef>
              <a:buFont typeface="+mj-lt"/>
              <a:buAutoNum type="alphaLcPeriod"/>
            </a:pPr>
            <a:r>
              <a:rPr lang="en-US" kern="1200" dirty="0" smtClean="0">
                <a:solidFill>
                  <a:schemeClr val="tx1"/>
                </a:solidFill>
                <a:effectLst/>
              </a:rPr>
              <a:t>Part C</a:t>
            </a:r>
          </a:p>
          <a:p>
            <a:pPr marL="236653" indent="-236653">
              <a:spcBef>
                <a:spcPts val="622"/>
              </a:spcBef>
              <a:buFont typeface="+mj-lt"/>
              <a:buAutoNum type="alphaLcPeriod"/>
            </a:pPr>
            <a:r>
              <a:rPr lang="en-US" kern="1200" dirty="0" smtClean="0">
                <a:solidFill>
                  <a:schemeClr val="tx1"/>
                </a:solidFill>
                <a:effectLst/>
              </a:rPr>
              <a:t>Part D</a:t>
            </a:r>
          </a:p>
          <a:p>
            <a:pPr>
              <a:spcBef>
                <a:spcPts val="622"/>
              </a:spcBef>
            </a:pPr>
            <a:r>
              <a:rPr lang="en-US" b="1" dirty="0" smtClean="0">
                <a:solidFill>
                  <a:prstClr val="black"/>
                </a:solidFill>
                <a:ea typeface="ＭＳ Ｐゴシック" pitchFamily="84" charset="-128"/>
                <a:cs typeface="ＭＳ Ｐゴシック" pitchFamily="84" charset="-128"/>
              </a:rPr>
              <a:t>Answer</a:t>
            </a:r>
            <a:r>
              <a:rPr lang="en-US" b="1" dirty="0" smtClean="0"/>
              <a:t>: c. </a:t>
            </a:r>
            <a:r>
              <a:rPr lang="en-US" b="1" dirty="0"/>
              <a:t>Part </a:t>
            </a:r>
            <a:r>
              <a:rPr lang="en-US" b="1" dirty="0" smtClean="0"/>
              <a:t>C </a:t>
            </a:r>
          </a:p>
          <a:p>
            <a:pPr>
              <a:spcBef>
                <a:spcPts val="622"/>
              </a:spcBef>
            </a:pPr>
            <a:r>
              <a:rPr lang="en-US" dirty="0" smtClean="0"/>
              <a:t>MA </a:t>
            </a:r>
            <a:r>
              <a:rPr lang="en-US" dirty="0"/>
              <a:t>Plans are part of the Medicare </a:t>
            </a:r>
            <a:r>
              <a:rPr lang="en-US" dirty="0" smtClean="0"/>
              <a:t>Program and </a:t>
            </a:r>
            <a:r>
              <a:rPr lang="en-US" dirty="0"/>
              <a:t>are sometimes called Part </a:t>
            </a:r>
            <a:r>
              <a:rPr lang="en-US" dirty="0" smtClean="0"/>
              <a:t>C. </a:t>
            </a:r>
            <a:endParaRPr lang="en-US" dirty="0"/>
          </a:p>
          <a:p>
            <a:pPr>
              <a:spcBef>
                <a:spcPts val="622"/>
              </a:spcBef>
            </a:pP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20</a:t>
            </a:fld>
            <a:endParaRPr lang="en-US" dirty="0"/>
          </a:p>
        </p:txBody>
      </p:sp>
    </p:spTree>
    <p:extLst>
      <p:ext uri="{BB962C8B-B14F-4D97-AF65-F5344CB8AC3E}">
        <p14:creationId xmlns:p14="http://schemas.microsoft.com/office/powerpoint/2010/main" val="151822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19" y="4564507"/>
            <a:ext cx="5883965" cy="4612551"/>
          </a:xfrm>
        </p:spPr>
        <p:txBody>
          <a:bodyPr/>
          <a:lstStyle/>
          <a:p>
            <a:pPr marL="192697" indent="-385389" defTabSz="965154">
              <a:spcBef>
                <a:spcPts val="622"/>
              </a:spcBef>
              <a:defRPr/>
            </a:pPr>
            <a:r>
              <a:rPr lang="en-US" dirty="0">
                <a:solidFill>
                  <a:prstClr val="black"/>
                </a:solidFill>
              </a:rPr>
              <a:t>Check Your </a:t>
            </a:r>
            <a:r>
              <a:rPr lang="en-US" dirty="0" smtClean="0">
                <a:solidFill>
                  <a:prstClr val="black"/>
                </a:solidFill>
              </a:rPr>
              <a:t>Knowledge</a:t>
            </a:r>
            <a:r>
              <a:rPr lang="en-US" dirty="0" smtClean="0">
                <a:cs typeface="Calibri" panose="020F0502020204030204" pitchFamily="34" charset="0"/>
              </a:rPr>
              <a:t>—</a:t>
            </a:r>
            <a:r>
              <a:rPr lang="en-US" dirty="0" smtClean="0">
                <a:solidFill>
                  <a:prstClr val="black"/>
                </a:solidFill>
              </a:rPr>
              <a:t>Question </a:t>
            </a:r>
            <a:r>
              <a:rPr lang="en-US" dirty="0">
                <a:solidFill>
                  <a:prstClr val="black"/>
                </a:solidFill>
              </a:rPr>
              <a:t>2</a:t>
            </a:r>
          </a:p>
          <a:p>
            <a:pPr indent="-193031" defTabSz="965154">
              <a:spcBef>
                <a:spcPts val="622"/>
              </a:spcBef>
              <a:defRPr/>
            </a:pPr>
            <a:r>
              <a:rPr lang="en-US" dirty="0" smtClean="0">
                <a:solidFill>
                  <a:prstClr val="black"/>
                </a:solidFill>
              </a:rPr>
              <a:t>Most people enrolled in </a:t>
            </a:r>
            <a:r>
              <a:rPr lang="en-US" dirty="0">
                <a:solidFill>
                  <a:prstClr val="black"/>
                </a:solidFill>
              </a:rPr>
              <a:t>a Medicare Advantage </a:t>
            </a:r>
            <a:r>
              <a:rPr lang="en-US" dirty="0" smtClean="0">
                <a:solidFill>
                  <a:prstClr val="black"/>
                </a:solidFill>
              </a:rPr>
              <a:t>(MA) Plan will continue to </a:t>
            </a:r>
            <a:r>
              <a:rPr lang="en-US" dirty="0">
                <a:solidFill>
                  <a:prstClr val="black"/>
                </a:solidFill>
              </a:rPr>
              <a:t>pay </a:t>
            </a:r>
            <a:r>
              <a:rPr lang="en-US" dirty="0" smtClean="0">
                <a:solidFill>
                  <a:prstClr val="black"/>
                </a:solidFill>
              </a:rPr>
              <a:t>a </a:t>
            </a:r>
            <a:r>
              <a:rPr lang="en-US" dirty="0">
                <a:solidFill>
                  <a:prstClr val="black"/>
                </a:solidFill>
              </a:rPr>
              <a:t>monthly Medicare Part B premium.</a:t>
            </a:r>
            <a:r>
              <a:rPr lang="en-US" dirty="0">
                <a:solidFill>
                  <a:prstClr val="black"/>
                </a:solidFill>
                <a:ea typeface="ＭＳ Ｐゴシック" pitchFamily="84" charset="-128"/>
                <a:cs typeface="ＭＳ Ｐゴシック" pitchFamily="84" charset="-128"/>
              </a:rPr>
              <a:t> </a:t>
            </a:r>
            <a:endParaRPr lang="en-US" dirty="0">
              <a:solidFill>
                <a:prstClr val="black"/>
              </a:solidFill>
            </a:endParaRPr>
          </a:p>
          <a:p>
            <a:pPr marL="236653" lvl="1" indent="-236653" defTabSz="965154">
              <a:spcBef>
                <a:spcPts val="622"/>
              </a:spcBef>
              <a:buFont typeface="+mj-lt"/>
              <a:buAutoNum type="alphaLcPeriod"/>
              <a:defRPr/>
            </a:pPr>
            <a:r>
              <a:rPr lang="en-US" dirty="0">
                <a:solidFill>
                  <a:prstClr val="black"/>
                </a:solidFill>
                <a:ea typeface="ＭＳ Ｐゴシック" pitchFamily="84" charset="-128"/>
                <a:cs typeface="+mn-cs"/>
              </a:rPr>
              <a:t>True</a:t>
            </a:r>
            <a:endParaRPr lang="en-US" dirty="0">
              <a:solidFill>
                <a:prstClr val="black"/>
              </a:solidFill>
            </a:endParaRPr>
          </a:p>
          <a:p>
            <a:pPr marL="236653" lvl="1" indent="-236653" defTabSz="965154">
              <a:spcBef>
                <a:spcPts val="622"/>
              </a:spcBef>
              <a:buFont typeface="+mj-lt"/>
              <a:buAutoNum type="alphaLcPeriod"/>
              <a:defRPr/>
            </a:pPr>
            <a:r>
              <a:rPr lang="en-US" dirty="0">
                <a:solidFill>
                  <a:prstClr val="black"/>
                </a:solidFill>
                <a:ea typeface="ＭＳ Ｐゴシック" pitchFamily="84" charset="-128"/>
                <a:cs typeface="+mn-cs"/>
              </a:rPr>
              <a:t>False</a:t>
            </a:r>
            <a:endParaRPr lang="en-US" dirty="0">
              <a:solidFill>
                <a:prstClr val="black"/>
              </a:solidFill>
            </a:endParaRPr>
          </a:p>
          <a:p>
            <a:pPr defTabSz="965154">
              <a:spcBef>
                <a:spcPts val="622"/>
              </a:spcBef>
              <a:defRPr/>
            </a:pPr>
            <a:r>
              <a:rPr lang="en-US" b="1" dirty="0" smtClean="0">
                <a:solidFill>
                  <a:prstClr val="black"/>
                </a:solidFill>
                <a:ea typeface="ＭＳ Ｐゴシック" pitchFamily="84" charset="-128"/>
                <a:cs typeface="ＭＳ Ｐゴシック" pitchFamily="84" charset="-128"/>
              </a:rPr>
              <a:t>Answer: a. True</a:t>
            </a:r>
          </a:p>
          <a:p>
            <a:pPr defTabSz="965154">
              <a:spcBef>
                <a:spcPts val="622"/>
              </a:spcBef>
              <a:defRPr/>
            </a:pPr>
            <a:r>
              <a:rPr lang="en-US" dirty="0" smtClean="0">
                <a:ea typeface="Arial" pitchFamily="84" charset="0"/>
                <a:cs typeface="Arial" pitchFamily="84" charset="0"/>
              </a:rPr>
              <a:t>I</a:t>
            </a:r>
            <a:r>
              <a:rPr lang="en-US" dirty="0" smtClean="0"/>
              <a:t>f </a:t>
            </a:r>
            <a:r>
              <a:rPr lang="en-US" dirty="0"/>
              <a:t>you join </a:t>
            </a:r>
            <a:r>
              <a:rPr lang="en-US" dirty="0" smtClean="0"/>
              <a:t>an MA Plan, </a:t>
            </a:r>
            <a:r>
              <a:rPr lang="en-US" dirty="0"/>
              <a:t>you must continue to pay the monthly Medicare Part B premium. The Part B premium </a:t>
            </a:r>
            <a:r>
              <a:rPr lang="en-US" dirty="0" smtClean="0"/>
              <a:t>for 2018 </a:t>
            </a:r>
            <a:r>
              <a:rPr lang="en-US" dirty="0"/>
              <a:t>is $</a:t>
            </a:r>
            <a:r>
              <a:rPr lang="en-US" dirty="0" smtClean="0"/>
              <a:t>134.</a:t>
            </a:r>
            <a:endParaRPr lang="en-US" dirty="0"/>
          </a:p>
          <a:p>
            <a:pPr marL="193031" lvl="1" indent="-193031">
              <a:spcBef>
                <a:spcPts val="622"/>
              </a:spcBef>
              <a:buFont typeface="Wingdings" pitchFamily="2" charset="2"/>
              <a:buChar char="§"/>
            </a:pPr>
            <a:r>
              <a:rPr lang="en-US" dirty="0">
                <a:solidFill>
                  <a:prstClr val="black"/>
                </a:solidFill>
                <a:ea typeface="Arial" pitchFamily="84" charset="0"/>
                <a:cs typeface="Arial" pitchFamily="84" charset="0"/>
              </a:rPr>
              <a:t>A few plans may pay all or part of the Part B premium for </a:t>
            </a:r>
            <a:r>
              <a:rPr lang="en-US" dirty="0" smtClean="0">
                <a:solidFill>
                  <a:prstClr val="black"/>
                </a:solidFill>
                <a:ea typeface="Arial" pitchFamily="84" charset="0"/>
                <a:cs typeface="Arial" pitchFamily="84" charset="0"/>
              </a:rPr>
              <a:t>you</a:t>
            </a:r>
            <a:endParaRPr lang="en-US" dirty="0">
              <a:solidFill>
                <a:prstClr val="black"/>
              </a:solidFill>
              <a:ea typeface="Arial" pitchFamily="84" charset="0"/>
              <a:cs typeface="Arial" pitchFamily="84" charset="0"/>
            </a:endParaRPr>
          </a:p>
          <a:p>
            <a:pPr marL="193031" lvl="1" indent="-193031">
              <a:spcBef>
                <a:spcPts val="622"/>
              </a:spcBef>
              <a:buFont typeface="Wingdings" pitchFamily="2" charset="2"/>
              <a:buChar char="§"/>
            </a:pPr>
            <a:r>
              <a:rPr lang="en-US" dirty="0">
                <a:solidFill>
                  <a:prstClr val="black"/>
                </a:solidFill>
                <a:ea typeface="Arial" pitchFamily="84" charset="0"/>
                <a:cs typeface="Arial" pitchFamily="84" charset="0"/>
              </a:rPr>
              <a:t>Some people may be eligible for </a:t>
            </a:r>
            <a:r>
              <a:rPr lang="en-US" dirty="0" smtClean="0">
                <a:solidFill>
                  <a:prstClr val="black"/>
                </a:solidFill>
                <a:ea typeface="Arial" pitchFamily="84" charset="0"/>
                <a:cs typeface="Arial" pitchFamily="84" charset="0"/>
              </a:rPr>
              <a:t>help from their state </a:t>
            </a:r>
            <a:r>
              <a:rPr lang="en-US" dirty="0" smtClean="0">
                <a:ea typeface="Arial" pitchFamily="84" charset="0"/>
                <a:cs typeface="Arial" pitchFamily="84" charset="0"/>
              </a:rPr>
              <a:t>(</a:t>
            </a:r>
            <a:r>
              <a:rPr lang="en-US" dirty="0">
                <a:ea typeface="Arial" pitchFamily="84" charset="0"/>
                <a:cs typeface="Arial" pitchFamily="84" charset="0"/>
              </a:rPr>
              <a:t>programs for people with Medicare who have limited income and resources</a:t>
            </a:r>
            <a:r>
              <a:rPr lang="en-US" dirty="0" smtClean="0">
                <a:ea typeface="Arial" pitchFamily="84" charset="0"/>
                <a:cs typeface="Arial" pitchFamily="84" charset="0"/>
              </a:rPr>
              <a:t>)</a:t>
            </a:r>
            <a:endParaRPr lang="en-US" dirty="0">
              <a:solidFill>
                <a:prstClr val="black"/>
              </a:solidFill>
              <a:ea typeface="Arial" pitchFamily="84" charset="0"/>
              <a:cs typeface="Arial" pitchFamily="84" charset="0"/>
            </a:endParaRP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21</a:t>
            </a:fld>
            <a:endParaRPr lang="en-US" dirty="0"/>
          </a:p>
        </p:txBody>
      </p:sp>
    </p:spTree>
    <p:extLst>
      <p:ext uri="{BB962C8B-B14F-4D97-AF65-F5344CB8AC3E}">
        <p14:creationId xmlns:p14="http://schemas.microsoft.com/office/powerpoint/2010/main" val="4017417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68610" name="Rectangle 3"/>
          <p:cNvSpPr>
            <a:spLocks noGrp="1" noChangeArrowheads="1"/>
          </p:cNvSpPr>
          <p:nvPr>
            <p:ph type="body" idx="1"/>
          </p:nvPr>
        </p:nvSpPr>
        <p:spPr bwMode="auto">
          <a:xfrm>
            <a:off x="731520" y="4560575"/>
            <a:ext cx="5852160" cy="4400871"/>
          </a:xfrm>
          <a:noFill/>
        </p:spPr>
        <p:txBody>
          <a:bodyPr wrap="square" numCol="1" anchor="t" anchorCtr="0" compatLnSpc="1">
            <a:prstTxWarp prst="textNoShape">
              <a:avLst/>
            </a:prstTxWarp>
            <a:normAutofit/>
          </a:bodyPr>
          <a:lstStyle/>
          <a:p>
            <a:pPr>
              <a:spcBef>
                <a:spcPts val="622"/>
              </a:spcBef>
            </a:pPr>
            <a:r>
              <a:rPr lang="en-US" dirty="0" smtClean="0"/>
              <a:t>PACE </a:t>
            </a:r>
            <a:r>
              <a:rPr lang="en-US" dirty="0"/>
              <a:t>is a joint Medicare and Medicaid </a:t>
            </a:r>
            <a:r>
              <a:rPr lang="en-US" dirty="0" smtClean="0"/>
              <a:t>Program that helps frail elderly people meet their</a:t>
            </a:r>
            <a:r>
              <a:rPr lang="en-US" baseline="0" dirty="0" smtClean="0"/>
              <a:t> health care needs in the community instead of going to a nursing home or other care facility. </a:t>
            </a:r>
            <a:r>
              <a:rPr lang="en-US" dirty="0" smtClean="0"/>
              <a:t>PACE provides all medically</a:t>
            </a:r>
            <a:r>
              <a:rPr lang="en-US" baseline="0" dirty="0" smtClean="0"/>
              <a:t> </a:t>
            </a:r>
            <a:r>
              <a:rPr lang="en-US" dirty="0" smtClean="0"/>
              <a:t>necessary services, including prescription drugs. Based on the circumstances, PACE might be a better choice for some people instead of getting care through a nursing home. PACE may be available in states that</a:t>
            </a:r>
            <a:r>
              <a:rPr lang="en-US" baseline="0" dirty="0" smtClean="0"/>
              <a:t> have</a:t>
            </a:r>
            <a:r>
              <a:rPr lang="en-US" dirty="0" smtClean="0"/>
              <a:t> chosen it as an optional Medicaid benefit. The qualifications for PACE vary from state to state. </a:t>
            </a:r>
          </a:p>
          <a:p>
            <a:pPr defTabSz="948409">
              <a:spcBef>
                <a:spcPts val="622"/>
              </a:spcBef>
              <a:defRPr/>
            </a:pPr>
            <a:r>
              <a:rPr lang="en-US" dirty="0" smtClean="0"/>
              <a:t>Call your state Medical Assistance (Medicaid) office to find out about eligibility and if you live in the service area of a PACE plan. </a:t>
            </a:r>
            <a:r>
              <a:rPr lang="en-US" baseline="0" dirty="0" smtClean="0"/>
              <a:t>Contact the </a:t>
            </a:r>
            <a:r>
              <a:rPr lang="en-US" dirty="0" smtClean="0"/>
              <a:t>Medicaid office phone number in your state. </a:t>
            </a:r>
            <a:r>
              <a:rPr lang="en-US" dirty="0"/>
              <a:t>You can look up that contact information at </a:t>
            </a:r>
            <a:r>
              <a:rPr lang="en-US" u="sng" dirty="0" smtClean="0">
                <a:hlinkClick r:id="rId3"/>
              </a:rPr>
              <a:t>Medicaid.gov/about-us/contact-us/contact-state-page.html</a:t>
            </a:r>
            <a:r>
              <a:rPr lang="en-US" u="none" dirty="0" smtClean="0"/>
              <a:t>. You can also visit </a:t>
            </a:r>
            <a:r>
              <a:rPr lang="en-US" u="none" dirty="0" smtClean="0">
                <a:hlinkClick r:id="rId4"/>
              </a:rPr>
              <a:t>Medicare.gov/find-a-plan/questions/pace-home.aspx</a:t>
            </a:r>
            <a:r>
              <a:rPr lang="en-US" u="none" dirty="0" smtClean="0"/>
              <a:t> </a:t>
            </a:r>
            <a:r>
              <a:rPr lang="en-US" u="none" baseline="0" dirty="0" smtClean="0"/>
              <a:t>to look up PACE plans in your area. </a:t>
            </a:r>
            <a:endParaRPr lang="en-US" u="none" dirty="0"/>
          </a:p>
          <a:p>
            <a:pPr>
              <a:spcBef>
                <a:spcPts val="622"/>
              </a:spcBef>
            </a:pPr>
            <a:r>
              <a:rPr lang="en-US" b="1" dirty="0" smtClean="0"/>
              <a:t>NOTE:</a:t>
            </a:r>
            <a:r>
              <a:rPr lang="en-US" dirty="0" smtClean="0"/>
              <a:t> Instructor may highlight local plans.</a:t>
            </a:r>
          </a:p>
          <a:p>
            <a:pPr>
              <a:spcBef>
                <a:spcPts val="622"/>
              </a:spcBef>
            </a:pPr>
            <a:endParaRPr lang="en-US" dirty="0" smtClean="0"/>
          </a:p>
          <a:p>
            <a:pPr>
              <a:spcBef>
                <a:spcPts val="622"/>
              </a:spcBef>
            </a:pPr>
            <a:r>
              <a:rPr lang="en-US" dirty="0" smtClean="0"/>
              <a:t>Providence</a:t>
            </a:r>
            <a:r>
              <a:rPr lang="en-US" baseline="0" dirty="0" smtClean="0"/>
              <a:t> PACE (“Providence </a:t>
            </a:r>
            <a:r>
              <a:rPr lang="en-US" baseline="0" smtClean="0"/>
              <a:t>Elder Place”) </a:t>
            </a:r>
            <a:r>
              <a:rPr lang="en-US" baseline="0" dirty="0" smtClean="0"/>
              <a:t>is the only one in WA with locations all in King county.  Beneficiaries must live in specific zip codes.  </a:t>
            </a:r>
            <a:endParaRPr lang="en-US" dirty="0" smtClean="0"/>
          </a:p>
          <a:p>
            <a:pPr>
              <a:spcBef>
                <a:spcPts val="622"/>
              </a:spcBef>
            </a:pPr>
            <a:r>
              <a:rPr lang="en-US" u="sng" dirty="0" smtClean="0">
                <a:solidFill>
                  <a:srgbClr val="0000FF"/>
                </a:solidFill>
                <a:ea typeface="Calibri"/>
                <a:cs typeface="Times New Roman"/>
              </a:rPr>
              <a:t> </a:t>
            </a:r>
            <a:endParaRPr lang="en-US"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22</a:t>
            </a:fld>
            <a:endParaRPr lang="en-US" dirty="0"/>
          </a:p>
        </p:txBody>
      </p:sp>
    </p:spTree>
    <p:extLst>
      <p:ext uri="{BB962C8B-B14F-4D97-AF65-F5344CB8AC3E}">
        <p14:creationId xmlns:p14="http://schemas.microsoft.com/office/powerpoint/2010/main" val="10964806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noTextEdit="1"/>
          </p:cNvSpPr>
          <p:nvPr>
            <p:ph type="sldImg"/>
          </p:nvPr>
        </p:nvSpPr>
        <p:spPr bwMode="auto">
          <a:xfrm>
            <a:off x="1497013" y="1200150"/>
            <a:ext cx="4321175" cy="3240088"/>
          </a:xfrm>
          <a:noFill/>
          <a:ln>
            <a:solidFill>
              <a:srgbClr val="000000"/>
            </a:solidFill>
            <a:miter lim="800000"/>
            <a:headEnd/>
            <a:tailEnd/>
          </a:ln>
        </p:spPr>
      </p:sp>
      <p:sp>
        <p:nvSpPr>
          <p:cNvPr id="70658" name="Notes Placeholder 2"/>
          <p:cNvSpPr>
            <a:spLocks noGrp="1"/>
          </p:cNvSpPr>
          <p:nvPr>
            <p:ph type="body" idx="1"/>
          </p:nvPr>
        </p:nvSpPr>
        <p:spPr bwMode="auto">
          <a:xfrm>
            <a:off x="731520" y="4560578"/>
            <a:ext cx="5852160" cy="4319909"/>
          </a:xfrm>
          <a:noFill/>
        </p:spPr>
        <p:txBody>
          <a:bodyPr wrap="square" numCol="1" anchor="t" anchorCtr="0" compatLnSpc="1">
            <a:prstTxWarp prst="textNoShape">
              <a:avLst/>
            </a:prstTxWarp>
            <a:normAutofit/>
          </a:bodyPr>
          <a:lstStyle/>
          <a:p>
            <a:pPr>
              <a:spcBef>
                <a:spcPts val="622"/>
              </a:spcBef>
            </a:pPr>
            <a:r>
              <a:rPr lang="en-US" dirty="0" smtClean="0"/>
              <a:t>Lesson 3, “Rights,</a:t>
            </a:r>
            <a:r>
              <a:rPr lang="en-US" baseline="0" dirty="0" smtClean="0"/>
              <a:t> Protections, and Appeals</a:t>
            </a:r>
            <a:r>
              <a:rPr lang="en-US" i="1" dirty="0" smtClean="0"/>
              <a:t>,”</a:t>
            </a:r>
            <a:r>
              <a:rPr lang="en-US" dirty="0" smtClean="0"/>
              <a:t> provides information on the following:</a:t>
            </a:r>
          </a:p>
          <a:p>
            <a:pPr marL="236653" indent="-236653">
              <a:spcBef>
                <a:spcPts val="622"/>
              </a:spcBef>
              <a:buFont typeface="Wingdings" pitchFamily="84" charset="2"/>
              <a:buChar char="§"/>
            </a:pPr>
            <a:r>
              <a:rPr lang="en-US" dirty="0" smtClean="0">
                <a:ea typeface="Arial" pitchFamily="84" charset="0"/>
                <a:cs typeface="Arial" pitchFamily="84" charset="0"/>
              </a:rPr>
              <a:t>Guaranteed rights and protections</a:t>
            </a:r>
          </a:p>
          <a:p>
            <a:pPr marL="236653" indent="-236653">
              <a:spcBef>
                <a:spcPts val="622"/>
              </a:spcBef>
              <a:buFont typeface="Wingdings" pitchFamily="84" charset="2"/>
              <a:buChar char="§"/>
            </a:pPr>
            <a:r>
              <a:rPr lang="en-US" dirty="0" smtClean="0">
                <a:ea typeface="Arial" pitchFamily="84" charset="0"/>
                <a:cs typeface="Arial" pitchFamily="84" charset="0"/>
              </a:rPr>
              <a:t>Appeals </a:t>
            </a:r>
          </a:p>
          <a:p>
            <a:pPr marL="236653" indent="-236653">
              <a:spcBef>
                <a:spcPts val="622"/>
              </a:spcBef>
              <a:buFont typeface="Wingdings" pitchFamily="84" charset="2"/>
              <a:buChar char="§"/>
            </a:pPr>
            <a:r>
              <a:rPr lang="en-US" dirty="0" smtClean="0">
                <a:ea typeface="Arial" pitchFamily="84" charset="0"/>
                <a:cs typeface="Arial" pitchFamily="84" charset="0"/>
              </a:rPr>
              <a:t>Required notices</a:t>
            </a:r>
          </a:p>
          <a:p>
            <a:pPr marL="236653" indent="-236653">
              <a:spcBef>
                <a:spcPts val="622"/>
              </a:spcBef>
              <a:buFont typeface="Wingdings" pitchFamily="84" charset="2"/>
              <a:buChar char="§"/>
            </a:pPr>
            <a:r>
              <a:rPr lang="en-US" dirty="0" smtClean="0">
                <a:cs typeface="Arial" pitchFamily="84" charset="0"/>
              </a:rPr>
              <a:t>Medicare Advantage (MA) Plan marketing reminders</a:t>
            </a:r>
          </a:p>
          <a:p>
            <a:pPr marL="236653" indent="-236653">
              <a:spcBef>
                <a:spcPts val="622"/>
              </a:spcBef>
              <a:buFont typeface="Wingdings" pitchFamily="84" charset="2"/>
              <a:buChar char="§"/>
            </a:pPr>
            <a:r>
              <a:rPr lang="en-US" dirty="0"/>
              <a:t>Plan </a:t>
            </a:r>
            <a:r>
              <a:rPr lang="en-US" dirty="0" smtClean="0"/>
              <a:t>rewards </a:t>
            </a:r>
            <a:r>
              <a:rPr lang="en-US" dirty="0"/>
              <a:t>and </a:t>
            </a:r>
            <a:r>
              <a:rPr lang="en-US" dirty="0" smtClean="0"/>
              <a:t>incentive programs</a:t>
            </a:r>
            <a:endParaRPr lang="en-US" dirty="0"/>
          </a:p>
          <a:p>
            <a:pPr marL="183379" indent="-183379">
              <a:lnSpc>
                <a:spcPct val="90000"/>
              </a:lnSpc>
              <a:spcBef>
                <a:spcPts val="624"/>
              </a:spcBef>
            </a:pPr>
            <a:endParaRPr lang="en-US"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23</a:t>
            </a:fld>
            <a:endParaRPr lang="en-US" dirty="0"/>
          </a:p>
        </p:txBody>
      </p:sp>
    </p:spTree>
    <p:extLst>
      <p:ext uri="{BB962C8B-B14F-4D97-AF65-F5344CB8AC3E}">
        <p14:creationId xmlns:p14="http://schemas.microsoft.com/office/powerpoint/2010/main" val="13398797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72706" name="Rectangle 3"/>
          <p:cNvSpPr>
            <a:spLocks noGrp="1" noChangeArrowheads="1"/>
          </p:cNvSpPr>
          <p:nvPr>
            <p:ph type="body" idx="1"/>
          </p:nvPr>
        </p:nvSpPr>
        <p:spPr bwMode="auto">
          <a:xfrm>
            <a:off x="731520" y="4560575"/>
            <a:ext cx="5852160" cy="4400871"/>
          </a:xfrm>
          <a:noFill/>
        </p:spPr>
        <p:txBody>
          <a:bodyPr wrap="square" numCol="1" anchor="t" anchorCtr="0" compatLnSpc="1">
            <a:prstTxWarp prst="textNoShape">
              <a:avLst/>
            </a:prstTxWarp>
            <a:normAutofit/>
          </a:bodyPr>
          <a:lstStyle/>
          <a:p>
            <a:pPr>
              <a:spcBef>
                <a:spcPts val="622"/>
              </a:spcBef>
            </a:pPr>
            <a:r>
              <a:rPr lang="en-US" dirty="0" smtClean="0"/>
              <a:t>All people with Medicare have certain guaranteed rights and protections. You have these rights and protections whether you’re in Original Medicare, an MA Plan, another Medicare health plan, a Medicare drug plan, or have a Medicare Supplement Insurance (</a:t>
            </a:r>
            <a:r>
              <a:rPr lang="en-US" dirty="0" err="1" smtClean="0"/>
              <a:t>Medigap</a:t>
            </a:r>
            <a:r>
              <a:rPr lang="en-US" dirty="0" smtClean="0"/>
              <a:t>) policy. </a:t>
            </a:r>
          </a:p>
          <a:p>
            <a:pPr marL="236653" indent="-236653">
              <a:spcBef>
                <a:spcPts val="622"/>
              </a:spcBef>
              <a:buFont typeface="Wingdings" panose="05000000000000000000" pitchFamily="2" charset="2"/>
              <a:buChar char="§"/>
            </a:pPr>
            <a:r>
              <a:rPr lang="en-US" dirty="0" smtClean="0"/>
              <a:t>All people with Medicare have guaranteed rights to</a:t>
            </a:r>
          </a:p>
          <a:p>
            <a:pPr lvl="1" indent="-236653">
              <a:spcBef>
                <a:spcPts val="622"/>
              </a:spcBef>
              <a:buFont typeface="Arial" panose="020B0604020202020204" pitchFamily="34" charset="0"/>
              <a:buChar char="•"/>
            </a:pPr>
            <a:r>
              <a:rPr lang="en-US" dirty="0"/>
              <a:t>G</a:t>
            </a:r>
            <a:r>
              <a:rPr lang="en-US" dirty="0" smtClean="0"/>
              <a:t>et the health care services they need</a:t>
            </a:r>
          </a:p>
          <a:p>
            <a:pPr lvl="1" indent="-236653">
              <a:spcBef>
                <a:spcPts val="622"/>
              </a:spcBef>
              <a:buFont typeface="Arial" panose="020B0604020202020204" pitchFamily="34" charset="0"/>
              <a:buChar char="•"/>
            </a:pPr>
            <a:r>
              <a:rPr lang="en-US" dirty="0" smtClean="0"/>
              <a:t>Get easy-to-understand information</a:t>
            </a:r>
          </a:p>
          <a:p>
            <a:pPr lvl="1" indent="-236653">
              <a:spcBef>
                <a:spcPts val="622"/>
              </a:spcBef>
              <a:buFont typeface="Arial" panose="020B0604020202020204" pitchFamily="34" charset="0"/>
              <a:buChar char="•"/>
            </a:pPr>
            <a:r>
              <a:rPr lang="en-US" dirty="0" smtClean="0"/>
              <a:t>Have personal medical information kept private</a:t>
            </a:r>
          </a:p>
          <a:p>
            <a:pPr indent="-281570" defTabSz="948409">
              <a:spcBef>
                <a:spcPts val="622"/>
              </a:spcBef>
              <a:defRPr/>
            </a:pPr>
            <a:r>
              <a:rPr lang="en-US" dirty="0" smtClean="0"/>
              <a:t>To</a:t>
            </a:r>
            <a:r>
              <a:rPr lang="en-US" baseline="0" dirty="0" smtClean="0"/>
              <a:t> view the full list of rights and protections for people with Medicare, v</a:t>
            </a:r>
            <a:r>
              <a:rPr lang="en-US" dirty="0" smtClean="0"/>
              <a:t>isit</a:t>
            </a:r>
            <a:r>
              <a:rPr lang="en-US" baseline="0" dirty="0" smtClean="0"/>
              <a:t> </a:t>
            </a:r>
            <a:r>
              <a:rPr lang="en-US" dirty="0" smtClean="0">
                <a:hlinkClick r:id="rId3"/>
              </a:rPr>
              <a:t>Medicare.gov/claims-and-appeals/</a:t>
            </a:r>
            <a:r>
              <a:rPr lang="en-US" dirty="0" err="1" smtClean="0">
                <a:hlinkClick r:id="rId3"/>
              </a:rPr>
              <a:t>medicare</a:t>
            </a:r>
            <a:r>
              <a:rPr lang="en-US" dirty="0" smtClean="0">
                <a:hlinkClick r:id="rId3"/>
              </a:rPr>
              <a:t>-rights/everyone/rights-for-everyone.html</a:t>
            </a:r>
            <a:r>
              <a:rPr lang="en-US" dirty="0" smtClean="0"/>
              <a:t>. </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24</a:t>
            </a:fld>
            <a:endParaRPr lang="en-US" dirty="0"/>
          </a:p>
        </p:txBody>
      </p:sp>
    </p:spTree>
    <p:extLst>
      <p:ext uri="{BB962C8B-B14F-4D97-AF65-F5344CB8AC3E}">
        <p14:creationId xmlns:p14="http://schemas.microsoft.com/office/powerpoint/2010/main" val="2250080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bwMode="auto">
          <a:xfrm>
            <a:off x="1260475" y="719138"/>
            <a:ext cx="4797425" cy="3598862"/>
          </a:xfrm>
          <a:noFill/>
          <a:ln>
            <a:solidFill>
              <a:srgbClr val="000000"/>
            </a:solidFill>
            <a:miter lim="800000"/>
            <a:headEnd/>
            <a:tailEnd/>
          </a:ln>
        </p:spPr>
      </p:sp>
      <p:sp>
        <p:nvSpPr>
          <p:cNvPr id="74755" name="Rectangle 3"/>
          <p:cNvSpPr>
            <a:spLocks noGrp="1" noChangeArrowheads="1"/>
          </p:cNvSpPr>
          <p:nvPr>
            <p:ph type="body" idx="1"/>
          </p:nvPr>
        </p:nvSpPr>
        <p:spPr bwMode="auto">
          <a:xfrm>
            <a:off x="423148" y="4564506"/>
            <a:ext cx="6455075" cy="4657573"/>
          </a:xfrm>
          <a:noFill/>
        </p:spPr>
        <p:txBody>
          <a:bodyPr wrap="square" lIns="96109" tIns="48053" rIns="96109" bIns="48053" numCol="1" anchor="t" anchorCtr="0" compatLnSpc="1">
            <a:prstTxWarp prst="textNoShape">
              <a:avLst/>
            </a:prstTxWarp>
            <a:normAutofit fontScale="92500"/>
          </a:bodyPr>
          <a:lstStyle/>
          <a:p>
            <a:pPr>
              <a:lnSpc>
                <a:spcPct val="110000"/>
              </a:lnSpc>
              <a:spcBef>
                <a:spcPts val="622"/>
              </a:spcBef>
            </a:pPr>
            <a:r>
              <a:rPr lang="en-US" dirty="0" smtClean="0"/>
              <a:t>If you’re in a Medicare health plan, in addition to the rights and protections previously described, you also have the right to</a:t>
            </a:r>
          </a:p>
          <a:p>
            <a:pPr marL="236653" lvl="1" indent="-236653">
              <a:lnSpc>
                <a:spcPct val="110000"/>
              </a:lnSpc>
              <a:spcBef>
                <a:spcPts val="622"/>
              </a:spcBef>
              <a:buFont typeface="Wingdings" pitchFamily="2" charset="2"/>
              <a:buChar char="§"/>
            </a:pPr>
            <a:r>
              <a:rPr lang="en-US" dirty="0"/>
              <a:t>C</a:t>
            </a:r>
            <a:r>
              <a:rPr lang="en-US" dirty="0" smtClean="0"/>
              <a:t>hoose health care providers in the plan so you can get covered health care. </a:t>
            </a:r>
          </a:p>
          <a:p>
            <a:pPr marL="236653" lvl="1" indent="-236653">
              <a:lnSpc>
                <a:spcPct val="110000"/>
              </a:lnSpc>
              <a:spcBef>
                <a:spcPts val="622"/>
              </a:spcBef>
              <a:buFont typeface="Wingdings" pitchFamily="2" charset="2"/>
              <a:buChar char="§"/>
            </a:pPr>
            <a:r>
              <a:rPr lang="en-US" dirty="0" smtClean="0"/>
              <a:t>Get a treatment plan from your doctor if you have a complex or serious medical condition. A treatment plan lets you directly see a specialist within the plan as many times as you and your doctor think you need to. Women have the right to go directly to a women’s health care specialist within the plan without a referral for routine and preventive health care services. </a:t>
            </a:r>
          </a:p>
          <a:p>
            <a:pPr marL="236653" lvl="1" indent="-236653">
              <a:lnSpc>
                <a:spcPct val="110000"/>
              </a:lnSpc>
              <a:spcBef>
                <a:spcPts val="622"/>
              </a:spcBef>
              <a:buFont typeface="Wingdings" pitchFamily="2" charset="2"/>
              <a:buChar char="§"/>
            </a:pPr>
            <a:r>
              <a:rPr lang="en-US" dirty="0" smtClean="0"/>
              <a:t>Know how your doctors are paid if you ask your plan. Medicare doesn’t allow a plan to pay doctors in a way that interferes with your getting needed care.</a:t>
            </a:r>
          </a:p>
          <a:p>
            <a:pPr marL="236653" lvl="1" indent="-236653">
              <a:lnSpc>
                <a:spcPct val="110000"/>
              </a:lnSpc>
              <a:spcBef>
                <a:spcPts val="622"/>
              </a:spcBef>
              <a:buFont typeface="Wingdings" pitchFamily="2" charset="2"/>
              <a:buChar char="§"/>
            </a:pPr>
            <a:r>
              <a:rPr lang="en-US" dirty="0" smtClean="0"/>
              <a:t>Have</a:t>
            </a:r>
            <a:r>
              <a:rPr lang="en-US" baseline="0" dirty="0" smtClean="0"/>
              <a:t> a</a:t>
            </a:r>
            <a:r>
              <a:rPr lang="en-US" dirty="0" smtClean="0"/>
              <a:t> fair, efficient, and timely appeals process to resolve payment and coverage disputes with your plan. You have the right to ask your plan to provide or pay for a service you think should be covered, provided, or continued. </a:t>
            </a:r>
          </a:p>
          <a:p>
            <a:pPr marL="236653" lvl="1" indent="-236653">
              <a:lnSpc>
                <a:spcPct val="110000"/>
              </a:lnSpc>
              <a:spcBef>
                <a:spcPts val="622"/>
              </a:spcBef>
              <a:buFont typeface="Wingdings" pitchFamily="2" charset="2"/>
              <a:buChar char="§"/>
            </a:pPr>
            <a:r>
              <a:rPr lang="en-US" dirty="0" smtClean="0"/>
              <a:t>File a grievance about other concerns or problems with your plan (e.g., if you believe your plan’s hours of operation should be different, or there aren’t enough specialists in the plan to meet your needs). Check your plan membership materials, or call your plan to find out how to file a grievance. </a:t>
            </a:r>
          </a:p>
          <a:p>
            <a:pPr marL="236653" lvl="1" indent="-236653">
              <a:lnSpc>
                <a:spcPct val="110000"/>
              </a:lnSpc>
              <a:spcBef>
                <a:spcPts val="622"/>
              </a:spcBef>
              <a:buFont typeface="Wingdings" pitchFamily="2" charset="2"/>
              <a:buChar char="§"/>
            </a:pPr>
            <a:r>
              <a:rPr lang="en-US" dirty="0" smtClean="0"/>
              <a:t>Get a coverage decision (sometimes called an organization determination) or coverage information from your plan before getting a service to find out if the item or service will be covered, or to get information about your coverage rules. You can also call your plan if you have questions about home health care rights and protections. Your plan must tell you if you ask. </a:t>
            </a:r>
          </a:p>
          <a:p>
            <a:pPr marL="236653" lvl="1" indent="-236653">
              <a:lnSpc>
                <a:spcPct val="110000"/>
              </a:lnSpc>
              <a:spcBef>
                <a:spcPts val="622"/>
              </a:spcBef>
              <a:buFont typeface="Wingdings" pitchFamily="2" charset="2"/>
              <a:buChar char="§"/>
            </a:pPr>
            <a:r>
              <a:rPr lang="en-US" dirty="0" smtClean="0"/>
              <a:t>Maintain privacy of personal health information. </a:t>
            </a:r>
          </a:p>
          <a:p>
            <a:pPr marL="0" lvl="1">
              <a:lnSpc>
                <a:spcPct val="110000"/>
              </a:lnSpc>
              <a:spcBef>
                <a:spcPts val="622"/>
              </a:spcBef>
            </a:pPr>
            <a:r>
              <a:rPr lang="en-US" dirty="0" smtClean="0"/>
              <a:t>For more information, read your plan’s membership materials or call your plan. </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25</a:t>
            </a:fld>
            <a:endParaRPr lang="en-US" dirty="0"/>
          </a:p>
        </p:txBody>
      </p:sp>
    </p:spTree>
    <p:extLst>
      <p:ext uri="{BB962C8B-B14F-4D97-AF65-F5344CB8AC3E}">
        <p14:creationId xmlns:p14="http://schemas.microsoft.com/office/powerpoint/2010/main" val="58370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bwMode="auto">
          <a:xfrm>
            <a:off x="1260475" y="719138"/>
            <a:ext cx="4797425" cy="3598862"/>
          </a:xfrm>
          <a:noFill/>
          <a:ln>
            <a:solidFill>
              <a:srgbClr val="000000"/>
            </a:solidFill>
            <a:miter lim="800000"/>
            <a:headEnd/>
            <a:tailEnd/>
          </a:ln>
        </p:spPr>
      </p:sp>
      <p:sp>
        <p:nvSpPr>
          <p:cNvPr id="76802" name="Rectangle 3"/>
          <p:cNvSpPr>
            <a:spLocks noGrp="1" noChangeArrowheads="1"/>
          </p:cNvSpPr>
          <p:nvPr>
            <p:ph type="body" idx="1"/>
          </p:nvPr>
        </p:nvSpPr>
        <p:spPr bwMode="auto">
          <a:xfrm>
            <a:off x="731520" y="4560578"/>
            <a:ext cx="5852160" cy="4319909"/>
          </a:xfrm>
          <a:noFill/>
        </p:spPr>
        <p:txBody>
          <a:bodyPr wrap="square" numCol="1" anchor="t" anchorCtr="0" compatLnSpc="1">
            <a:prstTxWarp prst="textNoShape">
              <a:avLst/>
            </a:prstTxWarp>
            <a:normAutofit/>
          </a:bodyPr>
          <a:lstStyle/>
          <a:p>
            <a:pPr>
              <a:spcBef>
                <a:spcPts val="622"/>
              </a:spcBef>
            </a:pPr>
            <a:r>
              <a:rPr lang="en-US" dirty="0" smtClean="0"/>
              <a:t>The plan must tell you in writing how you can appeal if your plan won’t pay for, doesn’t allow, or stops or reduces a previously authorized course of treatment that you think should be covered or provided. You and your doctor</a:t>
            </a:r>
            <a:r>
              <a:rPr lang="en-US" baseline="0" dirty="0" smtClean="0"/>
              <a:t> can file an appeal. </a:t>
            </a:r>
            <a:r>
              <a:rPr lang="en-US" dirty="0" smtClean="0"/>
              <a:t>If you think your health could be seriously harmed by waiting for a decision about a service, you should ask the plan for an expedited (fast) decision.</a:t>
            </a:r>
          </a:p>
          <a:p>
            <a:pPr>
              <a:spcBef>
                <a:spcPts val="622"/>
              </a:spcBef>
            </a:pPr>
            <a:r>
              <a:rPr lang="en-US" dirty="0" smtClean="0"/>
              <a:t>If a doctor requests or supports an expedited decision, the plan must make a decision within 72 hours. You or the plan may extend the time frame up to 14 days to get more medical information. After an appeal is filed, the plan will review its decision. Then, if the plan doesn’t decide in your favor, an independent organization that works for Medicare—not for the plan—automatically reviews the decision. </a:t>
            </a:r>
          </a:p>
          <a:p>
            <a:pPr>
              <a:spcBef>
                <a:spcPts val="622"/>
              </a:spcBef>
            </a:pPr>
            <a:r>
              <a:rPr lang="en-US" dirty="0" smtClean="0"/>
              <a:t>See the plan membership materials, or contact the plan for details about your Medicare appeal rights.</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26</a:t>
            </a:fld>
            <a:endParaRPr lang="en-US" dirty="0"/>
          </a:p>
        </p:txBody>
      </p:sp>
    </p:spTree>
    <p:extLst>
      <p:ext uri="{BB962C8B-B14F-4D97-AF65-F5344CB8AC3E}">
        <p14:creationId xmlns:p14="http://schemas.microsoft.com/office/powerpoint/2010/main" val="320976997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436881" y="4570573"/>
            <a:ext cx="6593840" cy="4548903"/>
          </a:xfrm>
        </p:spPr>
        <p:txBody>
          <a:bodyPr/>
          <a:lstStyle/>
          <a:p>
            <a:pPr>
              <a:spcBef>
                <a:spcPts val="622"/>
              </a:spcBef>
            </a:pPr>
            <a:r>
              <a:rPr lang="en-US" sz="1100" dirty="0">
                <a:solidFill>
                  <a:prstClr val="black"/>
                </a:solidFill>
              </a:rPr>
              <a:t>This chart shows the appeals process for Medicare Advantage or other Medicare health plan enrollees. The time frames differ depending on whether you’re requesting a standard appeal, or if you qualify for an expedited (fast) appeal. </a:t>
            </a:r>
          </a:p>
          <a:p>
            <a:pPr>
              <a:spcBef>
                <a:spcPts val="622"/>
              </a:spcBef>
            </a:pPr>
            <a:r>
              <a:rPr lang="en-US" sz="1100" dirty="0">
                <a:solidFill>
                  <a:prstClr val="black"/>
                </a:solidFill>
              </a:rPr>
              <a:t>If you ask your plan to provide or pay for an item or service, and your request is denied, you can appeal the plan’s initial decision (the “organization determination”). You’ll get a notice explaining why your plan denied your request and instructions on how to appeal your plan’s decision. </a:t>
            </a:r>
          </a:p>
          <a:p>
            <a:pPr>
              <a:spcBef>
                <a:spcPts val="622"/>
              </a:spcBef>
            </a:pPr>
            <a:r>
              <a:rPr lang="en-US" sz="1100" dirty="0">
                <a:solidFill>
                  <a:prstClr val="black"/>
                </a:solidFill>
              </a:rPr>
              <a:t>There are 5 levels of appeals. If you disagree with the decision made at any level of the process, you can go to the next level if you meet the requirements for doing so. </a:t>
            </a:r>
          </a:p>
          <a:p>
            <a:pPr>
              <a:spcBef>
                <a:spcPts val="622"/>
              </a:spcBef>
              <a:defRPr/>
            </a:pPr>
            <a:r>
              <a:rPr lang="en-US" sz="1100" dirty="0">
                <a:solidFill>
                  <a:prstClr val="black"/>
                </a:solidFill>
              </a:rPr>
              <a:t>First, your plan will make an Initial Determination. These pre-service time frames include a possible extension of up to 14 days. After each level, you’ll get instructions on how to proceed to the next level of appeal. The 5 levels of appeal are</a:t>
            </a:r>
          </a:p>
          <a:p>
            <a:pPr marL="237088" lvl="1" indent="-237088">
              <a:spcBef>
                <a:spcPts val="622"/>
              </a:spcBef>
              <a:buFont typeface="+mj-lt"/>
              <a:buAutoNum type="arabicPeriod"/>
            </a:pPr>
            <a:r>
              <a:rPr lang="en-US" sz="1100" dirty="0">
                <a:solidFill>
                  <a:prstClr val="black"/>
                </a:solidFill>
              </a:rPr>
              <a:t>Reconsideration by the plan</a:t>
            </a:r>
          </a:p>
          <a:p>
            <a:pPr marL="237088" lvl="1" indent="-237088">
              <a:spcBef>
                <a:spcPts val="622"/>
              </a:spcBef>
              <a:buFont typeface="+mj-lt"/>
              <a:buAutoNum type="arabicPeriod"/>
            </a:pPr>
            <a:r>
              <a:rPr lang="en-US" sz="1100" dirty="0">
                <a:solidFill>
                  <a:prstClr val="black"/>
                </a:solidFill>
              </a:rPr>
              <a:t>Reconsideration by the Independent Review Entity </a:t>
            </a:r>
          </a:p>
          <a:p>
            <a:pPr marL="237088" lvl="1" indent="-237088">
              <a:spcBef>
                <a:spcPts val="622"/>
              </a:spcBef>
              <a:buFont typeface="+mj-lt"/>
              <a:buAutoNum type="arabicPeriod"/>
            </a:pPr>
            <a:r>
              <a:rPr lang="en-US" sz="1100" dirty="0">
                <a:solidFill>
                  <a:prstClr val="black"/>
                </a:solidFill>
              </a:rPr>
              <a:t>Decision by Office of Medicare Hearings and Appeals (OMHA)—the amount of your claim must meet a minimum dollar amount, a figure that’s updated yearly ($160 in 2018) </a:t>
            </a:r>
          </a:p>
          <a:p>
            <a:pPr marL="237088" lvl="1" indent="-237088">
              <a:spcBef>
                <a:spcPts val="622"/>
              </a:spcBef>
              <a:buFont typeface="+mj-lt"/>
              <a:buAutoNum type="arabicPeriod"/>
            </a:pPr>
            <a:r>
              <a:rPr lang="en-US" sz="1100" dirty="0">
                <a:solidFill>
                  <a:prstClr val="black"/>
                </a:solidFill>
              </a:rPr>
              <a:t>Review by the Appeals Council </a:t>
            </a:r>
          </a:p>
          <a:p>
            <a:pPr marL="237088" lvl="1" indent="-237088">
              <a:spcBef>
                <a:spcPts val="622"/>
              </a:spcBef>
              <a:buFont typeface="+mj-lt"/>
              <a:buAutoNum type="arabicPeriod"/>
              <a:defRPr/>
            </a:pPr>
            <a:r>
              <a:rPr lang="en-US" sz="1100" dirty="0">
                <a:solidFill>
                  <a:prstClr val="black"/>
                </a:solidFill>
              </a:rPr>
              <a:t>Judicial review by a Federal District Court—to get a review by a federal court, the remaining amount in controversy of your case must meet a minimum dollar amount that’s updated yearly ($1,600 in 2018) </a:t>
            </a:r>
          </a:p>
          <a:p>
            <a:pPr defTabSz="948409">
              <a:spcBef>
                <a:spcPts val="622"/>
              </a:spcBef>
              <a:defRPr/>
            </a:pPr>
            <a:r>
              <a:rPr lang="en-US" sz="1100" dirty="0">
                <a:solidFill>
                  <a:prstClr val="black"/>
                </a:solidFill>
              </a:rPr>
              <a:t>For more information, visit </a:t>
            </a:r>
            <a:r>
              <a:rPr lang="en-US" u="sng" dirty="0">
                <a:hlinkClick r:id="rId3"/>
              </a:rPr>
              <a:t>CMS.gov/Medicare/Appeals-and-Grievances/MMCAG/</a:t>
            </a:r>
            <a:r>
              <a:rPr lang="en-US" dirty="0"/>
              <a:t>.</a:t>
            </a:r>
          </a:p>
          <a:p>
            <a:pPr>
              <a:spcBef>
                <a:spcPts val="622"/>
              </a:spcBef>
            </a:pPr>
            <a:r>
              <a:rPr lang="en-US" sz="1100" b="1" dirty="0">
                <a:solidFill>
                  <a:prstClr val="black"/>
                </a:solidFill>
              </a:rPr>
              <a:t>NOTE</a:t>
            </a:r>
            <a:r>
              <a:rPr lang="en-US" sz="1100" dirty="0">
                <a:solidFill>
                  <a:prstClr val="black"/>
                </a:solidFill>
              </a:rPr>
              <a:t>: See the Appendix for a full-size copy of the Part C (Medicare Advantage) appeals process and footnote charts. </a:t>
            </a: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27</a:t>
            </a:fld>
            <a:endParaRPr lang="en-US" dirty="0"/>
          </a:p>
        </p:txBody>
      </p:sp>
    </p:spTree>
    <p:extLst>
      <p:ext uri="{BB962C8B-B14F-4D97-AF65-F5344CB8AC3E}">
        <p14:creationId xmlns:p14="http://schemas.microsoft.com/office/powerpoint/2010/main" val="341225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4"/>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84994" name="Rectangle 5"/>
          <p:cNvSpPr>
            <a:spLocks noGrp="1" noChangeArrowheads="1"/>
          </p:cNvSpPr>
          <p:nvPr>
            <p:ph type="body" idx="1"/>
          </p:nvPr>
        </p:nvSpPr>
        <p:spPr bwMode="auto">
          <a:xfrm>
            <a:off x="731520" y="4560575"/>
            <a:ext cx="5852160" cy="4400871"/>
          </a:xfrm>
          <a:noFill/>
        </p:spPr>
        <p:txBody>
          <a:bodyPr wrap="square" lIns="96109" tIns="48053" rIns="96109" bIns="48053" numCol="1" anchor="t" anchorCtr="0" compatLnSpc="1">
            <a:prstTxWarp prst="textNoShape">
              <a:avLst/>
            </a:prstTxWarp>
            <a:normAutofit/>
          </a:bodyPr>
          <a:lstStyle/>
          <a:p>
            <a:pPr>
              <a:spcBef>
                <a:spcPts val="622"/>
              </a:spcBef>
            </a:pPr>
            <a:r>
              <a:rPr lang="en-US" dirty="0" smtClean="0"/>
              <a:t>You have certain appeal rights if you’re in a Medicare health plan. </a:t>
            </a:r>
          </a:p>
          <a:p>
            <a:pPr>
              <a:spcBef>
                <a:spcPts val="622"/>
              </a:spcBef>
            </a:pPr>
            <a:r>
              <a:rPr lang="en-US" dirty="0" smtClean="0"/>
              <a:t>You may want to call or write your plan and ask for a copy of your file. To </a:t>
            </a:r>
            <a:r>
              <a:rPr lang="en-US" dirty="0"/>
              <a:t>get the phone number or address of your </a:t>
            </a:r>
            <a:r>
              <a:rPr lang="en-US" dirty="0" smtClean="0"/>
              <a:t>plan, look at your “Evidence of Coverage,” or the notice you received that explained why you couldn’t get the coverage you requested. </a:t>
            </a:r>
          </a:p>
          <a:p>
            <a:pPr>
              <a:spcBef>
                <a:spcPts val="622"/>
              </a:spcBef>
            </a:pPr>
            <a:r>
              <a:rPr lang="en-US" dirty="0" smtClean="0"/>
              <a:t>The plan may charge you a fee for copying this information and sending it to you. Your plan should be able to give you an estimate of how much it will cost based on the number of pages contained in the file, plus normal mail delivery.</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28</a:t>
            </a:fld>
            <a:endParaRPr lang="en-US" dirty="0"/>
          </a:p>
        </p:txBody>
      </p:sp>
    </p:spTree>
    <p:extLst>
      <p:ext uri="{BB962C8B-B14F-4D97-AF65-F5344CB8AC3E}">
        <p14:creationId xmlns:p14="http://schemas.microsoft.com/office/powerpoint/2010/main" val="295823262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09">
              <a:spcBef>
                <a:spcPts val="622"/>
              </a:spcBef>
              <a:defRPr/>
            </a:pPr>
            <a:r>
              <a:rPr lang="en-US" dirty="0" smtClean="0"/>
              <a:t>Lesson 4 provides information on the following:</a:t>
            </a:r>
          </a:p>
          <a:p>
            <a:pPr marL="236653" indent="-236653">
              <a:spcBef>
                <a:spcPts val="622"/>
              </a:spcBef>
              <a:buFont typeface="Wingdings" panose="05000000000000000000" pitchFamily="2" charset="2"/>
              <a:buChar char="§"/>
            </a:pPr>
            <a:r>
              <a:rPr lang="en-US" dirty="0" smtClean="0"/>
              <a:t>Marketing and disclosure</a:t>
            </a:r>
          </a:p>
          <a:p>
            <a:pPr marL="236653" indent="-236653">
              <a:spcBef>
                <a:spcPts val="622"/>
              </a:spcBef>
              <a:buFont typeface="Wingdings" panose="05000000000000000000" pitchFamily="2" charset="2"/>
              <a:buChar char="§"/>
            </a:pPr>
            <a:r>
              <a:rPr lang="en-US" dirty="0" smtClean="0"/>
              <a:t>Gifts</a:t>
            </a:r>
          </a:p>
          <a:p>
            <a:pPr marL="236653" indent="-236653">
              <a:spcBef>
                <a:spcPts val="622"/>
              </a:spcBef>
              <a:buFont typeface="Wingdings" panose="05000000000000000000" pitchFamily="2" charset="2"/>
              <a:buChar char="§"/>
            </a:pPr>
            <a:r>
              <a:rPr lang="en-US" dirty="0" smtClean="0"/>
              <a:t>Promotional educational activities</a:t>
            </a:r>
          </a:p>
          <a:p>
            <a:pPr marL="236653" indent="-236653">
              <a:spcBef>
                <a:spcPts val="622"/>
              </a:spcBef>
              <a:buFont typeface="Wingdings" panose="05000000000000000000" pitchFamily="2" charset="2"/>
              <a:buChar char="§"/>
            </a:pPr>
            <a:r>
              <a:rPr lang="en-US" dirty="0" smtClean="0"/>
              <a:t>Agents/brokers</a:t>
            </a:r>
          </a:p>
          <a:p>
            <a:pPr marL="236653" indent="-236653">
              <a:spcBef>
                <a:spcPts val="622"/>
              </a:spcBef>
              <a:buFont typeface="Wingdings" panose="05000000000000000000" pitchFamily="2" charset="2"/>
              <a:buChar char="§"/>
            </a:pPr>
            <a:r>
              <a:rPr lang="en-US" dirty="0" smtClean="0"/>
              <a:t>Rewards and incentives</a:t>
            </a:r>
          </a:p>
          <a:p>
            <a:pPr>
              <a:spcBef>
                <a:spcPts val="622"/>
              </a:spcBef>
            </a:pP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29</a:t>
            </a:fld>
            <a:endParaRPr lang="en-US" dirty="0"/>
          </a:p>
        </p:txBody>
      </p:sp>
    </p:spTree>
    <p:extLst>
      <p:ext uri="{BB962C8B-B14F-4D97-AF65-F5344CB8AC3E}">
        <p14:creationId xmlns:p14="http://schemas.microsoft.com/office/powerpoint/2010/main" val="3899862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17" y="4564505"/>
            <a:ext cx="5804452" cy="4608415"/>
          </a:xfrm>
        </p:spPr>
        <p:txBody>
          <a:bodyPr/>
          <a:lstStyle/>
          <a:p>
            <a:pPr defTabSz="965154">
              <a:spcBef>
                <a:spcPts val="622"/>
              </a:spcBef>
              <a:defRPr/>
            </a:pPr>
            <a:r>
              <a:rPr lang="en-US" dirty="0">
                <a:solidFill>
                  <a:prstClr val="black"/>
                </a:solidFill>
                <a:ea typeface="ＭＳ Ｐゴシック" pitchFamily="84" charset="-128"/>
              </a:rPr>
              <a:t>This session </a:t>
            </a:r>
            <a:r>
              <a:rPr lang="en-US" dirty="0" smtClean="0">
                <a:solidFill>
                  <a:prstClr val="black"/>
                </a:solidFill>
                <a:ea typeface="ＭＳ Ｐゴシック" pitchFamily="84" charset="-128"/>
              </a:rPr>
              <a:t>should </a:t>
            </a:r>
            <a:r>
              <a:rPr lang="en-US" dirty="0">
                <a:solidFill>
                  <a:prstClr val="black"/>
                </a:solidFill>
                <a:ea typeface="ＭＳ Ｐゴシック" pitchFamily="84" charset="-128"/>
              </a:rPr>
              <a:t>help </a:t>
            </a:r>
            <a:r>
              <a:rPr lang="en-US" dirty="0" smtClean="0">
                <a:solidFill>
                  <a:prstClr val="black"/>
                </a:solidFill>
                <a:ea typeface="ＭＳ Ｐゴシック" pitchFamily="84" charset="-128"/>
              </a:rPr>
              <a:t>you </a:t>
            </a:r>
            <a:endParaRPr lang="en-US" dirty="0">
              <a:solidFill>
                <a:prstClr val="black"/>
              </a:solidFill>
              <a:ea typeface="ＭＳ Ｐゴシック" pitchFamily="84" charset="-128"/>
            </a:endParaRPr>
          </a:p>
          <a:p>
            <a:pPr marL="193031" indent="-193031" defTabSz="965154">
              <a:spcBef>
                <a:spcPts val="622"/>
              </a:spcBef>
              <a:buFont typeface="Wingdings" pitchFamily="84" charset="2"/>
              <a:buChar char="§"/>
              <a:defRPr/>
            </a:pPr>
            <a:r>
              <a:rPr lang="en-US" dirty="0">
                <a:solidFill>
                  <a:prstClr val="black"/>
                </a:solidFill>
                <a:ea typeface="Arial" pitchFamily="84" charset="0"/>
                <a:cs typeface="Arial" pitchFamily="84" charset="0"/>
              </a:rPr>
              <a:t>Define Medicare Advantage (MA) Plans</a:t>
            </a:r>
          </a:p>
          <a:p>
            <a:pPr marL="193031" indent="-193031" defTabSz="965154">
              <a:spcBef>
                <a:spcPts val="622"/>
              </a:spcBef>
              <a:buFont typeface="Wingdings" pitchFamily="84" charset="2"/>
              <a:buChar char="§"/>
              <a:defRPr/>
            </a:pPr>
            <a:r>
              <a:rPr lang="en-US" dirty="0" smtClean="0">
                <a:solidFill>
                  <a:prstClr val="black"/>
                </a:solidFill>
                <a:ea typeface="Arial" pitchFamily="84" charset="0"/>
                <a:cs typeface="Arial" pitchFamily="84" charset="0"/>
              </a:rPr>
              <a:t>Describe how </a:t>
            </a:r>
            <a:r>
              <a:rPr lang="en-US" dirty="0">
                <a:solidFill>
                  <a:prstClr val="black"/>
                </a:solidFill>
                <a:ea typeface="Arial" pitchFamily="84" charset="0"/>
                <a:cs typeface="Arial" pitchFamily="84" charset="0"/>
              </a:rPr>
              <a:t>MA Plans work </a:t>
            </a:r>
          </a:p>
          <a:p>
            <a:pPr marL="193031" indent="-193031" defTabSz="965154">
              <a:spcBef>
                <a:spcPts val="622"/>
              </a:spcBef>
              <a:buFont typeface="Wingdings" pitchFamily="84" charset="2"/>
              <a:buChar char="§"/>
              <a:defRPr/>
            </a:pPr>
            <a:r>
              <a:rPr lang="en-US" dirty="0">
                <a:solidFill>
                  <a:prstClr val="black"/>
                </a:solidFill>
                <a:ea typeface="Arial" pitchFamily="84" charset="0"/>
                <a:cs typeface="Arial" pitchFamily="84" charset="0"/>
              </a:rPr>
              <a:t>Explain eligibility requirements and enrollment</a:t>
            </a:r>
          </a:p>
          <a:p>
            <a:pPr marL="193031" indent="-193031" defTabSz="965154">
              <a:spcBef>
                <a:spcPts val="622"/>
              </a:spcBef>
              <a:buFont typeface="Wingdings" pitchFamily="84" charset="2"/>
              <a:buChar char="§"/>
              <a:defRPr/>
            </a:pPr>
            <a:r>
              <a:rPr lang="en-US" dirty="0" smtClean="0">
                <a:solidFill>
                  <a:prstClr val="black"/>
                </a:solidFill>
                <a:ea typeface="Arial" pitchFamily="84" charset="0"/>
                <a:cs typeface="Arial" pitchFamily="84" charset="0"/>
              </a:rPr>
              <a:t>Recognize types of </a:t>
            </a:r>
            <a:r>
              <a:rPr lang="en-US" dirty="0">
                <a:solidFill>
                  <a:prstClr val="black"/>
                </a:solidFill>
                <a:ea typeface="Arial" pitchFamily="84" charset="0"/>
                <a:cs typeface="Arial" pitchFamily="84" charset="0"/>
              </a:rPr>
              <a:t>MA </a:t>
            </a:r>
            <a:r>
              <a:rPr lang="en-US" dirty="0" smtClean="0">
                <a:solidFill>
                  <a:prstClr val="black"/>
                </a:solidFill>
                <a:ea typeface="Arial" pitchFamily="84" charset="0"/>
                <a:cs typeface="Arial" pitchFamily="84" charset="0"/>
              </a:rPr>
              <a:t>Plans </a:t>
            </a:r>
            <a:endParaRPr lang="en-US" dirty="0">
              <a:solidFill>
                <a:prstClr val="black"/>
              </a:solidFill>
              <a:ea typeface="Arial" pitchFamily="84" charset="0"/>
              <a:cs typeface="Arial" pitchFamily="84" charset="0"/>
            </a:endParaRPr>
          </a:p>
          <a:p>
            <a:pPr marL="193031" indent="-193031" defTabSz="965154">
              <a:spcBef>
                <a:spcPts val="622"/>
              </a:spcBef>
              <a:buFont typeface="Wingdings" pitchFamily="84" charset="2"/>
              <a:buChar char="§"/>
              <a:defRPr/>
            </a:pPr>
            <a:r>
              <a:rPr lang="en-US" dirty="0">
                <a:solidFill>
                  <a:prstClr val="black"/>
                </a:solidFill>
                <a:ea typeface="Arial" pitchFamily="84" charset="0"/>
                <a:cs typeface="Arial" pitchFamily="84" charset="0"/>
              </a:rPr>
              <a:t>Identify other Medicare </a:t>
            </a:r>
            <a:r>
              <a:rPr lang="en-US" dirty="0" smtClean="0">
                <a:solidFill>
                  <a:prstClr val="black"/>
                </a:solidFill>
                <a:ea typeface="Arial" pitchFamily="84" charset="0"/>
                <a:cs typeface="Arial" pitchFamily="84" charset="0"/>
              </a:rPr>
              <a:t>health plans</a:t>
            </a:r>
            <a:endParaRPr lang="en-US" dirty="0">
              <a:solidFill>
                <a:prstClr val="black"/>
              </a:solidFill>
              <a:ea typeface="Arial" pitchFamily="84" charset="0"/>
              <a:cs typeface="Arial" pitchFamily="84" charset="0"/>
            </a:endParaRPr>
          </a:p>
          <a:p>
            <a:pPr marL="193031" indent="-193031" defTabSz="965154">
              <a:spcBef>
                <a:spcPts val="622"/>
              </a:spcBef>
              <a:buFont typeface="Wingdings" pitchFamily="84" charset="2"/>
              <a:buChar char="§"/>
              <a:defRPr/>
            </a:pPr>
            <a:r>
              <a:rPr lang="en-US" dirty="0" smtClean="0">
                <a:solidFill>
                  <a:prstClr val="black"/>
                </a:solidFill>
                <a:ea typeface="Arial" pitchFamily="84" charset="0"/>
                <a:cs typeface="Arial" pitchFamily="84" charset="0"/>
              </a:rPr>
              <a:t>Explain </a:t>
            </a:r>
            <a:r>
              <a:rPr lang="en-US" dirty="0">
                <a:solidFill>
                  <a:prstClr val="black"/>
                </a:solidFill>
                <a:ea typeface="Arial" pitchFamily="84" charset="0"/>
                <a:cs typeface="Arial" pitchFamily="84" charset="0"/>
              </a:rPr>
              <a:t>rights, </a:t>
            </a:r>
            <a:r>
              <a:rPr lang="en-US" dirty="0" smtClean="0">
                <a:solidFill>
                  <a:prstClr val="black"/>
                </a:solidFill>
                <a:ea typeface="Arial" pitchFamily="84" charset="0"/>
                <a:cs typeface="Arial" pitchFamily="84" charset="0"/>
              </a:rPr>
              <a:t>protections, </a:t>
            </a:r>
            <a:r>
              <a:rPr lang="en-US" dirty="0">
                <a:solidFill>
                  <a:prstClr val="black"/>
                </a:solidFill>
                <a:ea typeface="Arial" pitchFamily="84" charset="0"/>
                <a:cs typeface="Arial" pitchFamily="84" charset="0"/>
              </a:rPr>
              <a:t>and appeals</a:t>
            </a:r>
          </a:p>
          <a:p>
            <a:pPr marL="193031" indent="-193031" defTabSz="965154">
              <a:spcBef>
                <a:spcPts val="622"/>
              </a:spcBef>
              <a:buFont typeface="Wingdings" pitchFamily="84" charset="2"/>
              <a:buChar char="§"/>
              <a:defRPr/>
            </a:pPr>
            <a:r>
              <a:rPr lang="en-US" dirty="0">
                <a:solidFill>
                  <a:prstClr val="black"/>
                </a:solidFill>
                <a:ea typeface="Arial" pitchFamily="84" charset="0"/>
                <a:cs typeface="Arial" pitchFamily="84" charset="0"/>
              </a:rPr>
              <a:t>Summarize </a:t>
            </a:r>
            <a:r>
              <a:rPr lang="en-US" dirty="0" smtClean="0">
                <a:solidFill>
                  <a:prstClr val="black"/>
                </a:solidFill>
                <a:ea typeface="Arial" pitchFamily="84" charset="0"/>
                <a:cs typeface="Arial" pitchFamily="84" charset="0"/>
              </a:rPr>
              <a:t>the Medicare </a:t>
            </a:r>
            <a:r>
              <a:rPr lang="en-US" dirty="0">
                <a:solidFill>
                  <a:prstClr val="black"/>
                </a:solidFill>
                <a:ea typeface="Arial" pitchFamily="84" charset="0"/>
                <a:cs typeface="Arial" pitchFamily="84" charset="0"/>
              </a:rPr>
              <a:t>Marketing </a:t>
            </a:r>
            <a:r>
              <a:rPr lang="en-US" dirty="0" smtClean="0">
                <a:solidFill>
                  <a:prstClr val="black"/>
                </a:solidFill>
                <a:ea typeface="Arial" pitchFamily="84" charset="0"/>
                <a:cs typeface="Arial" pitchFamily="84" charset="0"/>
              </a:rPr>
              <a:t>Guidelines—know </a:t>
            </a:r>
            <a:r>
              <a:rPr lang="en-US" dirty="0" smtClean="0"/>
              <a:t>the rules for gifts, rewards and incentives, educational and promotional activities, and agents and brokers </a:t>
            </a:r>
          </a:p>
          <a:p>
            <a:pPr marL="193031" indent="-193031" defTabSz="965154">
              <a:spcBef>
                <a:spcPts val="622"/>
              </a:spcBef>
              <a:buFont typeface="Wingdings" pitchFamily="84" charset="2"/>
              <a:buChar char="§"/>
              <a:defRPr/>
            </a:pPr>
            <a:r>
              <a:rPr lang="en-US" dirty="0" smtClean="0">
                <a:solidFill>
                  <a:prstClr val="black"/>
                </a:solidFill>
                <a:ea typeface="Arial" pitchFamily="84" charset="0"/>
                <a:cs typeface="Arial" pitchFamily="84" charset="0"/>
              </a:rPr>
              <a:t>Explain what to do when the new Medicare card arrives in the mail</a:t>
            </a: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3</a:t>
            </a:fld>
            <a:endParaRPr lang="en-US" dirty="0"/>
          </a:p>
        </p:txBody>
      </p:sp>
    </p:spTree>
    <p:extLst>
      <p:ext uri="{BB962C8B-B14F-4D97-AF65-F5344CB8AC3E}">
        <p14:creationId xmlns:p14="http://schemas.microsoft.com/office/powerpoint/2010/main" val="22460904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Slide Image Placeholder 1"/>
          <p:cNvSpPr>
            <a:spLocks noGrp="1" noRot="1" noChangeAspect="1"/>
          </p:cNvSpPr>
          <p:nvPr>
            <p:ph type="sldImg"/>
          </p:nvPr>
        </p:nvSpPr>
        <p:spPr bwMode="auto">
          <a:xfrm>
            <a:off x="1497013" y="1200150"/>
            <a:ext cx="4321175" cy="3240088"/>
          </a:xfrm>
          <a:noFill/>
          <a:ln>
            <a:solidFill>
              <a:srgbClr val="000000"/>
            </a:solidFill>
            <a:miter lim="800000"/>
            <a:headEnd/>
            <a:tailEnd/>
          </a:ln>
        </p:spPr>
      </p:sp>
      <p:sp>
        <p:nvSpPr>
          <p:cNvPr id="93186" name="Notes Placeholder 2"/>
          <p:cNvSpPr>
            <a:spLocks noGrp="1"/>
          </p:cNvSpPr>
          <p:nvPr>
            <p:ph type="body" idx="1"/>
          </p:nvPr>
        </p:nvSpPr>
        <p:spPr bwMode="auto">
          <a:xfrm>
            <a:off x="290889" y="4564505"/>
            <a:ext cx="6796226" cy="4688613"/>
          </a:xfrm>
          <a:noFill/>
        </p:spPr>
        <p:txBody>
          <a:bodyPr wrap="square" numCol="1" anchor="t" anchorCtr="0" compatLnSpc="1">
            <a:prstTxWarp prst="textNoShape">
              <a:avLst/>
            </a:prstTxWarp>
            <a:noAutofit/>
          </a:bodyPr>
          <a:lstStyle/>
          <a:p>
            <a:pPr marL="236653" lvl="1" indent="-236653">
              <a:lnSpc>
                <a:spcPct val="110000"/>
              </a:lnSpc>
              <a:spcBef>
                <a:spcPts val="621"/>
              </a:spcBef>
              <a:buFont typeface="Wingdings" pitchFamily="2" charset="2"/>
              <a:buChar char="§"/>
            </a:pPr>
            <a:r>
              <a:rPr lang="en-US" sz="1100" dirty="0">
                <a:solidFill>
                  <a:prstClr val="black"/>
                </a:solidFill>
                <a:ea typeface="Times New Roman" pitchFamily="84" charset="0"/>
                <a:cs typeface="Times New Roman" pitchFamily="84" charset="0"/>
              </a:rPr>
              <a:t>CMS reviews marketing materials, with the exception of those in Section 20 of the Medicare Marketing Guidelines (MMG). While not an exhaustive list, some examples of excluded materials include the following:</a:t>
            </a:r>
          </a:p>
          <a:p>
            <a:pPr lvl="1" indent="-236653">
              <a:lnSpc>
                <a:spcPct val="110000"/>
              </a:lnSpc>
              <a:spcBef>
                <a:spcPts val="621"/>
              </a:spcBef>
              <a:buFont typeface="Arial" panose="020B0604020202020204" pitchFamily="34" charset="0"/>
              <a:buChar char="•"/>
            </a:pPr>
            <a:r>
              <a:rPr lang="en-US" sz="1100" dirty="0">
                <a:solidFill>
                  <a:prstClr val="black"/>
                </a:solidFill>
                <a:ea typeface="Times New Roman" pitchFamily="84" charset="0"/>
                <a:cs typeface="Times New Roman" pitchFamily="84" charset="0"/>
              </a:rPr>
              <a:t>Certain member newsletters</a:t>
            </a:r>
          </a:p>
          <a:p>
            <a:pPr lvl="1" indent="-236653">
              <a:lnSpc>
                <a:spcPct val="110000"/>
              </a:lnSpc>
              <a:spcBef>
                <a:spcPts val="621"/>
              </a:spcBef>
              <a:buFont typeface="Arial" panose="020B0604020202020204" pitchFamily="34" charset="0"/>
              <a:buChar char="•"/>
            </a:pPr>
            <a:r>
              <a:rPr lang="en-US" sz="1100" dirty="0">
                <a:solidFill>
                  <a:prstClr val="black"/>
                </a:solidFill>
                <a:ea typeface="Times New Roman" pitchFamily="84" charset="0"/>
                <a:cs typeface="Times New Roman" pitchFamily="84" charset="0"/>
              </a:rPr>
              <a:t>Press releases — if benefit information is included, it must be submitted for review</a:t>
            </a:r>
          </a:p>
          <a:p>
            <a:pPr lvl="1" indent="-236653">
              <a:lnSpc>
                <a:spcPct val="110000"/>
              </a:lnSpc>
              <a:spcBef>
                <a:spcPts val="621"/>
              </a:spcBef>
              <a:buFont typeface="Arial" panose="020B0604020202020204" pitchFamily="34" charset="0"/>
              <a:buChar char="•"/>
            </a:pPr>
            <a:r>
              <a:rPr lang="en-US" sz="1100" dirty="0">
                <a:solidFill>
                  <a:prstClr val="black"/>
                </a:solidFill>
                <a:ea typeface="Times New Roman" pitchFamily="84" charset="0"/>
                <a:cs typeface="Times New Roman" pitchFamily="84" charset="0"/>
              </a:rPr>
              <a:t>Blank letterhead</a:t>
            </a:r>
          </a:p>
          <a:p>
            <a:pPr lvl="1" indent="-236653">
              <a:lnSpc>
                <a:spcPct val="110000"/>
              </a:lnSpc>
              <a:spcBef>
                <a:spcPts val="621"/>
              </a:spcBef>
              <a:buFont typeface="Arial" panose="020B0604020202020204" pitchFamily="34" charset="0"/>
              <a:buChar char="•"/>
            </a:pPr>
            <a:r>
              <a:rPr lang="en-US" sz="1100" dirty="0">
                <a:solidFill>
                  <a:prstClr val="black"/>
                </a:solidFill>
                <a:ea typeface="Times New Roman" pitchFamily="84" charset="0"/>
                <a:cs typeface="Times New Roman" pitchFamily="84" charset="0"/>
              </a:rPr>
              <a:t>Privacy notices </a:t>
            </a:r>
          </a:p>
          <a:p>
            <a:pPr lvl="1" indent="-236653">
              <a:lnSpc>
                <a:spcPct val="110000"/>
              </a:lnSpc>
              <a:spcBef>
                <a:spcPts val="621"/>
              </a:spcBef>
              <a:buFont typeface="Arial" panose="020B0604020202020204" pitchFamily="34" charset="0"/>
              <a:buChar char="•"/>
            </a:pPr>
            <a:r>
              <a:rPr lang="en-US" sz="1100" dirty="0">
                <a:solidFill>
                  <a:prstClr val="black"/>
                </a:solidFill>
                <a:ea typeface="Times New Roman" pitchFamily="84" charset="0"/>
                <a:cs typeface="Times New Roman" pitchFamily="84" charset="0"/>
              </a:rPr>
              <a:t>Ad hoc materials as defined in Appendix 1 of the MMG</a:t>
            </a:r>
          </a:p>
          <a:p>
            <a:pPr marL="236653" lvl="1" indent="-236653">
              <a:lnSpc>
                <a:spcPct val="110000"/>
              </a:lnSpc>
              <a:spcBef>
                <a:spcPts val="621"/>
              </a:spcBef>
              <a:buFont typeface="Wingdings" pitchFamily="2" charset="2"/>
              <a:buChar char="§"/>
            </a:pPr>
            <a:r>
              <a:rPr lang="en-US" sz="1100" dirty="0">
                <a:solidFill>
                  <a:prstClr val="black"/>
                </a:solidFill>
                <a:ea typeface="Times New Roman" pitchFamily="84" charset="0"/>
                <a:cs typeface="Times New Roman" pitchFamily="84" charset="0"/>
              </a:rPr>
              <a:t>Although certain materials aren’t subject to the review and approval process that applies to marketing materials, plans must maintain materials and make them available at CMS’s request.</a:t>
            </a:r>
          </a:p>
          <a:p>
            <a:pPr marL="236653" lvl="1" indent="-236653">
              <a:lnSpc>
                <a:spcPct val="110000"/>
              </a:lnSpc>
              <a:spcBef>
                <a:spcPts val="621"/>
              </a:spcBef>
              <a:buFont typeface="Wingdings" pitchFamily="2" charset="2"/>
              <a:buChar char="§"/>
            </a:pPr>
            <a:r>
              <a:rPr lang="en-US" sz="1100" dirty="0">
                <a:solidFill>
                  <a:prstClr val="black"/>
                </a:solidFill>
                <a:ea typeface="Times New Roman" pitchFamily="84" charset="0"/>
                <a:cs typeface="Times New Roman" pitchFamily="84" charset="0"/>
              </a:rPr>
              <a:t>Medicare Advantage (MA) organizations and Prescription Drug Plan Sponsors must use standardized marketing material language and format, without modification (except where specified by CMS). Examples of standardized documents include, but aren’t limited to:</a:t>
            </a:r>
          </a:p>
          <a:p>
            <a:pPr lvl="1" indent="-236653">
              <a:lnSpc>
                <a:spcPct val="110000"/>
              </a:lnSpc>
              <a:spcBef>
                <a:spcPts val="621"/>
              </a:spcBef>
              <a:buFont typeface="Arial" panose="020B0604020202020204" pitchFamily="34" charset="0"/>
              <a:buChar char="•"/>
            </a:pPr>
            <a:r>
              <a:rPr lang="en-US" sz="1100" dirty="0"/>
              <a:t>Plan Annual Notice of Change (ANOC) </a:t>
            </a:r>
          </a:p>
          <a:p>
            <a:pPr lvl="1" indent="-236653">
              <a:lnSpc>
                <a:spcPct val="110000"/>
              </a:lnSpc>
              <a:spcBef>
                <a:spcPts val="621"/>
              </a:spcBef>
              <a:buFont typeface="Arial" panose="020B0604020202020204" pitchFamily="34" charset="0"/>
              <a:buChar char="•"/>
            </a:pPr>
            <a:r>
              <a:rPr lang="en-US" sz="1100" dirty="0">
                <a:solidFill>
                  <a:prstClr val="black"/>
                </a:solidFill>
                <a:ea typeface="Times New Roman" pitchFamily="84" charset="0"/>
                <a:cs typeface="Times New Roman" pitchFamily="84" charset="0"/>
              </a:rPr>
              <a:t>Evidence of Coverage (EOC)</a:t>
            </a:r>
          </a:p>
          <a:p>
            <a:pPr marL="236653" lvl="1" indent="-236653">
              <a:lnSpc>
                <a:spcPct val="110000"/>
              </a:lnSpc>
              <a:spcBef>
                <a:spcPts val="621"/>
              </a:spcBef>
              <a:buFont typeface="Wingdings" panose="05000000000000000000" pitchFamily="2" charset="2"/>
              <a:buChar char="§"/>
            </a:pPr>
            <a:r>
              <a:rPr lang="en-US" sz="1100" dirty="0">
                <a:solidFill>
                  <a:prstClr val="black"/>
                </a:solidFill>
                <a:ea typeface="Times New Roman" pitchFamily="84" charset="0"/>
                <a:cs typeface="Times New Roman" pitchFamily="84" charset="0"/>
              </a:rPr>
              <a:t>CMS also creates model materials, such as the provider and pharmacy directories. </a:t>
            </a:r>
          </a:p>
          <a:p>
            <a:pPr marL="0" lvl="1">
              <a:lnSpc>
                <a:spcPct val="110000"/>
              </a:lnSpc>
              <a:spcBef>
                <a:spcPts val="621"/>
              </a:spcBef>
            </a:pPr>
            <a:r>
              <a:rPr lang="en-US" sz="1100" dirty="0">
                <a:solidFill>
                  <a:prstClr val="black"/>
                </a:solidFill>
                <a:ea typeface="Times New Roman" pitchFamily="84" charset="0"/>
                <a:cs typeface="Times New Roman" pitchFamily="84" charset="0"/>
              </a:rPr>
              <a:t>For more information </a:t>
            </a:r>
            <a:r>
              <a:rPr lang="en-US" sz="1100" dirty="0">
                <a:solidFill>
                  <a:prstClr val="black"/>
                </a:solidFill>
                <a:ea typeface="Times New Roman" pitchFamily="84" charset="0"/>
                <a:cs typeface="Times New Roman" pitchFamily="84" charset="0"/>
                <a:hlinkClick r:id="rId3"/>
              </a:rPr>
              <a:t>CMS.gov/Medicare/Health-Plans/</a:t>
            </a:r>
            <a:r>
              <a:rPr lang="en-US" sz="1100" dirty="0" err="1">
                <a:solidFill>
                  <a:prstClr val="black"/>
                </a:solidFill>
                <a:ea typeface="Times New Roman" pitchFamily="84" charset="0"/>
                <a:cs typeface="Times New Roman" pitchFamily="84" charset="0"/>
                <a:hlinkClick r:id="rId3"/>
              </a:rPr>
              <a:t>ManagedCareMarketing</a:t>
            </a:r>
            <a:r>
              <a:rPr lang="en-US" sz="1100" dirty="0">
                <a:solidFill>
                  <a:prstClr val="black"/>
                </a:solidFill>
                <a:ea typeface="Times New Roman" pitchFamily="84" charset="0"/>
                <a:cs typeface="Times New Roman" pitchFamily="84" charset="0"/>
                <a:hlinkClick r:id="rId3"/>
              </a:rPr>
              <a:t>/Downloads/CY-2018-Medicare-Marketing-Guidelines_Final072017.pdf</a:t>
            </a:r>
            <a:r>
              <a:rPr lang="en-US" sz="1100" dirty="0">
                <a:solidFill>
                  <a:prstClr val="black"/>
                </a:solidFill>
                <a:ea typeface="Times New Roman" pitchFamily="84" charset="0"/>
                <a:cs typeface="Times New Roman" pitchFamily="84" charset="0"/>
              </a:rPr>
              <a:t>. </a:t>
            </a:r>
            <a:r>
              <a:rPr lang="en-US" sz="1100" dirty="0">
                <a:solidFill>
                  <a:prstClr val="black"/>
                </a:solidFill>
                <a:cs typeface="Times New Roman" pitchFamily="84" charset="0"/>
              </a:rPr>
              <a:t>Also </a:t>
            </a:r>
            <a:r>
              <a:rPr lang="en-US" sz="1100" dirty="0">
                <a:solidFill>
                  <a:prstClr val="black"/>
                </a:solidFill>
                <a:ea typeface="Times New Roman" pitchFamily="84" charset="0"/>
                <a:cs typeface="Times New Roman" pitchFamily="84" charset="0"/>
              </a:rPr>
              <a:t>see the resources slide at the end of this presentation for the link to the MMG.</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30</a:t>
            </a:fld>
            <a:endParaRPr lang="en-US" dirty="0"/>
          </a:p>
        </p:txBody>
      </p:sp>
    </p:spTree>
    <p:extLst>
      <p:ext uri="{BB962C8B-B14F-4D97-AF65-F5344CB8AC3E}">
        <p14:creationId xmlns:p14="http://schemas.microsoft.com/office/powerpoint/2010/main" val="22201629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Slide Image Placeholder 1"/>
          <p:cNvSpPr>
            <a:spLocks noGrp="1" noRot="1" noChangeAspect="1"/>
          </p:cNvSpPr>
          <p:nvPr>
            <p:ph type="sldImg"/>
          </p:nvPr>
        </p:nvSpPr>
        <p:spPr bwMode="auto">
          <a:xfrm>
            <a:off x="1497013" y="1200150"/>
            <a:ext cx="4321175" cy="3240088"/>
          </a:xfrm>
          <a:noFill/>
          <a:ln>
            <a:solidFill>
              <a:srgbClr val="000000"/>
            </a:solidFill>
            <a:miter lim="800000"/>
            <a:headEnd/>
            <a:tailEnd/>
          </a:ln>
        </p:spPr>
      </p:sp>
      <p:sp>
        <p:nvSpPr>
          <p:cNvPr id="95234" name="Notes Placeholder 2"/>
          <p:cNvSpPr>
            <a:spLocks noGrp="1"/>
          </p:cNvSpPr>
          <p:nvPr>
            <p:ph type="body" idx="1"/>
          </p:nvPr>
        </p:nvSpPr>
        <p:spPr bwMode="auto">
          <a:xfrm>
            <a:off x="419334" y="4560578"/>
            <a:ext cx="6505339" cy="4811009"/>
          </a:xfrm>
          <a:noFill/>
        </p:spPr>
        <p:txBody>
          <a:bodyPr wrap="square" numCol="1" anchor="t" anchorCtr="0" compatLnSpc="1">
            <a:prstTxWarp prst="textNoShape">
              <a:avLst/>
            </a:prstTxWarp>
            <a:normAutofit/>
          </a:bodyPr>
          <a:lstStyle/>
          <a:p>
            <a:pPr defTabSz="912936">
              <a:spcBef>
                <a:spcPts val="622"/>
              </a:spcBef>
              <a:defRPr/>
            </a:pPr>
            <a:r>
              <a:rPr lang="en-US" dirty="0" smtClean="0">
                <a:solidFill>
                  <a:prstClr val="black"/>
                </a:solidFill>
              </a:rPr>
              <a:t>Marketing for the upcoming plan year may not occur before October 1. Plan sponsors must stop current year marketing activities to existing people with Medicare once they begin marketing the plan benefits for the new contract year. </a:t>
            </a:r>
            <a:r>
              <a:rPr lang="en-US" b="1" dirty="0" smtClean="0">
                <a:solidFill>
                  <a:prstClr val="black"/>
                </a:solidFill>
              </a:rPr>
              <a:t>NOTE:</a:t>
            </a:r>
            <a:r>
              <a:rPr lang="en-US" dirty="0" smtClean="0">
                <a:solidFill>
                  <a:prstClr val="black"/>
                </a:solidFill>
              </a:rPr>
              <a:t> Individuals eligible for a valid enrollment, like age-ins or Special Enrollment Periods (SEPs), are exempt.</a:t>
            </a:r>
          </a:p>
          <a:p>
            <a:pPr defTabSz="912936">
              <a:spcBef>
                <a:spcPts val="622"/>
              </a:spcBef>
              <a:defRPr/>
            </a:pPr>
            <a:r>
              <a:rPr lang="en-US" dirty="0" smtClean="0">
                <a:solidFill>
                  <a:prstClr val="black"/>
                </a:solidFill>
              </a:rPr>
              <a:t>MA, MA with Prescription Drug (MA-PD), and Prescription Drug Plans (PDPs) get plan star ratings from CMS. Many individual performance measurements are used to determine the CMS overall star rating. When referencing a plan’s ratings in marketing materials </a:t>
            </a:r>
          </a:p>
          <a:p>
            <a:pPr marL="236653" indent="-236653" defTabSz="912936">
              <a:spcBef>
                <a:spcPts val="622"/>
              </a:spcBef>
              <a:buFont typeface="Wingdings" panose="05000000000000000000" pitchFamily="2" charset="2"/>
              <a:buChar char="§"/>
              <a:defRPr/>
            </a:pPr>
            <a:r>
              <a:rPr lang="en-US" dirty="0" smtClean="0">
                <a:solidFill>
                  <a:prstClr val="black"/>
                </a:solidFill>
              </a:rPr>
              <a:t>Individual measures may be marketed </a:t>
            </a:r>
            <a:r>
              <a:rPr lang="en-US" dirty="0" smtClean="0"/>
              <a:t>only with </a:t>
            </a:r>
            <a:r>
              <a:rPr lang="en-US" dirty="0"/>
              <a:t>the overall star rating. </a:t>
            </a:r>
            <a:r>
              <a:rPr lang="en-US" dirty="0" smtClean="0"/>
              <a:t>The overall </a:t>
            </a:r>
            <a:r>
              <a:rPr lang="en-US" dirty="0"/>
              <a:t>star rating must </a:t>
            </a:r>
            <a:r>
              <a:rPr lang="en-US" dirty="0" smtClean="0"/>
              <a:t>get </a:t>
            </a:r>
            <a:r>
              <a:rPr lang="en-US" dirty="0"/>
              <a:t>equal prominence as individual measure(s) being marketed</a:t>
            </a:r>
            <a:r>
              <a:rPr lang="en-US" dirty="0" smtClean="0"/>
              <a:t>.</a:t>
            </a:r>
            <a:r>
              <a:rPr lang="en-US" dirty="0" smtClean="0">
                <a:solidFill>
                  <a:prstClr val="black"/>
                </a:solidFill>
              </a:rPr>
              <a:t> Medicare Health Plans and Part D sponsors may only reference a contract’s individual measures in conjunction with its overall rating (for MA-PDs), its Part C summary rating (for MA-Only), or its Part D summary rating (for PDPs) in marketing materials.</a:t>
            </a:r>
          </a:p>
          <a:p>
            <a:pPr marL="236653" indent="-236653" defTabSz="912936">
              <a:spcBef>
                <a:spcPts val="622"/>
              </a:spcBef>
              <a:buFont typeface="Wingdings" panose="05000000000000000000" pitchFamily="2" charset="2"/>
              <a:buChar char="§"/>
              <a:defRPr/>
            </a:pPr>
            <a:r>
              <a:rPr lang="en-US" dirty="0" smtClean="0">
                <a:solidFill>
                  <a:prstClr val="black"/>
                </a:solidFill>
              </a:rPr>
              <a:t>Medicare Health Plans and Part D sponsors that have a Low Performance Icon due to a low Part C (MA Plan) or Part D (PDPs) rating may not try to refute or discredit their low performing status by only showcasing a higher overall star rating. Any communications in reference to the low performing status must state what the status means. </a:t>
            </a:r>
          </a:p>
          <a:p>
            <a:pPr defTabSz="912936">
              <a:spcBef>
                <a:spcPts val="622"/>
              </a:spcBef>
              <a:defRPr/>
            </a:pPr>
            <a:r>
              <a:rPr lang="en-US" b="1" dirty="0" smtClean="0">
                <a:solidFill>
                  <a:prstClr val="black"/>
                </a:solidFill>
              </a:rPr>
              <a:t>NOTE</a:t>
            </a:r>
            <a:r>
              <a:rPr lang="en-US" dirty="0" smtClean="0">
                <a:solidFill>
                  <a:prstClr val="black"/>
                </a:solidFill>
              </a:rPr>
              <a:t>: A contract that gets less than 3 stars for its Part C or Part D summary rating for at least the last 3 years (i.e., rated 2.5 or fewer stars for the 2014, 2015, and 2016 plan ratings for Part C or Part D)</a:t>
            </a:r>
            <a:r>
              <a:rPr lang="en-US" baseline="0" dirty="0" smtClean="0">
                <a:solidFill>
                  <a:prstClr val="black"/>
                </a:solidFill>
              </a:rPr>
              <a:t> </a:t>
            </a:r>
            <a:r>
              <a:rPr lang="en-US" dirty="0" smtClean="0">
                <a:solidFill>
                  <a:prstClr val="black"/>
                </a:solidFill>
              </a:rPr>
              <a:t>will be marked with the above icon on Medicare Plan</a:t>
            </a:r>
            <a:r>
              <a:rPr lang="en-US" baseline="0" dirty="0" smtClean="0">
                <a:solidFill>
                  <a:prstClr val="black"/>
                </a:solidFill>
              </a:rPr>
              <a:t> Finder. </a:t>
            </a:r>
            <a:endParaRPr lang="en-US" dirty="0" smtClean="0">
              <a:solidFill>
                <a:prstClr val="black"/>
              </a:solidFill>
            </a:endParaRP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31</a:t>
            </a:fld>
            <a:endParaRPr lang="en-US" dirty="0"/>
          </a:p>
        </p:txBody>
      </p:sp>
    </p:spTree>
    <p:extLst>
      <p:ext uri="{BB962C8B-B14F-4D97-AF65-F5344CB8AC3E}">
        <p14:creationId xmlns:p14="http://schemas.microsoft.com/office/powerpoint/2010/main" val="3513374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97282" name="Rectangle 3"/>
          <p:cNvSpPr>
            <a:spLocks noGrp="1" noChangeArrowheads="1"/>
          </p:cNvSpPr>
          <p:nvPr>
            <p:ph type="body" idx="1"/>
          </p:nvPr>
        </p:nvSpPr>
        <p:spPr bwMode="auto">
          <a:xfrm>
            <a:off x="731524" y="4564505"/>
            <a:ext cx="6027085" cy="4721903"/>
          </a:xfrm>
          <a:noFill/>
        </p:spPr>
        <p:txBody>
          <a:bodyPr wrap="square" numCol="1" anchor="t" anchorCtr="0" compatLnSpc="1">
            <a:prstTxWarp prst="textNoShape">
              <a:avLst/>
            </a:prstTxWarp>
            <a:normAutofit/>
          </a:bodyPr>
          <a:lstStyle/>
          <a:p>
            <a:pPr>
              <a:lnSpc>
                <a:spcPct val="95000"/>
              </a:lnSpc>
              <a:spcBef>
                <a:spcPts val="415"/>
              </a:spcBef>
            </a:pPr>
            <a:r>
              <a:rPr lang="en-US" dirty="0" smtClean="0"/>
              <a:t>To ensure that enrollees receive comprehensive plan information regarding their health care options, CMS requires MA and PDP organizations to disclose certain plan information both at the time of enrollment and at least annually, 15 days before the Open Enrollment Period (OEP). </a:t>
            </a:r>
          </a:p>
          <a:p>
            <a:pPr marL="236653" indent="-236653">
              <a:lnSpc>
                <a:spcPct val="95000"/>
              </a:lnSpc>
              <a:spcBef>
                <a:spcPts val="415"/>
              </a:spcBef>
              <a:buFont typeface="Wingdings" panose="05000000000000000000" pitchFamily="2" charset="2"/>
              <a:buChar char="§"/>
            </a:pPr>
            <a:r>
              <a:rPr lang="en-US" dirty="0" smtClean="0"/>
              <a:t>This requirement includes the annual dissemination of the following that members must get no later than September 30 each year: </a:t>
            </a:r>
          </a:p>
          <a:p>
            <a:pPr marL="473305" indent="-236653">
              <a:lnSpc>
                <a:spcPct val="95000"/>
              </a:lnSpc>
              <a:spcBef>
                <a:spcPts val="415"/>
              </a:spcBef>
              <a:buFont typeface="Arial" panose="020B0604020202020204" pitchFamily="34" charset="0"/>
              <a:buChar char="•"/>
            </a:pPr>
            <a:r>
              <a:rPr lang="en-US" dirty="0" smtClean="0"/>
              <a:t>Standardized ANOC and EOC as applicable</a:t>
            </a:r>
            <a:r>
              <a:rPr lang="en-US" baseline="0" dirty="0" smtClean="0"/>
              <a:t> </a:t>
            </a:r>
            <a:r>
              <a:rPr lang="en-US" i="1" baseline="0" dirty="0" smtClean="0"/>
              <a:t>(new requirements appear on next slide)</a:t>
            </a:r>
            <a:endParaRPr lang="en-US" i="1" dirty="0" smtClean="0"/>
          </a:p>
          <a:p>
            <a:pPr marL="473305" indent="-236653">
              <a:lnSpc>
                <a:spcPct val="95000"/>
              </a:lnSpc>
              <a:spcBef>
                <a:spcPts val="415"/>
              </a:spcBef>
              <a:buFont typeface="Arial" panose="020B0604020202020204" pitchFamily="34" charset="0"/>
              <a:buChar char="•"/>
            </a:pPr>
            <a:r>
              <a:rPr lang="en-US" dirty="0"/>
              <a:t>Low Income Subsidy (LIS) rider. This comes from the plan if someone qualifies for Extra Help and tells them how much help they’ll get next year </a:t>
            </a:r>
            <a:r>
              <a:rPr lang="en-US" dirty="0" smtClean="0"/>
              <a:t>with their </a:t>
            </a:r>
            <a:r>
              <a:rPr lang="en-US" dirty="0"/>
              <a:t>drug plan premium, deductible, and copayments</a:t>
            </a:r>
            <a:r>
              <a:rPr lang="en-US" dirty="0" smtClean="0"/>
              <a:t>.</a:t>
            </a:r>
          </a:p>
          <a:p>
            <a:pPr marL="473305" indent="-236653">
              <a:lnSpc>
                <a:spcPct val="95000"/>
              </a:lnSpc>
              <a:spcBef>
                <a:spcPts val="415"/>
              </a:spcBef>
              <a:buFont typeface="Arial" panose="020B0604020202020204" pitchFamily="34" charset="0"/>
              <a:buChar char="•"/>
            </a:pPr>
            <a:r>
              <a:rPr lang="en-US" dirty="0" smtClean="0"/>
              <a:t>Comprehensive formulary or abridged formulary including information on how the beneficiary can obtain a complete formulary (Part D sponsors only).</a:t>
            </a:r>
          </a:p>
          <a:p>
            <a:pPr marL="473305" indent="-236653">
              <a:lnSpc>
                <a:spcPct val="95000"/>
              </a:lnSpc>
              <a:spcBef>
                <a:spcPts val="415"/>
              </a:spcBef>
              <a:buFont typeface="Arial" panose="020B0604020202020204" pitchFamily="34" charset="0"/>
              <a:buChar char="•"/>
            </a:pPr>
            <a:r>
              <a:rPr lang="en-US" dirty="0" smtClean="0"/>
              <a:t>Membership identification card (required only at the time of enrollment and as needed or required by plan sponsor post-enrollment).</a:t>
            </a:r>
          </a:p>
          <a:p>
            <a:pPr marL="236653" indent="-236653">
              <a:lnSpc>
                <a:spcPct val="95000"/>
              </a:lnSpc>
              <a:spcBef>
                <a:spcPts val="415"/>
              </a:spcBef>
              <a:buFont typeface="Wingdings" panose="05000000000000000000" pitchFamily="2" charset="2"/>
              <a:buChar char="§"/>
            </a:pPr>
            <a:r>
              <a:rPr lang="en-US" dirty="0" smtClean="0"/>
              <a:t>Must </a:t>
            </a:r>
            <a:r>
              <a:rPr lang="en-US" dirty="0"/>
              <a:t>provide the </a:t>
            </a:r>
            <a:r>
              <a:rPr lang="en-US" dirty="0" smtClean="0"/>
              <a:t>hard copy </a:t>
            </a:r>
            <a:r>
              <a:rPr lang="en-US" dirty="0"/>
              <a:t>directories </a:t>
            </a:r>
            <a:r>
              <a:rPr lang="en-US" dirty="0" smtClean="0"/>
              <a:t>for the following, or </a:t>
            </a:r>
            <a:r>
              <a:rPr lang="en-US" dirty="0"/>
              <a:t>a notice describing where they can be found online together with how to request a </a:t>
            </a:r>
            <a:r>
              <a:rPr lang="en-US" dirty="0" smtClean="0"/>
              <a:t>hard copy</a:t>
            </a:r>
            <a:r>
              <a:rPr lang="en-US" dirty="0"/>
              <a:t>. </a:t>
            </a:r>
          </a:p>
          <a:p>
            <a:pPr marL="473305" indent="-236653">
              <a:lnSpc>
                <a:spcPct val="95000"/>
              </a:lnSpc>
              <a:spcBef>
                <a:spcPts val="415"/>
              </a:spcBef>
              <a:buFont typeface="Arial" panose="020B0604020202020204" pitchFamily="34" charset="0"/>
              <a:buChar char="•"/>
            </a:pPr>
            <a:r>
              <a:rPr lang="en-US" dirty="0" smtClean="0"/>
              <a:t>Pharmacy directory (for all plan sponsors offering a Part D benefit).</a:t>
            </a:r>
          </a:p>
          <a:p>
            <a:pPr marL="473305" indent="-236653">
              <a:lnSpc>
                <a:spcPct val="95000"/>
              </a:lnSpc>
              <a:spcBef>
                <a:spcPts val="415"/>
              </a:spcBef>
              <a:buFont typeface="Arial" panose="020B0604020202020204" pitchFamily="34" charset="0"/>
              <a:buChar char="•"/>
            </a:pPr>
            <a:r>
              <a:rPr lang="en-US" dirty="0" smtClean="0"/>
              <a:t>Provider directory (for all plan types except PDPs).</a:t>
            </a:r>
          </a:p>
          <a:p>
            <a:pPr marL="473305" indent="-236653">
              <a:lnSpc>
                <a:spcPct val="95000"/>
              </a:lnSpc>
              <a:spcBef>
                <a:spcPts val="415"/>
              </a:spcBef>
              <a:buFont typeface="Arial" panose="020B0604020202020204" pitchFamily="34" charset="0"/>
              <a:buChar char="•"/>
            </a:pPr>
            <a:r>
              <a:rPr lang="en-US" dirty="0" smtClean="0"/>
              <a:t>Formulary</a:t>
            </a:r>
          </a:p>
          <a:p>
            <a:pPr marL="236653" indent="-236653">
              <a:lnSpc>
                <a:spcPct val="95000"/>
              </a:lnSpc>
              <a:spcBef>
                <a:spcPts val="415"/>
              </a:spcBef>
              <a:buFont typeface="Wingdings" panose="05000000000000000000" pitchFamily="2" charset="2"/>
              <a:buChar char="§"/>
            </a:pPr>
            <a:r>
              <a:rPr lang="en-US" dirty="0" smtClean="0"/>
              <a:t>Organizations are expected to provide required documents for new enrollees no later than 10 calendar days after getting CMS’s confirmation of enrollment, or by the last day of the month before the effective date, whichever is later.</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32</a:t>
            </a:fld>
            <a:endParaRPr lang="en-US" dirty="0"/>
          </a:p>
        </p:txBody>
      </p:sp>
    </p:spTree>
    <p:extLst>
      <p:ext uri="{BB962C8B-B14F-4D97-AF65-F5344CB8AC3E}">
        <p14:creationId xmlns:p14="http://schemas.microsoft.com/office/powerpoint/2010/main" val="33028232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99330" name="Rectangle 3"/>
          <p:cNvSpPr>
            <a:spLocks noGrp="1" noChangeArrowheads="1"/>
          </p:cNvSpPr>
          <p:nvPr>
            <p:ph type="body" idx="1"/>
          </p:nvPr>
        </p:nvSpPr>
        <p:spPr bwMode="auto">
          <a:xfrm>
            <a:off x="731520" y="4560575"/>
            <a:ext cx="5852160" cy="4400871"/>
          </a:xfrm>
          <a:noFill/>
        </p:spPr>
        <p:txBody>
          <a:bodyPr wrap="square" numCol="1" anchor="t" anchorCtr="0" compatLnSpc="1">
            <a:prstTxWarp prst="textNoShape">
              <a:avLst/>
            </a:prstTxWarp>
            <a:normAutofit/>
          </a:bodyPr>
          <a:lstStyle/>
          <a:p>
            <a:pPr marL="0" lvl="1">
              <a:spcBef>
                <a:spcPts val="622"/>
              </a:spcBef>
            </a:pPr>
            <a:r>
              <a:rPr lang="en-US" dirty="0" smtClean="0"/>
              <a:t>Organizations can offer gifts without discrimination to potential enrollees as long as such gifts are of nominal value and are provided whether or not the individual enrolls in the plan. CMS currently defines nominal value in the Medicare Marketing Guidelines, Section 110.1 (Promotional Activities), as an item worth $15 or less, based on the fair market value of the item. There’s a maximum aggregate of $75 per person, per year. Nominal gifts may not be in the form of cash or other monetary rebates</a:t>
            </a:r>
            <a:r>
              <a:rPr lang="en-US" dirty="0"/>
              <a:t>. </a:t>
            </a:r>
            <a:endParaRPr lang="en-US" dirty="0" smtClean="0"/>
          </a:p>
          <a:p>
            <a:pPr>
              <a:spcBef>
                <a:spcPts val="622"/>
              </a:spcBef>
            </a:pPr>
            <a:r>
              <a:rPr lang="en-US" b="1" dirty="0"/>
              <a:t>NOTE: </a:t>
            </a:r>
            <a:r>
              <a:rPr lang="en-US" dirty="0" smtClean="0"/>
              <a:t>Refer</a:t>
            </a:r>
            <a:r>
              <a:rPr lang="en-US" b="1" dirty="0" smtClean="0"/>
              <a:t> </a:t>
            </a:r>
            <a:r>
              <a:rPr lang="en-US" dirty="0" smtClean="0"/>
              <a:t>to </a:t>
            </a:r>
            <a:r>
              <a:rPr lang="en-US" dirty="0"/>
              <a:t>the Office of Inspector General’s website regarding advisory opinions on gifts and gift cards</a:t>
            </a:r>
            <a:r>
              <a:rPr lang="en-US" dirty="0" smtClean="0"/>
              <a:t>. </a:t>
            </a:r>
            <a:endParaRPr lang="en-US" dirty="0"/>
          </a:p>
          <a:p>
            <a:pPr>
              <a:spcBef>
                <a:spcPts val="622"/>
              </a:spcBef>
            </a:pPr>
            <a:endParaRPr lang="en-US"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33</a:t>
            </a:fld>
            <a:endParaRPr lang="en-US" dirty="0"/>
          </a:p>
        </p:txBody>
      </p:sp>
    </p:spTree>
    <p:extLst>
      <p:ext uri="{BB962C8B-B14F-4D97-AF65-F5344CB8AC3E}">
        <p14:creationId xmlns:p14="http://schemas.microsoft.com/office/powerpoint/2010/main" val="12289289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04451" name="Rectangle 3"/>
          <p:cNvSpPr>
            <a:spLocks noGrp="1" noChangeArrowheads="1"/>
          </p:cNvSpPr>
          <p:nvPr>
            <p:ph type="body" idx="1"/>
          </p:nvPr>
        </p:nvSpPr>
        <p:spPr bwMode="auto">
          <a:xfrm>
            <a:off x="306991" y="4564506"/>
            <a:ext cx="6770363" cy="4807156"/>
          </a:xfrm>
        </p:spPr>
        <p:txBody>
          <a:bodyPr wrap="square" numCol="1" anchor="t" anchorCtr="0" compatLnSpc="1">
            <a:prstTxWarp prst="textNoShape">
              <a:avLst/>
            </a:prstTxWarp>
            <a:noAutofit/>
          </a:bodyPr>
          <a:lstStyle/>
          <a:p>
            <a:pPr>
              <a:spcBef>
                <a:spcPts val="622"/>
              </a:spcBef>
            </a:pPr>
            <a:r>
              <a:rPr lang="en-US" sz="1100" dirty="0">
                <a:latin typeface="Calibri" panose="020F0502020204030204" pitchFamily="34" charset="0"/>
                <a:cs typeface="Calibri" panose="020F0502020204030204" pitchFamily="34" charset="0"/>
              </a:rPr>
              <a:t>Medicare health plans and Part D (Medicare prescription drug coverage) sponsors may not initiate separate electronic or direct contact with a person with Medicare unless they have agreed to get this communication. For example, on social media websites, such as Facebook and Twitter, if a person with Medicare comments or likes a plan/Part D sponsor on the site, that doesn’t give permission to directly contact. </a:t>
            </a:r>
          </a:p>
          <a:p>
            <a:pPr>
              <a:spcBef>
                <a:spcPts val="622"/>
              </a:spcBef>
            </a:pPr>
            <a:r>
              <a:rPr lang="en-US" sz="1100" dirty="0">
                <a:latin typeface="Calibri" panose="020F0502020204030204" pitchFamily="34" charset="0"/>
                <a:cs typeface="Calibri" panose="020F0502020204030204" pitchFamily="34" charset="0"/>
              </a:rPr>
              <a:t>The current prohibition on door-to-door solicitation extends to other instances of unsolicited contact that may occur outside of sales or educational events. Prohibited activities include, but aren’t limited to</a:t>
            </a:r>
          </a:p>
          <a:p>
            <a:pPr marL="236653" lvl="1" indent="-236653">
              <a:spcBef>
                <a:spcPts val="622"/>
              </a:spcBef>
              <a:buFont typeface="Wingdings" pitchFamily="2" charset="2"/>
              <a:buChar char="§"/>
            </a:pPr>
            <a:r>
              <a:rPr lang="en-US" sz="1100" dirty="0">
                <a:latin typeface="Calibri" panose="020F0502020204030204" pitchFamily="34" charset="0"/>
                <a:cs typeface="Calibri" panose="020F0502020204030204" pitchFamily="34" charset="0"/>
              </a:rPr>
              <a:t>Outbound marketing calls, unless the beneficiary requested the call </a:t>
            </a:r>
          </a:p>
          <a:p>
            <a:pPr marL="236653" lvl="1" indent="-236653">
              <a:spcBef>
                <a:spcPts val="622"/>
              </a:spcBef>
              <a:buFont typeface="Wingdings" pitchFamily="2" charset="2"/>
              <a:buChar char="§"/>
            </a:pPr>
            <a:r>
              <a:rPr lang="en-US" sz="1100" dirty="0">
                <a:latin typeface="Calibri" panose="020F0502020204030204" pitchFamily="34" charset="0"/>
                <a:cs typeface="Calibri" panose="020F0502020204030204" pitchFamily="34" charset="0"/>
              </a:rPr>
              <a:t>Calls to former members who have disenrolled, or to current members who are in the process of voluntarily disenrolling, in market plans or products </a:t>
            </a:r>
          </a:p>
          <a:p>
            <a:pPr marL="236653" lvl="1" indent="-236653">
              <a:spcBef>
                <a:spcPts val="622"/>
              </a:spcBef>
              <a:buFont typeface="Wingdings" pitchFamily="2" charset="2"/>
              <a:buChar char="§"/>
            </a:pPr>
            <a:r>
              <a:rPr lang="en-US" sz="1100" dirty="0">
                <a:latin typeface="Calibri" panose="020F0502020204030204" pitchFamily="34" charset="0"/>
                <a:cs typeface="Calibri" panose="020F0502020204030204" pitchFamily="34" charset="0"/>
              </a:rPr>
              <a:t>Calls to people with Medicare to confirm receipt of mailed information </a:t>
            </a:r>
          </a:p>
          <a:p>
            <a:pPr marL="236653" lvl="1" indent="-236653">
              <a:spcBef>
                <a:spcPts val="622"/>
              </a:spcBef>
              <a:buFont typeface="Wingdings" pitchFamily="2" charset="2"/>
              <a:buChar char="§"/>
            </a:pPr>
            <a:r>
              <a:rPr lang="en-US" sz="1100" dirty="0">
                <a:latin typeface="Calibri" panose="020F0502020204030204" pitchFamily="34" charset="0"/>
                <a:cs typeface="Calibri" panose="020F0502020204030204" pitchFamily="34" charset="0"/>
              </a:rPr>
              <a:t>Calls to people with Medicare to confirm acceptance of appointments made by third parties or independent agents</a:t>
            </a:r>
          </a:p>
          <a:p>
            <a:pPr marL="236653" lvl="1" indent="-236653">
              <a:spcBef>
                <a:spcPts val="622"/>
              </a:spcBef>
              <a:buFont typeface="Wingdings" pitchFamily="2" charset="2"/>
              <a:buChar char="§"/>
            </a:pPr>
            <a:r>
              <a:rPr lang="en-US" sz="1100" dirty="0">
                <a:latin typeface="Calibri" panose="020F0502020204030204" pitchFamily="34" charset="0"/>
                <a:cs typeface="Calibri" panose="020F0502020204030204" pitchFamily="34" charset="0"/>
              </a:rPr>
              <a:t>Soliciting to people with Medicare when held in common areas (e.g., parking lots, hallways, sidewalks, etc.)</a:t>
            </a:r>
          </a:p>
          <a:p>
            <a:pPr marL="0" lvl="1">
              <a:spcBef>
                <a:spcPts val="622"/>
              </a:spcBef>
            </a:pPr>
            <a:r>
              <a:rPr lang="en-US" sz="1100" b="1" dirty="0"/>
              <a:t>NOTE: </a:t>
            </a:r>
            <a:r>
              <a:rPr lang="en-US" sz="1100" dirty="0"/>
              <a:t>These marketing prohibitions don’t include conventional mail or other print media.</a:t>
            </a:r>
          </a:p>
          <a:p>
            <a:pPr>
              <a:spcBef>
                <a:spcPts val="622"/>
              </a:spcBef>
            </a:pPr>
            <a:r>
              <a:rPr lang="en-US" sz="1100" dirty="0">
                <a:latin typeface="Calibri" panose="020F0502020204030204" pitchFamily="34" charset="0"/>
                <a:cs typeface="Calibri" panose="020F0502020204030204" pitchFamily="34" charset="0"/>
              </a:rPr>
              <a:t>Organizations may do the following:</a:t>
            </a:r>
          </a:p>
          <a:p>
            <a:pPr marL="193265" lvl="1" indent="-193265">
              <a:spcBef>
                <a:spcPts val="622"/>
              </a:spcBef>
              <a:buFont typeface="Wingdings" panose="05000000000000000000" pitchFamily="2" charset="2"/>
              <a:buChar char="§"/>
            </a:pPr>
            <a:r>
              <a:rPr lang="en-US" sz="1100" dirty="0">
                <a:latin typeface="Calibri" panose="020F0502020204030204" pitchFamily="34" charset="0"/>
                <a:cs typeface="Calibri" panose="020F0502020204030204" pitchFamily="34" charset="0"/>
              </a:rPr>
              <a:t>Make outbound calls to existing members to conduct normal business related to enrollment in the plan </a:t>
            </a:r>
          </a:p>
          <a:p>
            <a:pPr marL="193265" lvl="1" indent="-193265">
              <a:spcBef>
                <a:spcPts val="622"/>
              </a:spcBef>
              <a:buFont typeface="Wingdings" panose="05000000000000000000" pitchFamily="2" charset="2"/>
              <a:buChar char="§"/>
            </a:pPr>
            <a:r>
              <a:rPr lang="en-US" sz="1100" dirty="0">
                <a:latin typeface="Calibri" panose="020F0502020204030204" pitchFamily="34" charset="0"/>
                <a:cs typeface="Calibri" panose="020F0502020204030204" pitchFamily="34" charset="0"/>
              </a:rPr>
              <a:t>Call former members after the disenrollment effective date to conduct a disenrollment survey for quality improvement purposes </a:t>
            </a:r>
          </a:p>
          <a:p>
            <a:pPr marL="193265" lvl="1" indent="-193265">
              <a:spcBef>
                <a:spcPts val="622"/>
              </a:spcBef>
              <a:buFont typeface="Wingdings" panose="05000000000000000000" pitchFamily="2" charset="2"/>
              <a:buChar char="§"/>
              <a:tabLst>
                <a:tab pos="965154" algn="l"/>
              </a:tabLst>
            </a:pPr>
            <a:r>
              <a:rPr lang="en-US" sz="1100" dirty="0">
                <a:solidFill>
                  <a:srgbClr val="000000"/>
                </a:solidFill>
                <a:latin typeface="Calibri" panose="020F0502020204030204" pitchFamily="34" charset="0"/>
                <a:ea typeface="MS PGothic"/>
                <a:cs typeface="Calibri" panose="020F0502020204030204" pitchFamily="34" charset="0"/>
              </a:rPr>
              <a:t>Contact their members who are eligible for Extra Help, call people with Medicare (with CMS Regional Office approval), and contact people with Medicare who have expressly given permission for a plan or sales agent to contact them (e.g., completing a business reply card)</a:t>
            </a:r>
            <a:endParaRPr lang="en-US" sz="1100" dirty="0">
              <a:latin typeface="Arial" pitchFamily="84" charset="0"/>
            </a:endParaRP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34</a:t>
            </a:fld>
            <a:endParaRPr lang="en-US" dirty="0"/>
          </a:p>
        </p:txBody>
      </p:sp>
    </p:spTree>
    <p:extLst>
      <p:ext uri="{BB962C8B-B14F-4D97-AF65-F5344CB8AC3E}">
        <p14:creationId xmlns:p14="http://schemas.microsoft.com/office/powerpoint/2010/main" val="13071254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03426" name="Rectangle 3"/>
          <p:cNvSpPr>
            <a:spLocks noGrp="1" noChangeArrowheads="1"/>
          </p:cNvSpPr>
          <p:nvPr>
            <p:ph type="body" idx="1"/>
          </p:nvPr>
        </p:nvSpPr>
        <p:spPr bwMode="auto">
          <a:xfrm>
            <a:off x="731520" y="4560574"/>
            <a:ext cx="5852160" cy="4400868"/>
          </a:xfrm>
          <a:noFill/>
        </p:spPr>
        <p:txBody>
          <a:bodyPr wrap="square" numCol="1" anchor="t" anchorCtr="0" compatLnSpc="1">
            <a:prstTxWarp prst="textNoShape">
              <a:avLst/>
            </a:prstTxWarp>
            <a:normAutofit/>
          </a:bodyPr>
          <a:lstStyle/>
          <a:p>
            <a:pPr>
              <a:spcBef>
                <a:spcPts val="622"/>
              </a:spcBef>
            </a:pPr>
            <a:r>
              <a:rPr lang="en-US" dirty="0">
                <a:ea typeface="ＭＳ Ｐゴシック" charset="-128"/>
                <a:cs typeface="ＭＳ Ｐゴシック"/>
              </a:rPr>
              <a:t>Marketing health </a:t>
            </a:r>
            <a:r>
              <a:rPr lang="en-US" dirty="0" smtClean="0">
                <a:ea typeface="ＭＳ Ｐゴシック" charset="-128"/>
                <a:cs typeface="ＭＳ Ｐゴシック"/>
              </a:rPr>
              <a:t>care-related </a:t>
            </a:r>
            <a:r>
              <a:rPr lang="en-US" dirty="0">
                <a:ea typeface="ＭＳ Ｐゴシック" charset="-128"/>
                <a:cs typeface="ＭＳ Ｐゴシック"/>
              </a:rPr>
              <a:t>products </a:t>
            </a:r>
            <a:r>
              <a:rPr lang="en-US" dirty="0" smtClean="0">
                <a:ea typeface="ＭＳ Ｐゴシック" charset="-128"/>
                <a:cs typeface="ＭＳ Ｐゴシック"/>
              </a:rPr>
              <a:t>(like, annuities</a:t>
            </a:r>
            <a:r>
              <a:rPr lang="en-US" dirty="0">
                <a:ea typeface="ＭＳ Ｐゴシック" charset="-128"/>
                <a:cs typeface="ＭＳ Ｐゴシック"/>
              </a:rPr>
              <a:t>, life insurance, etc.) to prospective enrollees during any </a:t>
            </a:r>
            <a:r>
              <a:rPr lang="en-US" dirty="0" smtClean="0">
                <a:ea typeface="ＭＳ Ｐゴシック" charset="-128"/>
                <a:cs typeface="ＭＳ Ｐゴシック"/>
              </a:rPr>
              <a:t>MA </a:t>
            </a:r>
            <a:r>
              <a:rPr lang="en-US" dirty="0">
                <a:ea typeface="ＭＳ Ｐゴシック" charset="-128"/>
                <a:cs typeface="ＭＳ Ｐゴシック"/>
              </a:rPr>
              <a:t>or Part D (Medicare prescription drug coverage) sales activity or presentation is considered cross-selling and is a prohibited activity. </a:t>
            </a:r>
          </a:p>
          <a:p>
            <a:pPr>
              <a:spcBef>
                <a:spcPts val="622"/>
              </a:spcBef>
            </a:pPr>
            <a:r>
              <a:rPr lang="en-US" dirty="0" smtClean="0">
                <a:ea typeface="ＭＳ Ｐゴシック" charset="-128"/>
                <a:cs typeface="ＭＳ Ｐゴシック"/>
              </a:rPr>
              <a:t>People with Medicare </a:t>
            </a:r>
            <a:r>
              <a:rPr lang="en-US" dirty="0">
                <a:ea typeface="ＭＳ Ｐゴシック" charset="-128"/>
                <a:cs typeface="ＭＳ Ｐゴシック"/>
              </a:rPr>
              <a:t>already face difficult decisions regarding Medicare coverage options and should be able to focus on Medicare options without </a:t>
            </a:r>
            <a:r>
              <a:rPr lang="en-US" dirty="0" smtClean="0">
                <a:ea typeface="ＭＳ Ｐゴシック" charset="-128"/>
                <a:cs typeface="ＭＳ Ｐゴシック"/>
              </a:rPr>
              <a:t>confusion. Plans should not imply that </a:t>
            </a:r>
            <a:r>
              <a:rPr lang="en-US" dirty="0">
                <a:ea typeface="ＭＳ Ｐゴシック" charset="-128"/>
                <a:cs typeface="ＭＳ Ｐゴシック"/>
              </a:rPr>
              <a:t>the health and the non-health products are a package. Plans may sell non-health-related products on inbound calls when a </a:t>
            </a:r>
            <a:r>
              <a:rPr lang="en-US" dirty="0" smtClean="0">
                <a:ea typeface="ＭＳ Ｐゴシック" charset="-128"/>
                <a:cs typeface="ＭＳ Ｐゴシック"/>
              </a:rPr>
              <a:t>person with Medicare </a:t>
            </a:r>
            <a:r>
              <a:rPr lang="en-US" dirty="0">
                <a:ea typeface="ＭＳ Ｐゴシック" charset="-128"/>
                <a:cs typeface="ＭＳ Ｐゴシック"/>
              </a:rPr>
              <a:t>requests information on other non-health-related </a:t>
            </a:r>
            <a:r>
              <a:rPr lang="en-US" dirty="0" smtClean="0">
                <a:ea typeface="ＭＳ Ｐゴシック" charset="-128"/>
                <a:cs typeface="ＭＳ Ｐゴシック"/>
              </a:rPr>
              <a:t>products</a:t>
            </a:r>
            <a:r>
              <a:rPr lang="en-US" dirty="0">
                <a:ea typeface="ＭＳ Ｐゴシック" charset="-128"/>
                <a:cs typeface="ＭＳ Ｐゴシック"/>
              </a:rPr>
              <a:t>. Marketing to current plan members of non–MA </a:t>
            </a:r>
            <a:r>
              <a:rPr lang="en-US" dirty="0" smtClean="0">
                <a:ea typeface="ＭＳ Ｐゴシック" charset="-128"/>
                <a:cs typeface="ＭＳ Ｐゴシック"/>
              </a:rPr>
              <a:t>Plan-covered </a:t>
            </a:r>
            <a:r>
              <a:rPr lang="en-US" dirty="0">
                <a:ea typeface="ＭＳ Ｐゴシック" charset="-128"/>
                <a:cs typeface="ＭＳ Ｐゴシック"/>
              </a:rPr>
              <a:t>health care products, and/or non–health care products, is subject to Health Insurance Portability and Accountability Act (known as HIPAA) rules. </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35</a:t>
            </a:fld>
            <a:endParaRPr lang="en-US" dirty="0"/>
          </a:p>
        </p:txBody>
      </p:sp>
    </p:spTree>
    <p:extLst>
      <p:ext uri="{BB962C8B-B14F-4D97-AF65-F5344CB8AC3E}">
        <p14:creationId xmlns:p14="http://schemas.microsoft.com/office/powerpoint/2010/main" val="2254910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06499" name="Rectangle 3"/>
          <p:cNvSpPr>
            <a:spLocks noGrp="1" noChangeArrowheads="1"/>
          </p:cNvSpPr>
          <p:nvPr>
            <p:ph type="body" idx="1"/>
          </p:nvPr>
        </p:nvSpPr>
        <p:spPr bwMode="auto">
          <a:xfrm>
            <a:off x="506120" y="4564507"/>
            <a:ext cx="6332003" cy="4328410"/>
          </a:xfrm>
        </p:spPr>
        <p:txBody>
          <a:bodyPr wrap="square" numCol="1" anchor="t" anchorCtr="0" compatLnSpc="1">
            <a:prstTxWarp prst="textNoShape">
              <a:avLst/>
            </a:prstTxWarp>
            <a:noAutofit/>
          </a:bodyPr>
          <a:lstStyle/>
          <a:p>
            <a:pPr marL="234">
              <a:spcBef>
                <a:spcPts val="622"/>
              </a:spcBef>
            </a:pPr>
            <a:r>
              <a:rPr lang="en-US" sz="1100" dirty="0"/>
              <a:t>The Medicare Marketing Guidelines require marketing representatives to clearly identify the types of products they will discuss before marketing to a potential enrollee. Marketing representatives who initially meet with a person with Medicare to discuss specific lines of plan business (separate lines of business include MA, Medicare Prescription Drug, and Cost Plans) must tell the person with Medicare about all products they will discuss before the in-home appointment so they have accurate information to make an informed decision about their Medicare coverage choices without pressure. </a:t>
            </a:r>
          </a:p>
          <a:p>
            <a:pPr marL="193265" indent="-193031">
              <a:spcBef>
                <a:spcPts val="622"/>
              </a:spcBef>
              <a:buFont typeface="Wingdings" panose="05000000000000000000" pitchFamily="2" charset="2"/>
              <a:buChar char="§"/>
            </a:pPr>
            <a:r>
              <a:rPr lang="en-US" sz="1100" dirty="0"/>
              <a:t>Before a marketing appointment, the person with Medicare must agree to the scope of the appointment. The plan can document the scope of the appointment in writing or telephone recording. The person with Medicare may sign the scope of appointment at least 48 hours before the scheduled appointment, when possible. If the agent is unable to get the signature 48 hours in advance, the agent should document the reason. </a:t>
            </a:r>
          </a:p>
          <a:p>
            <a:pPr marL="181196" lvl="1">
              <a:spcBef>
                <a:spcPts val="622"/>
              </a:spcBef>
            </a:pPr>
            <a:r>
              <a:rPr lang="en-US" sz="1100" b="1" dirty="0"/>
              <a:t>Example: </a:t>
            </a:r>
            <a:r>
              <a:rPr lang="en-US" sz="1100" dirty="0"/>
              <a:t>A person with Medicare attends a sales presentation and schedules an appointment. The agent must get the person with Medicare to sign written documentation agreeing to the products that will be discussed during the appointment. </a:t>
            </a:r>
          </a:p>
          <a:p>
            <a:pPr marL="193265" indent="-193031">
              <a:spcBef>
                <a:spcPts val="622"/>
              </a:spcBef>
              <a:buFont typeface="Wingdings" panose="05000000000000000000" pitchFamily="2" charset="2"/>
              <a:buChar char="§"/>
            </a:pPr>
            <a:r>
              <a:rPr lang="en-US" sz="1100" dirty="0"/>
              <a:t>Organizations should use their existing systems to monitor and track calls where there’s interaction with people with Medicare. Organizations that contact a person with Medicare in response to a reply card may only discuss the products that were included in the advertisement. </a:t>
            </a:r>
          </a:p>
          <a:p>
            <a:pPr marL="193265" indent="-193031">
              <a:spcBef>
                <a:spcPts val="622"/>
              </a:spcBef>
              <a:buFont typeface="Wingdings" panose="05000000000000000000" pitchFamily="2" charset="2"/>
              <a:buChar char="§"/>
            </a:pPr>
            <a:r>
              <a:rPr lang="en-US" sz="1100" dirty="0"/>
              <a:t>Organizations may not discuss additional products unless the person with Medicare requests the information. Moreover, any additional lines of plan business that aren’t identified before the in-home appointment will require a separate appointment.</a:t>
            </a:r>
            <a:endParaRPr lang="en-US" sz="1100" dirty="0">
              <a:latin typeface="Arial" pitchFamily="84" charset="0"/>
            </a:endParaRP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36</a:t>
            </a:fld>
            <a:endParaRPr lang="en-US" dirty="0"/>
          </a:p>
        </p:txBody>
      </p:sp>
    </p:spTree>
    <p:extLst>
      <p:ext uri="{BB962C8B-B14F-4D97-AF65-F5344CB8AC3E}">
        <p14:creationId xmlns:p14="http://schemas.microsoft.com/office/powerpoint/2010/main" val="16655151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07522" name="Rectangle 3"/>
          <p:cNvSpPr>
            <a:spLocks noGrp="1" noChangeArrowheads="1"/>
          </p:cNvSpPr>
          <p:nvPr>
            <p:ph type="body" idx="1"/>
          </p:nvPr>
        </p:nvSpPr>
        <p:spPr bwMode="auto">
          <a:xfrm>
            <a:off x="731527" y="4560575"/>
            <a:ext cx="5852159" cy="4400871"/>
          </a:xfrm>
          <a:noFill/>
        </p:spPr>
        <p:txBody>
          <a:bodyPr wrap="square" numCol="1" anchor="t" anchorCtr="0" compatLnSpc="1">
            <a:prstTxWarp prst="textNoShape">
              <a:avLst/>
            </a:prstTxWarp>
          </a:bodyPr>
          <a:lstStyle/>
          <a:p>
            <a:pPr>
              <a:spcBef>
                <a:spcPts val="622"/>
              </a:spcBef>
            </a:pPr>
            <a:r>
              <a:rPr lang="en-US" dirty="0" smtClean="0"/>
              <a:t>Organizations may not conduct marketing activities in health care settings except in common areas. Common areas where marketing activities are allowed include areas such as hospital or nursing home cafeterias, community or recreation rooms, and conference rooms. If a pharmacy counter is located within a retail store, common areas would include the space outside of where patients wait for services or interact with pharmacy providers and obtain medications. </a:t>
            </a:r>
          </a:p>
          <a:p>
            <a:pPr>
              <a:spcBef>
                <a:spcPts val="622"/>
              </a:spcBef>
            </a:pPr>
            <a:r>
              <a:rPr lang="en-US" dirty="0" smtClean="0"/>
              <a:t>Plans may not conduct sales presentations and distribute and accept enrollment applications in areas where patients primarily get health care services. These restricted areas generally include, but aren’t limited to: waiting rooms, exam rooms, hospital patient rooms, dialysis centers, and pharmacy counter areas (where patients wait for services or interact with pharmacy providers and obtain medications).</a:t>
            </a:r>
          </a:p>
          <a:p>
            <a:pPr>
              <a:spcBef>
                <a:spcPts val="622"/>
              </a:spcBef>
            </a:pPr>
            <a:r>
              <a:rPr lang="en-US" dirty="0" smtClean="0"/>
              <a:t>Plans may schedule an appointment with someone living in a long-term care facility only when the person with Medicare requests an appointment. </a:t>
            </a:r>
          </a:p>
          <a:p>
            <a:pPr>
              <a:spcBef>
                <a:spcPts val="622"/>
              </a:spcBef>
            </a:pPr>
            <a:r>
              <a:rPr lang="en-US" dirty="0" smtClean="0"/>
              <a:t>Additionally, providers may make available and/or distribute plan marketing materials for all plans with which the provider participates, and display posters or other materials announcing plan contractual relationships. </a:t>
            </a:r>
            <a:endParaRPr lang="en-US" b="1" i="1" dirty="0" smtClean="0"/>
          </a:p>
          <a:p>
            <a:pPr marL="118863" indent="-118863">
              <a:spcBef>
                <a:spcPts val="624"/>
              </a:spcBef>
            </a:pPr>
            <a:endParaRPr lang="en-US"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37</a:t>
            </a:fld>
            <a:endParaRPr lang="en-US" dirty="0"/>
          </a:p>
        </p:txBody>
      </p:sp>
    </p:spTree>
    <p:extLst>
      <p:ext uri="{BB962C8B-B14F-4D97-AF65-F5344CB8AC3E}">
        <p14:creationId xmlns:p14="http://schemas.microsoft.com/office/powerpoint/2010/main" val="15426739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11618" name="Rectangle 3"/>
          <p:cNvSpPr>
            <a:spLocks noGrp="1" noChangeArrowheads="1"/>
          </p:cNvSpPr>
          <p:nvPr>
            <p:ph type="body" idx="1"/>
          </p:nvPr>
        </p:nvSpPr>
        <p:spPr bwMode="auto">
          <a:xfrm>
            <a:off x="731520" y="4560575"/>
            <a:ext cx="5852160" cy="4400871"/>
          </a:xfrm>
          <a:noFill/>
        </p:spPr>
        <p:txBody>
          <a:bodyPr wrap="square" numCol="1" anchor="t" anchorCtr="0" compatLnSpc="1">
            <a:prstTxWarp prst="textNoShape">
              <a:avLst/>
            </a:prstTxWarp>
          </a:bodyPr>
          <a:lstStyle/>
          <a:p>
            <a:pPr>
              <a:spcBef>
                <a:spcPts val="622"/>
              </a:spcBef>
            </a:pPr>
            <a:r>
              <a:rPr lang="en-US" dirty="0" smtClean="0"/>
              <a:t>MA and Medicare PDP organizations may not give prospective enrollees meals, or subsidize meals, at sales events or any meeting at which they discuss plan benefits and/or distribute plan materials. </a:t>
            </a:r>
            <a:endParaRPr lang="en-US" b="1" i="1" dirty="0" smtClean="0"/>
          </a:p>
          <a:p>
            <a:pPr>
              <a:spcBef>
                <a:spcPts val="622"/>
              </a:spcBef>
            </a:pPr>
            <a:r>
              <a:rPr lang="en-US" dirty="0" smtClean="0"/>
              <a:t>Agents and/or brokers are allowed to provide refreshments and light snacks to prospective enrollees. Plans must use their best judgment on the appropriateness of food products they provide, and must ensure that items they provide couldn’t be reasonably considered a meal, and/or that they aren’t “bundling” and providing multiple items as if they are a meal. </a:t>
            </a:r>
            <a:endParaRPr lang="en-US" b="1" i="1" dirty="0" smtClean="0"/>
          </a:p>
          <a:p>
            <a:pPr>
              <a:spcBef>
                <a:spcPts val="622"/>
              </a:spcBef>
            </a:pPr>
            <a:r>
              <a:rPr lang="en-US" dirty="0" smtClean="0"/>
              <a:t>As with all marketing regulations and guidance, it’s the responsibility of MA and PDP organizations to monitor the actions of all agents selling their plan(s) and take proactive steps to enforce this prohibition. Oversight activities CMS conducts will verify that plans and agents are complying with this provision, and CMS will take enforcement actions.</a:t>
            </a:r>
            <a:endParaRPr lang="en-US" b="1" i="1" dirty="0" smtClean="0"/>
          </a:p>
          <a:p>
            <a:pPr marL="118863" indent="-118863">
              <a:spcBef>
                <a:spcPts val="624"/>
              </a:spcBef>
            </a:pPr>
            <a:endParaRPr lang="en-US" dirty="0" smtClean="0"/>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38</a:t>
            </a:fld>
            <a:endParaRPr lang="en-US" dirty="0"/>
          </a:p>
        </p:txBody>
      </p:sp>
    </p:spTree>
    <p:extLst>
      <p:ext uri="{BB962C8B-B14F-4D97-AF65-F5344CB8AC3E}">
        <p14:creationId xmlns:p14="http://schemas.microsoft.com/office/powerpoint/2010/main" val="367283974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09570" name="Rectangle 3"/>
          <p:cNvSpPr>
            <a:spLocks noGrp="1" noChangeArrowheads="1"/>
          </p:cNvSpPr>
          <p:nvPr>
            <p:ph type="body" idx="1"/>
          </p:nvPr>
        </p:nvSpPr>
        <p:spPr bwMode="auto">
          <a:xfrm>
            <a:off x="715618" y="4689941"/>
            <a:ext cx="5963478" cy="4328410"/>
          </a:xfrm>
          <a:noFill/>
        </p:spPr>
        <p:txBody>
          <a:bodyPr wrap="square" numCol="1" anchor="t" anchorCtr="0" compatLnSpc="1">
            <a:prstTxWarp prst="textNoShape">
              <a:avLst/>
            </a:prstTxWarp>
            <a:normAutofit/>
          </a:bodyPr>
          <a:lstStyle/>
          <a:p>
            <a:pPr>
              <a:spcBef>
                <a:spcPts val="622"/>
              </a:spcBef>
            </a:pPr>
            <a:r>
              <a:rPr lang="en-US" sz="1100" dirty="0"/>
              <a:t>The plan or outside entities may sponsor educational events that are promoted to be educational in nature. Plans may distribute items related to education about the Medicare Program and general health and wellness. Agents and brokers may distribute their business cards if a person with Medicare requests one. Anything agents and brokers distribute may not have plan marketing information on or attached to the item(s). </a:t>
            </a:r>
          </a:p>
          <a:p>
            <a:pPr>
              <a:spcBef>
                <a:spcPts val="622"/>
              </a:spcBef>
            </a:pPr>
            <a:r>
              <a:rPr lang="en-US" sz="1100" dirty="0"/>
              <a:t>Educational events for prospective members may not include sales activities such as the distribution of marketing materials or the distribution or collection of plan applications. CMS has clarified that the purpose of educational events is to provide objective information about the Medicare Program and/or health improvement and wellness. As such, educational events shouldn’t be used to steer or attempt to steer a beneficiary toward a specific plan or plans. Plan sponsors or their representatives may not</a:t>
            </a:r>
          </a:p>
          <a:p>
            <a:pPr marL="236653" indent="-236653">
              <a:spcBef>
                <a:spcPts val="622"/>
              </a:spcBef>
              <a:buFont typeface="Wingdings" panose="05000000000000000000" pitchFamily="2" charset="2"/>
              <a:buChar char="§"/>
            </a:pPr>
            <a:r>
              <a:rPr lang="en-US" sz="1100" dirty="0"/>
              <a:t>Discuss plan-specific premiums and/or benefits</a:t>
            </a:r>
          </a:p>
          <a:p>
            <a:pPr marL="236653" indent="-236653">
              <a:spcBef>
                <a:spcPts val="622"/>
              </a:spcBef>
              <a:buFont typeface="Wingdings" panose="05000000000000000000" pitchFamily="2" charset="2"/>
              <a:buChar char="§"/>
            </a:pPr>
            <a:r>
              <a:rPr lang="en-US" sz="1100" dirty="0"/>
              <a:t>Distribute scope of appointment forms, enrollment forms, or sign-up sheets</a:t>
            </a:r>
          </a:p>
          <a:p>
            <a:pPr marL="236653" indent="-236653">
              <a:spcBef>
                <a:spcPts val="622"/>
              </a:spcBef>
              <a:buFont typeface="Wingdings" panose="05000000000000000000" pitchFamily="2" charset="2"/>
              <a:buChar char="§"/>
            </a:pPr>
            <a:r>
              <a:rPr lang="en-US" sz="1100" dirty="0"/>
              <a:t>Set up individual sales appointments or get permission for an outbound call to the beneficiary</a:t>
            </a:r>
          </a:p>
          <a:p>
            <a:pPr marL="236653" indent="-236653">
              <a:spcBef>
                <a:spcPts val="622"/>
              </a:spcBef>
              <a:buFont typeface="Wingdings" panose="05000000000000000000" pitchFamily="2" charset="2"/>
              <a:buChar char="§"/>
            </a:pPr>
            <a:r>
              <a:rPr lang="en-US" sz="1100" dirty="0"/>
              <a:t>Advertise an educational event and have a marketing/sales event immediately following in the same general location (e.g., at the same hotel)</a:t>
            </a:r>
          </a:p>
          <a:p>
            <a:pPr>
              <a:spcBef>
                <a:spcPts val="622"/>
              </a:spcBef>
            </a:pPr>
            <a:r>
              <a:rPr lang="en-US" sz="1100" dirty="0"/>
              <a:t>The prohibited items mentioned may be distributed at a sales event. A sales event is an event sponsored by a plan or another entity with the purpose of marketing to potential members and steering, or attempting to steer, potential members toward a plan or plans. </a:t>
            </a:r>
          </a:p>
          <a:p>
            <a:pPr>
              <a:spcBef>
                <a:spcPts val="622"/>
              </a:spcBef>
            </a:pPr>
            <a:r>
              <a:rPr lang="en-US" sz="1100" dirty="0"/>
              <a:t> </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39</a:t>
            </a:fld>
            <a:endParaRPr lang="en-US" dirty="0"/>
          </a:p>
        </p:txBody>
      </p:sp>
    </p:spTree>
    <p:extLst>
      <p:ext uri="{BB962C8B-B14F-4D97-AF65-F5344CB8AC3E}">
        <p14:creationId xmlns:p14="http://schemas.microsoft.com/office/powerpoint/2010/main" val="917329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17" y="4564505"/>
            <a:ext cx="5804452" cy="4608415"/>
          </a:xfrm>
        </p:spPr>
        <p:txBody>
          <a:bodyPr/>
          <a:lstStyle/>
          <a:p>
            <a:pPr defTabSz="965154">
              <a:spcBef>
                <a:spcPts val="622"/>
              </a:spcBef>
              <a:spcAft>
                <a:spcPct val="0"/>
              </a:spcAft>
              <a:defRPr/>
            </a:pPr>
            <a:r>
              <a:rPr lang="en-US" dirty="0">
                <a:solidFill>
                  <a:prstClr val="black"/>
                </a:solidFill>
                <a:ea typeface="ＭＳ Ｐゴシック" pitchFamily="84" charset="-128"/>
              </a:rPr>
              <a:t>Lesson </a:t>
            </a:r>
            <a:r>
              <a:rPr lang="en-US" dirty="0" smtClean="0">
                <a:solidFill>
                  <a:prstClr val="black"/>
                </a:solidFill>
                <a:ea typeface="ＭＳ Ｐゴシック" pitchFamily="84" charset="-128"/>
              </a:rPr>
              <a:t>1, “Medicare </a:t>
            </a:r>
            <a:r>
              <a:rPr lang="en-US" dirty="0">
                <a:solidFill>
                  <a:prstClr val="black"/>
                </a:solidFill>
                <a:ea typeface="Arial" pitchFamily="84" charset="0"/>
                <a:cs typeface="Arial" pitchFamily="84" charset="0"/>
              </a:rPr>
              <a:t>Advantage (MA) Plan </a:t>
            </a:r>
            <a:r>
              <a:rPr lang="en-US" dirty="0" smtClean="0">
                <a:solidFill>
                  <a:prstClr val="black"/>
                </a:solidFill>
                <a:ea typeface="Arial" pitchFamily="84" charset="0"/>
                <a:cs typeface="Arial" pitchFamily="84" charset="0"/>
              </a:rPr>
              <a:t>Overview,”</a:t>
            </a:r>
            <a:r>
              <a:rPr lang="en-US" i="1" dirty="0" smtClean="0">
                <a:solidFill>
                  <a:prstClr val="black"/>
                </a:solidFill>
                <a:ea typeface="Arial" pitchFamily="84" charset="0"/>
                <a:cs typeface="Arial" pitchFamily="84" charset="0"/>
              </a:rPr>
              <a:t> </a:t>
            </a:r>
            <a:r>
              <a:rPr lang="en-US" dirty="0">
                <a:solidFill>
                  <a:prstClr val="black"/>
                </a:solidFill>
                <a:ea typeface="Arial" pitchFamily="84" charset="0"/>
                <a:cs typeface="Arial" pitchFamily="84" charset="0"/>
              </a:rPr>
              <a:t>will provide you </a:t>
            </a:r>
            <a:r>
              <a:rPr lang="en-US" dirty="0" smtClean="0">
                <a:solidFill>
                  <a:prstClr val="black"/>
                </a:solidFill>
                <a:ea typeface="Arial" pitchFamily="84" charset="0"/>
                <a:cs typeface="Arial" pitchFamily="84" charset="0"/>
              </a:rPr>
              <a:t>with the following information:</a:t>
            </a:r>
            <a:endParaRPr lang="en-US" dirty="0">
              <a:solidFill>
                <a:prstClr val="black"/>
              </a:solidFill>
              <a:ea typeface="Arial" pitchFamily="84" charset="0"/>
              <a:cs typeface="Arial" pitchFamily="84" charset="0"/>
            </a:endParaRPr>
          </a:p>
          <a:p>
            <a:pPr marL="193031" indent="-193031" defTabSz="965154">
              <a:spcBef>
                <a:spcPts val="622"/>
              </a:spcBef>
              <a:spcAft>
                <a:spcPct val="0"/>
              </a:spcAft>
              <a:buFont typeface="Wingdings" panose="05000000000000000000" pitchFamily="2" charset="2"/>
              <a:buChar char="§"/>
              <a:defRPr/>
            </a:pPr>
            <a:r>
              <a:rPr lang="en-US" dirty="0" smtClean="0">
                <a:solidFill>
                  <a:prstClr val="black"/>
                </a:solidFill>
                <a:ea typeface="Arial" pitchFamily="84" charset="0"/>
                <a:cs typeface="Arial" pitchFamily="84" charset="0"/>
              </a:rPr>
              <a:t>What’s a Medicare Advantage (MA) Plan?</a:t>
            </a:r>
            <a:endParaRPr lang="en-US" dirty="0">
              <a:solidFill>
                <a:prstClr val="black"/>
              </a:solidFill>
              <a:ea typeface="Arial" pitchFamily="84" charset="0"/>
              <a:cs typeface="Arial" pitchFamily="84" charset="0"/>
            </a:endParaRPr>
          </a:p>
          <a:p>
            <a:pPr marL="193031" indent="-193031" defTabSz="965154">
              <a:spcBef>
                <a:spcPts val="622"/>
              </a:spcBef>
              <a:spcAft>
                <a:spcPct val="0"/>
              </a:spcAft>
              <a:buFont typeface="Wingdings" panose="05000000000000000000" pitchFamily="2" charset="2"/>
              <a:buChar char="§"/>
              <a:defRPr/>
            </a:pPr>
            <a:r>
              <a:rPr lang="en-US" dirty="0">
                <a:solidFill>
                  <a:prstClr val="black"/>
                </a:solidFill>
                <a:ea typeface="Arial" pitchFamily="84" charset="0"/>
                <a:cs typeface="Arial" pitchFamily="84" charset="0"/>
              </a:rPr>
              <a:t>What are the types of MA Plans?</a:t>
            </a:r>
          </a:p>
          <a:p>
            <a:pPr marL="193031" indent="-193031" defTabSz="965154">
              <a:spcBef>
                <a:spcPts val="622"/>
              </a:spcBef>
              <a:spcAft>
                <a:spcPct val="0"/>
              </a:spcAft>
              <a:buFont typeface="Wingdings" panose="05000000000000000000" pitchFamily="2" charset="2"/>
              <a:buChar char="§"/>
              <a:defRPr/>
            </a:pPr>
            <a:r>
              <a:rPr lang="en-US" dirty="0" smtClean="0">
                <a:solidFill>
                  <a:prstClr val="black"/>
                </a:solidFill>
                <a:ea typeface="Arial" pitchFamily="84" charset="0"/>
                <a:cs typeface="Arial" pitchFamily="84" charset="0"/>
              </a:rPr>
              <a:t>How do MA Plans work?</a:t>
            </a:r>
            <a:endParaRPr lang="en-US" dirty="0">
              <a:solidFill>
                <a:prstClr val="black"/>
              </a:solidFill>
              <a:ea typeface="Arial" pitchFamily="84" charset="0"/>
              <a:cs typeface="Arial" pitchFamily="84" charset="0"/>
            </a:endParaRPr>
          </a:p>
          <a:p>
            <a:pPr marL="193031" indent="-193031" defTabSz="965154">
              <a:spcBef>
                <a:spcPts val="622"/>
              </a:spcBef>
              <a:spcAft>
                <a:spcPct val="0"/>
              </a:spcAft>
              <a:buFont typeface="Wingdings" panose="05000000000000000000" pitchFamily="2" charset="2"/>
              <a:buChar char="§"/>
              <a:defRPr/>
            </a:pPr>
            <a:r>
              <a:rPr lang="en-US" dirty="0">
                <a:solidFill>
                  <a:prstClr val="black"/>
                </a:solidFill>
                <a:ea typeface="Arial" pitchFamily="84" charset="0"/>
                <a:cs typeface="Arial" pitchFamily="84" charset="0"/>
              </a:rPr>
              <a:t>When </a:t>
            </a:r>
            <a:r>
              <a:rPr lang="en-US" dirty="0" smtClean="0">
                <a:solidFill>
                  <a:prstClr val="black"/>
                </a:solidFill>
                <a:ea typeface="Arial" pitchFamily="84" charset="0"/>
                <a:cs typeface="Arial" pitchFamily="84" charset="0"/>
              </a:rPr>
              <a:t>can you join </a:t>
            </a:r>
            <a:r>
              <a:rPr lang="en-US" dirty="0">
                <a:solidFill>
                  <a:prstClr val="black"/>
                </a:solidFill>
                <a:ea typeface="Arial" pitchFamily="84" charset="0"/>
                <a:cs typeface="Arial" pitchFamily="84" charset="0"/>
              </a:rPr>
              <a:t>a plan or switch </a:t>
            </a:r>
            <a:r>
              <a:rPr lang="en-US" dirty="0" smtClean="0">
                <a:solidFill>
                  <a:prstClr val="black"/>
                </a:solidFill>
                <a:ea typeface="Arial" pitchFamily="84" charset="0"/>
                <a:cs typeface="Arial" pitchFamily="84" charset="0"/>
              </a:rPr>
              <a:t>plans?</a:t>
            </a: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a:t>
            </a:fld>
            <a:endParaRPr lang="en-US" dirty="0"/>
          </a:p>
        </p:txBody>
      </p:sp>
    </p:spTree>
    <p:extLst>
      <p:ext uri="{BB962C8B-B14F-4D97-AF65-F5344CB8AC3E}">
        <p14:creationId xmlns:p14="http://schemas.microsoft.com/office/powerpoint/2010/main" val="22460904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13666" name="Rectangle 3"/>
          <p:cNvSpPr>
            <a:spLocks noGrp="1" noChangeArrowheads="1"/>
          </p:cNvSpPr>
          <p:nvPr>
            <p:ph type="body" idx="1"/>
          </p:nvPr>
        </p:nvSpPr>
        <p:spPr bwMode="auto">
          <a:xfrm>
            <a:off x="731520" y="4560575"/>
            <a:ext cx="5852160" cy="4400871"/>
          </a:xfrm>
          <a:noFill/>
        </p:spPr>
        <p:txBody>
          <a:bodyPr wrap="square" numCol="1" anchor="t" anchorCtr="0" compatLnSpc="1">
            <a:prstTxWarp prst="textNoShape">
              <a:avLst/>
            </a:prstTxWarp>
          </a:bodyPr>
          <a:lstStyle/>
          <a:p>
            <a:pPr defTabSz="912936">
              <a:spcBef>
                <a:spcPts val="622"/>
              </a:spcBef>
              <a:defRPr/>
            </a:pPr>
            <a:r>
              <a:rPr lang="en-US" dirty="0" smtClean="0">
                <a:solidFill>
                  <a:prstClr val="black"/>
                </a:solidFill>
              </a:rPr>
              <a:t>MA organizations </a:t>
            </a:r>
            <a:r>
              <a:rPr lang="en-US" dirty="0">
                <a:solidFill>
                  <a:prstClr val="black"/>
                </a:solidFill>
              </a:rPr>
              <a:t>and </a:t>
            </a:r>
            <a:r>
              <a:rPr lang="en-US" dirty="0" smtClean="0">
                <a:solidFill>
                  <a:prstClr val="black"/>
                </a:solidFill>
              </a:rPr>
              <a:t>Medicare PDP sponsors </a:t>
            </a:r>
            <a:r>
              <a:rPr lang="en-US" dirty="0">
                <a:solidFill>
                  <a:prstClr val="black"/>
                </a:solidFill>
              </a:rPr>
              <a:t>that conduct marketing through </a:t>
            </a:r>
            <a:r>
              <a:rPr lang="en-US" dirty="0" smtClean="0">
                <a:solidFill>
                  <a:prstClr val="black"/>
                </a:solidFill>
              </a:rPr>
              <a:t>agents, brokers, and other marketing representatives must comply with state</a:t>
            </a:r>
            <a:r>
              <a:rPr lang="en-US" baseline="0" dirty="0" smtClean="0">
                <a:solidFill>
                  <a:prstClr val="black"/>
                </a:solidFill>
              </a:rPr>
              <a:t> </a:t>
            </a:r>
            <a:r>
              <a:rPr lang="en-US" dirty="0" smtClean="0">
                <a:solidFill>
                  <a:prstClr val="black"/>
                </a:solidFill>
              </a:rPr>
              <a:t>licensure and appointment laws. </a:t>
            </a:r>
          </a:p>
          <a:p>
            <a:pPr defTabSz="912936">
              <a:spcBef>
                <a:spcPts val="622"/>
              </a:spcBef>
              <a:defRPr/>
            </a:pPr>
            <a:r>
              <a:rPr lang="en-US" dirty="0" smtClean="0">
                <a:solidFill>
                  <a:prstClr val="black"/>
                </a:solidFill>
              </a:rPr>
              <a:t>MA </a:t>
            </a:r>
            <a:r>
              <a:rPr lang="en-US" dirty="0">
                <a:solidFill>
                  <a:prstClr val="black"/>
                </a:solidFill>
              </a:rPr>
              <a:t>and </a:t>
            </a:r>
            <a:r>
              <a:rPr lang="en-US" dirty="0" smtClean="0">
                <a:solidFill>
                  <a:prstClr val="black"/>
                </a:solidFill>
              </a:rPr>
              <a:t>PDP sponsors </a:t>
            </a:r>
            <a:r>
              <a:rPr lang="en-US" dirty="0">
                <a:solidFill>
                  <a:prstClr val="black"/>
                </a:solidFill>
              </a:rPr>
              <a:t>must comply with state appointment laws that require plans to give the state information about which agents are marketing the Part C and Part D plans</a:t>
            </a:r>
            <a:r>
              <a:rPr lang="en-US" dirty="0" smtClean="0">
                <a:solidFill>
                  <a:prstClr val="black"/>
                </a:solidFill>
              </a:rPr>
              <a:t>.</a:t>
            </a:r>
          </a:p>
          <a:p>
            <a:pPr defTabSz="912936">
              <a:spcBef>
                <a:spcPts val="622"/>
              </a:spcBef>
              <a:defRPr/>
            </a:pPr>
            <a:r>
              <a:rPr lang="en-US" dirty="0">
                <a:solidFill>
                  <a:prstClr val="black"/>
                </a:solidFill>
              </a:rPr>
              <a:t>Some plan activities, typically carried out by the plan sponsor’s customer service department, don’t require the use of state-licensed marketing representatives, such as providing factual information or fulfilling a request for materials. </a:t>
            </a: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40</a:t>
            </a:fld>
            <a:endParaRPr lang="en-US" dirty="0"/>
          </a:p>
        </p:txBody>
      </p:sp>
    </p:spTree>
    <p:extLst>
      <p:ext uri="{BB962C8B-B14F-4D97-AF65-F5344CB8AC3E}">
        <p14:creationId xmlns:p14="http://schemas.microsoft.com/office/powerpoint/2010/main" val="21004379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Rot="1" noChangeAspect="1" noChangeArrowheads="1" noTextEdit="1"/>
          </p:cNvSpPr>
          <p:nvPr>
            <p:ph type="sldImg"/>
          </p:nvPr>
        </p:nvSpPr>
        <p:spPr bwMode="auto">
          <a:xfrm>
            <a:off x="1497013" y="1200150"/>
            <a:ext cx="4321175" cy="3240088"/>
          </a:xfrm>
          <a:noFill/>
          <a:ln>
            <a:solidFill>
              <a:srgbClr val="000000"/>
            </a:solidFill>
            <a:miter lim="800000"/>
            <a:headEnd/>
            <a:tailEnd/>
          </a:ln>
        </p:spPr>
      </p:sp>
      <p:sp>
        <p:nvSpPr>
          <p:cNvPr id="121858" name="Rectangle 3"/>
          <p:cNvSpPr>
            <a:spLocks noGrp="1" noChangeArrowheads="1"/>
          </p:cNvSpPr>
          <p:nvPr>
            <p:ph type="body" idx="1"/>
          </p:nvPr>
        </p:nvSpPr>
        <p:spPr bwMode="auto">
          <a:xfrm>
            <a:off x="731520" y="4560575"/>
            <a:ext cx="5852160" cy="4400871"/>
          </a:xfrm>
          <a:noFill/>
        </p:spPr>
        <p:txBody>
          <a:bodyPr wrap="square" numCol="1" anchor="t" anchorCtr="0" compatLnSpc="1">
            <a:prstTxWarp prst="textNoShape">
              <a:avLst/>
            </a:prstTxWarp>
          </a:bodyPr>
          <a:lstStyle/>
          <a:p>
            <a:pPr>
              <a:spcBef>
                <a:spcPts val="622"/>
              </a:spcBef>
            </a:pPr>
            <a:r>
              <a:rPr lang="en-US" dirty="0" smtClean="0">
                <a:solidFill>
                  <a:prstClr val="black"/>
                </a:solidFill>
                <a:ea typeface="ＭＳ Ｐゴシック" pitchFamily="84" charset="-128"/>
              </a:rPr>
              <a:t>MA organizations </a:t>
            </a:r>
            <a:r>
              <a:rPr lang="en-US" dirty="0">
                <a:solidFill>
                  <a:prstClr val="black"/>
                </a:solidFill>
                <a:ea typeface="ＭＳ Ｐゴシック" pitchFamily="84" charset="-128"/>
              </a:rPr>
              <a:t>and Part D plan sponsors must ensure that </a:t>
            </a:r>
            <a:r>
              <a:rPr lang="en-US" dirty="0" smtClean="0">
                <a:solidFill>
                  <a:prstClr val="black"/>
                </a:solidFill>
                <a:ea typeface="ＭＳ Ｐゴシック" pitchFamily="84" charset="-128"/>
              </a:rPr>
              <a:t>agents and brokers </a:t>
            </a:r>
            <a:r>
              <a:rPr lang="en-US" dirty="0">
                <a:solidFill>
                  <a:prstClr val="black"/>
                </a:solidFill>
                <a:ea typeface="ＭＳ Ｐゴシック" pitchFamily="84" charset="-128"/>
              </a:rPr>
              <a:t>selling Medicare products are trained and tested annually on Medicare rules and regulations, and on plan details specific to the plan products </a:t>
            </a:r>
            <a:r>
              <a:rPr lang="en-US" dirty="0" smtClean="0">
                <a:solidFill>
                  <a:prstClr val="black"/>
                </a:solidFill>
                <a:ea typeface="ＭＳ Ｐゴシック" pitchFamily="84" charset="-128"/>
              </a:rPr>
              <a:t>they are selling. </a:t>
            </a:r>
            <a:r>
              <a:rPr lang="en-US" dirty="0">
                <a:solidFill>
                  <a:prstClr val="black"/>
                </a:solidFill>
                <a:ea typeface="ＭＳ Ｐゴシック" pitchFamily="84" charset="-128"/>
              </a:rPr>
              <a:t>This requirement applies to all agents. </a:t>
            </a:r>
            <a:r>
              <a:rPr lang="en-US" dirty="0" smtClean="0">
                <a:solidFill>
                  <a:prstClr val="black"/>
                </a:solidFill>
                <a:ea typeface="ＭＳ Ｐゴシック" pitchFamily="84" charset="-128"/>
              </a:rPr>
              <a:t>Agents and brokers must pass a </a:t>
            </a:r>
            <a:r>
              <a:rPr lang="en-US" dirty="0">
                <a:solidFill>
                  <a:prstClr val="black"/>
                </a:solidFill>
                <a:ea typeface="ＭＳ Ｐゴシック" pitchFamily="84" charset="-128"/>
              </a:rPr>
              <a:t>test with </a:t>
            </a:r>
            <a:r>
              <a:rPr lang="en-US" dirty="0" smtClean="0">
                <a:solidFill>
                  <a:prstClr val="black"/>
                </a:solidFill>
                <a:ea typeface="ＭＳ Ｐゴシック" pitchFamily="84" charset="-128"/>
              </a:rPr>
              <a:t>a score of 85</a:t>
            </a:r>
            <a:r>
              <a:rPr lang="en-US" dirty="0">
                <a:solidFill>
                  <a:prstClr val="black"/>
                </a:solidFill>
                <a:ea typeface="ＭＳ Ｐゴシック" pitchFamily="84" charset="-128"/>
              </a:rPr>
              <a:t>% </a:t>
            </a:r>
            <a:r>
              <a:rPr lang="en-US" dirty="0" smtClean="0">
                <a:solidFill>
                  <a:prstClr val="black"/>
                </a:solidFill>
                <a:ea typeface="ＭＳ Ｐゴシック" pitchFamily="84" charset="-128"/>
              </a:rPr>
              <a:t>before marketing </a:t>
            </a:r>
            <a:r>
              <a:rPr lang="en-US" dirty="0">
                <a:solidFill>
                  <a:prstClr val="black"/>
                </a:solidFill>
                <a:ea typeface="ＭＳ Ｐゴシック" pitchFamily="84" charset="-128"/>
              </a:rPr>
              <a:t>products</a:t>
            </a:r>
            <a:r>
              <a:rPr lang="en-US" dirty="0" smtClean="0">
                <a:solidFill>
                  <a:prstClr val="black"/>
                </a:solidFill>
                <a:ea typeface="ＭＳ Ｐゴシック" pitchFamily="84" charset="-128"/>
              </a:rPr>
              <a:t>.</a:t>
            </a:r>
            <a:endParaRPr lang="en-US" dirty="0">
              <a:solidFill>
                <a:prstClr val="black"/>
              </a:solidFill>
              <a:ea typeface="ＭＳ Ｐゴシック" pitchFamily="84" charset="-128"/>
            </a:endParaRPr>
          </a:p>
        </p:txBody>
      </p:sp>
      <p:sp>
        <p:nvSpPr>
          <p:cNvPr id="2" name="Footer Placeholder 1"/>
          <p:cNvSpPr>
            <a:spLocks noGrp="1"/>
          </p:cNvSpPr>
          <p:nvPr>
            <p:ph type="ftr" sz="quarter" idx="10"/>
          </p:nvPr>
        </p:nvSpPr>
        <p:spPr/>
        <p:txBody>
          <a:bodyPr/>
          <a:lstStyle/>
          <a:p>
            <a:r>
              <a:rPr lang="en-US" smtClean="0"/>
              <a:t>CMS Module 11  |  WA SHIBA Version  Updated November 2018</a:t>
            </a:r>
            <a:endParaRPr lang="en-US" dirty="0"/>
          </a:p>
        </p:txBody>
      </p:sp>
      <p:sp>
        <p:nvSpPr>
          <p:cNvPr id="3" name="Slide Number Placeholder 2"/>
          <p:cNvSpPr>
            <a:spLocks noGrp="1"/>
          </p:cNvSpPr>
          <p:nvPr>
            <p:ph type="sldNum" sz="quarter" idx="11"/>
          </p:nvPr>
        </p:nvSpPr>
        <p:spPr/>
        <p:txBody>
          <a:bodyPr/>
          <a:lstStyle/>
          <a:p>
            <a:fld id="{0B77B103-16DD-4E5B-B7FE-8CB91BD629A9}" type="slidenum">
              <a:rPr lang="en-US" smtClean="0"/>
              <a:t>41</a:t>
            </a:fld>
            <a:endParaRPr lang="en-US" dirty="0"/>
          </a:p>
        </p:txBody>
      </p:sp>
    </p:spTree>
    <p:extLst>
      <p:ext uri="{BB962C8B-B14F-4D97-AF65-F5344CB8AC3E}">
        <p14:creationId xmlns:p14="http://schemas.microsoft.com/office/powerpoint/2010/main" val="33552208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42</a:t>
            </a:fld>
            <a:endParaRPr lang="en-US" dirty="0"/>
          </a:p>
        </p:txBody>
      </p:sp>
    </p:spTree>
    <p:extLst>
      <p:ext uri="{BB962C8B-B14F-4D97-AF65-F5344CB8AC3E}">
        <p14:creationId xmlns:p14="http://schemas.microsoft.com/office/powerpoint/2010/main" val="341832656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43</a:t>
            </a:fld>
            <a:endParaRPr lang="en-US" dirty="0"/>
          </a:p>
        </p:txBody>
      </p:sp>
    </p:spTree>
    <p:extLst>
      <p:ext uri="{BB962C8B-B14F-4D97-AF65-F5344CB8AC3E}">
        <p14:creationId xmlns:p14="http://schemas.microsoft.com/office/powerpoint/2010/main" val="28170435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a:xfrm>
            <a:off x="277667" y="160020"/>
            <a:ext cx="6783005" cy="468494"/>
          </a:xfrm>
        </p:spPr>
        <p:txBody>
          <a:bodyPr>
            <a:normAutofit/>
          </a:bodyPr>
          <a:lstStyle/>
          <a:p>
            <a:pPr algn="ctr" defTabSz="966376"/>
            <a:r>
              <a:rPr lang="en-US" b="1" dirty="0" smtClean="0"/>
              <a:t>Appendix: Part C (MA) Appeals Process 2018 </a:t>
            </a:r>
            <a:r>
              <a:rPr lang="en-US" b="1" baseline="0" dirty="0" smtClean="0"/>
              <a:t>(see next page for footnotes)</a:t>
            </a:r>
            <a:endParaRPr lang="en-US" b="1" dirty="0" smtClean="0"/>
          </a:p>
          <a:p>
            <a:endParaRPr lang="en-US" b="1" dirty="0" smtClean="0"/>
          </a:p>
        </p:txBody>
      </p:sp>
      <p:sp>
        <p:nvSpPr>
          <p:cNvPr id="6" name="TextBox 5"/>
          <p:cNvSpPr txBox="1"/>
          <p:nvPr/>
        </p:nvSpPr>
        <p:spPr>
          <a:xfrm>
            <a:off x="1016942" y="796866"/>
            <a:ext cx="5469665" cy="381251"/>
          </a:xfrm>
          <a:prstGeom prst="rect">
            <a:avLst/>
          </a:prstGeom>
          <a:solidFill>
            <a:srgbClr val="084A9C"/>
          </a:solidFill>
        </p:spPr>
        <p:txBody>
          <a:bodyPr wrap="square" lIns="94661" tIns="47331" rIns="94661" bIns="47331" rtlCol="0">
            <a:spAutoFit/>
          </a:bodyPr>
          <a:lstStyle/>
          <a:p>
            <a:pPr algn="ctr"/>
            <a:r>
              <a:rPr lang="en-US" b="1" dirty="0" smtClean="0">
                <a:solidFill>
                  <a:schemeClr val="bg1"/>
                </a:solidFill>
              </a:rPr>
              <a:t>Part C (MA) Process</a:t>
            </a:r>
            <a:endParaRPr lang="en-US" b="1" dirty="0">
              <a:solidFill>
                <a:schemeClr val="bg1"/>
              </a:solidFill>
            </a:endParaRPr>
          </a:p>
        </p:txBody>
      </p:sp>
      <p:grpSp>
        <p:nvGrpSpPr>
          <p:cNvPr id="2" name="Group 1"/>
          <p:cNvGrpSpPr/>
          <p:nvPr/>
        </p:nvGrpSpPr>
        <p:grpSpPr>
          <a:xfrm>
            <a:off x="474307" y="1451798"/>
            <a:ext cx="6012301" cy="6769690"/>
            <a:chOff x="636832" y="1676400"/>
            <a:chExt cx="5774836" cy="6565972"/>
          </a:xfrm>
        </p:grpSpPr>
        <p:pic>
          <p:nvPicPr>
            <p:cNvPr id="9" name="Picture 8"/>
            <p:cNvPicPr>
              <a:picLocks noChangeAspect="1"/>
            </p:cNvPicPr>
            <p:nvPr/>
          </p:nvPicPr>
          <p:blipFill rotWithShape="1">
            <a:blip r:embed="rId3"/>
            <a:srcRect t="5518"/>
            <a:stretch/>
          </p:blipFill>
          <p:spPr>
            <a:xfrm>
              <a:off x="2214475" y="1676400"/>
              <a:ext cx="4197193" cy="6565972"/>
            </a:xfrm>
            <a:prstGeom prst="rect">
              <a:avLst/>
            </a:prstGeom>
          </p:spPr>
        </p:pic>
        <p:pic>
          <p:nvPicPr>
            <p:cNvPr id="10" name="Picture 9"/>
            <p:cNvPicPr>
              <a:picLocks noChangeAspect="1"/>
            </p:cNvPicPr>
            <p:nvPr/>
          </p:nvPicPr>
          <p:blipFill>
            <a:blip r:embed="rId4"/>
            <a:stretch>
              <a:fillRect/>
            </a:stretch>
          </p:blipFill>
          <p:spPr>
            <a:xfrm>
              <a:off x="636832" y="1896306"/>
              <a:ext cx="1191134" cy="6230532"/>
            </a:xfrm>
            <a:prstGeom prst="rect">
              <a:avLst/>
            </a:prstGeom>
          </p:spPr>
        </p:pic>
      </p:gr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44</a:t>
            </a:fld>
            <a:endParaRPr lang="en-US" dirty="0"/>
          </a:p>
        </p:txBody>
      </p:sp>
    </p:spTree>
    <p:extLst>
      <p:ext uri="{BB962C8B-B14F-4D97-AF65-F5344CB8AC3E}">
        <p14:creationId xmlns:p14="http://schemas.microsoft.com/office/powerpoint/2010/main" val="4231889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520" y="4620577"/>
            <a:ext cx="5852160" cy="4649999"/>
          </a:xfrm>
        </p:spPr>
        <p:txBody>
          <a:bodyPr>
            <a:noAutofit/>
          </a:bodyPr>
          <a:lstStyle/>
          <a:p>
            <a:pPr marL="354979" indent="-354979">
              <a:lnSpc>
                <a:spcPct val="120000"/>
              </a:lnSpc>
              <a:spcBef>
                <a:spcPts val="621"/>
              </a:spcBef>
              <a:buFont typeface="Wingdings" panose="05000000000000000000" pitchFamily="2" charset="2"/>
              <a:buChar char="§"/>
            </a:pPr>
            <a:r>
              <a:rPr lang="en-US" dirty="0" smtClean="0">
                <a:solidFill>
                  <a:prstClr val="black"/>
                </a:solidFill>
              </a:rPr>
              <a:t>1: Plans </a:t>
            </a:r>
            <a:r>
              <a:rPr lang="en-US" dirty="0">
                <a:solidFill>
                  <a:prstClr val="black"/>
                </a:solidFill>
              </a:rPr>
              <a:t>must process 95% of all clean claims from out-of-network providers within 30 days. All other claims must be processed within 60 days.</a:t>
            </a:r>
          </a:p>
          <a:p>
            <a:pPr marL="354979" indent="-354979">
              <a:lnSpc>
                <a:spcPct val="120000"/>
              </a:lnSpc>
              <a:spcBef>
                <a:spcPts val="621"/>
              </a:spcBef>
              <a:buFont typeface="Wingdings" panose="05000000000000000000" pitchFamily="2" charset="2"/>
              <a:buChar char="§"/>
            </a:pPr>
            <a:r>
              <a:rPr lang="en-US" dirty="0" smtClean="0">
                <a:solidFill>
                  <a:prstClr val="black"/>
                </a:solidFill>
              </a:rPr>
              <a:t>2: The </a:t>
            </a:r>
            <a:r>
              <a:rPr lang="en-US" dirty="0">
                <a:solidFill>
                  <a:prstClr val="black"/>
                </a:solidFill>
              </a:rPr>
              <a:t>AIC requirement for all appeals at the Office of Medicare Hearings and Appeals and Federal District Court is adjusted annually in accordance with the medical care component of the Consumer Price Index. The chart reflects the CY 2018 AIC amounts. </a:t>
            </a:r>
          </a:p>
          <a:p>
            <a:pPr marL="354979" indent="-354979">
              <a:lnSpc>
                <a:spcPct val="120000"/>
              </a:lnSpc>
              <a:spcBef>
                <a:spcPts val="621"/>
              </a:spcBef>
              <a:buFont typeface="Wingdings" panose="05000000000000000000" pitchFamily="2" charset="2"/>
              <a:buChar char="§"/>
            </a:pPr>
            <a:r>
              <a:rPr lang="en-US" dirty="0" smtClean="0">
                <a:solidFill>
                  <a:prstClr val="black"/>
                </a:solidFill>
              </a:rPr>
              <a:t>4: Payment </a:t>
            </a:r>
            <a:r>
              <a:rPr lang="en-US" dirty="0">
                <a:solidFill>
                  <a:prstClr val="black"/>
                </a:solidFill>
              </a:rPr>
              <a:t>requests cannot be expedited.</a:t>
            </a:r>
            <a:br>
              <a:rPr lang="en-US" dirty="0">
                <a:solidFill>
                  <a:prstClr val="black"/>
                </a:solidFill>
              </a:rPr>
            </a:br>
            <a:endParaRPr lang="en-US" dirty="0">
              <a:solidFill>
                <a:prstClr val="black"/>
              </a:solidFill>
            </a:endParaRPr>
          </a:p>
          <a:p>
            <a:pPr>
              <a:lnSpc>
                <a:spcPct val="120000"/>
              </a:lnSpc>
              <a:spcBef>
                <a:spcPts val="621"/>
              </a:spcBef>
            </a:pPr>
            <a:r>
              <a:rPr lang="en-US" b="1" dirty="0">
                <a:solidFill>
                  <a:prstClr val="black"/>
                </a:solidFill>
              </a:rPr>
              <a:t>AIC</a:t>
            </a:r>
            <a:r>
              <a:rPr lang="en-US" dirty="0">
                <a:solidFill>
                  <a:prstClr val="black"/>
                </a:solidFill>
              </a:rPr>
              <a:t> = Amount in Controversy </a:t>
            </a:r>
          </a:p>
          <a:p>
            <a:pPr>
              <a:lnSpc>
                <a:spcPct val="120000"/>
              </a:lnSpc>
              <a:spcBef>
                <a:spcPts val="621"/>
              </a:spcBef>
            </a:pPr>
            <a:r>
              <a:rPr lang="en-US" b="1" dirty="0">
                <a:solidFill>
                  <a:prstClr val="black"/>
                </a:solidFill>
              </a:rPr>
              <a:t>IRE</a:t>
            </a:r>
            <a:r>
              <a:rPr lang="en-US" dirty="0">
                <a:solidFill>
                  <a:prstClr val="black"/>
                </a:solidFill>
              </a:rPr>
              <a:t> = Independent Review Entity</a:t>
            </a:r>
          </a:p>
          <a:p>
            <a:pPr>
              <a:lnSpc>
                <a:spcPct val="120000"/>
              </a:lnSpc>
              <a:spcBef>
                <a:spcPts val="621"/>
              </a:spcBef>
            </a:pPr>
            <a:r>
              <a:rPr lang="en-US" b="1" dirty="0" smtClean="0">
                <a:solidFill>
                  <a:prstClr val="black"/>
                </a:solidFill>
              </a:rPr>
              <a:t>MA</a:t>
            </a:r>
            <a:r>
              <a:rPr lang="en-US" dirty="0" smtClean="0">
                <a:solidFill>
                  <a:prstClr val="black"/>
                </a:solidFill>
              </a:rPr>
              <a:t> </a:t>
            </a:r>
            <a:r>
              <a:rPr lang="en-US" dirty="0">
                <a:solidFill>
                  <a:prstClr val="black"/>
                </a:solidFill>
              </a:rPr>
              <a:t>= Medicare </a:t>
            </a:r>
            <a:r>
              <a:rPr lang="en-US" dirty="0" smtClean="0">
                <a:solidFill>
                  <a:prstClr val="black"/>
                </a:solidFill>
              </a:rPr>
              <a:t>Advantage</a:t>
            </a:r>
            <a:endParaRPr lang="en-US" dirty="0">
              <a:solidFill>
                <a:prstClr val="black"/>
              </a:solidFill>
            </a:endParaRP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45</a:t>
            </a:fld>
            <a:endParaRPr lang="en-US" dirty="0"/>
          </a:p>
        </p:txBody>
      </p:sp>
    </p:spTree>
    <p:extLst>
      <p:ext uri="{BB962C8B-B14F-4D97-AF65-F5344CB8AC3E}">
        <p14:creationId xmlns:p14="http://schemas.microsoft.com/office/powerpoint/2010/main" val="45372670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46</a:t>
            </a:fld>
            <a:endParaRPr lang="en-US" dirty="0"/>
          </a:p>
        </p:txBody>
      </p:sp>
    </p:spTree>
    <p:extLst>
      <p:ext uri="{BB962C8B-B14F-4D97-AF65-F5344CB8AC3E}">
        <p14:creationId xmlns:p14="http://schemas.microsoft.com/office/powerpoint/2010/main" val="31517891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41463" y="855663"/>
            <a:ext cx="4394200" cy="3295650"/>
          </a:xfrm>
        </p:spPr>
      </p:sp>
      <p:sp>
        <p:nvSpPr>
          <p:cNvPr id="3" name="Notes Placeholder 2"/>
          <p:cNvSpPr>
            <a:spLocks noGrp="1"/>
          </p:cNvSpPr>
          <p:nvPr>
            <p:ph type="body" idx="1"/>
          </p:nvPr>
        </p:nvSpPr>
        <p:spPr>
          <a:xfrm>
            <a:off x="1163209" y="4341559"/>
            <a:ext cx="5508471" cy="4778627"/>
          </a:xfrm>
        </p:spPr>
        <p:txBody>
          <a:bodyPr/>
          <a:lstStyle/>
          <a:p>
            <a:pPr>
              <a:spcBef>
                <a:spcPts val="621"/>
              </a:spcBef>
            </a:pPr>
            <a:r>
              <a:rPr lang="en-US" dirty="0"/>
              <a:t>This training is provided by the CMS National Training Program (NTP).</a:t>
            </a:r>
          </a:p>
          <a:p>
            <a:pPr>
              <a:spcBef>
                <a:spcPts val="621"/>
              </a:spcBef>
              <a:defRPr/>
            </a:pPr>
            <a:r>
              <a:rPr lang="en-US" dirty="0"/>
              <a:t>To view all available NTP materials, or to subscribe to our email list, </a:t>
            </a:r>
            <a:r>
              <a:rPr lang="en-US" dirty="0" smtClean="0"/>
              <a:t>visit </a:t>
            </a:r>
            <a:r>
              <a:rPr lang="en-US" dirty="0">
                <a:hlinkClick r:id="rId3"/>
              </a:rPr>
              <a:t>CMSnationaltrainingprogram.cms.gov</a:t>
            </a:r>
            <a:r>
              <a:rPr lang="en-US" dirty="0" smtClean="0"/>
              <a:t>. </a:t>
            </a:r>
            <a:endParaRPr lang="en-US" dirty="0"/>
          </a:p>
          <a:p>
            <a:pPr>
              <a:spcBef>
                <a:spcPts val="621"/>
              </a:spcBef>
              <a:defRPr/>
            </a:pPr>
            <a:r>
              <a:rPr lang="en-US" dirty="0"/>
              <a:t>Contact us at </a:t>
            </a:r>
            <a:r>
              <a:rPr lang="en-US" dirty="0">
                <a:hlinkClick r:id="rId4"/>
              </a:rPr>
              <a:t>training@cms.hhs.gov</a:t>
            </a:r>
            <a:r>
              <a:rPr lang="en-US" dirty="0"/>
              <a:t>. </a:t>
            </a:r>
          </a:p>
          <a:p>
            <a:pPr>
              <a:spcBef>
                <a:spcPts val="621"/>
              </a:spcBef>
              <a:defRPr/>
            </a:pPr>
            <a:r>
              <a:rPr lang="en-US" dirty="0"/>
              <a:t>Follow us @CMSGov #CMSNTP.</a:t>
            </a:r>
          </a:p>
          <a:p>
            <a:pPr>
              <a:spcBef>
                <a:spcPts val="621"/>
              </a:spcBef>
            </a:pPr>
            <a:endParaRPr lang="en-US" dirty="0"/>
          </a:p>
          <a:p>
            <a:pPr>
              <a:spcBef>
                <a:spcPts val="621"/>
              </a:spcBef>
            </a:pPr>
            <a:endParaRPr lang="en-US" dirty="0"/>
          </a:p>
          <a:p>
            <a:pPr>
              <a:spcBef>
                <a:spcPts val="621"/>
              </a:spcBef>
            </a:pPr>
            <a:endParaRPr lang="en-US" dirty="0"/>
          </a:p>
          <a:p>
            <a:pPr>
              <a:spcBef>
                <a:spcPts val="621"/>
              </a:spcBef>
            </a:pPr>
            <a:endParaRPr lang="en-US" dirty="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47</a:t>
            </a:fld>
            <a:endParaRPr lang="en-US" dirty="0"/>
          </a:p>
        </p:txBody>
      </p:sp>
    </p:spTree>
    <p:extLst>
      <p:ext uri="{BB962C8B-B14F-4D97-AF65-F5344CB8AC3E}">
        <p14:creationId xmlns:p14="http://schemas.microsoft.com/office/powerpoint/2010/main" val="2426895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08250" y="4556724"/>
            <a:ext cx="6862339" cy="4870980"/>
          </a:xfrm>
        </p:spPr>
        <p:txBody>
          <a:bodyPr>
            <a:normAutofit fontScale="92500"/>
          </a:bodyPr>
          <a:lstStyle/>
          <a:p>
            <a:pPr defTabSz="946610">
              <a:spcBef>
                <a:spcPts val="621"/>
              </a:spcBef>
              <a:defRPr/>
            </a:pPr>
            <a:r>
              <a:rPr lang="en-US" sz="1100" dirty="0"/>
              <a:t>Medicare Advantage (MA) Plans (also called Part C plans) are health plan options approved by Medicare and run by private companies. MA Plans are part of the Medicare Program; they’re just another way to get Medicare coverage. Medicare pays the plan a certain amount for each member’s care. If you join an MA Plan, you may have to use a network (facilities, providers, and suppliers your plan has contracted with to provide health care services) of doctors and/or hospitals. There are 6 main types of MA Plans. Not all types of plans are available in all areas:</a:t>
            </a:r>
          </a:p>
          <a:p>
            <a:pPr marL="177486" indent="-177486">
              <a:spcBef>
                <a:spcPts val="621"/>
              </a:spcBef>
              <a:buFont typeface="Wingdings" panose="05000000000000000000" pitchFamily="2" charset="2"/>
              <a:buChar char="§"/>
            </a:pPr>
            <a:r>
              <a:rPr lang="en-US" sz="1100" dirty="0"/>
              <a:t>Medicare Health Maintenance Organization (HMO) Plans – You get your care and services from doctors or hospitals in the plan’s network. If you get care outside the plan network, you may have to pay the full cost. </a:t>
            </a:r>
          </a:p>
          <a:p>
            <a:pPr marL="177486" indent="-177486">
              <a:spcBef>
                <a:spcPts val="621"/>
              </a:spcBef>
              <a:buFont typeface="Wingdings" panose="05000000000000000000" pitchFamily="2" charset="2"/>
              <a:buChar char="§"/>
            </a:pPr>
            <a:r>
              <a:rPr lang="en-US" sz="1100" dirty="0"/>
              <a:t>Medicare Preferred Provider Organization (PPO) Plans  –  You have a network of doctors and hospitals, but with a PPO plan, you can also use out‑of‑network providers for covered services, usually for a higher cost. </a:t>
            </a:r>
          </a:p>
          <a:p>
            <a:pPr marL="177486" indent="-177486">
              <a:spcBef>
                <a:spcPts val="621"/>
              </a:spcBef>
              <a:buFont typeface="Wingdings" panose="05000000000000000000" pitchFamily="2" charset="2"/>
              <a:buChar char="§"/>
            </a:pPr>
            <a:r>
              <a:rPr lang="en-US" sz="1100" dirty="0"/>
              <a:t>Medicare Private Fee-for-Service (PFFS) Plans – You can go to any Medicare-approved doctor or hospital that accepts the plan’s payment terms and agrees to treat you. If you join a PFFS Plan that has a network, you can also see any of the network providers who have agreed to always treat plan members. You can also choose an out‑of‑network doctor, hospital, or other provider who accepts the plan’s terms, but you may pay more.   THERE ARE NONE IN WA. </a:t>
            </a:r>
          </a:p>
          <a:p>
            <a:pPr marL="177486" indent="-177486">
              <a:spcBef>
                <a:spcPts val="621"/>
              </a:spcBef>
              <a:buFont typeface="Wingdings" panose="05000000000000000000" pitchFamily="2" charset="2"/>
              <a:buChar char="§"/>
            </a:pPr>
            <a:r>
              <a:rPr lang="en-US" sz="1100" dirty="0"/>
              <a:t>Medicare Special Needs Plans (SNP) – SNPs are designed to provide focused care management, special expertise of the plan’s providers, and benefits tailored to enrollee conditions. You generally must get your care and services from doctors, other health care providers, or hospitals in the plan’s network.</a:t>
            </a:r>
          </a:p>
          <a:p>
            <a:pPr marL="177486" indent="-177486">
              <a:spcBef>
                <a:spcPts val="621"/>
              </a:spcBef>
              <a:buFont typeface="Wingdings" panose="05000000000000000000" pitchFamily="2" charset="2"/>
              <a:buChar char="§"/>
            </a:pPr>
            <a:r>
              <a:rPr lang="en-US" sz="1100" dirty="0"/>
              <a:t>HMO Point-of-Service (HMOPOS) Plans – In some HMO Plans, you may be able to go out of network for certain services, usually for a higher cost. This is called an HMO plan with a point-of-service (POS) option. </a:t>
            </a:r>
          </a:p>
          <a:p>
            <a:pPr marL="177486" indent="-177486">
              <a:spcBef>
                <a:spcPts val="621"/>
              </a:spcBef>
              <a:buFont typeface="Wingdings" panose="05000000000000000000" pitchFamily="2" charset="2"/>
              <a:buChar char="§"/>
            </a:pPr>
            <a:r>
              <a:rPr lang="en-US" sz="1100" dirty="0"/>
              <a:t>Medicare Savings Account (MSA) Plans – Plans that combine a high-deductible health plan with a bank account. Medicare deposits money into the account, and you use the money to pay for your health care services.  THERE ARE NONE IN WA.</a:t>
            </a:r>
          </a:p>
          <a:p>
            <a:pPr>
              <a:spcBef>
                <a:spcPts val="621"/>
              </a:spcBef>
            </a:pPr>
            <a:r>
              <a:rPr lang="en-US" sz="1100" dirty="0"/>
              <a:t>You can’t enroll in (and don’t need) a Medicare Supplement Insurance (</a:t>
            </a:r>
            <a:r>
              <a:rPr lang="en-US" sz="1100" dirty="0" err="1"/>
              <a:t>Medigap</a:t>
            </a:r>
            <a:r>
              <a:rPr lang="en-US" sz="1100" dirty="0"/>
              <a:t>) policy while you’re in an MA Plan.</a:t>
            </a:r>
            <a:endParaRPr lang="en-US" sz="1000" dirty="0"/>
          </a:p>
          <a:p>
            <a:pPr>
              <a:spcBef>
                <a:spcPts val="621"/>
              </a:spcBef>
            </a:pPr>
            <a:r>
              <a:rPr lang="en-US" sz="1100" dirty="0"/>
              <a:t>PFFS and MSA plans aren't coordinated care plans, so an enrollee in these plan types won't necessarily have a network of providers or a provider to coordinate their care. </a:t>
            </a:r>
          </a:p>
          <a:p>
            <a:pPr>
              <a:spcBef>
                <a:spcPts val="621"/>
              </a:spcBef>
            </a:pPr>
            <a:r>
              <a:rPr lang="en-US" dirty="0"/>
              <a:t>MA Plans can vary in benefits and costs. Read individual plan materials carefully to make sure that you understand the plan’s rules. You may want to contact the plan to find out if the service you need is covered, and how much it costs.</a:t>
            </a: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5</a:t>
            </a:fld>
            <a:endParaRPr lang="en-US" dirty="0"/>
          </a:p>
        </p:txBody>
      </p:sp>
    </p:spTree>
    <p:extLst>
      <p:ext uri="{BB962C8B-B14F-4D97-AF65-F5344CB8AC3E}">
        <p14:creationId xmlns:p14="http://schemas.microsoft.com/office/powerpoint/2010/main" val="266640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19" y="4564507"/>
            <a:ext cx="5883965" cy="4612551"/>
          </a:xfrm>
        </p:spPr>
        <p:txBody>
          <a:bodyPr/>
          <a:lstStyle/>
          <a:p>
            <a:pPr marL="193031" indent="-193031">
              <a:spcBef>
                <a:spcPts val="622"/>
              </a:spcBef>
              <a:buFont typeface="Wingdings" panose="05000000000000000000" pitchFamily="2" charset="2"/>
              <a:buChar char="§"/>
            </a:pPr>
            <a:r>
              <a:rPr lang="en-US" dirty="0" smtClean="0"/>
              <a:t>In a Medicare HMO Plan, you generally must get your care and services from doctors or hospitals in the plan’s network (except emergency care, out-of-area urgent care, or out-of-area dialysis). In some plans, you may be able to go out-of-network for certain services, usually for a higher cost. This is called an HMO with a point-of-service option. </a:t>
            </a:r>
          </a:p>
          <a:p>
            <a:pPr marL="193031" lvl="1" indent="-193031">
              <a:spcBef>
                <a:spcPts val="622"/>
              </a:spcBef>
              <a:buFont typeface="Wingdings" panose="05000000000000000000" pitchFamily="2" charset="2"/>
              <a:buChar char="§"/>
            </a:pPr>
            <a:r>
              <a:rPr lang="en-US" dirty="0" smtClean="0">
                <a:solidFill>
                  <a:srgbClr val="000000"/>
                </a:solidFill>
              </a:rPr>
              <a:t>In most cases, prescription drugs are covered. Ask the plan. If you want drug coverage, you must join an HMO Plan that offers prescription drug coverage. </a:t>
            </a:r>
            <a:endParaRPr lang="en-US" dirty="0" smtClean="0"/>
          </a:p>
          <a:p>
            <a:pPr marL="193031" lvl="1" indent="-193031">
              <a:spcBef>
                <a:spcPts val="622"/>
              </a:spcBef>
              <a:buFont typeface="Wingdings" panose="05000000000000000000" pitchFamily="2" charset="2"/>
              <a:buChar char="§"/>
            </a:pPr>
            <a:r>
              <a:rPr lang="en-US" dirty="0" smtClean="0">
                <a:solidFill>
                  <a:srgbClr val="000000"/>
                </a:solidFill>
              </a:rPr>
              <a:t>In most cases, you need to choose a primary care doctor and will have to get a referral to see a specialist. Certain services, like yearly screening mammograms, don’t require a referral. </a:t>
            </a:r>
            <a:endParaRPr lang="en-US" dirty="0" smtClean="0"/>
          </a:p>
          <a:p>
            <a:pPr marL="193031" lvl="1" indent="-193031">
              <a:spcBef>
                <a:spcPts val="622"/>
              </a:spcBef>
              <a:buFont typeface="Wingdings" panose="05000000000000000000" pitchFamily="2" charset="2"/>
              <a:buChar char="§"/>
            </a:pPr>
            <a:r>
              <a:rPr lang="en-US" dirty="0" smtClean="0">
                <a:solidFill>
                  <a:srgbClr val="000000"/>
                </a:solidFill>
              </a:rPr>
              <a:t>There are other things you should be aware of:</a:t>
            </a:r>
          </a:p>
          <a:p>
            <a:pPr marL="386060" lvl="1" indent="-193031">
              <a:spcBef>
                <a:spcPts val="622"/>
              </a:spcBef>
              <a:buFont typeface="Arial" panose="020B0604020202020204" pitchFamily="34" charset="0"/>
              <a:buChar char="•"/>
            </a:pPr>
            <a:r>
              <a:rPr lang="en-US" dirty="0" smtClean="0">
                <a:solidFill>
                  <a:srgbClr val="000000"/>
                </a:solidFill>
              </a:rPr>
              <a:t>If your doctor leaves the plan, you usually can’t leave the </a:t>
            </a:r>
            <a:r>
              <a:rPr lang="en-US" baseline="0" dirty="0" smtClean="0">
                <a:solidFill>
                  <a:srgbClr val="000000"/>
                </a:solidFill>
              </a:rPr>
              <a:t>MA Plan until a</a:t>
            </a:r>
            <a:r>
              <a:rPr lang="en-US" dirty="0" smtClean="0">
                <a:solidFill>
                  <a:srgbClr val="000000"/>
                </a:solidFill>
              </a:rPr>
              <a:t> valid enrollment period</a:t>
            </a:r>
            <a:r>
              <a:rPr lang="en-US" baseline="0" dirty="0" smtClean="0">
                <a:solidFill>
                  <a:srgbClr val="000000"/>
                </a:solidFill>
              </a:rPr>
              <a:t>.</a:t>
            </a:r>
            <a:r>
              <a:rPr lang="en-US" dirty="0" smtClean="0">
                <a:solidFill>
                  <a:srgbClr val="000000"/>
                </a:solidFill>
              </a:rPr>
              <a:t> Your plan will notify you, and you can choose another doctor in the plan. </a:t>
            </a:r>
          </a:p>
          <a:p>
            <a:pPr marL="386060" lvl="1" indent="-193031">
              <a:spcBef>
                <a:spcPts val="622"/>
              </a:spcBef>
              <a:buFont typeface="Arial" panose="020B0604020202020204" pitchFamily="34" charset="0"/>
              <a:buChar char="•"/>
            </a:pPr>
            <a:r>
              <a:rPr lang="en-US" dirty="0" smtClean="0">
                <a:solidFill>
                  <a:srgbClr val="000000"/>
                </a:solidFill>
              </a:rPr>
              <a:t>If you get care outside of the plan’s network, you may have to pay the full cost. </a:t>
            </a:r>
          </a:p>
          <a:p>
            <a:pPr marL="386060" lvl="1" indent="-193031">
              <a:spcBef>
                <a:spcPts val="622"/>
              </a:spcBef>
              <a:buFont typeface="Arial" panose="020B0604020202020204" pitchFamily="34" charset="0"/>
              <a:buChar char="•"/>
            </a:pPr>
            <a:r>
              <a:rPr lang="en-US" dirty="0" smtClean="0">
                <a:solidFill>
                  <a:srgbClr val="000000"/>
                </a:solidFill>
              </a:rPr>
              <a:t>It’s important that you follow the plan rules. For example, the plan may require prior approval for certain services. </a:t>
            </a:r>
            <a:endParaRPr lang="en-US" dirty="0" smtClean="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6</a:t>
            </a:fld>
            <a:endParaRPr lang="en-US" dirty="0"/>
          </a:p>
        </p:txBody>
      </p:sp>
    </p:spTree>
    <p:extLst>
      <p:ext uri="{BB962C8B-B14F-4D97-AF65-F5344CB8AC3E}">
        <p14:creationId xmlns:p14="http://schemas.microsoft.com/office/powerpoint/2010/main" val="648352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21" y="4564507"/>
            <a:ext cx="5804451" cy="4612551"/>
          </a:xfrm>
        </p:spPr>
        <p:txBody>
          <a:bodyPr/>
          <a:lstStyle/>
          <a:p>
            <a:pPr marL="193031" indent="-193031">
              <a:spcBef>
                <a:spcPts val="622"/>
              </a:spcBef>
              <a:buFont typeface="Wingdings" panose="05000000000000000000" pitchFamily="2" charset="2"/>
              <a:buChar char="§"/>
            </a:pPr>
            <a:r>
              <a:rPr lang="en-US" dirty="0" smtClean="0"/>
              <a:t>In a Medicare PPO Plan you have</a:t>
            </a:r>
            <a:r>
              <a:rPr lang="en-US" dirty="0" smtClean="0">
                <a:solidFill>
                  <a:srgbClr val="000000"/>
                </a:solidFill>
              </a:rPr>
              <a:t> PPO network doctors and hospitals, but you can also use out‑of‑network providers for covered services, usually for a higher cost. </a:t>
            </a:r>
          </a:p>
          <a:p>
            <a:pPr marL="193031" indent="-193031">
              <a:spcBef>
                <a:spcPts val="622"/>
              </a:spcBef>
              <a:buFont typeface="Wingdings" panose="05000000000000000000" pitchFamily="2" charset="2"/>
              <a:buChar char="§"/>
            </a:pPr>
            <a:r>
              <a:rPr lang="en-US" dirty="0" smtClean="0">
                <a:solidFill>
                  <a:srgbClr val="000000"/>
                </a:solidFill>
              </a:rPr>
              <a:t>In most cases, prescription drugs are covered. If you want drug coverage, you must join a PPO plan that offers prescription drug coverage. You may contact individual plans to find out if they offer prescription drug coverage.</a:t>
            </a:r>
            <a:endParaRPr lang="en-US" dirty="0" smtClean="0"/>
          </a:p>
          <a:p>
            <a:pPr marL="193031" indent="-193031">
              <a:spcBef>
                <a:spcPts val="622"/>
              </a:spcBef>
              <a:buFont typeface="Wingdings" panose="05000000000000000000" pitchFamily="2" charset="2"/>
              <a:buChar char="§"/>
            </a:pPr>
            <a:r>
              <a:rPr lang="en-US" dirty="0" smtClean="0"/>
              <a:t>You don’t need to choose a primary care doctor, and you don’t have to get a referral to see a specialist.</a:t>
            </a:r>
          </a:p>
          <a:p>
            <a:pPr marL="193031" lvl="1" indent="-193031">
              <a:spcBef>
                <a:spcPts val="622"/>
              </a:spcBef>
              <a:buFont typeface="Wingdings" panose="05000000000000000000" pitchFamily="2" charset="2"/>
              <a:buChar char="§"/>
            </a:pPr>
            <a:r>
              <a:rPr lang="en-US" dirty="0" smtClean="0">
                <a:solidFill>
                  <a:srgbClr val="000000"/>
                </a:solidFill>
              </a:rPr>
              <a:t>There are other things you should be aware of:</a:t>
            </a:r>
          </a:p>
          <a:p>
            <a:pPr marL="385270" lvl="1" indent="-192636">
              <a:spcBef>
                <a:spcPts val="622"/>
              </a:spcBef>
              <a:buFont typeface="Arial" panose="020B0604020202020204" pitchFamily="34" charset="0"/>
              <a:buChar char="•"/>
            </a:pPr>
            <a:r>
              <a:rPr lang="en-US" dirty="0" smtClean="0"/>
              <a:t>PPO Plans aren’t the same as Original Medicare or Medicare Supplement Insurance (</a:t>
            </a:r>
            <a:r>
              <a:rPr lang="en-US" dirty="0" err="1" smtClean="0"/>
              <a:t>Medigap</a:t>
            </a:r>
            <a:r>
              <a:rPr lang="en-US" dirty="0" smtClean="0"/>
              <a:t>) policies.</a:t>
            </a:r>
          </a:p>
          <a:p>
            <a:pPr marL="385270" lvl="1" indent="-192636">
              <a:spcBef>
                <a:spcPts val="622"/>
              </a:spcBef>
              <a:buFont typeface="Arial" panose="020B0604020202020204" pitchFamily="34" charset="0"/>
              <a:buChar char="•"/>
            </a:pPr>
            <a:r>
              <a:rPr lang="en-US" dirty="0" smtClean="0"/>
              <a:t>Medicare PPO Plans may also offer extra benefits that aren’t available under Original Medicare, but you may have to pay more for these benefits.</a:t>
            </a: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7</a:t>
            </a:fld>
            <a:endParaRPr lang="en-US" dirty="0"/>
          </a:p>
        </p:txBody>
      </p:sp>
    </p:spTree>
    <p:extLst>
      <p:ext uri="{BB962C8B-B14F-4D97-AF65-F5344CB8AC3E}">
        <p14:creationId xmlns:p14="http://schemas.microsoft.com/office/powerpoint/2010/main" val="936604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7013" y="1200150"/>
            <a:ext cx="4321175" cy="3240088"/>
          </a:xfrm>
        </p:spPr>
      </p:sp>
      <p:sp>
        <p:nvSpPr>
          <p:cNvPr id="3" name="Notes Placeholder 2"/>
          <p:cNvSpPr>
            <a:spLocks noGrp="1"/>
          </p:cNvSpPr>
          <p:nvPr>
            <p:ph type="body" idx="1"/>
          </p:nvPr>
        </p:nvSpPr>
        <p:spPr>
          <a:xfrm>
            <a:off x="715619" y="4564507"/>
            <a:ext cx="5804452" cy="4612551"/>
          </a:xfrm>
        </p:spPr>
        <p:txBody>
          <a:bodyPr/>
          <a:lstStyle/>
          <a:p>
            <a:pPr defTabSz="964643">
              <a:spcBef>
                <a:spcPts val="622"/>
              </a:spcBef>
              <a:defRPr/>
            </a:pPr>
            <a:r>
              <a:rPr lang="en-US" dirty="0" smtClean="0"/>
              <a:t>Medicare SNPs are MA Plans that limit membership to people with specific diseases or characteristics.</a:t>
            </a:r>
          </a:p>
          <a:p>
            <a:pPr marL="193031" indent="-193031">
              <a:spcBef>
                <a:spcPts val="622"/>
              </a:spcBef>
              <a:buFont typeface="Wingdings" panose="05000000000000000000" pitchFamily="2" charset="2"/>
              <a:buChar char="§"/>
            </a:pPr>
            <a:r>
              <a:rPr lang="en-US" dirty="0" smtClean="0">
                <a:solidFill>
                  <a:schemeClr val="dk1"/>
                </a:solidFill>
              </a:rPr>
              <a:t>You generally must get your care and services from doctors, other health care providers, or hospitals in the plan’s network (except emergency care, out-of-area urgent care, or out‑of‑area dialysis). </a:t>
            </a:r>
            <a:endParaRPr lang="en-US" dirty="0" smtClean="0"/>
          </a:p>
          <a:p>
            <a:pPr marL="192636" indent="-192636">
              <a:spcBef>
                <a:spcPts val="622"/>
              </a:spcBef>
              <a:buFont typeface="Wingdings" panose="05000000000000000000" pitchFamily="2" charset="2"/>
              <a:buChar char="§"/>
              <a:defRPr/>
            </a:pPr>
            <a:r>
              <a:rPr lang="en-US" dirty="0" smtClean="0">
                <a:solidFill>
                  <a:schemeClr val="dk1"/>
                </a:solidFill>
              </a:rPr>
              <a:t>All SNPs must provide Medicare prescription drug coverage (Part D). </a:t>
            </a:r>
          </a:p>
          <a:p>
            <a:pPr marL="193031" indent="-193031">
              <a:spcBef>
                <a:spcPts val="622"/>
              </a:spcBef>
              <a:buFont typeface="Wingdings" panose="05000000000000000000" pitchFamily="2" charset="2"/>
              <a:buChar char="§"/>
              <a:defRPr/>
            </a:pPr>
            <a:r>
              <a:rPr lang="en-US" dirty="0" smtClean="0">
                <a:solidFill>
                  <a:schemeClr val="dk1"/>
                </a:solidFill>
              </a:rPr>
              <a:t>You generally need to choose a primary care doctor.</a:t>
            </a:r>
          </a:p>
          <a:p>
            <a:pPr marL="193031" indent="-193031">
              <a:spcBef>
                <a:spcPts val="622"/>
              </a:spcBef>
              <a:buFont typeface="Wingdings" panose="05000000000000000000" pitchFamily="2" charset="2"/>
              <a:buChar char="§"/>
              <a:defRPr/>
            </a:pPr>
            <a:r>
              <a:rPr lang="en-US" dirty="0" smtClean="0"/>
              <a:t>In most cases, you need a referral to see a specialist. Certain services, like yearly screening mammograms, don’t require a referral. </a:t>
            </a:r>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8</a:t>
            </a:fld>
            <a:endParaRPr lang="en-US" dirty="0"/>
          </a:p>
        </p:txBody>
      </p:sp>
    </p:spTree>
    <p:extLst>
      <p:ext uri="{BB962C8B-B14F-4D97-AF65-F5344CB8AC3E}">
        <p14:creationId xmlns:p14="http://schemas.microsoft.com/office/powerpoint/2010/main" val="25899669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79550" y="481013"/>
            <a:ext cx="4319588" cy="3240087"/>
          </a:xfrm>
        </p:spPr>
      </p:sp>
      <p:sp>
        <p:nvSpPr>
          <p:cNvPr id="3" name="Notes Placeholder 2"/>
          <p:cNvSpPr>
            <a:spLocks noGrp="1"/>
          </p:cNvSpPr>
          <p:nvPr>
            <p:ph type="body" idx="1"/>
          </p:nvPr>
        </p:nvSpPr>
        <p:spPr>
          <a:xfrm>
            <a:off x="152261" y="3846205"/>
            <a:ext cx="6973463" cy="5256019"/>
          </a:xfrm>
        </p:spPr>
        <p:txBody>
          <a:bodyPr/>
          <a:lstStyle/>
          <a:p>
            <a:pPr defTabSz="963566">
              <a:spcBef>
                <a:spcPts val="622"/>
              </a:spcBef>
            </a:pPr>
            <a:r>
              <a:rPr lang="en-US" dirty="0" smtClean="0">
                <a:solidFill>
                  <a:srgbClr val="000000"/>
                </a:solidFill>
              </a:rPr>
              <a:t>There are other things you need to know about Medicare SNPs:</a:t>
            </a:r>
          </a:p>
          <a:p>
            <a:pPr marL="193031" indent="-193031" defTabSz="963566">
              <a:spcBef>
                <a:spcPts val="622"/>
              </a:spcBef>
              <a:buFont typeface="Wingdings" pitchFamily="84" charset="2"/>
              <a:buChar char="§"/>
            </a:pPr>
            <a:r>
              <a:rPr lang="en-US" dirty="0" smtClean="0">
                <a:solidFill>
                  <a:srgbClr val="000000"/>
                </a:solidFill>
              </a:rPr>
              <a:t>SNPs must limit plan membership to people in one of the following groups: </a:t>
            </a:r>
          </a:p>
          <a:p>
            <a:pPr marL="413260" indent="-220624" defTabSz="963566">
              <a:spcBef>
                <a:spcPts val="622"/>
              </a:spcBef>
              <a:buFont typeface="+mj-lt"/>
              <a:buAutoNum type="arabicPeriod"/>
            </a:pPr>
            <a:r>
              <a:rPr lang="en-US" dirty="0" smtClean="0">
                <a:solidFill>
                  <a:srgbClr val="000000"/>
                </a:solidFill>
              </a:rPr>
              <a:t>Institutional SNP (I-SNP): People who live in certain institutions (like a nursing home), or who require nursing facility-level care at home</a:t>
            </a:r>
          </a:p>
          <a:p>
            <a:pPr marL="413260" indent="-220624" defTabSz="963566">
              <a:spcBef>
                <a:spcPts val="622"/>
              </a:spcBef>
              <a:buFont typeface="+mj-lt"/>
              <a:buAutoNum type="arabicPeriod"/>
            </a:pPr>
            <a:r>
              <a:rPr lang="en-US" dirty="0" smtClean="0">
                <a:solidFill>
                  <a:srgbClr val="000000"/>
                </a:solidFill>
              </a:rPr>
              <a:t>Dual Eligible</a:t>
            </a:r>
            <a:r>
              <a:rPr lang="en-US" baseline="0" dirty="0" smtClean="0">
                <a:solidFill>
                  <a:srgbClr val="000000"/>
                </a:solidFill>
              </a:rPr>
              <a:t> SNP (D-SNP): </a:t>
            </a:r>
            <a:r>
              <a:rPr lang="en-US" dirty="0" smtClean="0">
                <a:solidFill>
                  <a:srgbClr val="000000"/>
                </a:solidFill>
              </a:rPr>
              <a:t>People who are eligible for both Medicare and Medicaid</a:t>
            </a:r>
          </a:p>
          <a:p>
            <a:pPr marL="413260" indent="-220624" defTabSz="963566">
              <a:spcBef>
                <a:spcPts val="622"/>
              </a:spcBef>
              <a:buFont typeface="+mj-lt"/>
              <a:buAutoNum type="arabicPeriod"/>
            </a:pPr>
            <a:r>
              <a:rPr lang="en-US" dirty="0" smtClean="0">
                <a:solidFill>
                  <a:srgbClr val="000000"/>
                </a:solidFill>
              </a:rPr>
              <a:t>Chronic Condition SNP (C-SNP): People who have specific chronic or disabling </a:t>
            </a:r>
            <a:r>
              <a:rPr lang="en-US" dirty="0" smtClean="0"/>
              <a:t>conditions (like diabetes, End-Stage Renal Disease (ESRD), HIV/</a:t>
            </a:r>
            <a:r>
              <a:rPr lang="en-US" dirty="0" smtClean="0">
                <a:solidFill>
                  <a:srgbClr val="000000"/>
                </a:solidFill>
              </a:rPr>
              <a:t>AIDS, </a:t>
            </a:r>
            <a:r>
              <a:rPr lang="en-US" dirty="0" smtClean="0"/>
              <a:t>chronic heart failure, or dementia) </a:t>
            </a:r>
          </a:p>
          <a:p>
            <a:pPr marL="193031" lvl="1" indent="-193031" defTabSz="963566">
              <a:spcBef>
                <a:spcPts val="622"/>
              </a:spcBef>
              <a:buFont typeface="Wingdings" pitchFamily="84" charset="2"/>
              <a:buChar char="§"/>
            </a:pPr>
            <a:r>
              <a:rPr lang="en-US" dirty="0" smtClean="0">
                <a:solidFill>
                  <a:srgbClr val="000000"/>
                </a:solidFill>
              </a:rPr>
              <a:t>Plans </a:t>
            </a:r>
            <a:r>
              <a:rPr lang="en-US" dirty="0">
                <a:solidFill>
                  <a:srgbClr val="000000"/>
                </a:solidFill>
              </a:rPr>
              <a:t>may further limit enrollment based on rules for the specific type of </a:t>
            </a:r>
            <a:r>
              <a:rPr lang="en-US" dirty="0" smtClean="0">
                <a:solidFill>
                  <a:srgbClr val="000000"/>
                </a:solidFill>
              </a:rPr>
              <a:t>SNP. </a:t>
            </a:r>
            <a:r>
              <a:rPr lang="en-US" dirty="0">
                <a:solidFill>
                  <a:srgbClr val="000000"/>
                </a:solidFill>
              </a:rPr>
              <a:t>For example, </a:t>
            </a:r>
            <a:r>
              <a:rPr lang="en-US" dirty="0" smtClean="0">
                <a:solidFill>
                  <a:srgbClr val="000000"/>
                </a:solidFill>
              </a:rPr>
              <a:t>a D-SNP </a:t>
            </a:r>
            <a:r>
              <a:rPr lang="en-US" dirty="0">
                <a:solidFill>
                  <a:srgbClr val="000000"/>
                </a:solidFill>
              </a:rPr>
              <a:t>can further limit membership per the State Medicaid Agency </a:t>
            </a:r>
            <a:r>
              <a:rPr lang="en-US" dirty="0" smtClean="0">
                <a:solidFill>
                  <a:srgbClr val="000000"/>
                </a:solidFill>
              </a:rPr>
              <a:t>Contract; an I-SNP </a:t>
            </a:r>
            <a:r>
              <a:rPr lang="en-US" dirty="0">
                <a:solidFill>
                  <a:srgbClr val="000000"/>
                </a:solidFill>
              </a:rPr>
              <a:t>enrollee must meet institutional level of care per the </a:t>
            </a:r>
            <a:r>
              <a:rPr lang="en-US" dirty="0" smtClean="0">
                <a:solidFill>
                  <a:srgbClr val="000000"/>
                </a:solidFill>
              </a:rPr>
              <a:t>state </a:t>
            </a:r>
            <a:r>
              <a:rPr lang="en-US" dirty="0">
                <a:solidFill>
                  <a:srgbClr val="000000"/>
                </a:solidFill>
              </a:rPr>
              <a:t>requirements or the enrollee must agree to reside in a certain assisted living facility (within the network) if the enrollee meets that level of </a:t>
            </a:r>
            <a:r>
              <a:rPr lang="en-US" dirty="0" smtClean="0">
                <a:solidFill>
                  <a:srgbClr val="000000"/>
                </a:solidFill>
              </a:rPr>
              <a:t>care; and, an a C-SNP </a:t>
            </a:r>
            <a:r>
              <a:rPr lang="en-US" dirty="0">
                <a:solidFill>
                  <a:srgbClr val="000000"/>
                </a:solidFill>
              </a:rPr>
              <a:t>can make further limitations per the chronic condition they are focusing </a:t>
            </a:r>
            <a:r>
              <a:rPr lang="en-US" dirty="0" smtClean="0">
                <a:solidFill>
                  <a:srgbClr val="000000"/>
                </a:solidFill>
              </a:rPr>
              <a:t>on (i.e., a Cardiovascular</a:t>
            </a:r>
            <a:r>
              <a:rPr lang="en-US" dirty="0">
                <a:solidFill>
                  <a:srgbClr val="000000"/>
                </a:solidFill>
              </a:rPr>
              <a:t>/ Diabetes C-SNP </a:t>
            </a:r>
            <a:r>
              <a:rPr lang="en-US" dirty="0" smtClean="0">
                <a:solidFill>
                  <a:srgbClr val="000000"/>
                </a:solidFill>
              </a:rPr>
              <a:t>can </a:t>
            </a:r>
            <a:r>
              <a:rPr lang="en-US" dirty="0">
                <a:solidFill>
                  <a:srgbClr val="000000"/>
                </a:solidFill>
              </a:rPr>
              <a:t>only enroll people who have cardiovascular disease or diabetes or </a:t>
            </a:r>
            <a:r>
              <a:rPr lang="en-US" dirty="0" smtClean="0">
                <a:solidFill>
                  <a:srgbClr val="000000"/>
                </a:solidFill>
              </a:rPr>
              <a:t>both). </a:t>
            </a:r>
            <a:endParaRPr lang="en-US" dirty="0">
              <a:solidFill>
                <a:srgbClr val="000000"/>
              </a:solidFill>
            </a:endParaRPr>
          </a:p>
          <a:p>
            <a:pPr marL="193031" indent="-193031" defTabSz="963566">
              <a:spcBef>
                <a:spcPts val="622"/>
              </a:spcBef>
              <a:buFont typeface="Wingdings" pitchFamily="84" charset="2"/>
              <a:buChar char="§"/>
            </a:pPr>
            <a:r>
              <a:rPr lang="en-US" dirty="0" smtClean="0">
                <a:solidFill>
                  <a:srgbClr val="000000"/>
                </a:solidFill>
              </a:rPr>
              <a:t>Plans should coordinate the services and providers you need to help you stay healthy and follow your doctor’s orders </a:t>
            </a:r>
          </a:p>
          <a:p>
            <a:pPr marL="193031" indent="-193031" defTabSz="963566">
              <a:spcBef>
                <a:spcPts val="622"/>
              </a:spcBef>
              <a:buFont typeface="Wingdings" pitchFamily="84" charset="2"/>
              <a:buChar char="§"/>
            </a:pPr>
            <a:r>
              <a:rPr lang="en-US" dirty="0" smtClean="0">
                <a:solidFill>
                  <a:srgbClr val="000000"/>
                </a:solidFill>
              </a:rPr>
              <a:t>If you have Medicare and Medicaid, your plan should make sure that all of the doctors or other health care providers you use accept Medicaid</a:t>
            </a:r>
          </a:p>
          <a:p>
            <a:pPr marL="193031" indent="-193031" defTabSz="963566">
              <a:spcBef>
                <a:spcPts val="622"/>
              </a:spcBef>
              <a:buFont typeface="Wingdings" pitchFamily="84" charset="2"/>
              <a:buChar char="§"/>
            </a:pPr>
            <a:r>
              <a:rPr lang="en-US" dirty="0" smtClean="0">
                <a:solidFill>
                  <a:srgbClr val="000000"/>
                </a:solidFill>
              </a:rPr>
              <a:t>If you live in an institution, make sure that the plan’s doctors or other health care providers serve people where you live </a:t>
            </a:r>
            <a:endParaRPr lang="en-US" dirty="0" smtClean="0"/>
          </a:p>
        </p:txBody>
      </p:sp>
      <p:sp>
        <p:nvSpPr>
          <p:cNvPr id="4" name="Footer Placeholder 3"/>
          <p:cNvSpPr>
            <a:spLocks noGrp="1"/>
          </p:cNvSpPr>
          <p:nvPr>
            <p:ph type="ftr" sz="quarter" idx="10"/>
          </p:nvPr>
        </p:nvSpPr>
        <p:spPr/>
        <p:txBody>
          <a:bodyPr/>
          <a:lstStyle/>
          <a:p>
            <a:r>
              <a:rPr lang="en-US" smtClean="0"/>
              <a:t>CMS Module 11  |  WA SHIBA Version  Updated November 2018</a:t>
            </a:r>
            <a:endParaRPr lang="en-US" dirty="0"/>
          </a:p>
        </p:txBody>
      </p:sp>
      <p:sp>
        <p:nvSpPr>
          <p:cNvPr id="5" name="Slide Number Placeholder 4"/>
          <p:cNvSpPr>
            <a:spLocks noGrp="1"/>
          </p:cNvSpPr>
          <p:nvPr>
            <p:ph type="sldNum" sz="quarter" idx="11"/>
          </p:nvPr>
        </p:nvSpPr>
        <p:spPr/>
        <p:txBody>
          <a:bodyPr/>
          <a:lstStyle/>
          <a:p>
            <a:fld id="{0B77B103-16DD-4E5B-B7FE-8CB91BD629A9}" type="slidenum">
              <a:rPr lang="en-US" smtClean="0"/>
              <a:t>9</a:t>
            </a:fld>
            <a:endParaRPr lang="en-US" dirty="0"/>
          </a:p>
        </p:txBody>
      </p:sp>
    </p:spTree>
    <p:extLst>
      <p:ext uri="{BB962C8B-B14F-4D97-AF65-F5344CB8AC3E}">
        <p14:creationId xmlns:p14="http://schemas.microsoft.com/office/powerpoint/2010/main" val="1871687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86051" y="3231710"/>
            <a:ext cx="6120245" cy="2130752"/>
          </a:xfrm>
        </p:spPr>
        <p:txBody>
          <a:bodyPr anchor="b"/>
          <a:lstStyle>
            <a:lvl1pPr algn="r">
              <a:defRPr sz="4500"/>
            </a:lvl1pPr>
          </a:lstStyle>
          <a:p>
            <a:r>
              <a:rPr lang="en-US"/>
              <a:t>Click to edit Master title style</a:t>
            </a:r>
          </a:p>
        </p:txBody>
      </p:sp>
      <p:sp>
        <p:nvSpPr>
          <p:cNvPr id="3" name="Subtitle 2"/>
          <p:cNvSpPr>
            <a:spLocks noGrp="1"/>
          </p:cNvSpPr>
          <p:nvPr>
            <p:ph type="subTitle" idx="1"/>
          </p:nvPr>
        </p:nvSpPr>
        <p:spPr>
          <a:xfrm>
            <a:off x="2774373" y="5546612"/>
            <a:ext cx="6120245" cy="625588"/>
          </a:xfrm>
          <a:prstGeom prst="rect">
            <a:avLst/>
          </a:prstGeom>
        </p:spPr>
        <p:txBody>
          <a:bodyPr/>
          <a:lstStyle>
            <a:lvl1pPr marL="0" indent="0" algn="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51115504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2018</a:t>
            </a:r>
            <a:endParaRPr lang="en-US" dirty="0"/>
          </a:p>
        </p:txBody>
      </p:sp>
      <p:sp>
        <p:nvSpPr>
          <p:cNvPr id="6" name="Footer Placeholder 5"/>
          <p:cNvSpPr>
            <a:spLocks noGrp="1"/>
          </p:cNvSpPr>
          <p:nvPr>
            <p:ph type="ftr" sz="quarter" idx="11"/>
          </p:nvPr>
        </p:nvSpPr>
        <p:spPr/>
        <p:txBody>
          <a:bodyPr/>
          <a:lstStyle/>
          <a:p>
            <a:r>
              <a:rPr lang="en-US" smtClean="0"/>
              <a:t>Medicare Advantage and Other Health Plans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769787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November 2018</a:t>
            </a:r>
            <a:endParaRPr lang="en-US" dirty="0"/>
          </a:p>
        </p:txBody>
      </p:sp>
      <p:sp>
        <p:nvSpPr>
          <p:cNvPr id="6" name="Footer Placeholder 5"/>
          <p:cNvSpPr>
            <a:spLocks noGrp="1"/>
          </p:cNvSpPr>
          <p:nvPr>
            <p:ph type="ftr" sz="quarter" idx="11"/>
          </p:nvPr>
        </p:nvSpPr>
        <p:spPr/>
        <p:txBody>
          <a:bodyPr/>
          <a:lstStyle/>
          <a:p>
            <a:r>
              <a:rPr lang="en-US" smtClean="0"/>
              <a:t>Medicare Advantage and Other Health Plans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94564108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5"/>
          <p:cNvSpPr>
            <a:spLocks noGrp="1"/>
          </p:cNvSpPr>
          <p:nvPr>
            <p:ph type="ftr" sz="quarter" idx="11"/>
          </p:nvPr>
        </p:nvSpPr>
        <p:spPr>
          <a:xfrm>
            <a:off x="3028950" y="6356351"/>
            <a:ext cx="3086100" cy="365125"/>
          </a:xfrm>
        </p:spPr>
        <p:txBody>
          <a:bodyPr/>
          <a:lstStyle/>
          <a:p>
            <a:r>
              <a:rPr lang="en-US" smtClean="0"/>
              <a:t>Medicare Advantage and Other Health Plans</a:t>
            </a:r>
            <a:endParaRPr lang="en-US" dirty="0"/>
          </a:p>
        </p:txBody>
      </p:sp>
      <p:sp>
        <p:nvSpPr>
          <p:cNvPr id="5" name="Slide Number Placeholder 6"/>
          <p:cNvSpPr>
            <a:spLocks noGrp="1"/>
          </p:cNvSpPr>
          <p:nvPr>
            <p:ph type="sldNum" sz="quarter" idx="12"/>
          </p:nvPr>
        </p:nvSpPr>
        <p:spPr>
          <a:xfrm>
            <a:off x="6457950" y="6356351"/>
            <a:ext cx="2057400" cy="365125"/>
          </a:xfrm>
        </p:spPr>
        <p:txBody>
          <a:bodyPr/>
          <a:lstStyle/>
          <a:p>
            <a:fld id="{D3B75908-2BC4-4CCC-BE4B-63652A0FD379}" type="slidenum">
              <a:rPr lang="en-US" smtClean="0"/>
              <a:t>‹#›</a:t>
            </a:fld>
            <a:endParaRPr lang="en-US" dirty="0"/>
          </a:p>
        </p:txBody>
      </p:sp>
      <p:sp>
        <p:nvSpPr>
          <p:cNvPr id="6"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214919822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214104"/>
            <a:ext cx="3886200" cy="496285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214104"/>
            <a:ext cx="3886200" cy="4962859"/>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smtClean="0"/>
              <a:t>Medicare Advantage and Other Health Plans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321216250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r>
              <a:rPr lang="en-US" smtClean="0"/>
              <a:t>Medicare Advantage and Other Health Plans</a:t>
            </a:r>
            <a:endParaRPr lang="en-US" dirty="0"/>
          </a:p>
        </p:txBody>
      </p:sp>
      <p:sp>
        <p:nvSpPr>
          <p:cNvPr id="9" name="Slide Number Placeholder 8"/>
          <p:cNvSpPr>
            <a:spLocks noGrp="1"/>
          </p:cNvSpPr>
          <p:nvPr>
            <p:ph type="sldNum" sz="quarter" idx="12"/>
          </p:nvPr>
        </p:nvSpPr>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27383066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smtClean="0"/>
              <a:t>Medicare Advantage and Other Health Plans</a:t>
            </a:r>
            <a:endParaRPr lang="en-US" dirty="0"/>
          </a:p>
        </p:txBody>
      </p:sp>
      <p:sp>
        <p:nvSpPr>
          <p:cNvPr id="5" name="Slide Number Placeholder 4"/>
          <p:cNvSpPr>
            <a:spLocks noGrp="1"/>
          </p:cNvSpPr>
          <p:nvPr>
            <p:ph type="sldNum" sz="quarter" idx="12"/>
          </p:nvPr>
        </p:nvSpPr>
        <p:spPr/>
        <p:txBody>
          <a:bodyPr/>
          <a:lstStyle/>
          <a:p>
            <a:fld id="{D3B75908-2BC4-4CCC-BE4B-63652A0FD379}" type="slidenum">
              <a:rPr lang="en-US" smtClean="0"/>
              <a:t>‹#›</a:t>
            </a:fld>
            <a:endParaRPr lang="en-US" dirty="0"/>
          </a:p>
        </p:txBody>
      </p:sp>
      <p:sp>
        <p:nvSpPr>
          <p:cNvPr id="6"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163742126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Medicare Advantage and Other Health Plans</a:t>
            </a:r>
            <a:endParaRPr lang="en-US" dirty="0"/>
          </a:p>
        </p:txBody>
      </p:sp>
      <p:sp>
        <p:nvSpPr>
          <p:cNvPr id="4" name="Slide Number Placeholder 3"/>
          <p:cNvSpPr>
            <a:spLocks noGrp="1"/>
          </p:cNvSpPr>
          <p:nvPr>
            <p:ph type="sldNum" sz="quarter" idx="12"/>
          </p:nvPr>
        </p:nvSpPr>
        <p:spPr/>
        <p:txBody>
          <a:bodyPr/>
          <a:lstStyle/>
          <a:p>
            <a:fld id="{D3B75908-2BC4-4CCC-BE4B-63652A0FD379}" type="slidenum">
              <a:rPr lang="en-US" smtClean="0"/>
              <a:t>‹#›</a:t>
            </a:fld>
            <a:endParaRPr lang="en-US" dirty="0"/>
          </a:p>
        </p:txBody>
      </p:sp>
      <p:sp>
        <p:nvSpPr>
          <p:cNvPr id="5"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322679435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t>Medicare Advantage and Other Health Plans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mtClean="0"/>
              <a:t>‹#›</a:t>
            </a:fld>
            <a:endParaRPr lang="en-US" dirty="0"/>
          </a:p>
        </p:txBody>
      </p:sp>
      <p:sp>
        <p:nvSpPr>
          <p:cNvPr id="8"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113669444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8" name="Footer Placeholder 5"/>
          <p:cNvSpPr>
            <a:spLocks noGrp="1"/>
          </p:cNvSpPr>
          <p:nvPr>
            <p:ph type="ftr" sz="quarter" idx="11"/>
          </p:nvPr>
        </p:nvSpPr>
        <p:spPr>
          <a:xfrm>
            <a:off x="3028950" y="6356351"/>
            <a:ext cx="3086100" cy="365125"/>
          </a:xfrm>
        </p:spPr>
        <p:txBody>
          <a:bodyPr/>
          <a:lstStyle/>
          <a:p>
            <a:r>
              <a:rPr lang="en-US" smtClean="0"/>
              <a:t>Medicare Advantage and Other Health Plans</a:t>
            </a:r>
            <a:endParaRPr lang="en-US" dirty="0"/>
          </a:p>
        </p:txBody>
      </p:sp>
      <p:sp>
        <p:nvSpPr>
          <p:cNvPr id="9" name="Slide Number Placeholder 6"/>
          <p:cNvSpPr>
            <a:spLocks noGrp="1"/>
          </p:cNvSpPr>
          <p:nvPr>
            <p:ph type="sldNum" sz="quarter" idx="12"/>
          </p:nvPr>
        </p:nvSpPr>
        <p:spPr>
          <a:xfrm>
            <a:off x="6457950" y="6356351"/>
            <a:ext cx="2057400" cy="365125"/>
          </a:xfrm>
        </p:spPr>
        <p:txBody>
          <a:bodyPr/>
          <a:lstStyle/>
          <a:p>
            <a:fld id="{D3B75908-2BC4-4CCC-BE4B-63652A0FD379}" type="slidenum">
              <a:rPr lang="en-US" smtClean="0"/>
              <a:t>‹#›</a:t>
            </a:fld>
            <a:endParaRPr lang="en-US" dirty="0"/>
          </a:p>
        </p:txBody>
      </p:sp>
      <p:sp>
        <p:nvSpPr>
          <p:cNvPr id="10" name="Date Placeholder 3"/>
          <p:cNvSpPr>
            <a:spLocks noGrp="1"/>
          </p:cNvSpPr>
          <p:nvPr>
            <p:ph type="dt" sz="half" idx="13"/>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24433678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743200" y="526489"/>
            <a:ext cx="5772150" cy="2216713"/>
          </a:xfrm>
        </p:spPr>
        <p:txBody>
          <a:bodyPr/>
          <a:lstStyle/>
          <a:p>
            <a:r>
              <a:rPr lang="en-US"/>
              <a:t>Click to edit Master title style</a:t>
            </a:r>
          </a:p>
        </p:txBody>
      </p:sp>
      <p:sp>
        <p:nvSpPr>
          <p:cNvPr id="3" name="Slide Number Placeholder 2"/>
          <p:cNvSpPr>
            <a:spLocks noGrp="1"/>
          </p:cNvSpPr>
          <p:nvPr>
            <p:ph type="sldNum" sz="quarter" idx="10"/>
          </p:nvPr>
        </p:nvSpPr>
        <p:spPr>
          <a:xfrm>
            <a:off x="7973569" y="6309361"/>
            <a:ext cx="541782" cy="412116"/>
          </a:xfrm>
          <a:prstGeom prst="rect">
            <a:avLst/>
          </a:prstGeom>
        </p:spPr>
        <p:txBody>
          <a:bodyPr/>
          <a:lstStyle/>
          <a:p>
            <a:fld id="{FC4ACFE8-D096-2541-B423-85B6908FFA9E}" type="slidenum">
              <a:rPr lang="en-US" smtClean="0"/>
              <a:t>‹#›</a:t>
            </a:fld>
            <a:endParaRPr lang="en-US"/>
          </a:p>
        </p:txBody>
      </p:sp>
      <p:sp>
        <p:nvSpPr>
          <p:cNvPr id="4" name="Text Placeholder 5"/>
          <p:cNvSpPr>
            <a:spLocks noGrp="1"/>
          </p:cNvSpPr>
          <p:nvPr>
            <p:ph type="body" sz="quarter" idx="11"/>
          </p:nvPr>
        </p:nvSpPr>
        <p:spPr>
          <a:xfrm>
            <a:off x="623887" y="3016827"/>
            <a:ext cx="7891463" cy="2527300"/>
          </a:xfrm>
          <a:prstGeom prst="rect">
            <a:avLst/>
          </a:prstGeom>
        </p:spPr>
        <p:txBody>
          <a:bodyPr/>
          <a:lstStyle>
            <a:lvl1pPr marL="0" indent="0">
              <a:buNone/>
              <a:defRPr>
                <a:solidFill>
                  <a:srgbClr val="004986"/>
                </a:solidFill>
                <a:latin typeface="Avenir Book" charset="0"/>
                <a:ea typeface="Avenir Book" charset="0"/>
                <a:cs typeface="Avenir Book" charset="0"/>
              </a:defRPr>
            </a:lvl1pPr>
          </a:lstStyle>
          <a:p>
            <a:pPr lvl="0"/>
            <a:r>
              <a:rPr lang="en-US" dirty="0"/>
              <a:t>Click to edit Master text styles</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4733" y="248423"/>
            <a:ext cx="970329" cy="940297"/>
          </a:xfrm>
          <a:prstGeom prst="rect">
            <a:avLst/>
          </a:prstGeom>
        </p:spPr>
      </p:pic>
    </p:spTree>
    <p:extLst>
      <p:ext uri="{BB962C8B-B14F-4D97-AF65-F5344CB8AC3E}">
        <p14:creationId xmlns:p14="http://schemas.microsoft.com/office/powerpoint/2010/main" val="158581640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November 2018</a:t>
            </a:r>
            <a:endParaRPr lang="en-US" dirty="0"/>
          </a:p>
        </p:txBody>
      </p:sp>
      <p:sp>
        <p:nvSpPr>
          <p:cNvPr id="5" name="Footer Placeholder 4"/>
          <p:cNvSpPr>
            <a:spLocks noGrp="1"/>
          </p:cNvSpPr>
          <p:nvPr>
            <p:ph type="ftr" sz="quarter" idx="11"/>
          </p:nvPr>
        </p:nvSpPr>
        <p:spPr/>
        <p:txBody>
          <a:bodyPr/>
          <a:lstStyle/>
          <a:p>
            <a:r>
              <a:rPr lang="en-US" smtClean="0"/>
              <a:t>Medicare Advantage and Other Health Plans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5362735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November 2018</a:t>
            </a:r>
            <a:endParaRPr lang="en-US" dirty="0"/>
          </a:p>
        </p:txBody>
      </p:sp>
      <p:sp>
        <p:nvSpPr>
          <p:cNvPr id="5" name="Footer Placeholder 4"/>
          <p:cNvSpPr>
            <a:spLocks noGrp="1"/>
          </p:cNvSpPr>
          <p:nvPr>
            <p:ph type="ftr" sz="quarter" idx="11"/>
          </p:nvPr>
        </p:nvSpPr>
        <p:spPr/>
        <p:txBody>
          <a:bodyPr/>
          <a:lstStyle/>
          <a:p>
            <a:r>
              <a:rPr lang="en-US" smtClean="0"/>
              <a:t>Medicare Advantage and Other Health Plans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702753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November 2018</a:t>
            </a:r>
            <a:endParaRPr lang="en-US" dirty="0"/>
          </a:p>
        </p:txBody>
      </p:sp>
      <p:sp>
        <p:nvSpPr>
          <p:cNvPr id="5" name="Footer Placeholder 4"/>
          <p:cNvSpPr>
            <a:spLocks noGrp="1"/>
          </p:cNvSpPr>
          <p:nvPr>
            <p:ph type="ftr" sz="quarter" idx="11"/>
          </p:nvPr>
        </p:nvSpPr>
        <p:spPr/>
        <p:txBody>
          <a:bodyPr/>
          <a:lstStyle/>
          <a:p>
            <a:r>
              <a:rPr lang="en-US" smtClean="0"/>
              <a:t>Medicare Advantage and Other Health Plans</a:t>
            </a:r>
            <a:endParaRPr lang="en-US" dirty="0"/>
          </a:p>
        </p:txBody>
      </p:sp>
      <p:sp>
        <p:nvSpPr>
          <p:cNvPr id="6" name="Slide Number Placeholder 5"/>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2085326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182020"/>
            <a:ext cx="3886200" cy="499494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29150" y="1182020"/>
            <a:ext cx="3886200" cy="499494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November 2018</a:t>
            </a:r>
            <a:endParaRPr lang="en-US" dirty="0"/>
          </a:p>
        </p:txBody>
      </p:sp>
      <p:sp>
        <p:nvSpPr>
          <p:cNvPr id="6" name="Footer Placeholder 5"/>
          <p:cNvSpPr>
            <a:spLocks noGrp="1"/>
          </p:cNvSpPr>
          <p:nvPr>
            <p:ph type="ftr" sz="quarter" idx="11"/>
          </p:nvPr>
        </p:nvSpPr>
        <p:spPr/>
        <p:txBody>
          <a:bodyPr/>
          <a:lstStyle/>
          <a:p>
            <a:r>
              <a:rPr lang="en-US" smtClean="0"/>
              <a:t>Medicare Advantage and Other Health Plans</a:t>
            </a:r>
            <a:endParaRPr lang="en-US" dirty="0"/>
          </a:p>
        </p:txBody>
      </p:sp>
      <p:sp>
        <p:nvSpPr>
          <p:cNvPr id="7" name="Slide Number Placeholder 6"/>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9784824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November 2018</a:t>
            </a:r>
            <a:endParaRPr lang="en-US" dirty="0"/>
          </a:p>
        </p:txBody>
      </p:sp>
      <p:sp>
        <p:nvSpPr>
          <p:cNvPr id="8" name="Footer Placeholder 7"/>
          <p:cNvSpPr>
            <a:spLocks noGrp="1"/>
          </p:cNvSpPr>
          <p:nvPr>
            <p:ph type="ftr" sz="quarter" idx="11"/>
          </p:nvPr>
        </p:nvSpPr>
        <p:spPr/>
        <p:txBody>
          <a:bodyPr/>
          <a:lstStyle/>
          <a:p>
            <a:r>
              <a:rPr lang="en-US" smtClean="0"/>
              <a:t>Medicare Advantage and Other Health Plans</a:t>
            </a:r>
            <a:endParaRPr lang="en-US" dirty="0"/>
          </a:p>
        </p:txBody>
      </p:sp>
      <p:sp>
        <p:nvSpPr>
          <p:cNvPr id="9" name="Slide Number Placeholder 8"/>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258966465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November 2018</a:t>
            </a:r>
            <a:endParaRPr lang="en-US" dirty="0"/>
          </a:p>
        </p:txBody>
      </p:sp>
      <p:sp>
        <p:nvSpPr>
          <p:cNvPr id="4" name="Footer Placeholder 3"/>
          <p:cNvSpPr>
            <a:spLocks noGrp="1"/>
          </p:cNvSpPr>
          <p:nvPr>
            <p:ph type="ftr" sz="quarter" idx="11"/>
          </p:nvPr>
        </p:nvSpPr>
        <p:spPr/>
        <p:txBody>
          <a:bodyPr/>
          <a:lstStyle/>
          <a:p>
            <a:r>
              <a:rPr lang="en-US" smtClean="0"/>
              <a:t>Medicare Advantage and Other Health Plans</a:t>
            </a:r>
            <a:endParaRPr lang="en-US" dirty="0"/>
          </a:p>
        </p:txBody>
      </p:sp>
      <p:sp>
        <p:nvSpPr>
          <p:cNvPr id="5" name="Slide Number Placeholder 4"/>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167719912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November 2018</a:t>
            </a:r>
            <a:endParaRPr lang="en-US" dirty="0"/>
          </a:p>
        </p:txBody>
      </p:sp>
      <p:sp>
        <p:nvSpPr>
          <p:cNvPr id="3" name="Footer Placeholder 2"/>
          <p:cNvSpPr>
            <a:spLocks noGrp="1"/>
          </p:cNvSpPr>
          <p:nvPr>
            <p:ph type="ftr" sz="quarter" idx="11"/>
          </p:nvPr>
        </p:nvSpPr>
        <p:spPr/>
        <p:txBody>
          <a:bodyPr/>
          <a:lstStyle/>
          <a:p>
            <a:r>
              <a:rPr lang="en-US" smtClean="0"/>
              <a:t>Medicare Advantage and Other Health Plans</a:t>
            </a:r>
            <a:endParaRPr lang="en-US" dirty="0"/>
          </a:p>
        </p:txBody>
      </p:sp>
      <p:sp>
        <p:nvSpPr>
          <p:cNvPr id="4" name="Slide Number Placeholder 3"/>
          <p:cNvSpPr>
            <a:spLocks noGrp="1"/>
          </p:cNvSpPr>
          <p:nvPr>
            <p:ph type="sldNum" sz="quarter" idx="12"/>
          </p:nvPr>
        </p:nvSpPr>
        <p:spPr/>
        <p:txBody>
          <a:bodyPr/>
          <a:lstStyle/>
          <a:p>
            <a:fld id="{D60A6685-DBF6-4C41-A0CC-AA9EA7A85A20}" type="slidenum">
              <a:rPr lang="en-US" smtClean="0"/>
              <a:t>‹#›</a:t>
            </a:fld>
            <a:endParaRPr lang="en-US" dirty="0"/>
          </a:p>
        </p:txBody>
      </p:sp>
    </p:spTree>
    <p:extLst>
      <p:ext uri="{BB962C8B-B14F-4D97-AF65-F5344CB8AC3E}">
        <p14:creationId xmlns:p14="http://schemas.microsoft.com/office/powerpoint/2010/main" val="30942412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8288" y="0"/>
            <a:ext cx="9143999" cy="6858000"/>
          </a:xfrm>
          <a:prstGeom prst="rect">
            <a:avLst/>
          </a:prstGeom>
        </p:spPr>
      </p:pic>
      <p:sp>
        <p:nvSpPr>
          <p:cNvPr id="2" name="Title Placeholder 1"/>
          <p:cNvSpPr>
            <a:spLocks noGrp="1"/>
          </p:cNvSpPr>
          <p:nvPr>
            <p:ph type="title"/>
          </p:nvPr>
        </p:nvSpPr>
        <p:spPr>
          <a:xfrm>
            <a:off x="2743200" y="3798358"/>
            <a:ext cx="5772150" cy="2216713"/>
          </a:xfrm>
          <a:prstGeom prst="rect">
            <a:avLst/>
          </a:prstGeom>
        </p:spPr>
        <p:txBody>
          <a:bodyPr vert="horz" lIns="91440" tIns="45720" rIns="91440" bIns="45720" rtlCol="0" anchor="ctr">
            <a:noAutofit/>
          </a:bodyPr>
          <a:lstStyle/>
          <a:p>
            <a:r>
              <a:rPr lang="en-US" dirty="0"/>
              <a:t>Click to edit Master title style</a:t>
            </a:r>
          </a:p>
        </p:txBody>
      </p:sp>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28573" y="2452390"/>
            <a:ext cx="1132773" cy="1172025"/>
          </a:xfrm>
          <a:prstGeom prst="rect">
            <a:avLst/>
          </a:prstGeom>
        </p:spPr>
      </p:pic>
      <p:pic>
        <p:nvPicPr>
          <p:cNvPr id="6" name="Picture 5">
            <a:extLst>
              <a:ext uri="{FF2B5EF4-FFF2-40B4-BE49-F238E27FC236}">
                <a16:creationId xmlns="" xmlns:a16="http://schemas.microsoft.com/office/drawing/2014/main" id="{20A3F25D-7517-5A4C-9071-0E8A4361254F}"/>
              </a:ext>
            </a:extLst>
          </p:cNvPr>
          <p:cNvPicPr>
            <a:picLocks noChangeAspect="1"/>
          </p:cNvPicPr>
          <p:nvPr userDrawn="1"/>
        </p:nvPicPr>
        <p:blipFill>
          <a:blip r:embed="rId6"/>
          <a:stretch>
            <a:fillRect/>
          </a:stretch>
        </p:blipFill>
        <p:spPr>
          <a:xfrm>
            <a:off x="4962255" y="2835324"/>
            <a:ext cx="1996810" cy="694890"/>
          </a:xfrm>
          <a:prstGeom prst="rect">
            <a:avLst/>
          </a:prstGeom>
        </p:spPr>
      </p:pic>
    </p:spTree>
    <p:extLst>
      <p:ext uri="{BB962C8B-B14F-4D97-AF65-F5344CB8AC3E}">
        <p14:creationId xmlns:p14="http://schemas.microsoft.com/office/powerpoint/2010/main" val="3121659035"/>
      </p:ext>
    </p:extLst>
  </p:cSld>
  <p:clrMap bg1="lt1" tx1="dk1" bg2="lt2" tx2="dk2" accent1="accent1" accent2="accent2" accent3="accent3" accent4="accent4" accent5="accent5" accent6="accent6" hlink="hlink" folHlink="folHlink"/>
  <p:sldLayoutIdLst>
    <p:sldLayoutId id="2147483691" r:id="rId1"/>
    <p:sldLayoutId id="2147483692" r:id="rId2"/>
  </p:sldLayoutIdLst>
  <p:timing>
    <p:tnLst>
      <p:par>
        <p:cTn id="1" dur="indefinite" restart="never" nodeType="tmRoot"/>
      </p:par>
    </p:tnLst>
  </p:timing>
  <p:hf hdr="0"/>
  <p:txStyles>
    <p:titleStyle>
      <a:lvl1pPr algn="r" defTabSz="685800" rtl="0" eaLnBrk="1" latinLnBrk="0" hangingPunct="1">
        <a:lnSpc>
          <a:spcPct val="90000"/>
        </a:lnSpc>
        <a:spcBef>
          <a:spcPct val="0"/>
        </a:spcBef>
        <a:buNone/>
        <a:defRPr sz="5400" b="1" i="0" kern="1200">
          <a:solidFill>
            <a:srgbClr val="004986"/>
          </a:solidFill>
          <a:latin typeface="Avenir Heavy" charset="0"/>
          <a:ea typeface="Avenir Heavy" charset="0"/>
          <a:cs typeface="Avenir Heavy" charset="0"/>
        </a:defRPr>
      </a:lvl1pPr>
    </p:titleStyle>
    <p:bodyStyle>
      <a:lvl1pPr marL="171450" indent="-171450" algn="l" defTabSz="685800" rtl="0" eaLnBrk="1" latinLnBrk="0" hangingPunct="1">
        <a:lnSpc>
          <a:spcPct val="90000"/>
        </a:lnSpc>
        <a:spcBef>
          <a:spcPts val="750"/>
        </a:spcBef>
        <a:buFont typeface="Arial"/>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a:lum/>
          </a:blip>
          <a:srcRect/>
          <a:stretch>
            <a:fillRect l="-17000" t="-6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785"/>
            <a:ext cx="7886700" cy="1011417"/>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130968"/>
            <a:ext cx="7886700" cy="50459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Medicare Advantage and Other Health Plans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60A6685-DBF6-4C41-A0CC-AA9EA7A85A20}" type="slidenum">
              <a:rPr lang="en-US" smtClean="0"/>
              <a:t>‹#›</a:t>
            </a:fld>
            <a:endParaRPr lang="en-US" dirty="0"/>
          </a:p>
        </p:txBody>
      </p:sp>
    </p:spTree>
    <p:extLst>
      <p:ext uri="{BB962C8B-B14F-4D97-AF65-F5344CB8AC3E}">
        <p14:creationId xmlns:p14="http://schemas.microsoft.com/office/powerpoint/2010/main" val="198112847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600" b="1" kern="1200">
          <a:solidFill>
            <a:schemeClr val="tx1"/>
          </a:solidFill>
          <a:latin typeface="+mn-lt"/>
          <a:ea typeface="+mj-ea"/>
          <a:cs typeface="+mj-cs"/>
        </a:defRPr>
      </a:lvl1pPr>
    </p:titleStyle>
    <p:body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45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45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45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l="-17000" t="-5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1341"/>
            <a:ext cx="9144000" cy="102337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Medicare Advantage and Other Health Plans</a:t>
            </a:r>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3B75908-2BC4-4CCC-BE4B-63652A0FD379}" type="slidenum">
              <a:rPr lang="en-US" smtClean="0"/>
              <a:t>‹#›</a:t>
            </a:fld>
            <a:endParaRPr lang="en-US" dirty="0"/>
          </a:p>
        </p:txBody>
      </p:sp>
      <p:sp>
        <p:nvSpPr>
          <p:cNvPr id="10" name="Text Placeholder 2"/>
          <p:cNvSpPr>
            <a:spLocks noGrp="1"/>
          </p:cNvSpPr>
          <p:nvPr>
            <p:ph type="body" idx="1"/>
          </p:nvPr>
        </p:nvSpPr>
        <p:spPr>
          <a:xfrm>
            <a:off x="628650" y="1155032"/>
            <a:ext cx="7886700" cy="502193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November 2018</a:t>
            </a:r>
            <a:endParaRPr lang="en-US" dirty="0"/>
          </a:p>
        </p:txBody>
      </p:sp>
    </p:spTree>
    <p:extLst>
      <p:ext uri="{BB962C8B-B14F-4D97-AF65-F5344CB8AC3E}">
        <p14:creationId xmlns:p14="http://schemas.microsoft.com/office/powerpoint/2010/main" val="3882184778"/>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Lst>
  <p:timing>
    <p:tnLst>
      <p:par>
        <p:cTn id="1" dur="indefinite" restart="never" nodeType="tmRoot"/>
      </p:par>
    </p:tnLst>
  </p:timing>
  <p:hf hdr="0"/>
  <p:txStyles>
    <p:titleStyle>
      <a:lvl1pPr algn="ctr" defTabSz="685800" rtl="0" eaLnBrk="1" latinLnBrk="0" hangingPunct="1">
        <a:lnSpc>
          <a:spcPct val="90000"/>
        </a:lnSpc>
        <a:spcBef>
          <a:spcPct val="0"/>
        </a:spcBef>
        <a:buNone/>
        <a:defRPr sz="3600" b="1" kern="1200">
          <a:solidFill>
            <a:schemeClr val="bg1"/>
          </a:solidFill>
          <a:latin typeface="Calibri "/>
          <a:ea typeface="+mj-ea"/>
          <a:cs typeface="+mj-cs"/>
        </a:defRPr>
      </a:lvl1pPr>
    </p:titleStyle>
    <p:body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45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45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45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10.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4.xml"/><Relationship Id="rId1" Type="http://schemas.openxmlformats.org/officeDocument/2006/relationships/tags" Target="../tags/tag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4.xml"/><Relationship Id="rId1" Type="http://schemas.openxmlformats.org/officeDocument/2006/relationships/tags" Target="../tags/tag12.xml"/><Relationship Id="rId4" Type="http://schemas.openxmlformats.org/officeDocument/2006/relationships/hyperlink" Target="https://www.cms.gov/Medicare/Health-Plans/ManagedCareMarketing/Downloads/CY-2018-Medicare-Marketing-Guidelines_Final072017.pdf" TargetMode="Externa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13.xm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tags" Target="../tags/tag1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15.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4.xml"/><Relationship Id="rId1" Type="http://schemas.openxmlformats.org/officeDocument/2006/relationships/tags" Target="../tags/tag18.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19.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4.xml"/><Relationship Id="rId1" Type="http://schemas.openxmlformats.org/officeDocument/2006/relationships/tags" Target="../tags/tag20.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2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4.xml"/><Relationship Id="rId1" Type="http://schemas.openxmlformats.org/officeDocument/2006/relationships/tags" Target="../tags/tag23.xml"/></Relationships>
</file>

<file path=ppt/slides/_rels/slide42.xml.rels><?xml version="1.0" encoding="UTF-8" standalone="yes"?>
<Relationships xmlns="http://schemas.openxmlformats.org/package/2006/relationships"><Relationship Id="rId8" Type="http://schemas.openxmlformats.org/officeDocument/2006/relationships/hyperlink" Target="http://www.cms.gov/Regulations-and-Guidance/Guidance/Manuals/Internet-Only-Manuals-IOMs-Items/CMS019326.html" TargetMode="External"/><Relationship Id="rId3" Type="http://schemas.openxmlformats.org/officeDocument/2006/relationships/hyperlink" Target="http://www.medicare.gov/" TargetMode="External"/><Relationship Id="rId7" Type="http://schemas.openxmlformats.org/officeDocument/2006/relationships/hyperlink" Target="https://www.cms.gov/Medicare/Health-Plans/ManagedCareMarketing/Downloads/CY-2018-Medicare-Marketing-Guidelines_Final072017.pdf"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hyperlink" Target="http://www.rrb.gov/" TargetMode="External"/><Relationship Id="rId11" Type="http://schemas.openxmlformats.org/officeDocument/2006/relationships/image" Target="../media/image13.png"/><Relationship Id="rId5" Type="http://schemas.openxmlformats.org/officeDocument/2006/relationships/hyperlink" Target="http://www.socialsecurity.gov/" TargetMode="External"/><Relationship Id="rId10" Type="http://schemas.openxmlformats.org/officeDocument/2006/relationships/hyperlink" Target="mailto:info@shiptacenter.org" TargetMode="External"/><Relationship Id="rId4" Type="http://schemas.openxmlformats.org/officeDocument/2006/relationships/hyperlink" Target="http://www.cms.gov/" TargetMode="External"/><Relationship Id="rId9" Type="http://schemas.openxmlformats.org/officeDocument/2006/relationships/hyperlink" Target="https://www.shiptacenter.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www.medicare.gov/publications" TargetMode="External"/><Relationship Id="rId2" Type="http://schemas.openxmlformats.org/officeDocument/2006/relationships/notesSlide" Target="../notesSlides/notesSlide43.xml"/><Relationship Id="rId1" Type="http://schemas.openxmlformats.org/officeDocument/2006/relationships/slideLayout" Target="../slideLayouts/slideLayout4.xml"/><Relationship Id="rId4" Type="http://schemas.openxmlformats.org/officeDocument/2006/relationships/hyperlink" Target="http://productordering.cms.hhs.gov/"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hyperlink" Target="https://cmsnationaltrainingprogram.cms.gov/"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hyperlink" Target="https://twitter.com/CMSGov" TargetMode="External"/><Relationship Id="rId4" Type="http://schemas.openxmlformats.org/officeDocument/2006/relationships/hyperlink" Target="mailto:training@cms.hhs.gov"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3600" dirty="0" smtClean="0">
                <a:latin typeface="+mn-lt"/>
              </a:rPr>
              <a:t>Medicare Advantage and Other Medicare Health Plans</a:t>
            </a:r>
            <a:br>
              <a:rPr lang="en-US" sz="3600" dirty="0" smtClean="0">
                <a:latin typeface="+mn-lt"/>
              </a:rPr>
            </a:br>
            <a:r>
              <a:rPr lang="en-US" sz="2000" dirty="0"/>
              <a:t>WA SHIBA Version - </a:t>
            </a:r>
            <a:r>
              <a:rPr lang="en-US" sz="2000"/>
              <a:t>Updated </a:t>
            </a:r>
            <a:r>
              <a:rPr lang="en-US" sz="2000" smtClean="0"/>
              <a:t>November 2018</a:t>
            </a:r>
            <a:endParaRPr lang="en-US" sz="2000" dirty="0">
              <a:latin typeface="+mn-lt"/>
            </a:endParaRPr>
          </a:p>
        </p:txBody>
      </p:sp>
    </p:spTree>
    <p:extLst>
      <p:ext uri="{BB962C8B-B14F-4D97-AF65-F5344CB8AC3E}">
        <p14:creationId xmlns:p14="http://schemas.microsoft.com/office/powerpoint/2010/main" val="2259433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0" y="-8785"/>
            <a:ext cx="9144000" cy="1011417"/>
          </a:xfrm>
        </p:spPr>
        <p:txBody>
          <a:bodyPr/>
          <a:lstStyle/>
          <a:p>
            <a:r>
              <a:rPr lang="en-US" sz="3200" dirty="0"/>
              <a:t>How </a:t>
            </a:r>
            <a:r>
              <a:rPr lang="en-US" sz="3200" dirty="0" smtClean="0"/>
              <a:t>do Medicare Advantage (MA) Plans work?</a:t>
            </a:r>
            <a:endParaRPr lang="en-US" sz="3200"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10</a:t>
            </a:fld>
            <a:endParaRPr lang="en-US" sz="1800" dirty="0"/>
          </a:p>
        </p:txBody>
      </p:sp>
      <p:sp>
        <p:nvSpPr>
          <p:cNvPr id="8" name="Content Placeholder 1"/>
          <p:cNvSpPr>
            <a:spLocks noGrp="1"/>
          </p:cNvSpPr>
          <p:nvPr>
            <p:ph idx="1"/>
          </p:nvPr>
        </p:nvSpPr>
        <p:spPr>
          <a:xfrm>
            <a:off x="628651" y="1171074"/>
            <a:ext cx="8093318" cy="5352818"/>
          </a:xfrm>
        </p:spPr>
        <p:txBody>
          <a:bodyPr>
            <a:normAutofit fontScale="92500" lnSpcReduction="10000"/>
          </a:bodyPr>
          <a:lstStyle/>
          <a:p>
            <a:pPr marL="347663" indent="-347663"/>
            <a:r>
              <a:rPr lang="en-US" dirty="0" smtClean="0"/>
              <a:t>In an MA Plan you </a:t>
            </a:r>
          </a:p>
          <a:p>
            <a:pPr marL="685800" lvl="1" indent="-338138"/>
            <a:r>
              <a:rPr lang="en-US" dirty="0" smtClean="0"/>
              <a:t>Are still in Medicare with all rights and protections</a:t>
            </a:r>
          </a:p>
          <a:p>
            <a:pPr marL="685800" lvl="1" indent="-338138">
              <a:lnSpc>
                <a:spcPct val="110000"/>
              </a:lnSpc>
              <a:spcBef>
                <a:spcPts val="600"/>
              </a:spcBef>
            </a:pPr>
            <a:r>
              <a:rPr lang="en-US" dirty="0" smtClean="0"/>
              <a:t>Still get those services covered by Part A and </a:t>
            </a:r>
            <a:br>
              <a:rPr lang="en-US" dirty="0" smtClean="0"/>
            </a:br>
            <a:r>
              <a:rPr lang="en-US" dirty="0" smtClean="0"/>
              <a:t>Part B but the MA Plan covers those services </a:t>
            </a:r>
          </a:p>
          <a:p>
            <a:pPr marL="685800" lvl="1" indent="-338138"/>
            <a:r>
              <a:rPr lang="en-US" dirty="0" smtClean="0"/>
              <a:t>May choose a plan that includes prescription drug coverage</a:t>
            </a:r>
          </a:p>
          <a:p>
            <a:pPr marL="685800" lvl="1" indent="-338138"/>
            <a:r>
              <a:rPr lang="en-US" dirty="0" smtClean="0"/>
              <a:t>Can be charged different out-of-pocket costs</a:t>
            </a:r>
          </a:p>
          <a:p>
            <a:pPr marL="685800" lvl="1" indent="-338138"/>
            <a:r>
              <a:rPr lang="en-US" dirty="0" smtClean="0"/>
              <a:t>Can’t  be charged more than Original Medicare for certain services, like chemotherapy, dialysis, and skilled nursing facility care</a:t>
            </a:r>
          </a:p>
          <a:p>
            <a:pPr marL="685800" lvl="1" indent="-338138"/>
            <a:r>
              <a:rPr lang="en-US" dirty="0" smtClean="0"/>
              <a:t>May choose a plan with extra benefits like vision, dental or fitness and wellness benefits</a:t>
            </a:r>
          </a:p>
          <a:p>
            <a:pPr marL="685800" lvl="1" indent="-338138"/>
            <a:r>
              <a:rPr lang="en-US" dirty="0" smtClean="0"/>
              <a:t>Have a yearly limit on your out-of-pocket costs</a:t>
            </a:r>
          </a:p>
          <a:p>
            <a:pPr marL="633413" lvl="1" indent="-338138"/>
            <a:endParaRPr lang="en-US" dirty="0"/>
          </a:p>
        </p:txBody>
      </p:sp>
    </p:spTree>
    <p:custDataLst>
      <p:tags r:id="rId1"/>
    </p:custDataLst>
    <p:extLst>
      <p:ext uri="{BB962C8B-B14F-4D97-AF65-F5344CB8AC3E}">
        <p14:creationId xmlns:p14="http://schemas.microsoft.com/office/powerpoint/2010/main" val="2146172718"/>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0" y="-8785"/>
            <a:ext cx="9144000" cy="1011417"/>
          </a:xfrm>
        </p:spPr>
        <p:txBody>
          <a:bodyPr/>
          <a:lstStyle/>
          <a:p>
            <a:r>
              <a:rPr lang="en-US" sz="3200" dirty="0"/>
              <a:t>Medicare Advantage </a:t>
            </a:r>
            <a:r>
              <a:rPr lang="en-US" sz="3200" dirty="0" smtClean="0"/>
              <a:t>(MA) Plan Costs</a:t>
            </a:r>
            <a:endParaRPr lang="en-US" sz="3200" dirty="0"/>
          </a:p>
        </p:txBody>
      </p:sp>
      <p:sp>
        <p:nvSpPr>
          <p:cNvPr id="36866" name="Rectangle 3"/>
          <p:cNvSpPr>
            <a:spLocks noGrp="1" noChangeArrowheads="1"/>
          </p:cNvSpPr>
          <p:nvPr>
            <p:ph idx="1"/>
          </p:nvPr>
        </p:nvSpPr>
        <p:spPr>
          <a:xfrm>
            <a:off x="628650" y="1212850"/>
            <a:ext cx="8016586" cy="5045995"/>
          </a:xfrm>
        </p:spPr>
        <p:txBody>
          <a:bodyPr>
            <a:normAutofit lnSpcReduction="10000"/>
          </a:bodyPr>
          <a:lstStyle/>
          <a:p>
            <a:pPr marL="347663" indent="-347663">
              <a:spcBef>
                <a:spcPts val="600"/>
              </a:spcBef>
            </a:pPr>
            <a:r>
              <a:rPr lang="en-US" dirty="0" smtClean="0"/>
              <a:t>You still pay the standard Part B premium</a:t>
            </a:r>
          </a:p>
          <a:p>
            <a:pPr marL="685800" lvl="1" indent="-344488">
              <a:lnSpc>
                <a:spcPct val="110000"/>
              </a:lnSpc>
              <a:spcBef>
                <a:spcPts val="600"/>
              </a:spcBef>
            </a:pPr>
            <a:r>
              <a:rPr lang="en-US" dirty="0"/>
              <a:t>A few plans may pay all or part for you</a:t>
            </a:r>
          </a:p>
          <a:p>
            <a:pPr marL="685800" lvl="1" indent="-344488">
              <a:lnSpc>
                <a:spcPct val="110000"/>
              </a:lnSpc>
              <a:spcBef>
                <a:spcPts val="600"/>
              </a:spcBef>
            </a:pPr>
            <a:r>
              <a:rPr lang="en-US" dirty="0"/>
              <a:t>State assistance </a:t>
            </a:r>
            <a:r>
              <a:rPr lang="en-US" dirty="0" smtClean="0"/>
              <a:t>is available for </a:t>
            </a:r>
            <a:r>
              <a:rPr lang="en-US" dirty="0"/>
              <a:t>some</a:t>
            </a:r>
          </a:p>
          <a:p>
            <a:pPr marL="347663" indent="-347663">
              <a:spcBef>
                <a:spcPts val="600"/>
              </a:spcBef>
            </a:pPr>
            <a:r>
              <a:rPr lang="en-US" dirty="0" smtClean="0"/>
              <a:t>You may pay an additional monthly premium to the plan</a:t>
            </a:r>
          </a:p>
          <a:p>
            <a:pPr marL="347663" indent="-347663">
              <a:spcBef>
                <a:spcPts val="600"/>
              </a:spcBef>
            </a:pPr>
            <a:r>
              <a:rPr lang="en-US" dirty="0" smtClean="0"/>
              <a:t>Plan deductibles, coinsurance, and copayments </a:t>
            </a:r>
          </a:p>
          <a:p>
            <a:pPr marL="685800" lvl="1" indent="-344488">
              <a:spcBef>
                <a:spcPts val="600"/>
              </a:spcBef>
            </a:pPr>
            <a:r>
              <a:rPr lang="en-US" dirty="0" smtClean="0"/>
              <a:t>Different from Original Medicare</a:t>
            </a:r>
          </a:p>
          <a:p>
            <a:pPr marL="685800" lvl="1" indent="-344488">
              <a:spcBef>
                <a:spcPts val="600"/>
              </a:spcBef>
            </a:pPr>
            <a:r>
              <a:rPr lang="en-US" dirty="0" smtClean="0"/>
              <a:t>Vary from plan to plan</a:t>
            </a:r>
          </a:p>
          <a:p>
            <a:pPr marL="685800" lvl="1" indent="-344488">
              <a:spcBef>
                <a:spcPts val="600"/>
              </a:spcBef>
            </a:pPr>
            <a:r>
              <a:rPr lang="en-US" dirty="0" smtClean="0"/>
              <a:t>May be higher if out-of-network</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11</a:t>
            </a:fld>
            <a:endParaRPr lang="en-US" sz="1800" dirty="0"/>
          </a:p>
        </p:txBody>
      </p:sp>
    </p:spTree>
    <p:custDataLst>
      <p:tags r:id="rId1"/>
    </p:custDataLst>
    <p:extLst>
      <p:ext uri="{BB962C8B-B14F-4D97-AF65-F5344CB8AC3E}">
        <p14:creationId xmlns:p14="http://schemas.microsoft.com/office/powerpoint/2010/main" val="2311268735"/>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0" y="-8785"/>
            <a:ext cx="9144000" cy="1011417"/>
          </a:xfrm>
        </p:spPr>
        <p:txBody>
          <a:bodyPr/>
          <a:lstStyle/>
          <a:p>
            <a:r>
              <a:rPr lang="en-US" sz="3200" dirty="0"/>
              <a:t>Who Can Join a Medicare Advantage Plan?</a:t>
            </a:r>
          </a:p>
        </p:txBody>
      </p:sp>
      <p:sp>
        <p:nvSpPr>
          <p:cNvPr id="7175" name="Rectangle 5"/>
          <p:cNvSpPr>
            <a:spLocks noGrp="1" noChangeArrowheads="1"/>
          </p:cNvSpPr>
          <p:nvPr>
            <p:ph idx="1"/>
          </p:nvPr>
        </p:nvSpPr>
        <p:spPr/>
        <p:txBody>
          <a:bodyPr>
            <a:normAutofit fontScale="92500" lnSpcReduction="10000"/>
          </a:bodyPr>
          <a:lstStyle/>
          <a:p>
            <a:pPr marL="341313" indent="-341313">
              <a:spcBef>
                <a:spcPts val="600"/>
              </a:spcBef>
            </a:pPr>
            <a:r>
              <a:rPr lang="en-US" dirty="0" smtClean="0"/>
              <a:t>To be eligible, you must</a:t>
            </a:r>
            <a:endParaRPr lang="en-US" dirty="0"/>
          </a:p>
          <a:p>
            <a:pPr marL="685800" lvl="1" indent="-344488">
              <a:spcBef>
                <a:spcPts val="600"/>
              </a:spcBef>
            </a:pPr>
            <a:r>
              <a:rPr lang="en-US" dirty="0" smtClean="0"/>
              <a:t>Be enrolled in Medicare Part A (Hospital Insurance)</a:t>
            </a:r>
          </a:p>
          <a:p>
            <a:pPr marL="685800" lvl="1" indent="-344488">
              <a:spcBef>
                <a:spcPts val="600"/>
              </a:spcBef>
            </a:pPr>
            <a:r>
              <a:rPr lang="en-US" dirty="0" smtClean="0"/>
              <a:t>Be enrolled </a:t>
            </a:r>
            <a:r>
              <a:rPr lang="en-US" dirty="0"/>
              <a:t>in Medicare Part B (Medical Insurance)</a:t>
            </a:r>
          </a:p>
          <a:p>
            <a:pPr marL="685800" lvl="1" indent="-344488">
              <a:spcBef>
                <a:spcPts val="600"/>
              </a:spcBef>
            </a:pPr>
            <a:r>
              <a:rPr lang="en-US" dirty="0"/>
              <a:t>Live in the plan’s service area</a:t>
            </a:r>
          </a:p>
          <a:p>
            <a:pPr marL="685800" lvl="1" indent="-344488">
              <a:spcBef>
                <a:spcPts val="600"/>
              </a:spcBef>
            </a:pPr>
            <a:r>
              <a:rPr lang="en-US" dirty="0" smtClean="0"/>
              <a:t>Be </a:t>
            </a:r>
            <a:r>
              <a:rPr lang="en-US" dirty="0"/>
              <a:t>a United States (U.S.) citizen or lawfully present in the U.S.</a:t>
            </a:r>
          </a:p>
          <a:p>
            <a:pPr marL="685800" lvl="1" indent="-344488">
              <a:spcBef>
                <a:spcPts val="600"/>
              </a:spcBef>
            </a:pPr>
            <a:r>
              <a:rPr lang="en-US" dirty="0" smtClean="0"/>
              <a:t>Not be </a:t>
            </a:r>
            <a:r>
              <a:rPr lang="en-US" dirty="0"/>
              <a:t>incarcerated</a:t>
            </a:r>
          </a:p>
          <a:p>
            <a:pPr marL="341313" indent="-341313">
              <a:spcBef>
                <a:spcPts val="600"/>
              </a:spcBef>
            </a:pPr>
            <a:r>
              <a:rPr lang="en-US" dirty="0"/>
              <a:t>To join you must also</a:t>
            </a:r>
          </a:p>
          <a:p>
            <a:pPr marL="685800" lvl="1" indent="-344488">
              <a:spcBef>
                <a:spcPts val="600"/>
              </a:spcBef>
            </a:pPr>
            <a:r>
              <a:rPr lang="en-US" dirty="0"/>
              <a:t>Provide necessary information to the plan</a:t>
            </a:r>
          </a:p>
          <a:p>
            <a:pPr marL="685800" lvl="1" indent="-344488">
              <a:spcBef>
                <a:spcPts val="600"/>
              </a:spcBef>
            </a:pPr>
            <a:r>
              <a:rPr lang="en-US" dirty="0"/>
              <a:t>Follow the plan’s rules</a:t>
            </a:r>
          </a:p>
          <a:p>
            <a:pPr marL="685800" lvl="1" indent="-344488">
              <a:spcBef>
                <a:spcPts val="600"/>
              </a:spcBef>
            </a:pPr>
            <a:r>
              <a:rPr lang="en-US" dirty="0" smtClean="0"/>
              <a:t>Only </a:t>
            </a:r>
            <a:r>
              <a:rPr lang="en-US" dirty="0"/>
              <a:t>belong to one plan at a time </a:t>
            </a:r>
          </a:p>
          <a:p>
            <a:pPr lvl="2"/>
            <a:endParaRPr lang="en-US" dirty="0" smtClean="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12</a:t>
            </a:fld>
            <a:endParaRPr lang="en-US" sz="1800" dirty="0"/>
          </a:p>
        </p:txBody>
      </p:sp>
    </p:spTree>
    <p:custDataLst>
      <p:tags r:id="rId1"/>
    </p:custDataLst>
    <p:extLst>
      <p:ext uri="{BB962C8B-B14F-4D97-AF65-F5344CB8AC3E}">
        <p14:creationId xmlns:p14="http://schemas.microsoft.com/office/powerpoint/2010/main" val="281967789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4"/>
          <p:cNvSpPr>
            <a:spLocks noGrp="1" noChangeArrowheads="1"/>
          </p:cNvSpPr>
          <p:nvPr>
            <p:ph type="title"/>
          </p:nvPr>
        </p:nvSpPr>
        <p:spPr>
          <a:xfrm>
            <a:off x="0" y="-8785"/>
            <a:ext cx="9144000" cy="1011417"/>
          </a:xfrm>
        </p:spPr>
        <p:txBody>
          <a:bodyPr>
            <a:normAutofit fontScale="90000"/>
          </a:bodyPr>
          <a:lstStyle/>
          <a:p>
            <a:r>
              <a:rPr lang="en-US" dirty="0"/>
              <a:t>Medicare Advantage (MA) </a:t>
            </a:r>
            <a:r>
              <a:rPr lang="en-US" dirty="0" smtClean="0"/>
              <a:t>Plans and </a:t>
            </a:r>
            <a:r>
              <a:rPr lang="en-US" dirty="0"/>
              <a:t/>
            </a:r>
            <a:br>
              <a:rPr lang="en-US" dirty="0"/>
            </a:br>
            <a:r>
              <a:rPr lang="en-US" dirty="0"/>
              <a:t>End-Stage Renal Disease (ESRD)</a:t>
            </a:r>
          </a:p>
        </p:txBody>
      </p:sp>
      <p:sp>
        <p:nvSpPr>
          <p:cNvPr id="7175" name="Rectangle 5"/>
          <p:cNvSpPr>
            <a:spLocks noGrp="1" noChangeArrowheads="1"/>
          </p:cNvSpPr>
          <p:nvPr>
            <p:ph idx="1"/>
          </p:nvPr>
        </p:nvSpPr>
        <p:spPr>
          <a:xfrm>
            <a:off x="628650" y="1212850"/>
            <a:ext cx="8049185" cy="5045995"/>
          </a:xfrm>
        </p:spPr>
        <p:txBody>
          <a:bodyPr>
            <a:normAutofit fontScale="92500" lnSpcReduction="20000"/>
          </a:bodyPr>
          <a:lstStyle/>
          <a:p>
            <a:pPr marL="341313" indent="-341313">
              <a:spcBef>
                <a:spcPts val="600"/>
              </a:spcBef>
            </a:pPr>
            <a:r>
              <a:rPr lang="en-US" dirty="0" smtClean="0"/>
              <a:t>Usually you can’t enroll if you have ESRD </a:t>
            </a:r>
          </a:p>
          <a:p>
            <a:pPr marL="341313" indent="-341313">
              <a:spcBef>
                <a:spcPts val="600"/>
              </a:spcBef>
            </a:pPr>
            <a:r>
              <a:rPr lang="en-US" dirty="0" smtClean="0"/>
              <a:t>There are limited exceptions</a:t>
            </a:r>
          </a:p>
          <a:p>
            <a:pPr marL="685800" lvl="1" indent="-344488">
              <a:spcBef>
                <a:spcPts val="600"/>
              </a:spcBef>
            </a:pPr>
            <a:r>
              <a:rPr lang="en-US" dirty="0" smtClean="0"/>
              <a:t>Transition from one plan to another within the same parent organization</a:t>
            </a:r>
          </a:p>
          <a:p>
            <a:pPr marL="685800" lvl="1" indent="-344488">
              <a:spcBef>
                <a:spcPts val="600"/>
              </a:spcBef>
            </a:pPr>
            <a:r>
              <a:rPr lang="en-US" dirty="0" smtClean="0"/>
              <a:t>No break between coverage</a:t>
            </a:r>
          </a:p>
          <a:p>
            <a:pPr marL="685800" lvl="1" indent="-344488">
              <a:spcBef>
                <a:spcPts val="600"/>
              </a:spcBef>
            </a:pPr>
            <a:r>
              <a:rPr lang="en-US" dirty="0" smtClean="0"/>
              <a:t>Must meet all other enrollment requirements</a:t>
            </a:r>
          </a:p>
          <a:p>
            <a:pPr marL="685800" lvl="1" indent="-344488">
              <a:spcBef>
                <a:spcPts val="600"/>
              </a:spcBef>
            </a:pPr>
            <a:r>
              <a:rPr lang="en-US" dirty="0" smtClean="0"/>
              <a:t>If you joined the plan without ESRD, but developed ESRD while in the plan, you may stay in the plan</a:t>
            </a:r>
          </a:p>
          <a:p>
            <a:pPr marL="341313" indent="-341313">
              <a:lnSpc>
                <a:spcPct val="110000"/>
              </a:lnSpc>
              <a:spcBef>
                <a:spcPts val="600"/>
              </a:spcBef>
            </a:pPr>
            <a:r>
              <a:rPr lang="en-US" dirty="0" smtClean="0"/>
              <a:t>If you’ve had a successful kidney </a:t>
            </a:r>
            <a:r>
              <a:rPr lang="en-US" dirty="0"/>
              <a:t>transplant or no longer </a:t>
            </a:r>
            <a:r>
              <a:rPr lang="en-US" dirty="0" smtClean="0"/>
              <a:t>require </a:t>
            </a:r>
            <a:r>
              <a:rPr lang="en-US" dirty="0"/>
              <a:t>a regular course of dialysis </a:t>
            </a:r>
          </a:p>
          <a:p>
            <a:pPr marL="685800" lvl="1" indent="-338138">
              <a:lnSpc>
                <a:spcPct val="110000"/>
              </a:lnSpc>
              <a:spcBef>
                <a:spcPts val="600"/>
              </a:spcBef>
            </a:pPr>
            <a:r>
              <a:rPr lang="en-US" dirty="0"/>
              <a:t>You aren’t considered to have ESRD for MA eligibility purposes</a:t>
            </a:r>
          </a:p>
          <a:p>
            <a:pPr lvl="3"/>
            <a:endParaRPr lang="en-US" dirty="0" smtClean="0"/>
          </a:p>
          <a:p>
            <a:pPr lvl="2"/>
            <a:endParaRPr lang="en-US" dirty="0" smtClean="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p>
            <a:fld id="{D60A6685-DBF6-4C41-A0CC-AA9EA7A85A20}" type="slidenum">
              <a:rPr lang="en-US" sz="1800"/>
              <a:pPr/>
              <a:t>13</a:t>
            </a:fld>
            <a:endParaRPr lang="en-US" sz="1800" dirty="0"/>
          </a:p>
        </p:txBody>
      </p:sp>
    </p:spTree>
    <p:custDataLst>
      <p:tags r:id="rId1"/>
    </p:custDataLst>
    <p:extLst>
      <p:ext uri="{BB962C8B-B14F-4D97-AF65-F5344CB8AC3E}">
        <p14:creationId xmlns:p14="http://schemas.microsoft.com/office/powerpoint/2010/main" val="81242849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85"/>
            <a:ext cx="9144000" cy="1011417"/>
          </a:xfrm>
        </p:spPr>
        <p:txBody>
          <a:bodyPr>
            <a:normAutofit fontScale="90000"/>
          </a:bodyPr>
          <a:lstStyle/>
          <a:p>
            <a:pPr lvl="0"/>
            <a:r>
              <a:rPr lang="en-US" dirty="0" smtClean="0"/>
              <a:t/>
            </a:r>
            <a:br>
              <a:rPr lang="en-US" dirty="0" smtClean="0"/>
            </a:br>
            <a:r>
              <a:rPr lang="en-US" dirty="0"/>
              <a:t>When You Can </a:t>
            </a:r>
            <a:r>
              <a:rPr lang="en-US" dirty="0" smtClean="0"/>
              <a:t>Join</a:t>
            </a:r>
            <a:r>
              <a:rPr lang="en-US" dirty="0"/>
              <a:t/>
            </a:r>
            <a:br>
              <a:rPr lang="en-US" dirty="0"/>
            </a:br>
            <a:r>
              <a:rPr lang="en-US" dirty="0"/>
              <a:t>Medicare Advantage (MA) Plans</a:t>
            </a:r>
            <a:r>
              <a:rPr lang="en-US" dirty="0" smtClean="0"/>
              <a:t/>
            </a:r>
            <a:br>
              <a:rPr lang="en-US" dirty="0" smtClean="0"/>
            </a:br>
            <a:endParaRPr lang="en-US" dirty="0"/>
          </a:p>
        </p:txBody>
      </p:sp>
      <p:sp>
        <p:nvSpPr>
          <p:cNvPr id="8" name="Content Placeholder 2"/>
          <p:cNvSpPr txBox="1">
            <a:spLocks/>
          </p:cNvSpPr>
          <p:nvPr/>
        </p:nvSpPr>
        <p:spPr>
          <a:xfrm>
            <a:off x="195944" y="1240970"/>
            <a:ext cx="8743106" cy="3657601"/>
          </a:xfrm>
          <a:prstGeom prst="rect">
            <a:avLst/>
          </a:prstGeom>
        </p:spPr>
        <p:txBody>
          <a:bodyPr vert="horz" lIns="91440" tIns="45720" rIns="91440" bIns="45720" rtlCol="0">
            <a:normAutofit/>
          </a:bodyPr>
          <a:lst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467916" indent="-171450"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639366" indent="-169069" algn="l" defTabSz="685800" rtl="0" eaLnBrk="1" latinLnBrk="0" hangingPunct="1">
              <a:lnSpc>
                <a:spcPct val="100000"/>
              </a:lnSpc>
              <a:spcBef>
                <a:spcPts val="450"/>
              </a:spcBef>
              <a:buSzPct val="50000"/>
              <a:buFont typeface="Wingdings" panose="05000000000000000000" pitchFamily="2" charset="2"/>
              <a:buChar char="q"/>
              <a:defRPr sz="2800" i="0" kern="1200">
                <a:solidFill>
                  <a:schemeClr val="tx1"/>
                </a:solidFill>
                <a:latin typeface="+mn-lt"/>
                <a:ea typeface="+mn-ea"/>
                <a:cs typeface="+mn-cs"/>
              </a:defRPr>
            </a:lvl3pPr>
            <a:lvl4pPr marL="685800" indent="264319" algn="l" defTabSz="685800" rtl="0" eaLnBrk="1" latinLnBrk="0" hangingPunct="1">
              <a:lnSpc>
                <a:spcPct val="100000"/>
              </a:lnSpc>
              <a:spcBef>
                <a:spcPts val="450"/>
              </a:spcBef>
              <a:buFont typeface="Calibri" panose="020F0502020204030204" pitchFamily="34" charset="0"/>
              <a:buChar char="–"/>
              <a:defRPr sz="2400" i="0" kern="1200">
                <a:solidFill>
                  <a:schemeClr val="tx1"/>
                </a:solidFill>
                <a:latin typeface="+mn-lt"/>
                <a:ea typeface="+mn-ea"/>
                <a:cs typeface="+mn-cs"/>
              </a:defRPr>
            </a:lvl4pPr>
            <a:lvl5pPr marL="1153716" indent="-202406" algn="l" defTabSz="685800" rtl="0" eaLnBrk="1" latinLnBrk="0" hangingPunct="1">
              <a:lnSpc>
                <a:spcPct val="100000"/>
              </a:lnSpc>
              <a:spcBef>
                <a:spcPts val="450"/>
              </a:spcBef>
              <a:buFont typeface="Arial" panose="020B0604020202020204" pitchFamily="34" charset="0"/>
              <a:buChar char="•"/>
              <a:defRPr sz="2400" i="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7663" indent="-347663">
              <a:lnSpc>
                <a:spcPct val="120000"/>
              </a:lnSpc>
            </a:pPr>
            <a:r>
              <a:rPr lang="en-US" sz="2800" dirty="0" smtClean="0"/>
              <a:t>Generally during your Initial Enrollment Period (IEP)</a:t>
            </a:r>
          </a:p>
          <a:p>
            <a:pPr marL="685800" lvl="1" indent="-338138">
              <a:lnSpc>
                <a:spcPct val="120000"/>
              </a:lnSpc>
            </a:pPr>
            <a:r>
              <a:rPr lang="en-US" sz="2000" dirty="0" smtClean="0"/>
              <a:t>If so, can change to another MA Plan (with or without drug coverage) or go back to Original Medicare (with or without drug coverage) within the first 3 months you have Medicare</a:t>
            </a:r>
          </a:p>
          <a:p>
            <a:pPr marL="347663" indent="-347663">
              <a:lnSpc>
                <a:spcPct val="120000"/>
              </a:lnSpc>
            </a:pPr>
            <a:r>
              <a:rPr lang="en-US" sz="2800" dirty="0" smtClean="0"/>
              <a:t>Medicare due to a disability</a:t>
            </a:r>
          </a:p>
          <a:p>
            <a:pPr marL="685800" lvl="1" indent="-338138">
              <a:lnSpc>
                <a:spcPct val="120000"/>
              </a:lnSpc>
            </a:pPr>
            <a:r>
              <a:rPr lang="en-US" sz="2000" dirty="0" smtClean="0"/>
              <a:t>7-month period begins 3 months before the 25</a:t>
            </a:r>
            <a:r>
              <a:rPr lang="en-US" sz="2000" baseline="30000" dirty="0" smtClean="0"/>
              <a:t>th</a:t>
            </a:r>
            <a:r>
              <a:rPr lang="en-US" sz="2000" dirty="0" smtClean="0"/>
              <a:t> month of disability benefits</a:t>
            </a:r>
          </a:p>
          <a:p>
            <a:pPr marL="685800" lvl="1" indent="-338138">
              <a:lnSpc>
                <a:spcPct val="120000"/>
              </a:lnSpc>
            </a:pPr>
            <a:r>
              <a:rPr lang="en-US" sz="2000" dirty="0" smtClean="0"/>
              <a:t>Ends 3 months after the 25</a:t>
            </a:r>
            <a:r>
              <a:rPr lang="en-US" sz="2000" baseline="30000" dirty="0" smtClean="0"/>
              <a:t>th</a:t>
            </a:r>
            <a:r>
              <a:rPr lang="en-US" sz="2000" dirty="0" smtClean="0"/>
              <a:t> month of disability benefits</a:t>
            </a:r>
          </a:p>
        </p:txBody>
      </p:sp>
      <p:sp>
        <p:nvSpPr>
          <p:cNvPr id="9" name="Rectangle 8"/>
          <p:cNvSpPr/>
          <p:nvPr/>
        </p:nvSpPr>
        <p:spPr>
          <a:xfrm>
            <a:off x="180393" y="4729067"/>
            <a:ext cx="8773886" cy="914400"/>
          </a:xfrm>
          <a:prstGeom prst="rect">
            <a:avLst/>
          </a:prstGeom>
          <a:solidFill>
            <a:srgbClr val="084A9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b="1" dirty="0"/>
              <a:t>NOTE: </a:t>
            </a:r>
            <a:r>
              <a:rPr lang="en-US" dirty="0"/>
              <a:t>If you drop a </a:t>
            </a:r>
            <a:r>
              <a:rPr lang="en-US" dirty="0" err="1"/>
              <a:t>Medigap</a:t>
            </a:r>
            <a:r>
              <a:rPr lang="en-US" dirty="0"/>
              <a:t> policy to join an MA Plan, you might not be able to get it back. Check with your state.</a:t>
            </a:r>
          </a:p>
        </p:txBody>
      </p:sp>
      <p:sp>
        <p:nvSpPr>
          <p:cNvPr id="3" name="Date Placeholder 2"/>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14</a:t>
            </a:fld>
            <a:endParaRPr lang="en-US" sz="1800" dirty="0"/>
          </a:p>
        </p:txBody>
      </p:sp>
    </p:spTree>
    <p:extLst>
      <p:ext uri="{BB962C8B-B14F-4D97-AF65-F5344CB8AC3E}">
        <p14:creationId xmlns:p14="http://schemas.microsoft.com/office/powerpoint/2010/main" val="284550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00B0F0"/>
                </a:solidFill>
              </a:rPr>
              <a:t>NEW</a:t>
            </a:r>
            <a:r>
              <a:rPr lang="en-US" dirty="0" smtClean="0"/>
              <a:t> </a:t>
            </a:r>
            <a:r>
              <a:rPr lang="en-US" dirty="0"/>
              <a:t>Medicare Advantage Open Enrollment Period (MA OEP)</a:t>
            </a:r>
          </a:p>
        </p:txBody>
      </p:sp>
      <p:graphicFrame>
        <p:nvGraphicFramePr>
          <p:cNvPr id="7" name="Diagram 6" title="calendar"/>
          <p:cNvGraphicFramePr/>
          <p:nvPr>
            <p:extLst>
              <p:ext uri="{D42A27DB-BD31-4B8C-83A1-F6EECF244321}">
                <p14:modId xmlns:p14="http://schemas.microsoft.com/office/powerpoint/2010/main" val="1398829760"/>
              </p:ext>
            </p:extLst>
          </p:nvPr>
        </p:nvGraphicFramePr>
        <p:xfrm>
          <a:off x="19051" y="1377929"/>
          <a:ext cx="5869133" cy="11139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title="calendar"/>
          <p:cNvGraphicFramePr/>
          <p:nvPr>
            <p:extLst>
              <p:ext uri="{D42A27DB-BD31-4B8C-83A1-F6EECF244321}">
                <p14:modId xmlns:p14="http://schemas.microsoft.com/office/powerpoint/2010/main" val="698250313"/>
              </p:ext>
            </p:extLst>
          </p:nvPr>
        </p:nvGraphicFramePr>
        <p:xfrm>
          <a:off x="6457950" y="1377929"/>
          <a:ext cx="2353541" cy="15046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Content Placeholder 2"/>
          <p:cNvSpPr txBox="1">
            <a:spLocks/>
          </p:cNvSpPr>
          <p:nvPr/>
        </p:nvSpPr>
        <p:spPr>
          <a:xfrm>
            <a:off x="247651" y="2837371"/>
            <a:ext cx="8131851" cy="3723940"/>
          </a:xfrm>
          <a:prstGeom prst="rect">
            <a:avLst/>
          </a:prstGeom>
        </p:spPr>
        <p:txBody>
          <a:bodyPr vert="horz" lIns="91440" tIns="45720" rIns="91440" bIns="45720" rtlCol="0">
            <a:noAutofit/>
          </a:bodyPr>
          <a:lstStyle>
            <a:lvl1pPr marL="257168" indent="-257168" algn="l" defTabSz="342892" rtl="0" eaLnBrk="1" latinLnBrk="0" hangingPunct="1">
              <a:spcBef>
                <a:spcPts val="450"/>
              </a:spcBef>
              <a:buFont typeface="Wingdings" panose="05000000000000000000" pitchFamily="2" charset="2"/>
              <a:buChar char="§"/>
              <a:defRPr sz="2400" kern="1200">
                <a:solidFill>
                  <a:schemeClr val="tx1"/>
                </a:solidFill>
                <a:latin typeface="+mn-lt"/>
                <a:ea typeface="+mn-ea"/>
                <a:cs typeface="+mn-cs"/>
              </a:defRPr>
            </a:lvl1pPr>
            <a:lvl2pPr marL="466713" indent="-208355" algn="l" defTabSz="342892" rtl="0" eaLnBrk="1" latinLnBrk="0" hangingPunct="1">
              <a:spcBef>
                <a:spcPts val="450"/>
              </a:spcBef>
              <a:buFont typeface="Arial" panose="020B0604020202020204" pitchFamily="34" charset="0"/>
              <a:buChar char="•"/>
              <a:defRPr sz="2100" kern="1200">
                <a:solidFill>
                  <a:schemeClr val="tx1"/>
                </a:solidFill>
                <a:latin typeface="+mn-lt"/>
                <a:ea typeface="+mn-ea"/>
                <a:cs typeface="+mn-cs"/>
              </a:defRPr>
            </a:lvl2pPr>
            <a:lvl3pPr marL="725073" indent="-258359" algn="l" defTabSz="342892" rtl="0" eaLnBrk="1" latinLnBrk="0" hangingPunct="1">
              <a:spcBef>
                <a:spcPts val="450"/>
              </a:spcBef>
              <a:buSzPct val="50000"/>
              <a:buFont typeface="Wingdings" panose="05000000000000000000" pitchFamily="2" charset="2"/>
              <a:buChar char="q"/>
              <a:defRPr sz="1800" kern="1200">
                <a:solidFill>
                  <a:schemeClr val="tx1"/>
                </a:solidFill>
                <a:latin typeface="+mn-lt"/>
                <a:ea typeface="+mn-ea"/>
                <a:cs typeface="+mn-cs"/>
              </a:defRPr>
            </a:lvl3pPr>
            <a:lvl4pPr marL="944143" indent="-219070" algn="l" defTabSz="342892" rtl="0" eaLnBrk="1" latinLnBrk="0" hangingPunct="1">
              <a:spcBef>
                <a:spcPts val="450"/>
              </a:spcBef>
              <a:buFont typeface="Courier New" panose="02070309020205020404" pitchFamily="49" charset="0"/>
              <a:buChar char="o"/>
              <a:defRPr sz="1500" kern="1200">
                <a:solidFill>
                  <a:schemeClr val="tx1"/>
                </a:solidFill>
                <a:latin typeface="+mn-lt"/>
                <a:ea typeface="+mn-ea"/>
                <a:cs typeface="+mn-cs"/>
              </a:defRPr>
            </a:lvl4pPr>
            <a:lvl5pPr marL="1113207" indent="-169065" algn="l" defTabSz="342892" rtl="0" eaLnBrk="1" latinLnBrk="0" hangingPunct="1">
              <a:spcBef>
                <a:spcPts val="450"/>
              </a:spcBef>
              <a:buFont typeface="Calibri" panose="020F0502020204030204" pitchFamily="34" charset="0"/>
              <a:buChar char="–"/>
              <a:defRPr sz="1500" kern="1200">
                <a:solidFill>
                  <a:schemeClr val="tx1"/>
                </a:solidFill>
                <a:latin typeface="+mn-lt"/>
                <a:ea typeface="+mn-ea"/>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a:lstStyle>
          <a:p>
            <a:pPr marL="342900" lvl="1" indent="-342900">
              <a:buFont typeface="Wingdings" panose="05000000000000000000" pitchFamily="2" charset="2"/>
              <a:buChar char="§"/>
            </a:pPr>
            <a:r>
              <a:rPr lang="en-US" sz="2400" dirty="0">
                <a:solidFill>
                  <a:prstClr val="black"/>
                </a:solidFill>
              </a:rPr>
              <a:t>3-Month period each year during which you can </a:t>
            </a:r>
          </a:p>
          <a:p>
            <a:pPr marL="571472" lvl="1" indent="-279386">
              <a:buFont typeface="Wingdings" panose="05000000000000000000" pitchFamily="2" charset="2"/>
              <a:buChar char="ü"/>
            </a:pPr>
            <a:r>
              <a:rPr lang="en-US" sz="2400" dirty="0">
                <a:solidFill>
                  <a:prstClr val="black"/>
                </a:solidFill>
              </a:rPr>
              <a:t>Switch MA Plans (MA-PD to MA, or MA to MA-PD)</a:t>
            </a:r>
          </a:p>
          <a:p>
            <a:pPr marL="571472" lvl="1" indent="-279386">
              <a:buFont typeface="Wingdings" panose="05000000000000000000" pitchFamily="2" charset="2"/>
              <a:buChar char="ü"/>
            </a:pPr>
            <a:r>
              <a:rPr lang="en-US" sz="2400" dirty="0">
                <a:solidFill>
                  <a:prstClr val="black"/>
                </a:solidFill>
              </a:rPr>
              <a:t>Drop MA Plan and return to Original </a:t>
            </a:r>
            <a:r>
              <a:rPr lang="en-US" sz="2400" dirty="0" smtClean="0">
                <a:solidFill>
                  <a:prstClr val="black"/>
                </a:solidFill>
              </a:rPr>
              <a:t>Medicare</a:t>
            </a:r>
            <a:endParaRPr lang="en-US" sz="2400" dirty="0">
              <a:solidFill>
                <a:prstClr val="black"/>
              </a:solidFill>
            </a:endParaRPr>
          </a:p>
          <a:p>
            <a:pPr marL="854075" lvl="2" indent="-217488">
              <a:buSzPct val="100000"/>
              <a:buFont typeface="Arial" panose="020B0604020202020204" pitchFamily="34" charset="0"/>
              <a:buChar char="•"/>
            </a:pPr>
            <a:r>
              <a:rPr lang="en-US" sz="2133" dirty="0">
                <a:solidFill>
                  <a:prstClr val="black"/>
                </a:solidFill>
              </a:rPr>
              <a:t>If you do, you can enroll in a Part D </a:t>
            </a:r>
            <a:r>
              <a:rPr lang="en-US" sz="2133" dirty="0" smtClean="0">
                <a:solidFill>
                  <a:prstClr val="black"/>
                </a:solidFill>
              </a:rPr>
              <a:t>plan</a:t>
            </a:r>
          </a:p>
          <a:p>
            <a:pPr marL="854075" lvl="2" indent="-217488">
              <a:buSzPct val="100000"/>
              <a:buFont typeface="Arial" panose="020B0604020202020204" pitchFamily="34" charset="0"/>
              <a:buChar char="•"/>
            </a:pPr>
            <a:r>
              <a:rPr lang="en-US" sz="2133" dirty="0" smtClean="0">
                <a:solidFill>
                  <a:prstClr val="black"/>
                </a:solidFill>
              </a:rPr>
              <a:t>You won’t have a Guaranteed Issue Right for a Medigap policy</a:t>
            </a:r>
            <a:endParaRPr lang="en-US" sz="2133" dirty="0">
              <a:solidFill>
                <a:prstClr val="black"/>
              </a:solidFill>
            </a:endParaRPr>
          </a:p>
          <a:p>
            <a:pPr marL="342900" lvl="2" indent="-342900">
              <a:buSzPct val="100000"/>
              <a:buFont typeface="Wingdings" panose="05000000000000000000" pitchFamily="2" charset="2"/>
              <a:buChar char="§"/>
            </a:pPr>
            <a:r>
              <a:rPr lang="en-US" sz="2400" dirty="0">
                <a:solidFill>
                  <a:prstClr val="black"/>
                </a:solidFill>
              </a:rPr>
              <a:t>You must already be in an MA Plan on January 1 to use this enrollment period.</a:t>
            </a:r>
          </a:p>
          <a:p>
            <a:pPr marL="342900" lvl="2" indent="-342900">
              <a:buSzPct val="100000"/>
              <a:buFont typeface="Wingdings" panose="05000000000000000000" pitchFamily="2" charset="2"/>
              <a:buChar char="§"/>
            </a:pPr>
            <a:r>
              <a:rPr lang="en-US" sz="2400" dirty="0">
                <a:solidFill>
                  <a:prstClr val="black"/>
                </a:solidFill>
              </a:rPr>
              <a:t>Doesn’t apply to MSA or Cost Plans.</a:t>
            </a:r>
          </a:p>
          <a:p>
            <a:pPr marL="0" indent="0">
              <a:buNone/>
            </a:pPr>
            <a:endParaRPr lang="en-US" sz="1800" dirty="0">
              <a:solidFill>
                <a:prstClr val="black"/>
              </a:solidFill>
            </a:endParaRPr>
          </a:p>
          <a:p>
            <a:pPr marL="0" indent="0">
              <a:buNone/>
            </a:pPr>
            <a:endParaRPr lang="en-US" sz="2000" dirty="0">
              <a:solidFill>
                <a:prstClr val="black"/>
              </a:solidFill>
            </a:endParaRPr>
          </a:p>
          <a:p>
            <a:pPr marL="0" indent="0">
              <a:buNone/>
            </a:pPr>
            <a:endParaRPr lang="en-US" sz="2100" dirty="0">
              <a:solidFill>
                <a:prstClr val="black"/>
              </a:solidFill>
            </a:endParaRPr>
          </a:p>
          <a:p>
            <a:pPr marL="0" indent="0">
              <a:buNone/>
            </a:pPr>
            <a:endParaRPr lang="en-US" sz="2100" dirty="0">
              <a:solidFill>
                <a:prstClr val="black"/>
              </a:solidFill>
            </a:endParaRPr>
          </a:p>
        </p:txBody>
      </p:sp>
      <p:sp>
        <p:nvSpPr>
          <p:cNvPr id="4" name="Date Placeholder 3"/>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15</a:t>
            </a:fld>
            <a:endParaRPr lang="en-US" sz="1800" dirty="0"/>
          </a:p>
        </p:txBody>
      </p:sp>
    </p:spTree>
    <p:extLst>
      <p:ext uri="{BB962C8B-B14F-4D97-AF65-F5344CB8AC3E}">
        <p14:creationId xmlns:p14="http://schemas.microsoft.com/office/powerpoint/2010/main" val="39421130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85"/>
            <a:ext cx="9144000" cy="1011417"/>
          </a:xfrm>
        </p:spPr>
        <p:txBody>
          <a:bodyPr>
            <a:normAutofit fontScale="90000"/>
          </a:bodyPr>
          <a:lstStyle/>
          <a:p>
            <a:pPr lvl="0"/>
            <a:r>
              <a:rPr lang="en-US" dirty="0"/>
              <a:t/>
            </a:r>
            <a:br>
              <a:rPr lang="en-US" dirty="0"/>
            </a:br>
            <a:r>
              <a:rPr lang="en-US" dirty="0"/>
              <a:t>When You Can Join or Switch </a:t>
            </a:r>
            <a:br>
              <a:rPr lang="en-US" dirty="0"/>
            </a:br>
            <a:r>
              <a:rPr lang="en-US" dirty="0"/>
              <a:t>Medicare Advantage (MA) </a:t>
            </a:r>
            <a:r>
              <a:rPr lang="en-US" dirty="0" smtClean="0"/>
              <a:t>Plans (continued)</a:t>
            </a:r>
            <a:br>
              <a:rPr lang="en-US" dirty="0" smtClean="0"/>
            </a:br>
            <a:endParaRPr lang="en-US" dirty="0"/>
          </a:p>
        </p:txBody>
      </p:sp>
      <p:sp>
        <p:nvSpPr>
          <p:cNvPr id="3" name="Date Placeholder 2"/>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0BA56A77-CBC6-4B9A-8546-094154A904E0}" type="slidenum">
              <a:rPr lang="en-US" sz="1800"/>
              <a:pPr/>
              <a:t>16</a:t>
            </a:fld>
            <a:endParaRPr lang="en-US" sz="1800" dirty="0"/>
          </a:p>
        </p:txBody>
      </p:sp>
      <p:sp>
        <p:nvSpPr>
          <p:cNvPr id="9" name="Content Placeholder 2"/>
          <p:cNvSpPr>
            <a:spLocks noGrp="1"/>
          </p:cNvSpPr>
          <p:nvPr>
            <p:ph idx="1"/>
          </p:nvPr>
        </p:nvSpPr>
        <p:spPr>
          <a:xfrm>
            <a:off x="414528" y="1171074"/>
            <a:ext cx="8404619" cy="5185277"/>
          </a:xfrm>
        </p:spPr>
        <p:txBody>
          <a:bodyPr>
            <a:normAutofit lnSpcReduction="10000"/>
          </a:bodyPr>
          <a:lstStyle/>
          <a:p>
            <a:pPr marL="347663" indent="-347663">
              <a:lnSpc>
                <a:spcPct val="120000"/>
              </a:lnSpc>
            </a:pPr>
            <a:r>
              <a:rPr lang="en-US" sz="2400" dirty="0" smtClean="0"/>
              <a:t>If you have Part A and enroll in Medicare Part B during a General Enrollment Period (GEP), you can enroll in an MA Plan </a:t>
            </a:r>
            <a:r>
              <a:rPr lang="en-US" sz="2400" dirty="0"/>
              <a:t>April 1–June </a:t>
            </a:r>
            <a:r>
              <a:rPr lang="en-US" sz="2400" dirty="0" smtClean="0"/>
              <a:t>30 with coverage starting July 1</a:t>
            </a:r>
          </a:p>
          <a:p>
            <a:pPr marL="347663" indent="-347663">
              <a:lnSpc>
                <a:spcPct val="120000"/>
              </a:lnSpc>
            </a:pPr>
            <a:r>
              <a:rPr lang="en-US" sz="2400" dirty="0" smtClean="0"/>
              <a:t>During Special Enrollment Period (SEP) in certain circumstances</a:t>
            </a:r>
          </a:p>
          <a:p>
            <a:pPr marL="685800" lvl="1" indent="-338138">
              <a:lnSpc>
                <a:spcPct val="120000"/>
              </a:lnSpc>
            </a:pPr>
            <a:r>
              <a:rPr lang="en-US" sz="2000" dirty="0" smtClean="0"/>
              <a:t>Examples include:</a:t>
            </a:r>
          </a:p>
          <a:p>
            <a:pPr marL="1033463" lvl="2" indent="-347663">
              <a:lnSpc>
                <a:spcPct val="120000"/>
              </a:lnSpc>
            </a:pPr>
            <a:r>
              <a:rPr lang="en-US" sz="2000" dirty="0" smtClean="0"/>
              <a:t>You move out of your plan’s service area</a:t>
            </a:r>
          </a:p>
          <a:p>
            <a:pPr marL="1033463" lvl="2" indent="-347663">
              <a:lnSpc>
                <a:spcPct val="120000"/>
              </a:lnSpc>
            </a:pPr>
            <a:r>
              <a:rPr lang="en-US" sz="2000" dirty="0" smtClean="0"/>
              <a:t>You have or lose Medicaid or Extra Help</a:t>
            </a:r>
          </a:p>
          <a:p>
            <a:pPr marL="1033463" lvl="2" indent="-347663">
              <a:lnSpc>
                <a:spcPct val="120000"/>
              </a:lnSpc>
            </a:pPr>
            <a:r>
              <a:rPr lang="en-US" sz="2000" dirty="0" smtClean="0"/>
              <a:t>You live in an institution (like a nursing home)</a:t>
            </a:r>
          </a:p>
          <a:p>
            <a:pPr marL="347663" indent="-347663">
              <a:lnSpc>
                <a:spcPct val="120000"/>
              </a:lnSpc>
            </a:pPr>
            <a:r>
              <a:rPr lang="en-US" sz="2400" dirty="0" smtClean="0"/>
              <a:t>5-star Special Enrollment Period – None in Washington</a:t>
            </a:r>
          </a:p>
          <a:p>
            <a:pPr marL="685800" lvl="1" indent="-338138">
              <a:lnSpc>
                <a:spcPct val="120000"/>
              </a:lnSpc>
            </a:pPr>
            <a:r>
              <a:rPr lang="en-US" sz="2000" dirty="0" smtClean="0"/>
              <a:t>Can switch to an MA Plan or Medicare Cost Plan that has 5 stars for its overall star rating</a:t>
            </a:r>
          </a:p>
          <a:p>
            <a:pPr marL="685800" lvl="1" indent="-338138">
              <a:lnSpc>
                <a:spcPct val="120000"/>
              </a:lnSpc>
            </a:pPr>
            <a:r>
              <a:rPr lang="en-US" sz="2000" dirty="0" smtClean="0"/>
              <a:t>Once from December 8, 2018 – November 30, 2019</a:t>
            </a:r>
          </a:p>
        </p:txBody>
      </p:sp>
    </p:spTree>
    <p:extLst>
      <p:ext uri="{BB962C8B-B14F-4D97-AF65-F5344CB8AC3E}">
        <p14:creationId xmlns:p14="http://schemas.microsoft.com/office/powerpoint/2010/main" val="14167148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85"/>
            <a:ext cx="9144000" cy="1011417"/>
          </a:xfrm>
        </p:spPr>
        <p:txBody>
          <a:bodyPr/>
          <a:lstStyle/>
          <a:p>
            <a:r>
              <a:rPr lang="en-US" sz="3200" dirty="0"/>
              <a:t>Low Performing </a:t>
            </a:r>
            <a:r>
              <a:rPr lang="en-US" sz="3200" dirty="0" smtClean="0"/>
              <a:t>Drug Plan</a:t>
            </a:r>
            <a:endParaRPr lang="en-US" sz="3200" dirty="0"/>
          </a:p>
        </p:txBody>
      </p:sp>
      <p:sp>
        <p:nvSpPr>
          <p:cNvPr id="3" name="Content Placeholder 2"/>
          <p:cNvSpPr>
            <a:spLocks noGrp="1"/>
          </p:cNvSpPr>
          <p:nvPr>
            <p:ph idx="1"/>
          </p:nvPr>
        </p:nvSpPr>
        <p:spPr>
          <a:xfrm>
            <a:off x="381000" y="1130968"/>
            <a:ext cx="8404412" cy="5045995"/>
          </a:xfrm>
        </p:spPr>
        <p:txBody>
          <a:bodyPr>
            <a:normAutofit lnSpcReduction="10000"/>
          </a:bodyPr>
          <a:lstStyle/>
          <a:p>
            <a:pPr marL="347663" indent="-347663">
              <a:spcBef>
                <a:spcPts val="600"/>
              </a:spcBef>
            </a:pPr>
            <a:r>
              <a:rPr lang="en-US" dirty="0" smtClean="0"/>
              <a:t>Low performing star rating status </a:t>
            </a:r>
          </a:p>
          <a:p>
            <a:pPr marL="685800" lvl="1" indent="-338138">
              <a:spcBef>
                <a:spcPts val="600"/>
              </a:spcBef>
            </a:pPr>
            <a:r>
              <a:rPr lang="en-US" dirty="0" smtClean="0"/>
              <a:t>You may have a one-time option to switch to another Medicare drug plan with a rating of 3, 4, or 5 stars if your plan’s summary rating was less than 3 stars for 3 years</a:t>
            </a:r>
          </a:p>
          <a:p>
            <a:pPr marL="685800" lvl="1" indent="-338138">
              <a:spcBef>
                <a:spcPts val="600"/>
              </a:spcBef>
            </a:pPr>
            <a:r>
              <a:rPr lang="en-US" dirty="0" smtClean="0"/>
              <a:t>Low Performance Icon appears on </a:t>
            </a:r>
            <a:br>
              <a:rPr lang="en-US" dirty="0" smtClean="0"/>
            </a:br>
            <a:r>
              <a:rPr lang="en-US" dirty="0" smtClean="0"/>
              <a:t>Plan Finder</a:t>
            </a:r>
          </a:p>
          <a:p>
            <a:pPr marL="685800" lvl="1" indent="-338138">
              <a:spcBef>
                <a:spcPts val="600"/>
              </a:spcBef>
            </a:pPr>
            <a:r>
              <a:rPr lang="en-US" dirty="0" smtClean="0"/>
              <a:t>Plans can’t attempt to discredit their low performing status by showcasing a separate higher rating </a:t>
            </a:r>
          </a:p>
          <a:p>
            <a:pPr marL="685800" lvl="1" indent="-338138">
              <a:spcBef>
                <a:spcPts val="600"/>
              </a:spcBef>
            </a:pPr>
            <a:r>
              <a:rPr lang="en-US" dirty="0" smtClean="0"/>
              <a:t>None in Washington</a:t>
            </a:r>
          </a:p>
          <a:p>
            <a:endParaRPr lang="en-US" dirty="0"/>
          </a:p>
        </p:txBody>
      </p:sp>
      <p:pic>
        <p:nvPicPr>
          <p:cNvPr id="7" name="Picture 2" descr="Low preforming plan ic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77" r="18611"/>
          <a:stretch/>
        </p:blipFill>
        <p:spPr bwMode="auto">
          <a:xfrm>
            <a:off x="7159997" y="3341764"/>
            <a:ext cx="836916" cy="914400"/>
          </a:xfrm>
          <a:prstGeom prst="rect">
            <a:avLst/>
          </a:prstGeom>
          <a:solidFill>
            <a:srgbClr val="E9EDF4"/>
          </a:solidFill>
          <a:ln>
            <a:noFill/>
          </a:ln>
          <a:effectLst/>
          <a:extLst/>
        </p:spPr>
      </p:pic>
      <p:sp>
        <p:nvSpPr>
          <p:cNvPr id="4" name="Date Placeholder 3"/>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dirty="0" smtClean="0"/>
              <a:t>Medicare Advantage and Other Health Plans</a:t>
            </a:r>
            <a:endParaRPr lang="en-US" dirty="0"/>
          </a:p>
        </p:txBody>
      </p:sp>
      <p:sp>
        <p:nvSpPr>
          <p:cNvPr id="9" name="Slide Number Placeholder 8"/>
          <p:cNvSpPr>
            <a:spLocks noGrp="1"/>
          </p:cNvSpPr>
          <p:nvPr>
            <p:ph type="sldNum" sz="quarter" idx="12"/>
          </p:nvPr>
        </p:nvSpPr>
        <p:spPr/>
        <p:txBody>
          <a:bodyPr vert="horz" lIns="91440" tIns="45720" rIns="91440" bIns="45720" rtlCol="0" anchor="ctr"/>
          <a:lstStyle/>
          <a:p>
            <a:fld id="{D60A6685-DBF6-4C41-A0CC-AA9EA7A85A20}" type="slidenum">
              <a:rPr lang="en-US" sz="1800"/>
              <a:pPr/>
              <a:t>17</a:t>
            </a:fld>
            <a:endParaRPr lang="en-US" sz="1800" dirty="0"/>
          </a:p>
        </p:txBody>
      </p:sp>
    </p:spTree>
    <p:extLst>
      <p:ext uri="{BB962C8B-B14F-4D97-AF65-F5344CB8AC3E}">
        <p14:creationId xmlns:p14="http://schemas.microsoft.com/office/powerpoint/2010/main" val="31960438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a:xfrm>
            <a:off x="0" y="-8785"/>
            <a:ext cx="9144000" cy="1011417"/>
          </a:xfrm>
        </p:spPr>
        <p:txBody>
          <a:bodyPr>
            <a:normAutofit fontScale="90000"/>
          </a:bodyPr>
          <a:lstStyle/>
          <a:p>
            <a:r>
              <a:rPr lang="en-US" dirty="0"/>
              <a:t>Medicare Advantage </a:t>
            </a:r>
            <a:r>
              <a:rPr lang="en-US" dirty="0" smtClean="0"/>
              <a:t>(MA) Trial </a:t>
            </a:r>
            <a:r>
              <a:rPr lang="en-US" dirty="0"/>
              <a:t>Rights and Medigap </a:t>
            </a:r>
          </a:p>
        </p:txBody>
      </p:sp>
      <p:sp>
        <p:nvSpPr>
          <p:cNvPr id="28674" name="Rectangle 3"/>
          <p:cNvSpPr>
            <a:spLocks noGrp="1" noChangeArrowheads="1"/>
          </p:cNvSpPr>
          <p:nvPr>
            <p:ph idx="1"/>
          </p:nvPr>
        </p:nvSpPr>
        <p:spPr/>
        <p:txBody>
          <a:bodyPr/>
          <a:lstStyle/>
          <a:p>
            <a:pPr marL="347663" indent="-347663">
              <a:spcBef>
                <a:spcPts val="600"/>
              </a:spcBef>
            </a:pPr>
            <a:r>
              <a:rPr lang="en-US" dirty="0" smtClean="0"/>
              <a:t>Special Medigap rights for people who join </a:t>
            </a:r>
            <a:r>
              <a:rPr lang="en-US" dirty="0" smtClean="0">
                <a:solidFill>
                  <a:schemeClr val="dk1"/>
                </a:solidFill>
              </a:rPr>
              <a:t>a</a:t>
            </a:r>
            <a:r>
              <a:rPr lang="en-US" dirty="0" smtClean="0"/>
              <a:t>n</a:t>
            </a:r>
            <a:r>
              <a:rPr lang="en-US" dirty="0" smtClean="0">
                <a:solidFill>
                  <a:schemeClr val="dk1"/>
                </a:solidFill>
              </a:rPr>
              <a:t> MA </a:t>
            </a:r>
            <a:r>
              <a:rPr lang="en-US" dirty="0" smtClean="0"/>
              <a:t>Plan for the first time </a:t>
            </a:r>
          </a:p>
          <a:p>
            <a:pPr marL="685800" lvl="1" indent="-344488">
              <a:spcBef>
                <a:spcPts val="600"/>
              </a:spcBef>
            </a:pPr>
            <a:r>
              <a:rPr lang="en-US" dirty="0" smtClean="0"/>
              <a:t>When first eligible at 65, or</a:t>
            </a:r>
          </a:p>
          <a:p>
            <a:pPr marL="685800" lvl="1" indent="-344488">
              <a:spcBef>
                <a:spcPts val="600"/>
              </a:spcBef>
            </a:pPr>
            <a:r>
              <a:rPr lang="en-US" dirty="0" smtClean="0"/>
              <a:t>Drop a Medigap policy</a:t>
            </a:r>
          </a:p>
          <a:p>
            <a:pPr marL="347663" indent="-347663">
              <a:spcBef>
                <a:spcPts val="600"/>
              </a:spcBef>
            </a:pPr>
            <a:r>
              <a:rPr lang="en-US" dirty="0"/>
              <a:t>Can disenroll during the first 12 months</a:t>
            </a:r>
          </a:p>
          <a:p>
            <a:pPr marL="685800" lvl="1" indent="-344488">
              <a:spcBef>
                <a:spcPts val="600"/>
              </a:spcBef>
            </a:pPr>
            <a:r>
              <a:rPr lang="en-US" dirty="0"/>
              <a:t>Return to Original Medicare</a:t>
            </a:r>
          </a:p>
          <a:p>
            <a:pPr marL="685800" lvl="1" indent="-344488">
              <a:spcBef>
                <a:spcPts val="600"/>
              </a:spcBef>
            </a:pPr>
            <a:r>
              <a:rPr lang="en-US" dirty="0"/>
              <a:t>Have guaranteed issue rights for Medigap</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18</a:t>
            </a:fld>
            <a:endParaRPr lang="en-US" sz="1800" dirty="0"/>
          </a:p>
        </p:txBody>
      </p:sp>
    </p:spTree>
    <p:custDataLst>
      <p:tags r:id="rId1"/>
    </p:custDataLst>
    <p:extLst>
      <p:ext uri="{BB962C8B-B14F-4D97-AF65-F5344CB8AC3E}">
        <p14:creationId xmlns:p14="http://schemas.microsoft.com/office/powerpoint/2010/main" val="1830985302"/>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85"/>
            <a:ext cx="9144000" cy="1011417"/>
          </a:xfrm>
        </p:spPr>
        <p:txBody>
          <a:bodyPr>
            <a:normAutofit fontScale="90000"/>
          </a:bodyPr>
          <a:lstStyle/>
          <a:p>
            <a:r>
              <a:rPr lang="en-US" dirty="0"/>
              <a:t>Medicare Advantage (MA) Plan </a:t>
            </a:r>
            <a:br>
              <a:rPr lang="en-US" dirty="0"/>
            </a:br>
            <a:r>
              <a:rPr lang="en-US" dirty="0"/>
              <a:t>Network Changes</a:t>
            </a:r>
          </a:p>
        </p:txBody>
      </p:sp>
      <p:sp>
        <p:nvSpPr>
          <p:cNvPr id="3" name="Content Placeholder 2"/>
          <p:cNvSpPr>
            <a:spLocks noGrp="1"/>
          </p:cNvSpPr>
          <p:nvPr>
            <p:ph idx="1"/>
          </p:nvPr>
        </p:nvSpPr>
        <p:spPr>
          <a:xfrm>
            <a:off x="628650" y="1171575"/>
            <a:ext cx="7886700" cy="5005388"/>
          </a:xfrm>
        </p:spPr>
        <p:txBody>
          <a:bodyPr>
            <a:normAutofit fontScale="92500" lnSpcReduction="10000"/>
          </a:bodyPr>
          <a:lstStyle/>
          <a:p>
            <a:pPr marL="347663" indent="-347663">
              <a:spcBef>
                <a:spcPts val="600"/>
              </a:spcBef>
            </a:pPr>
            <a:r>
              <a:rPr lang="en-US" dirty="0" smtClean="0"/>
              <a:t>Many types of MA Plans have provider networks</a:t>
            </a:r>
          </a:p>
          <a:p>
            <a:pPr marL="347663" indent="-347663">
              <a:spcBef>
                <a:spcPts val="600"/>
              </a:spcBef>
            </a:pPr>
            <a:r>
              <a:rPr lang="en-US" dirty="0" smtClean="0"/>
              <a:t>Plans may change networks at any time</a:t>
            </a:r>
          </a:p>
          <a:p>
            <a:pPr marL="685800" lvl="1" indent="-342900">
              <a:spcBef>
                <a:spcPts val="600"/>
              </a:spcBef>
            </a:pPr>
            <a:r>
              <a:rPr lang="en-US" dirty="0" smtClean="0"/>
              <a:t>Must protect you from interruptions in medical care </a:t>
            </a:r>
          </a:p>
          <a:p>
            <a:pPr marL="685800" lvl="1" indent="-342900">
              <a:spcBef>
                <a:spcPts val="600"/>
              </a:spcBef>
            </a:pPr>
            <a:r>
              <a:rPr lang="en-US" dirty="0" smtClean="0"/>
              <a:t>Must maintain adequate access to services </a:t>
            </a:r>
          </a:p>
          <a:p>
            <a:pPr marL="685800" lvl="1" indent="-342900">
              <a:spcBef>
                <a:spcPts val="600"/>
              </a:spcBef>
            </a:pPr>
            <a:r>
              <a:rPr lang="en-US" dirty="0" smtClean="0"/>
              <a:t>Must notify enrollees who see affected providers</a:t>
            </a:r>
          </a:p>
          <a:p>
            <a:pPr marL="1033463" lvl="2" indent="-347663">
              <a:spcBef>
                <a:spcPts val="600"/>
              </a:spcBef>
            </a:pPr>
            <a:r>
              <a:rPr lang="en-US" dirty="0" smtClean="0"/>
              <a:t>At least 30 days prior to the provider’s contract termination </a:t>
            </a:r>
          </a:p>
          <a:p>
            <a:pPr marL="347663" indent="-347663">
              <a:spcBef>
                <a:spcPts val="600"/>
              </a:spcBef>
            </a:pPr>
            <a:r>
              <a:rPr lang="en-US" dirty="0" smtClean="0"/>
              <a:t>In most cases, network </a:t>
            </a:r>
            <a:r>
              <a:rPr lang="en-US" dirty="0"/>
              <a:t>changes aren’t a basis for </a:t>
            </a:r>
            <a:r>
              <a:rPr lang="en-US" dirty="0" smtClean="0"/>
              <a:t>an SEP </a:t>
            </a:r>
          </a:p>
          <a:p>
            <a:pPr marL="571500" lvl="1" indent="-228600">
              <a:spcBef>
                <a:spcPts val="600"/>
              </a:spcBef>
            </a:pPr>
            <a:r>
              <a:rPr lang="en-US" dirty="0" smtClean="0"/>
              <a:t>CMS determines eligibility on a case-by-case basis</a:t>
            </a:r>
            <a:endParaRPr lang="en-US" dirty="0"/>
          </a:p>
        </p:txBody>
      </p:sp>
      <p:sp>
        <p:nvSpPr>
          <p:cNvPr id="4" name="Date Placeholder 3"/>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vert="horz" lIns="91440" tIns="45720" rIns="91440" bIns="45720" rtlCol="0" anchor="ctr"/>
          <a:lstStyle/>
          <a:p>
            <a:fld id="{D60A6685-DBF6-4C41-A0CC-AA9EA7A85A20}" type="slidenum">
              <a:rPr lang="en-US" sz="1800"/>
              <a:pPr/>
              <a:t>19</a:t>
            </a:fld>
            <a:endParaRPr lang="en-US" sz="1800" dirty="0"/>
          </a:p>
        </p:txBody>
      </p:sp>
    </p:spTree>
    <p:extLst>
      <p:ext uri="{BB962C8B-B14F-4D97-AF65-F5344CB8AC3E}">
        <p14:creationId xmlns:p14="http://schemas.microsoft.com/office/powerpoint/2010/main" val="4989096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Contents</a:t>
            </a:r>
            <a:endParaRPr lang="en-US" sz="3200" dirty="0"/>
          </a:p>
        </p:txBody>
      </p:sp>
      <p:sp>
        <p:nvSpPr>
          <p:cNvPr id="16" name="Content Placeholder 2"/>
          <p:cNvSpPr>
            <a:spLocks noGrp="1"/>
          </p:cNvSpPr>
          <p:nvPr>
            <p:ph sz="half" idx="1"/>
          </p:nvPr>
        </p:nvSpPr>
        <p:spPr>
          <a:xfrm>
            <a:off x="628649" y="1189973"/>
            <a:ext cx="6859545" cy="4986990"/>
          </a:xfrm>
        </p:spPr>
        <p:txBody>
          <a:bodyPr>
            <a:noAutofit/>
          </a:bodyPr>
          <a:lstStyle/>
          <a:p>
            <a:pPr marL="0" lvl="0" indent="0">
              <a:spcBef>
                <a:spcPts val="600"/>
              </a:spcBef>
              <a:buNone/>
            </a:pPr>
            <a:r>
              <a:rPr lang="en-US" sz="1800" b="1" dirty="0">
                <a:solidFill>
                  <a:prstClr val="black"/>
                </a:solidFill>
              </a:rPr>
              <a:t>Lesson </a:t>
            </a:r>
            <a:r>
              <a:rPr lang="en-US" sz="1800" b="1" dirty="0" smtClean="0">
                <a:solidFill>
                  <a:prstClr val="black"/>
                </a:solidFill>
              </a:rPr>
              <a:t>1</a:t>
            </a:r>
            <a:r>
              <a:rPr lang="en-US" sz="1800" dirty="0" smtClean="0">
                <a:solidFill>
                  <a:prstClr val="black"/>
                </a:solidFill>
              </a:rPr>
              <a:t>—Medicare Advantage (MA) Plan Overview…………………………….</a:t>
            </a:r>
            <a:endParaRPr lang="en-US" sz="1800" dirty="0">
              <a:solidFill>
                <a:prstClr val="black"/>
              </a:solidFill>
            </a:endParaRPr>
          </a:p>
          <a:p>
            <a:pPr marL="0" lvl="0" indent="0">
              <a:spcBef>
                <a:spcPts val="600"/>
              </a:spcBef>
              <a:buNone/>
            </a:pPr>
            <a:r>
              <a:rPr lang="en-US" sz="1800" b="1" dirty="0">
                <a:solidFill>
                  <a:prstClr val="black"/>
                </a:solidFill>
              </a:rPr>
              <a:t>Lesson </a:t>
            </a:r>
            <a:r>
              <a:rPr lang="en-US" sz="1800" b="1" dirty="0" smtClean="0">
                <a:solidFill>
                  <a:prstClr val="black"/>
                </a:solidFill>
              </a:rPr>
              <a:t>2</a:t>
            </a:r>
            <a:r>
              <a:rPr lang="en-US" sz="1800" dirty="0" smtClean="0">
                <a:solidFill>
                  <a:prstClr val="black"/>
                </a:solidFill>
              </a:rPr>
              <a:t>—Other Medicare Health Plans………………………………………………..</a:t>
            </a:r>
            <a:endParaRPr lang="en-US" sz="1800" dirty="0">
              <a:solidFill>
                <a:prstClr val="black"/>
              </a:solidFill>
            </a:endParaRPr>
          </a:p>
          <a:p>
            <a:pPr marL="0" lvl="0" indent="0">
              <a:spcBef>
                <a:spcPts val="600"/>
              </a:spcBef>
              <a:buNone/>
            </a:pPr>
            <a:r>
              <a:rPr lang="en-US" sz="1800" b="1" dirty="0">
                <a:solidFill>
                  <a:prstClr val="black"/>
                </a:solidFill>
              </a:rPr>
              <a:t>Lesson </a:t>
            </a:r>
            <a:r>
              <a:rPr lang="en-US" sz="1800" b="1" dirty="0" smtClean="0">
                <a:solidFill>
                  <a:prstClr val="black"/>
                </a:solidFill>
              </a:rPr>
              <a:t>3</a:t>
            </a:r>
            <a:r>
              <a:rPr lang="en-US" sz="1800" dirty="0" smtClean="0">
                <a:solidFill>
                  <a:prstClr val="black"/>
                </a:solidFill>
              </a:rPr>
              <a:t>—Rights, Protections, and Appeals.…………………………………….......</a:t>
            </a:r>
            <a:endParaRPr lang="en-US" sz="1800" dirty="0">
              <a:solidFill>
                <a:prstClr val="black"/>
              </a:solidFill>
            </a:endParaRPr>
          </a:p>
          <a:p>
            <a:pPr marL="0" lvl="0" indent="0">
              <a:spcBef>
                <a:spcPts val="600"/>
              </a:spcBef>
              <a:buNone/>
            </a:pPr>
            <a:r>
              <a:rPr lang="en-US" sz="1800" b="1" dirty="0" smtClean="0">
                <a:solidFill>
                  <a:prstClr val="black"/>
                </a:solidFill>
              </a:rPr>
              <a:t>Lesson 4</a:t>
            </a:r>
            <a:r>
              <a:rPr lang="en-US" sz="1800" dirty="0" smtClean="0">
                <a:solidFill>
                  <a:prstClr val="black"/>
                </a:solidFill>
              </a:rPr>
              <a:t>—Medicare Marketing Guidelines...............................................</a:t>
            </a:r>
            <a:endParaRPr lang="en-US" sz="1800" b="1" dirty="0" smtClean="0">
              <a:solidFill>
                <a:prstClr val="black"/>
              </a:solidFill>
            </a:endParaRPr>
          </a:p>
          <a:p>
            <a:pPr marL="1023938" lvl="1" indent="0">
              <a:spcBef>
                <a:spcPts val="600"/>
              </a:spcBef>
              <a:buNone/>
            </a:pPr>
            <a:r>
              <a:rPr lang="en-US" sz="1800" dirty="0" smtClean="0">
                <a:solidFill>
                  <a:prstClr val="black"/>
                </a:solidFill>
              </a:rPr>
              <a:t>Marketing and Disclosure………………………………………………….....</a:t>
            </a:r>
          </a:p>
          <a:p>
            <a:pPr marL="1023938" lvl="1" indent="0">
              <a:spcBef>
                <a:spcPts val="600"/>
              </a:spcBef>
              <a:buNone/>
            </a:pPr>
            <a:r>
              <a:rPr lang="en-US" sz="1800" dirty="0" smtClean="0">
                <a:solidFill>
                  <a:prstClr val="black"/>
                </a:solidFill>
              </a:rPr>
              <a:t>Gifts ………………………………………………………………………………….....</a:t>
            </a:r>
          </a:p>
          <a:p>
            <a:pPr marL="1023938" lvl="1" indent="0">
              <a:spcBef>
                <a:spcPts val="600"/>
              </a:spcBef>
              <a:buNone/>
            </a:pPr>
            <a:r>
              <a:rPr lang="en-US" sz="1800" dirty="0" smtClean="0">
                <a:solidFill>
                  <a:prstClr val="black"/>
                </a:solidFill>
              </a:rPr>
              <a:t>Promotional Educational Activities……………………………………....</a:t>
            </a:r>
          </a:p>
          <a:p>
            <a:pPr marL="1023938" lvl="1" indent="0">
              <a:spcBef>
                <a:spcPts val="600"/>
              </a:spcBef>
              <a:buNone/>
            </a:pPr>
            <a:r>
              <a:rPr lang="en-US" sz="1800" dirty="0" smtClean="0">
                <a:solidFill>
                  <a:prstClr val="black"/>
                </a:solidFill>
              </a:rPr>
              <a:t>Agents/Brokers………………………………………………………………….....</a:t>
            </a:r>
          </a:p>
          <a:p>
            <a:pPr marL="0" lvl="0" indent="0">
              <a:spcBef>
                <a:spcPts val="600"/>
              </a:spcBef>
              <a:buNone/>
            </a:pPr>
            <a:r>
              <a:rPr lang="en-US" sz="1800" dirty="0" smtClean="0">
                <a:solidFill>
                  <a:prstClr val="black"/>
                </a:solidFill>
              </a:rPr>
              <a:t>Medicare Advantage and Other Medicare Health Plans Resource Guide..</a:t>
            </a:r>
            <a:endParaRPr lang="en-US" sz="1800" dirty="0">
              <a:solidFill>
                <a:prstClr val="black"/>
              </a:solidFill>
            </a:endParaRPr>
          </a:p>
          <a:p>
            <a:pPr marL="0" lvl="0" indent="0">
              <a:spcBef>
                <a:spcPts val="600"/>
              </a:spcBef>
              <a:buNone/>
            </a:pPr>
            <a:r>
              <a:rPr lang="en-US" sz="1800" dirty="0" smtClean="0">
                <a:solidFill>
                  <a:prstClr val="black"/>
                </a:solidFill>
              </a:rPr>
              <a:t>Appendix: Appeals Flow Chart and Footnotes………………………………………..</a:t>
            </a:r>
            <a:endParaRPr lang="en-US" sz="1800" dirty="0">
              <a:solidFill>
                <a:prstClr val="black"/>
              </a:solidFill>
            </a:endParaRPr>
          </a:p>
          <a:p>
            <a:pPr marL="0" lvl="0" indent="0">
              <a:spcBef>
                <a:spcPts val="600"/>
              </a:spcBef>
              <a:buNone/>
            </a:pPr>
            <a:r>
              <a:rPr lang="en-US" sz="1800" dirty="0" smtClean="0">
                <a:solidFill>
                  <a:prstClr val="black"/>
                </a:solidFill>
              </a:rPr>
              <a:t>Acronyms……………………………………………………………………………………………….</a:t>
            </a:r>
          </a:p>
          <a:p>
            <a:pPr marL="0" lvl="0" indent="0">
              <a:spcBef>
                <a:spcPts val="600"/>
              </a:spcBef>
              <a:buNone/>
            </a:pPr>
            <a:endParaRPr lang="en-US" sz="1800" dirty="0" smtClean="0">
              <a:solidFill>
                <a:prstClr val="black"/>
              </a:solidFill>
            </a:endParaRPr>
          </a:p>
          <a:p>
            <a:pPr marL="0" lvl="0" indent="0">
              <a:spcBef>
                <a:spcPts val="600"/>
              </a:spcBef>
              <a:buNone/>
            </a:pPr>
            <a:r>
              <a:rPr lang="en-US" sz="1800" dirty="0" smtClean="0">
                <a:solidFill>
                  <a:prstClr val="black"/>
                </a:solidFill>
              </a:rPr>
              <a:t>This version has been </a:t>
            </a:r>
            <a:r>
              <a:rPr lang="en-US" sz="1800" smtClean="0">
                <a:solidFill>
                  <a:prstClr val="black"/>
                </a:solidFill>
              </a:rPr>
              <a:t>updated for WA SHIBA. </a:t>
            </a:r>
            <a:endParaRPr lang="en-US" sz="1800" dirty="0"/>
          </a:p>
        </p:txBody>
      </p:sp>
      <p:sp>
        <p:nvSpPr>
          <p:cNvPr id="17" name="Content Placeholder 3"/>
          <p:cNvSpPr txBox="1">
            <a:spLocks/>
          </p:cNvSpPr>
          <p:nvPr/>
        </p:nvSpPr>
        <p:spPr>
          <a:xfrm>
            <a:off x="7488195" y="1189973"/>
            <a:ext cx="1027154" cy="4986990"/>
          </a:xfrm>
          <a:prstGeom prst="rect">
            <a:avLst/>
          </a:prstGeom>
        </p:spPr>
        <p:txBody>
          <a:bodyPr>
            <a:noAutofit/>
          </a:bodyPr>
          <a:lstStyle>
            <a:lvl1pPr marL="265510" indent="-265510" algn="l" defTabSz="685800" rtl="0" eaLnBrk="1" latinLnBrk="0" hangingPunct="1">
              <a:lnSpc>
                <a:spcPct val="100000"/>
              </a:lnSpc>
              <a:spcBef>
                <a:spcPts val="450"/>
              </a:spcBef>
              <a:buFont typeface="Wingdings" panose="05000000000000000000" pitchFamily="2" charset="2"/>
              <a:buChar char="§"/>
              <a:defRPr sz="3200" kern="1200">
                <a:solidFill>
                  <a:schemeClr val="tx1"/>
                </a:solidFill>
                <a:latin typeface="+mn-lt"/>
                <a:ea typeface="+mn-ea"/>
                <a:cs typeface="+mn-cs"/>
              </a:defRPr>
            </a:lvl1pPr>
            <a:lvl2pPr marL="514350" indent="-217885" algn="l" defTabSz="685800" rtl="0" eaLnBrk="1" latinLnBrk="0" hangingPunct="1">
              <a:lnSpc>
                <a:spcPct val="100000"/>
              </a:lnSpc>
              <a:spcBef>
                <a:spcPts val="450"/>
              </a:spcBef>
              <a:buFont typeface="Arial" panose="020B0604020202020204" pitchFamily="34" charset="0"/>
              <a:buChar char="•"/>
              <a:defRPr sz="2800" kern="1200">
                <a:solidFill>
                  <a:schemeClr val="tx1"/>
                </a:solidFill>
                <a:latin typeface="+mn-lt"/>
                <a:ea typeface="+mn-ea"/>
                <a:cs typeface="+mn-cs"/>
              </a:defRPr>
            </a:lvl2pPr>
            <a:lvl3pPr marL="779860" indent="-265510" algn="l" defTabSz="685800" rtl="0" eaLnBrk="1" latinLnBrk="0" hangingPunct="1">
              <a:lnSpc>
                <a:spcPct val="100000"/>
              </a:lnSpc>
              <a:spcBef>
                <a:spcPts val="450"/>
              </a:spcBef>
              <a:buSzPct val="50000"/>
              <a:buFont typeface="Wingdings" panose="05000000000000000000" pitchFamily="2" charset="2"/>
              <a:buChar char="q"/>
              <a:defRPr sz="2800" kern="1200">
                <a:solidFill>
                  <a:schemeClr val="tx1"/>
                </a:solidFill>
                <a:latin typeface="+mn-lt"/>
                <a:ea typeface="+mn-ea"/>
                <a:cs typeface="+mn-cs"/>
              </a:defRPr>
            </a:lvl3pPr>
            <a:lvl4pPr marL="1028700" indent="-220266" algn="l" defTabSz="685800" rtl="0" eaLnBrk="1" latinLnBrk="0" hangingPunct="1">
              <a:lnSpc>
                <a:spcPct val="100000"/>
              </a:lnSpc>
              <a:spcBef>
                <a:spcPts val="450"/>
              </a:spcBef>
              <a:buFont typeface="Calibri" panose="020F0502020204030204" pitchFamily="34" charset="0"/>
              <a:buChar char="–"/>
              <a:defRPr sz="2400" kern="1200">
                <a:solidFill>
                  <a:schemeClr val="tx1"/>
                </a:solidFill>
                <a:latin typeface="+mn-lt"/>
                <a:ea typeface="+mn-ea"/>
                <a:cs typeface="+mn-cs"/>
              </a:defRPr>
            </a:lvl4pPr>
            <a:lvl5pPr marL="1028700" indent="163116" algn="l" defTabSz="685800" rtl="0" eaLnBrk="1" latinLnBrk="0" hangingPunct="1">
              <a:lnSpc>
                <a:spcPct val="100000"/>
              </a:lnSpc>
              <a:spcBef>
                <a:spcPts val="450"/>
              </a:spcBef>
              <a:buFont typeface="Arial" panose="020B0604020202020204" pitchFamily="34" charset="0"/>
              <a:buChar char="•"/>
              <a:defRPr sz="2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r">
              <a:spcBef>
                <a:spcPts val="600"/>
              </a:spcBef>
              <a:buFont typeface="Wingdings" panose="05000000000000000000" pitchFamily="2" charset="2"/>
              <a:buNone/>
            </a:pPr>
            <a:r>
              <a:rPr lang="en-US" sz="1800" dirty="0" smtClean="0"/>
              <a:t>4</a:t>
            </a:r>
          </a:p>
          <a:p>
            <a:pPr marL="0" indent="0" algn="r">
              <a:spcBef>
                <a:spcPts val="600"/>
              </a:spcBef>
              <a:buFont typeface="Wingdings" panose="05000000000000000000" pitchFamily="2" charset="2"/>
              <a:buNone/>
            </a:pPr>
            <a:r>
              <a:rPr lang="en-US" sz="1800" dirty="0" smtClean="0"/>
              <a:t>22</a:t>
            </a:r>
          </a:p>
          <a:p>
            <a:pPr marL="0" indent="0" algn="r">
              <a:spcBef>
                <a:spcPts val="600"/>
              </a:spcBef>
              <a:buFont typeface="Wingdings" panose="05000000000000000000" pitchFamily="2" charset="2"/>
              <a:buNone/>
            </a:pPr>
            <a:r>
              <a:rPr lang="en-US" sz="1800" dirty="0" smtClean="0"/>
              <a:t>23</a:t>
            </a:r>
          </a:p>
          <a:p>
            <a:pPr marL="0" indent="0" algn="r">
              <a:spcBef>
                <a:spcPts val="600"/>
              </a:spcBef>
              <a:buFont typeface="Wingdings" panose="05000000000000000000" pitchFamily="2" charset="2"/>
              <a:buNone/>
            </a:pPr>
            <a:r>
              <a:rPr lang="en-US" sz="1800" dirty="0" smtClean="0"/>
              <a:t>29</a:t>
            </a:r>
          </a:p>
          <a:p>
            <a:pPr marL="0" indent="0" algn="r">
              <a:spcBef>
                <a:spcPts val="600"/>
              </a:spcBef>
              <a:buFont typeface="Wingdings" panose="05000000000000000000" pitchFamily="2" charset="2"/>
              <a:buNone/>
            </a:pPr>
            <a:r>
              <a:rPr lang="en-US" sz="1800" dirty="0" smtClean="0"/>
              <a:t>30</a:t>
            </a:r>
          </a:p>
          <a:p>
            <a:pPr marL="0" indent="0" algn="r">
              <a:spcBef>
                <a:spcPts val="600"/>
              </a:spcBef>
              <a:buFont typeface="Wingdings" panose="05000000000000000000" pitchFamily="2" charset="2"/>
              <a:buNone/>
            </a:pPr>
            <a:r>
              <a:rPr lang="en-US" sz="1800" dirty="0" smtClean="0"/>
              <a:t>33</a:t>
            </a:r>
          </a:p>
          <a:p>
            <a:pPr marL="0" indent="0" algn="r">
              <a:spcBef>
                <a:spcPts val="600"/>
              </a:spcBef>
              <a:buFont typeface="Wingdings" panose="05000000000000000000" pitchFamily="2" charset="2"/>
              <a:buNone/>
            </a:pPr>
            <a:r>
              <a:rPr lang="en-US" sz="1800" dirty="0" smtClean="0"/>
              <a:t>38</a:t>
            </a:r>
          </a:p>
          <a:p>
            <a:pPr marL="0" indent="0" algn="r">
              <a:spcBef>
                <a:spcPts val="600"/>
              </a:spcBef>
              <a:buFont typeface="Wingdings" panose="05000000000000000000" pitchFamily="2" charset="2"/>
              <a:buNone/>
            </a:pPr>
            <a:r>
              <a:rPr lang="en-US" sz="1800" dirty="0" smtClean="0"/>
              <a:t>40</a:t>
            </a:r>
          </a:p>
          <a:p>
            <a:pPr marL="0" indent="0" algn="r">
              <a:spcBef>
                <a:spcPts val="600"/>
              </a:spcBef>
              <a:buFont typeface="Wingdings" panose="05000000000000000000" pitchFamily="2" charset="2"/>
              <a:buNone/>
            </a:pPr>
            <a:r>
              <a:rPr lang="en-US" sz="1800" dirty="0" smtClean="0"/>
              <a:t>42</a:t>
            </a:r>
          </a:p>
          <a:p>
            <a:pPr marL="0" indent="0" algn="r">
              <a:spcBef>
                <a:spcPts val="600"/>
              </a:spcBef>
              <a:buFont typeface="Wingdings" panose="05000000000000000000" pitchFamily="2" charset="2"/>
              <a:buNone/>
            </a:pPr>
            <a:r>
              <a:rPr lang="en-US" sz="1800" dirty="0" smtClean="0"/>
              <a:t>44</a:t>
            </a:r>
          </a:p>
          <a:p>
            <a:pPr marL="0" indent="0" algn="r">
              <a:spcBef>
                <a:spcPts val="600"/>
              </a:spcBef>
              <a:buFont typeface="Wingdings" panose="05000000000000000000" pitchFamily="2" charset="2"/>
              <a:buNone/>
            </a:pPr>
            <a:r>
              <a:rPr lang="en-US" sz="1800" dirty="0" smtClean="0"/>
              <a:t>46</a:t>
            </a:r>
            <a:endParaRPr lang="en-US" sz="1800" dirty="0"/>
          </a:p>
        </p:txBody>
      </p:sp>
      <p:sp>
        <p:nvSpPr>
          <p:cNvPr id="5" name="Date Placeholder 4"/>
          <p:cNvSpPr>
            <a:spLocks noGrp="1"/>
          </p:cNvSpPr>
          <p:nvPr>
            <p:ph type="dt" sz="half" idx="13"/>
          </p:nvPr>
        </p:nvSpPr>
        <p:spPr/>
        <p:txBody>
          <a:bodyPr/>
          <a:lstStyle/>
          <a:p>
            <a:r>
              <a:rPr lang="en-US" dirty="0" smtClean="0"/>
              <a:t>November 2018</a:t>
            </a:r>
            <a:endParaRPr lang="en-US" dirty="0"/>
          </a:p>
        </p:txBody>
      </p:sp>
      <p:sp>
        <p:nvSpPr>
          <p:cNvPr id="6" name="Footer Placeholder 5"/>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a:lstStyle/>
          <a:p>
            <a:fld id="{D3B75908-2BC4-4CCC-BE4B-63652A0FD379}" type="slidenum">
              <a:rPr lang="en-US" sz="1800" smtClean="0"/>
              <a:t>2</a:t>
            </a:fld>
            <a:endParaRPr lang="en-US" sz="1800" dirty="0"/>
          </a:p>
        </p:txBody>
      </p:sp>
    </p:spTree>
    <p:extLst>
      <p:ext uri="{BB962C8B-B14F-4D97-AF65-F5344CB8AC3E}">
        <p14:creationId xmlns:p14="http://schemas.microsoft.com/office/powerpoint/2010/main" val="21561418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Check Your Knowledge—Question 1</a:t>
            </a:r>
          </a:p>
        </p:txBody>
      </p:sp>
      <p:sp>
        <p:nvSpPr>
          <p:cNvPr id="14" name="Content Placeholder 13"/>
          <p:cNvSpPr>
            <a:spLocks noGrp="1"/>
          </p:cNvSpPr>
          <p:nvPr>
            <p:ph sz="half" idx="1"/>
          </p:nvPr>
        </p:nvSpPr>
        <p:spPr>
          <a:xfrm>
            <a:off x="628650" y="1214104"/>
            <a:ext cx="3957864" cy="4962859"/>
          </a:xfrm>
        </p:spPr>
        <p:txBody>
          <a:bodyPr/>
          <a:lstStyle/>
          <a:p>
            <a:pPr marL="0" indent="0">
              <a:buNone/>
            </a:pPr>
            <a:r>
              <a:rPr lang="en-US" dirty="0"/>
              <a:t>Medicare </a:t>
            </a:r>
            <a:r>
              <a:rPr lang="en-US" dirty="0" smtClean="0"/>
              <a:t>Advantage (MA) Plans are </a:t>
            </a:r>
            <a:r>
              <a:rPr lang="en-US" dirty="0"/>
              <a:t>sometimes </a:t>
            </a:r>
            <a:r>
              <a:rPr lang="en-US" dirty="0" smtClean="0"/>
              <a:t>called</a:t>
            </a:r>
          </a:p>
          <a:p>
            <a:pPr marL="0" indent="0">
              <a:buNone/>
            </a:pPr>
            <a:endParaRPr lang="en-US" dirty="0"/>
          </a:p>
          <a:p>
            <a:pPr marL="347663" lvl="1" indent="-347663">
              <a:spcBef>
                <a:spcPts val="1200"/>
              </a:spcBef>
              <a:buFont typeface="+mj-lt"/>
              <a:buAutoNum type="alphaLcPeriod"/>
            </a:pPr>
            <a:r>
              <a:rPr lang="en-US" sz="3200" dirty="0"/>
              <a:t>Part A</a:t>
            </a:r>
          </a:p>
          <a:p>
            <a:pPr marL="347663" lvl="1" indent="-347663">
              <a:buFont typeface="+mj-lt"/>
              <a:buAutoNum type="alphaLcPeriod"/>
            </a:pPr>
            <a:r>
              <a:rPr lang="en-US" sz="3200" dirty="0"/>
              <a:t>Part B</a:t>
            </a:r>
          </a:p>
          <a:p>
            <a:pPr marL="347663" lvl="1" indent="-347663">
              <a:buFont typeface="+mj-lt"/>
              <a:buAutoNum type="alphaLcPeriod"/>
            </a:pPr>
            <a:r>
              <a:rPr lang="en-US" sz="3200" dirty="0"/>
              <a:t>Part C</a:t>
            </a:r>
          </a:p>
          <a:p>
            <a:pPr marL="347663" lvl="1" indent="-347663">
              <a:buFont typeface="+mj-lt"/>
              <a:buAutoNum type="alphaLcPeriod"/>
            </a:pPr>
            <a:r>
              <a:rPr lang="en-US" sz="3200" dirty="0"/>
              <a:t>Part </a:t>
            </a:r>
            <a:r>
              <a:rPr lang="en-US" sz="3200" dirty="0" smtClean="0"/>
              <a:t>D</a:t>
            </a:r>
          </a:p>
        </p:txBody>
      </p:sp>
      <p:sp>
        <p:nvSpPr>
          <p:cNvPr id="3" name="Date Placeholder 2"/>
          <p:cNvSpPr>
            <a:spLocks noGrp="1"/>
          </p:cNvSpPr>
          <p:nvPr>
            <p:ph type="dt" sz="half" idx="13"/>
          </p:nvPr>
        </p:nvSpPr>
        <p:spPr/>
        <p:txBody>
          <a:bodyPr/>
          <a:lstStyle/>
          <a:p>
            <a:r>
              <a:rPr lang="en-US" dirty="0"/>
              <a:t>November 2018</a:t>
            </a:r>
          </a:p>
        </p:txBody>
      </p:sp>
      <p:sp>
        <p:nvSpPr>
          <p:cNvPr id="4" name="Footer Placeholder 3"/>
          <p:cNvSpPr>
            <a:spLocks noGrp="1"/>
          </p:cNvSpPr>
          <p:nvPr>
            <p:ph type="ftr" sz="quarter" idx="11"/>
          </p:nvPr>
        </p:nvSpPr>
        <p:spPr/>
        <p:txBody>
          <a:bodyPr/>
          <a:lstStyle/>
          <a:p>
            <a:r>
              <a:rPr lang="en-US" dirty="0" smtClean="0"/>
              <a:t>Medicare Advantage and Other Health Plans</a:t>
            </a:r>
            <a:endParaRPr lang="en-US" dirty="0"/>
          </a:p>
        </p:txBody>
      </p:sp>
      <p:sp>
        <p:nvSpPr>
          <p:cNvPr id="9" name="Slide Number Placeholder 8"/>
          <p:cNvSpPr>
            <a:spLocks noGrp="1"/>
          </p:cNvSpPr>
          <p:nvPr>
            <p:ph type="sldNum" sz="quarter" idx="12"/>
          </p:nvPr>
        </p:nvSpPr>
        <p:spPr/>
        <p:txBody>
          <a:bodyPr vert="horz" lIns="91440" tIns="45720" rIns="91440" bIns="45720" rtlCol="0" anchor="ctr"/>
          <a:lstStyle/>
          <a:p>
            <a:fld id="{D3B75908-2BC4-4CCC-BE4B-63652A0FD379}" type="slidenum">
              <a:rPr lang="en-US" sz="1800"/>
              <a:pPr/>
              <a:t>20</a:t>
            </a:fld>
            <a:endParaRPr lang="en-US" sz="1800" dirty="0"/>
          </a:p>
        </p:txBody>
      </p:sp>
    </p:spTree>
    <p:extLst>
      <p:ext uri="{BB962C8B-B14F-4D97-AF65-F5344CB8AC3E}">
        <p14:creationId xmlns:p14="http://schemas.microsoft.com/office/powerpoint/2010/main" val="4052283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rPr>
              <a:t>Check Your Knowledge—Question 2</a:t>
            </a:r>
          </a:p>
        </p:txBody>
      </p:sp>
      <p:sp>
        <p:nvSpPr>
          <p:cNvPr id="14" name="Content Placeholder 13"/>
          <p:cNvSpPr>
            <a:spLocks noGrp="1"/>
          </p:cNvSpPr>
          <p:nvPr>
            <p:ph sz="half" idx="1"/>
          </p:nvPr>
        </p:nvSpPr>
        <p:spPr>
          <a:xfrm>
            <a:off x="628650" y="1214104"/>
            <a:ext cx="3957864" cy="4962859"/>
          </a:xfrm>
        </p:spPr>
        <p:txBody>
          <a:bodyPr/>
          <a:lstStyle/>
          <a:p>
            <a:pPr marL="0" lvl="0" indent="0">
              <a:buNone/>
            </a:pPr>
            <a:r>
              <a:rPr lang="en-US" dirty="0">
                <a:solidFill>
                  <a:prstClr val="black"/>
                </a:solidFill>
              </a:rPr>
              <a:t>Most people enrolled in a Medicare Advantage </a:t>
            </a:r>
            <a:r>
              <a:rPr lang="en-US" dirty="0" smtClean="0">
                <a:solidFill>
                  <a:prstClr val="black"/>
                </a:solidFill>
              </a:rPr>
              <a:t>(MA) Plan will continue to pay a </a:t>
            </a:r>
            <a:r>
              <a:rPr lang="en-US" dirty="0">
                <a:solidFill>
                  <a:prstClr val="black"/>
                </a:solidFill>
              </a:rPr>
              <a:t>monthly Medicare </a:t>
            </a:r>
          </a:p>
          <a:p>
            <a:pPr marL="0" lvl="0" indent="0">
              <a:buNone/>
            </a:pPr>
            <a:r>
              <a:rPr lang="en-US" dirty="0">
                <a:solidFill>
                  <a:prstClr val="black"/>
                </a:solidFill>
              </a:rPr>
              <a:t>Part B premium. </a:t>
            </a:r>
            <a:endParaRPr lang="en-US" dirty="0" smtClean="0">
              <a:solidFill>
                <a:prstClr val="black"/>
              </a:solidFill>
            </a:endParaRPr>
          </a:p>
          <a:p>
            <a:pPr marL="0" lvl="0" indent="0">
              <a:buNone/>
            </a:pPr>
            <a:endParaRPr lang="en-US" dirty="0">
              <a:solidFill>
                <a:prstClr val="black"/>
              </a:solidFill>
            </a:endParaRPr>
          </a:p>
          <a:p>
            <a:pPr marL="347663" lvl="0" indent="-347663">
              <a:spcBef>
                <a:spcPts val="1200"/>
              </a:spcBef>
              <a:buFont typeface="+mj-lt"/>
              <a:buAutoNum type="alphaLcPeriod"/>
            </a:pPr>
            <a:r>
              <a:rPr lang="en-US" dirty="0">
                <a:solidFill>
                  <a:prstClr val="black"/>
                </a:solidFill>
              </a:rPr>
              <a:t> True</a:t>
            </a:r>
          </a:p>
          <a:p>
            <a:pPr marL="347663" lvl="0" indent="-347663">
              <a:buFont typeface="+mj-lt"/>
              <a:buAutoNum type="alphaLcPeriod"/>
            </a:pPr>
            <a:r>
              <a:rPr lang="en-US" dirty="0">
                <a:solidFill>
                  <a:prstClr val="black"/>
                </a:solidFill>
              </a:rPr>
              <a:t> False</a:t>
            </a:r>
          </a:p>
          <a:p>
            <a:pPr marL="0" indent="0">
              <a:buNone/>
            </a:pPr>
            <a:endParaRPr lang="en-US" dirty="0"/>
          </a:p>
        </p:txBody>
      </p:sp>
      <p:sp>
        <p:nvSpPr>
          <p:cNvPr id="3" name="Date Placeholder 2"/>
          <p:cNvSpPr>
            <a:spLocks noGrp="1"/>
          </p:cNvSpPr>
          <p:nvPr>
            <p:ph type="dt" sz="half" idx="13"/>
          </p:nvPr>
        </p:nvSpPr>
        <p:spPr/>
        <p:txBody>
          <a:bodyPr/>
          <a:lstStyle/>
          <a:p>
            <a:r>
              <a:rPr lang="en-US" dirty="0"/>
              <a:t>November 2018</a:t>
            </a:r>
          </a:p>
        </p:txBody>
      </p:sp>
      <p:sp>
        <p:nvSpPr>
          <p:cNvPr id="4" name="Footer Placeholder 3"/>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vert="horz" lIns="91440" tIns="45720" rIns="91440" bIns="45720" rtlCol="0" anchor="ctr"/>
          <a:lstStyle/>
          <a:p>
            <a:fld id="{D3B75908-2BC4-4CCC-BE4B-63652A0FD379}" type="slidenum">
              <a:rPr lang="en-US" sz="1800"/>
              <a:pPr/>
              <a:t>21</a:t>
            </a:fld>
            <a:endParaRPr lang="en-US" sz="1800" dirty="0"/>
          </a:p>
        </p:txBody>
      </p:sp>
    </p:spTree>
    <p:extLst>
      <p:ext uri="{BB962C8B-B14F-4D97-AF65-F5344CB8AC3E}">
        <p14:creationId xmlns:p14="http://schemas.microsoft.com/office/powerpoint/2010/main" val="641978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0" y="-8785"/>
            <a:ext cx="9144000" cy="1011417"/>
          </a:xfrm>
        </p:spPr>
        <p:txBody>
          <a:bodyPr>
            <a:normAutofit fontScale="90000"/>
          </a:bodyPr>
          <a:lstStyle/>
          <a:p>
            <a:r>
              <a:rPr lang="en-US" dirty="0"/>
              <a:t>Program of All-inclusive Care </a:t>
            </a:r>
            <a:br>
              <a:rPr lang="en-US" dirty="0"/>
            </a:br>
            <a:r>
              <a:rPr lang="en-US" dirty="0"/>
              <a:t>for the Elderly (PACE) Plans</a:t>
            </a:r>
          </a:p>
        </p:txBody>
      </p:sp>
      <p:sp>
        <p:nvSpPr>
          <p:cNvPr id="67586" name="Rectangle 3"/>
          <p:cNvSpPr>
            <a:spLocks noGrp="1" noChangeArrowheads="1"/>
          </p:cNvSpPr>
          <p:nvPr>
            <p:ph idx="1"/>
          </p:nvPr>
        </p:nvSpPr>
        <p:spPr/>
        <p:txBody>
          <a:bodyPr>
            <a:normAutofit lnSpcReduction="10000"/>
          </a:bodyPr>
          <a:lstStyle/>
          <a:p>
            <a:pPr marL="336550" indent="-336550">
              <a:spcBef>
                <a:spcPts val="600"/>
              </a:spcBef>
            </a:pPr>
            <a:r>
              <a:rPr lang="en-US" dirty="0"/>
              <a:t>Is a Medicare and Medicaid </a:t>
            </a:r>
            <a:r>
              <a:rPr lang="en-US" dirty="0" smtClean="0"/>
              <a:t>Program</a:t>
            </a:r>
            <a:endParaRPr lang="en-US" dirty="0"/>
          </a:p>
          <a:p>
            <a:pPr marL="336550" indent="-336550">
              <a:spcBef>
                <a:spcPts val="600"/>
              </a:spcBef>
            </a:pPr>
            <a:r>
              <a:rPr lang="en-US" dirty="0" smtClean="0"/>
              <a:t>Combines services for frail, elderly people</a:t>
            </a:r>
          </a:p>
          <a:p>
            <a:pPr marL="685800" lvl="1" indent="-349250">
              <a:spcBef>
                <a:spcPts val="600"/>
              </a:spcBef>
            </a:pPr>
            <a:r>
              <a:rPr lang="en-US" dirty="0" smtClean="0"/>
              <a:t>Medical, social, and long-term care services</a:t>
            </a:r>
          </a:p>
          <a:p>
            <a:pPr marL="685800" lvl="1" indent="-349250">
              <a:spcBef>
                <a:spcPts val="600"/>
              </a:spcBef>
            </a:pPr>
            <a:r>
              <a:rPr lang="en-US" dirty="0" smtClean="0"/>
              <a:t>Includes prescription drug coverage</a:t>
            </a:r>
          </a:p>
          <a:p>
            <a:pPr marL="336550" indent="-336550">
              <a:spcBef>
                <a:spcPts val="600"/>
              </a:spcBef>
            </a:pPr>
            <a:r>
              <a:rPr lang="en-US" dirty="0" smtClean="0"/>
              <a:t>Alternative to nursing </a:t>
            </a:r>
            <a:r>
              <a:rPr lang="en-US" dirty="0"/>
              <a:t>home care</a:t>
            </a:r>
          </a:p>
          <a:p>
            <a:pPr marL="336550" indent="-336550">
              <a:spcBef>
                <a:spcPts val="600"/>
              </a:spcBef>
            </a:pPr>
            <a:r>
              <a:rPr lang="en-US" dirty="0" smtClean="0"/>
              <a:t>Only in </a:t>
            </a:r>
            <a:r>
              <a:rPr lang="en-US" dirty="0"/>
              <a:t>states that offer it under Medicaid</a:t>
            </a:r>
          </a:p>
          <a:p>
            <a:pPr marL="336550" indent="-336550">
              <a:spcBef>
                <a:spcPts val="600"/>
              </a:spcBef>
            </a:pPr>
            <a:r>
              <a:rPr lang="en-US" dirty="0" smtClean="0"/>
              <a:t>Qualifications vary </a:t>
            </a:r>
            <a:r>
              <a:rPr lang="en-US" dirty="0"/>
              <a:t>from state to </a:t>
            </a:r>
            <a:r>
              <a:rPr lang="en-US" dirty="0" smtClean="0"/>
              <a:t>state </a:t>
            </a:r>
          </a:p>
          <a:p>
            <a:pPr marL="685800" lvl="1" indent="-338138">
              <a:spcBef>
                <a:spcPts val="600"/>
              </a:spcBef>
            </a:pPr>
            <a:r>
              <a:rPr lang="en-US" dirty="0" smtClean="0"/>
              <a:t>Contact state Medical Assistance (Medicaid) office for information</a:t>
            </a:r>
          </a:p>
          <a:p>
            <a:pPr marL="342900" indent="-338138">
              <a:spcBef>
                <a:spcPts val="600"/>
              </a:spcBef>
            </a:pPr>
            <a:r>
              <a:rPr lang="en-US" dirty="0"/>
              <a:t>PACE in King county only</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22</a:t>
            </a:fld>
            <a:endParaRPr lang="en-US" sz="1800" dirty="0"/>
          </a:p>
        </p:txBody>
      </p:sp>
    </p:spTree>
    <p:custDataLst>
      <p:tags r:id="rId1"/>
    </p:custDataLst>
    <p:extLst>
      <p:ext uri="{BB962C8B-B14F-4D97-AF65-F5344CB8AC3E}">
        <p14:creationId xmlns:p14="http://schemas.microsoft.com/office/powerpoint/2010/main" val="1216074197"/>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Title 1"/>
          <p:cNvSpPr>
            <a:spLocks noGrp="1"/>
          </p:cNvSpPr>
          <p:nvPr>
            <p:ph type="title"/>
          </p:nvPr>
        </p:nvSpPr>
        <p:spPr/>
        <p:txBody>
          <a:bodyPr/>
          <a:lstStyle/>
          <a:p>
            <a:r>
              <a:rPr lang="en-US" sz="3200" dirty="0">
                <a:latin typeface="+mn-lt"/>
              </a:rPr>
              <a:t>Lesson 3—Rights, Protections, and Appeals</a:t>
            </a:r>
          </a:p>
        </p:txBody>
      </p:sp>
      <p:sp>
        <p:nvSpPr>
          <p:cNvPr id="69636" name="Content Placeholder 2"/>
          <p:cNvSpPr>
            <a:spLocks noGrp="1"/>
          </p:cNvSpPr>
          <p:nvPr>
            <p:ph idx="1"/>
          </p:nvPr>
        </p:nvSpPr>
        <p:spPr>
          <a:xfrm>
            <a:off x="628650" y="1519864"/>
            <a:ext cx="7886700" cy="4351338"/>
          </a:xfrm>
        </p:spPr>
        <p:txBody>
          <a:bodyPr/>
          <a:lstStyle/>
          <a:p>
            <a:pPr marL="347663" indent="-347663">
              <a:spcBef>
                <a:spcPts val="600"/>
              </a:spcBef>
            </a:pPr>
            <a:r>
              <a:rPr lang="en-US" dirty="0" smtClean="0"/>
              <a:t>Guaranteed rights and protections</a:t>
            </a:r>
          </a:p>
          <a:p>
            <a:pPr marL="347663" indent="-347663">
              <a:spcBef>
                <a:spcPts val="600"/>
              </a:spcBef>
            </a:pPr>
            <a:r>
              <a:rPr lang="en-US" dirty="0" smtClean="0"/>
              <a:t>Appeals </a:t>
            </a:r>
          </a:p>
          <a:p>
            <a:pPr marL="347663" indent="-347663">
              <a:spcBef>
                <a:spcPts val="600"/>
              </a:spcBef>
            </a:pPr>
            <a:r>
              <a:rPr lang="en-US" dirty="0" smtClean="0"/>
              <a:t>Required notices</a:t>
            </a:r>
          </a:p>
          <a:p>
            <a:pPr marL="347663" indent="-347663">
              <a:spcBef>
                <a:spcPts val="600"/>
              </a:spcBef>
            </a:pPr>
            <a:r>
              <a:rPr lang="en-US" dirty="0" smtClean="0"/>
              <a:t>Medicare Advantage (MA) Plan marketing reminders</a:t>
            </a:r>
          </a:p>
          <a:p>
            <a:pPr marL="347663" indent="-347663">
              <a:spcBef>
                <a:spcPts val="600"/>
              </a:spcBef>
            </a:pPr>
            <a:r>
              <a:rPr lang="en-US" dirty="0" smtClean="0"/>
              <a:t>Plan rewards and incentive programs</a:t>
            </a:r>
          </a:p>
          <a:p>
            <a:pPr lvl="3"/>
            <a:endParaRPr lang="en-US" dirty="0" smtClean="0"/>
          </a:p>
          <a:p>
            <a:pPr lvl="1"/>
            <a:endParaRPr lang="en-US" dirty="0"/>
          </a:p>
        </p:txBody>
      </p:sp>
      <p:sp>
        <p:nvSpPr>
          <p:cNvPr id="6" name="Footer Placeholder 5"/>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vert="horz" lIns="91440" tIns="45720" rIns="91440" bIns="45720" rtlCol="0" anchor="ctr"/>
          <a:lstStyle/>
          <a:p>
            <a:fld id="{D3B75908-2BC4-4CCC-BE4B-63652A0FD379}" type="slidenum">
              <a:rPr lang="en-US" sz="1800"/>
              <a:pPr/>
              <a:t>23</a:t>
            </a:fld>
            <a:endParaRPr lang="en-US" sz="1800" dirty="0"/>
          </a:p>
        </p:txBody>
      </p:sp>
      <p:sp>
        <p:nvSpPr>
          <p:cNvPr id="4" name="Date Placeholder 3"/>
          <p:cNvSpPr>
            <a:spLocks noGrp="1"/>
          </p:cNvSpPr>
          <p:nvPr>
            <p:ph type="dt" sz="half" idx="13"/>
          </p:nvPr>
        </p:nvSpPr>
        <p:spPr/>
        <p:txBody>
          <a:bodyPr/>
          <a:lstStyle/>
          <a:p>
            <a:r>
              <a:rPr lang="en-US" dirty="0"/>
              <a:t>November 2018</a:t>
            </a:r>
          </a:p>
        </p:txBody>
      </p:sp>
    </p:spTree>
    <p:custDataLst>
      <p:tags r:id="rId1"/>
    </p:custDataLst>
    <p:extLst>
      <p:ext uri="{BB962C8B-B14F-4D97-AF65-F5344CB8AC3E}">
        <p14:creationId xmlns:p14="http://schemas.microsoft.com/office/powerpoint/2010/main" val="16591897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0" y="-8785"/>
            <a:ext cx="9144000" cy="1011417"/>
          </a:xfrm>
        </p:spPr>
        <p:txBody>
          <a:bodyPr/>
          <a:lstStyle/>
          <a:p>
            <a:r>
              <a:rPr lang="en-US" sz="3200" dirty="0"/>
              <a:t>Guaranteed Rights</a:t>
            </a:r>
          </a:p>
        </p:txBody>
      </p:sp>
      <p:sp>
        <p:nvSpPr>
          <p:cNvPr id="71682" name="Rectangle 3"/>
          <p:cNvSpPr>
            <a:spLocks noGrp="1" noChangeArrowheads="1"/>
          </p:cNvSpPr>
          <p:nvPr>
            <p:ph idx="1"/>
          </p:nvPr>
        </p:nvSpPr>
        <p:spPr>
          <a:xfrm>
            <a:off x="628650" y="1155032"/>
            <a:ext cx="7886700" cy="5021931"/>
          </a:xfrm>
        </p:spPr>
        <p:txBody>
          <a:bodyPr/>
          <a:lstStyle/>
          <a:p>
            <a:pPr marL="336550" indent="-336550">
              <a:spcBef>
                <a:spcPts val="600"/>
              </a:spcBef>
            </a:pPr>
            <a:r>
              <a:rPr lang="en-US" dirty="0" smtClean="0"/>
              <a:t>Get needed health care services </a:t>
            </a:r>
          </a:p>
          <a:p>
            <a:pPr marL="336550" indent="-336550">
              <a:spcBef>
                <a:spcPts val="600"/>
              </a:spcBef>
            </a:pPr>
            <a:r>
              <a:rPr lang="en-US" dirty="0" smtClean="0"/>
              <a:t>Get easy-to-understand information</a:t>
            </a:r>
          </a:p>
          <a:p>
            <a:pPr marL="336550" indent="-336550">
              <a:spcBef>
                <a:spcPts val="600"/>
              </a:spcBef>
            </a:pPr>
            <a:r>
              <a:rPr lang="en-US" dirty="0" smtClean="0"/>
              <a:t>Have personal medical information kept private</a:t>
            </a:r>
            <a:endParaRPr lang="en-US"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24</a:t>
            </a:fld>
            <a:endParaRPr lang="en-US" sz="1800" dirty="0"/>
          </a:p>
        </p:txBody>
      </p:sp>
    </p:spTree>
    <p:custDataLst>
      <p:tags r:id="rId1"/>
    </p:custDataLst>
    <p:extLst>
      <p:ext uri="{BB962C8B-B14F-4D97-AF65-F5344CB8AC3E}">
        <p14:creationId xmlns:p14="http://schemas.microsoft.com/office/powerpoint/2010/main" val="287034931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5"/>
          <p:cNvSpPr>
            <a:spLocks noGrp="1" noChangeArrowheads="1"/>
          </p:cNvSpPr>
          <p:nvPr>
            <p:ph type="title"/>
          </p:nvPr>
        </p:nvSpPr>
        <p:spPr>
          <a:xfrm>
            <a:off x="0" y="-8785"/>
            <a:ext cx="9144000" cy="1011417"/>
          </a:xfrm>
        </p:spPr>
        <p:txBody>
          <a:bodyPr/>
          <a:lstStyle/>
          <a:p>
            <a:r>
              <a:rPr lang="en-US" sz="3200" dirty="0"/>
              <a:t>Rights in Medicare Health Plans</a:t>
            </a:r>
          </a:p>
        </p:txBody>
      </p:sp>
      <p:sp>
        <p:nvSpPr>
          <p:cNvPr id="26630" name="Rectangle 6"/>
          <p:cNvSpPr>
            <a:spLocks noGrp="1" noChangeArrowheads="1"/>
          </p:cNvSpPr>
          <p:nvPr>
            <p:ph idx="1"/>
          </p:nvPr>
        </p:nvSpPr>
        <p:spPr>
          <a:xfrm>
            <a:off x="628650" y="1155032"/>
            <a:ext cx="7886700" cy="5021931"/>
          </a:xfrm>
        </p:spPr>
        <p:txBody>
          <a:bodyPr>
            <a:normAutofit lnSpcReduction="10000"/>
          </a:bodyPr>
          <a:lstStyle/>
          <a:p>
            <a:pPr marL="347663" indent="-347663">
              <a:spcBef>
                <a:spcPts val="600"/>
              </a:spcBef>
            </a:pPr>
            <a:r>
              <a:rPr lang="en-US" dirty="0" smtClean="0"/>
              <a:t>Choice of health care providers within the plan</a:t>
            </a:r>
          </a:p>
          <a:p>
            <a:pPr marL="347663" indent="-347663">
              <a:spcBef>
                <a:spcPts val="600"/>
              </a:spcBef>
            </a:pPr>
            <a:r>
              <a:rPr lang="en-US" dirty="0" smtClean="0"/>
              <a:t>Access to health care providers (treatment plan)</a:t>
            </a:r>
          </a:p>
          <a:p>
            <a:pPr marL="347663" indent="-347663">
              <a:spcBef>
                <a:spcPts val="600"/>
              </a:spcBef>
            </a:pPr>
            <a:r>
              <a:rPr lang="en-US" dirty="0" smtClean="0"/>
              <a:t>Know how your doctors are paid</a:t>
            </a:r>
          </a:p>
          <a:p>
            <a:pPr marL="347663" indent="-347663">
              <a:spcBef>
                <a:spcPts val="600"/>
              </a:spcBef>
            </a:pPr>
            <a:r>
              <a:rPr lang="en-US" dirty="0"/>
              <a:t>F</a:t>
            </a:r>
            <a:r>
              <a:rPr lang="en-US" dirty="0" smtClean="0"/>
              <a:t>air</a:t>
            </a:r>
            <a:r>
              <a:rPr lang="en-US" dirty="0"/>
              <a:t>, efficient, and timely a</a:t>
            </a:r>
            <a:r>
              <a:rPr lang="en-US" dirty="0" smtClean="0"/>
              <a:t>ppeals process</a:t>
            </a:r>
          </a:p>
          <a:p>
            <a:pPr marL="347663" indent="-347663">
              <a:spcBef>
                <a:spcPts val="600"/>
              </a:spcBef>
            </a:pPr>
            <a:r>
              <a:rPr lang="en-US" dirty="0" smtClean="0"/>
              <a:t>Grievance process</a:t>
            </a:r>
          </a:p>
          <a:p>
            <a:pPr marL="347663" indent="-347663">
              <a:spcBef>
                <a:spcPts val="600"/>
              </a:spcBef>
            </a:pPr>
            <a:r>
              <a:rPr lang="en-US" dirty="0" smtClean="0"/>
              <a:t>Coverage/payment information before service</a:t>
            </a:r>
          </a:p>
          <a:p>
            <a:pPr marL="347663" indent="-347663">
              <a:spcBef>
                <a:spcPts val="600"/>
              </a:spcBef>
            </a:pPr>
            <a:r>
              <a:rPr lang="en-US" dirty="0" smtClean="0"/>
              <a:t>Privacy of personal health information</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25</a:t>
            </a:fld>
            <a:endParaRPr lang="en-US" sz="1800" dirty="0"/>
          </a:p>
        </p:txBody>
      </p:sp>
    </p:spTree>
    <p:custDataLst>
      <p:tags r:id="rId1"/>
    </p:custDataLst>
    <p:extLst>
      <p:ext uri="{BB962C8B-B14F-4D97-AF65-F5344CB8AC3E}">
        <p14:creationId xmlns:p14="http://schemas.microsoft.com/office/powerpoint/2010/main" val="64443095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0" y="-8785"/>
            <a:ext cx="9144000" cy="1011417"/>
          </a:xfrm>
        </p:spPr>
        <p:txBody>
          <a:bodyPr/>
          <a:lstStyle/>
          <a:p>
            <a:r>
              <a:rPr lang="en-US" sz="3200" dirty="0"/>
              <a:t>Appeals in Medicare Advantage </a:t>
            </a:r>
            <a:r>
              <a:rPr lang="en-US" sz="3200" dirty="0" smtClean="0"/>
              <a:t>(MA) and Other Health Plans</a:t>
            </a:r>
            <a:endParaRPr lang="en-US" sz="3200" dirty="0"/>
          </a:p>
        </p:txBody>
      </p:sp>
      <p:sp>
        <p:nvSpPr>
          <p:cNvPr id="75778" name="Rectangle 3"/>
          <p:cNvSpPr>
            <a:spLocks noGrp="1" noChangeArrowheads="1"/>
          </p:cNvSpPr>
          <p:nvPr>
            <p:ph idx="1"/>
          </p:nvPr>
        </p:nvSpPr>
        <p:spPr>
          <a:xfrm>
            <a:off x="628649" y="1155032"/>
            <a:ext cx="8082213" cy="5021931"/>
          </a:xfrm>
        </p:spPr>
        <p:txBody>
          <a:bodyPr>
            <a:normAutofit lnSpcReduction="10000"/>
          </a:bodyPr>
          <a:lstStyle/>
          <a:p>
            <a:pPr marL="336550" indent="-336550">
              <a:spcBef>
                <a:spcPts val="600"/>
              </a:spcBef>
            </a:pPr>
            <a:r>
              <a:rPr lang="en-US" dirty="0" smtClean="0"/>
              <a:t>Plan must tell you in writing how you can appeal if it</a:t>
            </a:r>
          </a:p>
          <a:p>
            <a:pPr marL="685800" lvl="1" indent="-349250">
              <a:spcBef>
                <a:spcPts val="600"/>
              </a:spcBef>
            </a:pPr>
            <a:r>
              <a:rPr lang="en-US" dirty="0" smtClean="0"/>
              <a:t>Won’t pay for a service</a:t>
            </a:r>
          </a:p>
          <a:p>
            <a:pPr marL="685800" lvl="1" indent="-349250">
              <a:spcBef>
                <a:spcPts val="600"/>
              </a:spcBef>
            </a:pPr>
            <a:r>
              <a:rPr lang="en-US" dirty="0" smtClean="0"/>
              <a:t>Doesn’t allow a service</a:t>
            </a:r>
          </a:p>
          <a:p>
            <a:pPr marL="685800" lvl="1" indent="-349250">
              <a:spcBef>
                <a:spcPts val="600"/>
              </a:spcBef>
            </a:pPr>
            <a:r>
              <a:rPr lang="en-US" dirty="0" smtClean="0"/>
              <a:t>Stops or reduces course of treatment</a:t>
            </a:r>
          </a:p>
          <a:p>
            <a:pPr marL="347663" indent="-347663">
              <a:spcBef>
                <a:spcPts val="600"/>
              </a:spcBef>
            </a:pPr>
            <a:r>
              <a:rPr lang="en-US" dirty="0" smtClean="0"/>
              <a:t>You and your doctor can file an appeal</a:t>
            </a:r>
          </a:p>
          <a:p>
            <a:pPr marL="347663" indent="-347663">
              <a:spcBef>
                <a:spcPts val="600"/>
              </a:spcBef>
            </a:pPr>
            <a:r>
              <a:rPr lang="en-US" dirty="0" smtClean="0"/>
              <a:t>Can </a:t>
            </a:r>
            <a:r>
              <a:rPr lang="en-US" dirty="0"/>
              <a:t>ask for expedited (fast) decision</a:t>
            </a:r>
          </a:p>
          <a:p>
            <a:pPr marL="685800" lvl="1" indent="-349250">
              <a:spcBef>
                <a:spcPts val="600"/>
              </a:spcBef>
            </a:pPr>
            <a:r>
              <a:rPr lang="en-US" dirty="0"/>
              <a:t>Plan must decide within 72 </a:t>
            </a:r>
            <a:r>
              <a:rPr lang="en-US" dirty="0" smtClean="0"/>
              <a:t>hours</a:t>
            </a:r>
          </a:p>
          <a:p>
            <a:pPr marL="336550" indent="-336550">
              <a:spcBef>
                <a:spcPts val="600"/>
              </a:spcBef>
            </a:pPr>
            <a:r>
              <a:rPr lang="en-US" dirty="0" smtClean="0"/>
              <a:t>See </a:t>
            </a:r>
            <a:r>
              <a:rPr lang="en-US" dirty="0"/>
              <a:t>plan membership materials</a:t>
            </a:r>
          </a:p>
          <a:p>
            <a:pPr marL="685800" lvl="1" indent="-349250">
              <a:spcBef>
                <a:spcPts val="600"/>
              </a:spcBef>
            </a:pPr>
            <a:r>
              <a:rPr lang="en-US" dirty="0" smtClean="0"/>
              <a:t>Instructions on </a:t>
            </a:r>
            <a:r>
              <a:rPr lang="en-US" dirty="0"/>
              <a:t>how to file an appeal or grievance</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26</a:t>
            </a:fld>
            <a:endParaRPr lang="en-US" sz="1800" dirty="0"/>
          </a:p>
        </p:txBody>
      </p:sp>
    </p:spTree>
    <p:custDataLst>
      <p:tags r:id="rId1"/>
    </p:custDataLst>
    <p:extLst>
      <p:ext uri="{BB962C8B-B14F-4D97-AF65-F5344CB8AC3E}">
        <p14:creationId xmlns:p14="http://schemas.microsoft.com/office/powerpoint/2010/main" val="4215841018"/>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785"/>
            <a:ext cx="9144000" cy="1011417"/>
          </a:xfrm>
        </p:spPr>
        <p:txBody>
          <a:bodyPr/>
          <a:lstStyle/>
          <a:p>
            <a:r>
              <a:rPr lang="en-US" sz="3200" dirty="0"/>
              <a:t>Medicare </a:t>
            </a:r>
            <a:r>
              <a:rPr lang="en-US" sz="3200" dirty="0" smtClean="0"/>
              <a:t>Advantage (Part C) </a:t>
            </a:r>
            <a:r>
              <a:rPr lang="en-US" sz="3200" dirty="0"/>
              <a:t>Appeals Process</a:t>
            </a:r>
          </a:p>
        </p:txBody>
      </p:sp>
      <p:grpSp>
        <p:nvGrpSpPr>
          <p:cNvPr id="7" name="Group 6" descr="Graphic of the Medicare Advantage (Part C) appeals process." title="Medicare Advantage (Part C) Appeals Process"/>
          <p:cNvGrpSpPr/>
          <p:nvPr/>
        </p:nvGrpSpPr>
        <p:grpSpPr>
          <a:xfrm>
            <a:off x="2194580" y="1228725"/>
            <a:ext cx="4407106" cy="5064078"/>
            <a:chOff x="2316500" y="1280160"/>
            <a:chExt cx="4407106" cy="5064078"/>
          </a:xfrm>
        </p:grpSpPr>
        <p:pic>
          <p:nvPicPr>
            <p:cNvPr id="16" name="Picture 15" descr="Part C appeals process" title="Medicare Advantage (Part C) Appeals Process"/>
            <p:cNvPicPr>
              <a:picLocks noChangeAspect="1"/>
            </p:cNvPicPr>
            <p:nvPr/>
          </p:nvPicPr>
          <p:blipFill rotWithShape="1">
            <a:blip r:embed="rId3"/>
            <a:srcRect t="4515"/>
            <a:stretch/>
          </p:blipFill>
          <p:spPr>
            <a:xfrm>
              <a:off x="3520489" y="1280160"/>
              <a:ext cx="3203117" cy="5064078"/>
            </a:xfrm>
            <a:prstGeom prst="rect">
              <a:avLst/>
            </a:prstGeom>
          </p:spPr>
        </p:pic>
        <p:pic>
          <p:nvPicPr>
            <p:cNvPr id="17" name="Picture 16" descr="Five levels of appeals in the Part C appeals process" title="Medicare Advantage (Part C) Appeals Process"/>
            <p:cNvPicPr>
              <a:picLocks noChangeAspect="1"/>
            </p:cNvPicPr>
            <p:nvPr/>
          </p:nvPicPr>
          <p:blipFill>
            <a:blip r:embed="rId4"/>
            <a:stretch>
              <a:fillRect/>
            </a:stretch>
          </p:blipFill>
          <p:spPr>
            <a:xfrm>
              <a:off x="2316500" y="1501188"/>
              <a:ext cx="909022" cy="4754880"/>
            </a:xfrm>
            <a:prstGeom prst="rect">
              <a:avLst/>
            </a:prstGeom>
          </p:spPr>
        </p:pic>
      </p:grpSp>
      <p:sp>
        <p:nvSpPr>
          <p:cNvPr id="6" name="TextBox 5"/>
          <p:cNvSpPr txBox="1"/>
          <p:nvPr/>
        </p:nvSpPr>
        <p:spPr>
          <a:xfrm>
            <a:off x="190500" y="2351314"/>
            <a:ext cx="1831034" cy="1200329"/>
          </a:xfrm>
          <a:prstGeom prst="rect">
            <a:avLst/>
          </a:prstGeom>
          <a:noFill/>
          <a:ln>
            <a:solidFill>
              <a:srgbClr val="084A9C"/>
            </a:solidFill>
          </a:ln>
        </p:spPr>
        <p:txBody>
          <a:bodyPr wrap="square" rtlCol="0">
            <a:spAutoFit/>
          </a:bodyPr>
          <a:lstStyle/>
          <a:p>
            <a:pPr marL="171450" indent="-171450">
              <a:buFont typeface="Arial" panose="020B0604020202020204" pitchFamily="34" charset="0"/>
              <a:buChar char="•"/>
            </a:pPr>
            <a:r>
              <a:rPr lang="en-US" sz="1200" b="1" dirty="0" smtClean="0"/>
              <a:t>AIC </a:t>
            </a:r>
            <a:r>
              <a:rPr lang="en-US" sz="1200" dirty="0"/>
              <a:t>= Amount in Controversy </a:t>
            </a:r>
            <a:endParaRPr lang="en-US" sz="1200" dirty="0" smtClean="0"/>
          </a:p>
          <a:p>
            <a:pPr marL="171450" indent="-171450">
              <a:buFont typeface="Arial" panose="020B0604020202020204" pitchFamily="34" charset="0"/>
              <a:buChar char="•"/>
            </a:pPr>
            <a:r>
              <a:rPr lang="en-US" sz="1200" b="1" dirty="0" smtClean="0"/>
              <a:t>IRE </a:t>
            </a:r>
            <a:r>
              <a:rPr lang="en-US" sz="1200" dirty="0"/>
              <a:t>= Independent Review </a:t>
            </a:r>
            <a:r>
              <a:rPr lang="en-US" sz="1200" dirty="0" smtClean="0"/>
              <a:t>Entity</a:t>
            </a:r>
          </a:p>
          <a:p>
            <a:pPr marL="171450" indent="-171450">
              <a:buFont typeface="Arial" panose="020B0604020202020204" pitchFamily="34" charset="0"/>
              <a:buChar char="•"/>
            </a:pPr>
            <a:r>
              <a:rPr lang="en-US" sz="1200" b="1" dirty="0" smtClean="0"/>
              <a:t>MA-PD</a:t>
            </a:r>
            <a:r>
              <a:rPr lang="en-US" sz="1200" dirty="0" smtClean="0"/>
              <a:t> </a:t>
            </a:r>
            <a:r>
              <a:rPr lang="en-US" sz="1200" dirty="0"/>
              <a:t>= Medicare </a:t>
            </a:r>
            <a:r>
              <a:rPr lang="en-US" sz="1200" dirty="0" smtClean="0"/>
              <a:t>Advantage</a:t>
            </a:r>
          </a:p>
        </p:txBody>
      </p:sp>
      <p:sp>
        <p:nvSpPr>
          <p:cNvPr id="4" name="TextBox 3"/>
          <p:cNvSpPr txBox="1"/>
          <p:nvPr/>
        </p:nvSpPr>
        <p:spPr>
          <a:xfrm>
            <a:off x="6820452" y="1125276"/>
            <a:ext cx="2094947" cy="2970044"/>
          </a:xfrm>
          <a:prstGeom prst="rect">
            <a:avLst/>
          </a:prstGeom>
          <a:noFill/>
          <a:ln>
            <a:solidFill>
              <a:srgbClr val="084A9C"/>
            </a:solidFill>
          </a:ln>
        </p:spPr>
        <p:txBody>
          <a:bodyPr wrap="square" rtlCol="0">
            <a:spAutoFit/>
          </a:bodyPr>
          <a:lstStyle/>
          <a:p>
            <a:pPr marL="228600" indent="-228600">
              <a:buFont typeface="Wingdings" panose="05000000000000000000" pitchFamily="2" charset="2"/>
              <a:buChar char="§"/>
            </a:pPr>
            <a:r>
              <a:rPr lang="en-US" sz="1100" dirty="0" smtClean="0"/>
              <a:t>1: Plans </a:t>
            </a:r>
            <a:r>
              <a:rPr lang="en-US" sz="1100" dirty="0"/>
              <a:t>must process 95% of all clean claims from out-of-network providers within 30 days. All other claims must be processed within 60 days</a:t>
            </a:r>
            <a:r>
              <a:rPr lang="en-US" sz="1100" dirty="0" smtClean="0"/>
              <a:t>.</a:t>
            </a:r>
          </a:p>
          <a:p>
            <a:pPr marL="228600" indent="-228600">
              <a:buFont typeface="Wingdings" panose="05000000000000000000" pitchFamily="2" charset="2"/>
              <a:buChar char="§"/>
            </a:pPr>
            <a:r>
              <a:rPr lang="en-US" sz="1100" dirty="0" smtClean="0"/>
              <a:t>2: The </a:t>
            </a:r>
            <a:r>
              <a:rPr lang="en-US" sz="1100" dirty="0"/>
              <a:t>AIC requirement for all appeals at the Office of Medicare Hearings and Appeals and Federal District Court is adjusted annually in accordance with the medical care component of the Consumer Price Index. The chart reflects the CY 2018 AIC amounts. </a:t>
            </a:r>
            <a:endParaRPr lang="en-US" sz="1100" dirty="0" smtClean="0"/>
          </a:p>
          <a:p>
            <a:pPr marL="228600" indent="-228600">
              <a:buFont typeface="Wingdings" panose="05000000000000000000" pitchFamily="2" charset="2"/>
              <a:buChar char="§"/>
            </a:pPr>
            <a:r>
              <a:rPr lang="en-US" sz="1100" dirty="0" smtClean="0"/>
              <a:t>4: Payment </a:t>
            </a:r>
            <a:r>
              <a:rPr lang="en-US" sz="1100" dirty="0"/>
              <a:t>requests cannot be expedited.</a:t>
            </a:r>
          </a:p>
        </p:txBody>
      </p:sp>
      <p:sp>
        <p:nvSpPr>
          <p:cNvPr id="3" name="Date Placeholder 2"/>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dirty="0" smtClean="0"/>
              <a:t>Medicare Advantage and Other Health Plans</a:t>
            </a:r>
            <a:endParaRPr lang="en-US" dirty="0"/>
          </a:p>
        </p:txBody>
      </p:sp>
      <p:sp>
        <p:nvSpPr>
          <p:cNvPr id="8" name="Slide Number Placeholder 7"/>
          <p:cNvSpPr>
            <a:spLocks noGrp="1"/>
          </p:cNvSpPr>
          <p:nvPr>
            <p:ph type="sldNum" sz="quarter" idx="12"/>
          </p:nvPr>
        </p:nvSpPr>
        <p:spPr/>
        <p:txBody>
          <a:bodyPr vert="horz" lIns="91440" tIns="45720" rIns="91440" bIns="45720" rtlCol="0" anchor="ctr"/>
          <a:lstStyle/>
          <a:p>
            <a:fld id="{D60A6685-DBF6-4C41-A0CC-AA9EA7A85A20}" type="slidenum">
              <a:rPr lang="en-US" sz="1800"/>
              <a:pPr/>
              <a:t>27</a:t>
            </a:fld>
            <a:endParaRPr lang="en-US" sz="1800" dirty="0"/>
          </a:p>
        </p:txBody>
      </p:sp>
    </p:spTree>
    <p:extLst>
      <p:ext uri="{BB962C8B-B14F-4D97-AF65-F5344CB8AC3E}">
        <p14:creationId xmlns:p14="http://schemas.microsoft.com/office/powerpoint/2010/main" val="30971944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5"/>
          <p:cNvSpPr>
            <a:spLocks noGrp="1" noChangeArrowheads="1"/>
          </p:cNvSpPr>
          <p:nvPr>
            <p:ph type="title"/>
          </p:nvPr>
        </p:nvSpPr>
        <p:spPr/>
        <p:txBody>
          <a:bodyPr>
            <a:normAutofit fontScale="90000"/>
          </a:bodyPr>
          <a:lstStyle/>
          <a:p>
            <a:r>
              <a:rPr lang="en-US" dirty="0"/>
              <a:t>Rights If You File an Appeal </a:t>
            </a:r>
            <a:br>
              <a:rPr lang="en-US" dirty="0"/>
            </a:br>
            <a:r>
              <a:rPr lang="en-US" dirty="0"/>
              <a:t>With Your Medicare Health Plan</a:t>
            </a:r>
          </a:p>
        </p:txBody>
      </p:sp>
      <p:sp>
        <p:nvSpPr>
          <p:cNvPr id="28678" name="Rectangle 6"/>
          <p:cNvSpPr>
            <a:spLocks noGrp="1" noChangeArrowheads="1"/>
          </p:cNvSpPr>
          <p:nvPr>
            <p:ph idx="1"/>
          </p:nvPr>
        </p:nvSpPr>
        <p:spPr/>
        <p:txBody>
          <a:bodyPr/>
          <a:lstStyle/>
          <a:p>
            <a:pPr marL="347663" indent="-347663">
              <a:spcBef>
                <a:spcPts val="600"/>
              </a:spcBef>
            </a:pPr>
            <a:r>
              <a:rPr lang="en-US" dirty="0" smtClean="0"/>
              <a:t>Right to get a copy of your files from the plan</a:t>
            </a:r>
          </a:p>
          <a:p>
            <a:pPr marL="685800" lvl="1" indent="-349250">
              <a:spcBef>
                <a:spcPts val="600"/>
              </a:spcBef>
            </a:pPr>
            <a:r>
              <a:rPr lang="en-US" dirty="0" smtClean="0"/>
              <a:t>Call or write your plan</a:t>
            </a:r>
          </a:p>
          <a:p>
            <a:pPr marL="685800" lvl="1" indent="-349250">
              <a:spcBef>
                <a:spcPts val="600"/>
              </a:spcBef>
            </a:pPr>
            <a:r>
              <a:rPr lang="en-US" dirty="0" smtClean="0"/>
              <a:t>Plan may charge a fee for a copy of your file</a:t>
            </a:r>
          </a:p>
          <a:p>
            <a:pPr lvl="1"/>
            <a:endParaRPr lang="en-US" dirty="0" smtClean="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28</a:t>
            </a:fld>
            <a:endParaRPr lang="en-US" sz="1800" dirty="0"/>
          </a:p>
        </p:txBody>
      </p:sp>
    </p:spTree>
    <p:custDataLst>
      <p:tags r:id="rId1"/>
    </p:custDataLst>
    <p:extLst>
      <p:ext uri="{BB962C8B-B14F-4D97-AF65-F5344CB8AC3E}">
        <p14:creationId xmlns:p14="http://schemas.microsoft.com/office/powerpoint/2010/main" val="2472165468"/>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n-lt"/>
              </a:rPr>
              <a:t>Lesson 4—Medicare Marketing Guidelines</a:t>
            </a:r>
            <a:endParaRPr lang="en-US" sz="3200" dirty="0">
              <a:latin typeface="+mn-lt"/>
            </a:endParaRPr>
          </a:p>
        </p:txBody>
      </p:sp>
      <p:sp>
        <p:nvSpPr>
          <p:cNvPr id="3" name="Content Placeholder 2"/>
          <p:cNvSpPr>
            <a:spLocks noGrp="1"/>
          </p:cNvSpPr>
          <p:nvPr>
            <p:ph idx="1"/>
          </p:nvPr>
        </p:nvSpPr>
        <p:spPr/>
        <p:txBody>
          <a:bodyPr/>
          <a:lstStyle/>
          <a:p>
            <a:pPr marL="347663" indent="-347663"/>
            <a:r>
              <a:rPr lang="en-US" dirty="0" smtClean="0"/>
              <a:t>Marketing and disclosure</a:t>
            </a:r>
          </a:p>
          <a:p>
            <a:pPr marL="347663" indent="-347663"/>
            <a:r>
              <a:rPr lang="en-US" dirty="0" smtClean="0"/>
              <a:t>Gifts</a:t>
            </a:r>
          </a:p>
          <a:p>
            <a:pPr marL="347663" indent="-347663"/>
            <a:r>
              <a:rPr lang="en-US" dirty="0" smtClean="0"/>
              <a:t>Promotional educational activities</a:t>
            </a:r>
          </a:p>
          <a:p>
            <a:pPr marL="347663" indent="-347663"/>
            <a:r>
              <a:rPr lang="en-US" dirty="0" smtClean="0"/>
              <a:t>Agents/brokers</a:t>
            </a:r>
          </a:p>
          <a:p>
            <a:pPr marL="347663" indent="-347663"/>
            <a:r>
              <a:rPr lang="en-US" dirty="0" smtClean="0"/>
              <a:t>Rewards and incentives</a:t>
            </a:r>
          </a:p>
          <a:p>
            <a:endParaRPr lang="en-US" dirty="0"/>
          </a:p>
        </p:txBody>
      </p:sp>
      <p:sp>
        <p:nvSpPr>
          <p:cNvPr id="8" name="Footer Placeholder 7"/>
          <p:cNvSpPr>
            <a:spLocks noGrp="1"/>
          </p:cNvSpPr>
          <p:nvPr>
            <p:ph type="ftr" sz="quarter" idx="11"/>
          </p:nvPr>
        </p:nvSpPr>
        <p:spPr/>
        <p:txBody>
          <a:bodyPr/>
          <a:lstStyle/>
          <a:p>
            <a:r>
              <a:rPr lang="en-US" dirty="0" smtClean="0"/>
              <a:t>Medicare Advantage and Other Health Plans</a:t>
            </a:r>
            <a:endParaRPr lang="en-US" dirty="0"/>
          </a:p>
        </p:txBody>
      </p:sp>
      <p:sp>
        <p:nvSpPr>
          <p:cNvPr id="9" name="Slide Number Placeholder 8"/>
          <p:cNvSpPr>
            <a:spLocks noGrp="1"/>
          </p:cNvSpPr>
          <p:nvPr>
            <p:ph type="sldNum" sz="quarter" idx="12"/>
          </p:nvPr>
        </p:nvSpPr>
        <p:spPr/>
        <p:txBody>
          <a:bodyPr vert="horz" lIns="91440" tIns="45720" rIns="91440" bIns="45720" rtlCol="0" anchor="ctr"/>
          <a:lstStyle/>
          <a:p>
            <a:fld id="{D3B75908-2BC4-4CCC-BE4B-63652A0FD379}" type="slidenum">
              <a:rPr lang="en-US" sz="1800"/>
              <a:pPr/>
              <a:t>29</a:t>
            </a:fld>
            <a:endParaRPr lang="en-US" sz="1800" dirty="0"/>
          </a:p>
        </p:txBody>
      </p:sp>
      <p:sp>
        <p:nvSpPr>
          <p:cNvPr id="7" name="Date Placeholder 6"/>
          <p:cNvSpPr>
            <a:spLocks noGrp="1"/>
          </p:cNvSpPr>
          <p:nvPr>
            <p:ph type="dt" sz="half" idx="13"/>
          </p:nvPr>
        </p:nvSpPr>
        <p:spPr/>
        <p:txBody>
          <a:bodyPr/>
          <a:lstStyle/>
          <a:p>
            <a:r>
              <a:rPr lang="en-US" dirty="0"/>
              <a:t>November 2018</a:t>
            </a:r>
          </a:p>
        </p:txBody>
      </p:sp>
    </p:spTree>
    <p:extLst>
      <p:ext uri="{BB962C8B-B14F-4D97-AF65-F5344CB8AC3E}">
        <p14:creationId xmlns:p14="http://schemas.microsoft.com/office/powerpoint/2010/main" val="23763347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dirty="0">
                <a:latin typeface="+mn-lt"/>
              </a:rPr>
              <a:t>Session Objectives</a:t>
            </a:r>
          </a:p>
        </p:txBody>
      </p:sp>
      <p:sp>
        <p:nvSpPr>
          <p:cNvPr id="3" name="Content Placeholder 2"/>
          <p:cNvSpPr>
            <a:spLocks noGrp="1"/>
          </p:cNvSpPr>
          <p:nvPr>
            <p:ph idx="1"/>
          </p:nvPr>
        </p:nvSpPr>
        <p:spPr>
          <a:xfrm>
            <a:off x="628650" y="1139825"/>
            <a:ext cx="7886700" cy="4351338"/>
          </a:xfrm>
        </p:spPr>
        <p:txBody>
          <a:bodyPr>
            <a:normAutofit fontScale="85000" lnSpcReduction="20000"/>
          </a:bodyPr>
          <a:lstStyle/>
          <a:p>
            <a:pPr marL="341313" indent="-341313">
              <a:lnSpc>
                <a:spcPct val="120000"/>
              </a:lnSpc>
              <a:spcBef>
                <a:spcPts val="600"/>
              </a:spcBef>
            </a:pPr>
            <a:r>
              <a:rPr lang="en-US" dirty="0" smtClean="0"/>
              <a:t>This session should help you </a:t>
            </a:r>
          </a:p>
          <a:p>
            <a:pPr marL="739775" lvl="1" indent="-339725">
              <a:lnSpc>
                <a:spcPct val="120000"/>
              </a:lnSpc>
              <a:spcBef>
                <a:spcPts val="600"/>
              </a:spcBef>
            </a:pPr>
            <a:r>
              <a:rPr lang="en-US" dirty="0" smtClean="0"/>
              <a:t>Define Medicare Advantage (MA) Plans</a:t>
            </a:r>
          </a:p>
          <a:p>
            <a:pPr marL="739775" lvl="1" indent="-339725">
              <a:lnSpc>
                <a:spcPct val="120000"/>
              </a:lnSpc>
              <a:spcBef>
                <a:spcPts val="600"/>
              </a:spcBef>
            </a:pPr>
            <a:r>
              <a:rPr lang="en-US" dirty="0" smtClean="0"/>
              <a:t>Describe how MA Plans work </a:t>
            </a:r>
          </a:p>
          <a:p>
            <a:pPr marL="739775" lvl="1" indent="-339725">
              <a:lnSpc>
                <a:spcPct val="120000"/>
              </a:lnSpc>
              <a:spcBef>
                <a:spcPts val="600"/>
              </a:spcBef>
            </a:pPr>
            <a:r>
              <a:rPr lang="en-US" dirty="0" smtClean="0"/>
              <a:t>Explain eligibility requirements and enrollment</a:t>
            </a:r>
          </a:p>
          <a:p>
            <a:pPr marL="739775" lvl="1" indent="-339725">
              <a:lnSpc>
                <a:spcPct val="120000"/>
              </a:lnSpc>
              <a:spcBef>
                <a:spcPts val="600"/>
              </a:spcBef>
            </a:pPr>
            <a:r>
              <a:rPr lang="en-US" dirty="0" smtClean="0"/>
              <a:t>Recognize types of MA Plans</a:t>
            </a:r>
          </a:p>
          <a:p>
            <a:pPr marL="739775" lvl="1" indent="-339725">
              <a:lnSpc>
                <a:spcPct val="120000"/>
              </a:lnSpc>
              <a:spcBef>
                <a:spcPts val="600"/>
              </a:spcBef>
            </a:pPr>
            <a:r>
              <a:rPr lang="en-US" dirty="0" smtClean="0"/>
              <a:t>Identify other Medicare health plans</a:t>
            </a:r>
          </a:p>
          <a:p>
            <a:pPr marL="739775" lvl="1" indent="-339725">
              <a:lnSpc>
                <a:spcPct val="120000"/>
              </a:lnSpc>
              <a:spcBef>
                <a:spcPts val="600"/>
              </a:spcBef>
            </a:pPr>
            <a:r>
              <a:rPr lang="en-US" dirty="0" smtClean="0"/>
              <a:t>Explain rights, protections, and appeals</a:t>
            </a:r>
          </a:p>
          <a:p>
            <a:pPr marL="739775" lvl="1" indent="-339725">
              <a:lnSpc>
                <a:spcPct val="120000"/>
              </a:lnSpc>
              <a:spcBef>
                <a:spcPts val="600"/>
              </a:spcBef>
            </a:pPr>
            <a:r>
              <a:rPr lang="en-US" dirty="0" smtClean="0"/>
              <a:t>Summarize the Medicare Marketing Guidelines—know the rules for gifts, rewards and incentives, educational and promotional activities, and agents and brokers </a:t>
            </a:r>
          </a:p>
        </p:txBody>
      </p:sp>
      <p:sp>
        <p:nvSpPr>
          <p:cNvPr id="5" name="Date Placeholder 4"/>
          <p:cNvSpPr>
            <a:spLocks noGrp="1"/>
          </p:cNvSpPr>
          <p:nvPr>
            <p:ph type="dt" sz="half" idx="13"/>
          </p:nvPr>
        </p:nvSpPr>
        <p:spPr/>
        <p:txBody>
          <a:bodyPr/>
          <a:lstStyle/>
          <a:p>
            <a:r>
              <a:rPr lang="en-US" dirty="0" smtClean="0"/>
              <a:t>November 2018</a:t>
            </a:r>
            <a:endParaRPr lang="en-US" dirty="0"/>
          </a:p>
        </p:txBody>
      </p:sp>
      <p:sp>
        <p:nvSpPr>
          <p:cNvPr id="6" name="Footer Placeholder 5"/>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vert="horz" lIns="91440" tIns="45720" rIns="91440" bIns="45720" rtlCol="0" anchor="ctr"/>
          <a:lstStyle/>
          <a:p>
            <a:fld id="{D3B75908-2BC4-4CCC-BE4B-63652A0FD379}" type="slidenum">
              <a:rPr lang="en-US" sz="1800"/>
              <a:pPr/>
              <a:t>3</a:t>
            </a:fld>
            <a:endParaRPr lang="en-US" sz="1800" dirty="0"/>
          </a:p>
        </p:txBody>
      </p:sp>
    </p:spTree>
    <p:extLst>
      <p:ext uri="{BB962C8B-B14F-4D97-AF65-F5344CB8AC3E}">
        <p14:creationId xmlns:p14="http://schemas.microsoft.com/office/powerpoint/2010/main" val="13058695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a:xfrm>
            <a:off x="0" y="-8785"/>
            <a:ext cx="9144000" cy="1011417"/>
          </a:xfrm>
        </p:spPr>
        <p:txBody>
          <a:bodyPr/>
          <a:lstStyle/>
          <a:p>
            <a:r>
              <a:rPr lang="en-US" sz="3200" dirty="0"/>
              <a:t>Marketing Materials</a:t>
            </a:r>
          </a:p>
        </p:txBody>
      </p:sp>
      <p:sp>
        <p:nvSpPr>
          <p:cNvPr id="92162" name="Content Placeholder 2"/>
          <p:cNvSpPr>
            <a:spLocks noGrp="1"/>
          </p:cNvSpPr>
          <p:nvPr>
            <p:ph idx="1"/>
          </p:nvPr>
        </p:nvSpPr>
        <p:spPr>
          <a:xfrm>
            <a:off x="224589" y="1315453"/>
            <a:ext cx="8678779" cy="4861510"/>
          </a:xfrm>
        </p:spPr>
        <p:txBody>
          <a:bodyPr>
            <a:normAutofit fontScale="85000" lnSpcReduction="10000"/>
          </a:bodyPr>
          <a:lstStyle/>
          <a:p>
            <a:pPr marL="336550" indent="-336550">
              <a:lnSpc>
                <a:spcPct val="120000"/>
              </a:lnSpc>
              <a:spcBef>
                <a:spcPts val="600"/>
              </a:spcBef>
            </a:pPr>
            <a:r>
              <a:rPr lang="en-US" dirty="0" smtClean="0"/>
              <a:t>The Centers for Medicare and Medicaid Services (CMS) requires review and approval of certain materials</a:t>
            </a:r>
          </a:p>
          <a:p>
            <a:pPr marL="685800" lvl="1" indent="-349250">
              <a:lnSpc>
                <a:spcPct val="120000"/>
              </a:lnSpc>
              <a:spcBef>
                <a:spcPts val="600"/>
              </a:spcBef>
            </a:pPr>
            <a:r>
              <a:rPr lang="en-US" dirty="0" smtClean="0"/>
              <a:t>Exceptions are listed in Section 20 of the Medicare Marketing Guidelines. </a:t>
            </a:r>
          </a:p>
          <a:p>
            <a:pPr marL="1033463" lvl="2" indent="-347663">
              <a:lnSpc>
                <a:spcPct val="120000"/>
              </a:lnSpc>
              <a:spcBef>
                <a:spcPts val="600"/>
              </a:spcBef>
            </a:pPr>
            <a:r>
              <a:rPr lang="en-US" dirty="0" smtClean="0"/>
              <a:t>For more information </a:t>
            </a:r>
            <a:r>
              <a:rPr lang="en-US" dirty="0"/>
              <a:t>visit </a:t>
            </a:r>
            <a:r>
              <a:rPr lang="en-US" dirty="0" smtClean="0">
                <a:hlinkClick r:id="rId4"/>
              </a:rPr>
              <a:t>CMS.gov/Medicare/Health-Plans/</a:t>
            </a:r>
            <a:r>
              <a:rPr lang="en-US" dirty="0" err="1" smtClean="0">
                <a:hlinkClick r:id="rId4"/>
              </a:rPr>
              <a:t>ManagedCareMarketing</a:t>
            </a:r>
            <a:r>
              <a:rPr lang="en-US" dirty="0" smtClean="0">
                <a:hlinkClick r:id="rId4"/>
              </a:rPr>
              <a:t>/Downloads/CY-2018-Medicare-Marketing-Guidelines_Final072017.pdf</a:t>
            </a:r>
            <a:r>
              <a:rPr lang="en-US" dirty="0" smtClean="0"/>
              <a:t> </a:t>
            </a:r>
            <a:endParaRPr lang="en-US" dirty="0"/>
          </a:p>
          <a:p>
            <a:pPr marL="685800" lvl="1" indent="-349250">
              <a:lnSpc>
                <a:spcPct val="120000"/>
              </a:lnSpc>
              <a:spcBef>
                <a:spcPts val="600"/>
              </a:spcBef>
            </a:pPr>
            <a:r>
              <a:rPr lang="en-US" dirty="0" smtClean="0"/>
              <a:t>Plans must maintain materials and make them available at CMS’s request</a:t>
            </a:r>
          </a:p>
          <a:p>
            <a:pPr marL="336550" indent="-336550">
              <a:lnSpc>
                <a:spcPct val="120000"/>
              </a:lnSpc>
              <a:spcBef>
                <a:spcPts val="600"/>
              </a:spcBef>
            </a:pPr>
            <a:r>
              <a:rPr lang="en-US" dirty="0"/>
              <a:t>CMS creates standardized and model marketing </a:t>
            </a:r>
            <a:r>
              <a:rPr lang="en-US" dirty="0" smtClean="0"/>
              <a:t>materials</a:t>
            </a:r>
            <a:endParaRPr lang="en-US"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30</a:t>
            </a:fld>
            <a:endParaRPr lang="en-US" sz="1800" dirty="0"/>
          </a:p>
        </p:txBody>
      </p:sp>
    </p:spTree>
    <p:custDataLst>
      <p:tags r:id="rId1"/>
    </p:custDataLst>
    <p:extLst>
      <p:ext uri="{BB962C8B-B14F-4D97-AF65-F5344CB8AC3E}">
        <p14:creationId xmlns:p14="http://schemas.microsoft.com/office/powerpoint/2010/main" val="325715497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a:xfrm>
            <a:off x="0" y="-8785"/>
            <a:ext cx="9144000" cy="1011417"/>
          </a:xfrm>
        </p:spPr>
        <p:txBody>
          <a:bodyPr/>
          <a:lstStyle/>
          <a:p>
            <a:r>
              <a:rPr lang="en-US" sz="3200" dirty="0"/>
              <a:t>Marketing Reminders</a:t>
            </a:r>
          </a:p>
        </p:txBody>
      </p:sp>
      <p:sp>
        <p:nvSpPr>
          <p:cNvPr id="94210" name="Content Placeholder 2"/>
          <p:cNvSpPr>
            <a:spLocks noGrp="1"/>
          </p:cNvSpPr>
          <p:nvPr>
            <p:ph idx="1"/>
          </p:nvPr>
        </p:nvSpPr>
        <p:spPr/>
        <p:txBody>
          <a:bodyPr>
            <a:normAutofit lnSpcReduction="10000"/>
          </a:bodyPr>
          <a:lstStyle/>
          <a:p>
            <a:pPr marL="336550" indent="-336550">
              <a:spcBef>
                <a:spcPts val="600"/>
              </a:spcBef>
            </a:pPr>
            <a:r>
              <a:rPr lang="en-US" dirty="0" smtClean="0"/>
              <a:t>Marketing for upcoming plan year</a:t>
            </a:r>
          </a:p>
          <a:p>
            <a:pPr marL="685800" lvl="1" indent="-349250">
              <a:spcBef>
                <a:spcPts val="600"/>
              </a:spcBef>
            </a:pPr>
            <a:r>
              <a:rPr lang="en-US" dirty="0" smtClean="0"/>
              <a:t>May not occur before October 1</a:t>
            </a:r>
          </a:p>
          <a:p>
            <a:pPr marL="336550" indent="-336550">
              <a:spcBef>
                <a:spcPts val="600"/>
              </a:spcBef>
            </a:pPr>
            <a:r>
              <a:rPr lang="en-US" dirty="0"/>
              <a:t>Marketing star ratings in </a:t>
            </a:r>
            <a:r>
              <a:rPr lang="en-US" dirty="0" smtClean="0"/>
              <a:t>materials must get equal or greater prominence</a:t>
            </a:r>
            <a:endParaRPr lang="en-US" dirty="0"/>
          </a:p>
          <a:p>
            <a:pPr marL="685800" lvl="1" indent="-349250">
              <a:spcBef>
                <a:spcPts val="600"/>
              </a:spcBef>
            </a:pPr>
            <a:r>
              <a:rPr lang="en-US" dirty="0" smtClean="0"/>
              <a:t>Individual measures may be marketed/ communicated with overall performance rating </a:t>
            </a:r>
          </a:p>
          <a:p>
            <a:pPr marL="685800" lvl="1" indent="-349250">
              <a:spcBef>
                <a:spcPts val="600"/>
              </a:spcBef>
            </a:pPr>
            <a:r>
              <a:rPr lang="en-US" dirty="0" smtClean="0"/>
              <a:t>Low-performing star rating status </a:t>
            </a:r>
          </a:p>
          <a:p>
            <a:pPr marL="1033463" lvl="2" indent="-347663">
              <a:spcBef>
                <a:spcPts val="600"/>
              </a:spcBef>
            </a:pPr>
            <a:r>
              <a:rPr lang="en-US" dirty="0"/>
              <a:t>Low Performance Icon </a:t>
            </a:r>
          </a:p>
          <a:p>
            <a:pPr marL="1033463" lvl="2" indent="-347663">
              <a:spcBef>
                <a:spcPts val="600"/>
              </a:spcBef>
            </a:pPr>
            <a:r>
              <a:rPr lang="en-US" dirty="0"/>
              <a:t>Plans may not </a:t>
            </a:r>
            <a:r>
              <a:rPr lang="en-US" dirty="0" smtClean="0"/>
              <a:t>try </a:t>
            </a:r>
            <a:r>
              <a:rPr lang="en-US" dirty="0"/>
              <a:t>to discredit their </a:t>
            </a:r>
            <a:r>
              <a:rPr lang="en-US" dirty="0" smtClean="0"/>
              <a:t>low performing status </a:t>
            </a:r>
            <a:r>
              <a:rPr lang="en-US" dirty="0"/>
              <a:t>by showcasing a separate higher rating </a:t>
            </a:r>
          </a:p>
        </p:txBody>
      </p:sp>
      <p:pic>
        <p:nvPicPr>
          <p:cNvPr id="1026" name="Picture 2" descr="Low preforming plan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44521" y="4308001"/>
            <a:ext cx="799448" cy="548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31</a:t>
            </a:fld>
            <a:endParaRPr lang="en-US" sz="1800" dirty="0"/>
          </a:p>
        </p:txBody>
      </p:sp>
    </p:spTree>
    <p:custDataLst>
      <p:tags r:id="rId1"/>
    </p:custDataLst>
    <p:extLst>
      <p:ext uri="{BB962C8B-B14F-4D97-AF65-F5344CB8AC3E}">
        <p14:creationId xmlns:p14="http://schemas.microsoft.com/office/powerpoint/2010/main" val="592304759"/>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Rectangle 2"/>
          <p:cNvSpPr>
            <a:spLocks noGrp="1" noChangeArrowheads="1"/>
          </p:cNvSpPr>
          <p:nvPr>
            <p:ph type="title"/>
          </p:nvPr>
        </p:nvSpPr>
        <p:spPr>
          <a:xfrm>
            <a:off x="0" y="-8785"/>
            <a:ext cx="9144000" cy="1011417"/>
          </a:xfrm>
        </p:spPr>
        <p:txBody>
          <a:bodyPr>
            <a:normAutofit fontScale="90000"/>
          </a:bodyPr>
          <a:lstStyle/>
          <a:p>
            <a:r>
              <a:rPr lang="en-US" dirty="0" smtClean="0"/>
              <a:t> Disclosure </a:t>
            </a:r>
            <a:r>
              <a:rPr lang="en-US" dirty="0"/>
              <a:t>of Plan Information for </a:t>
            </a:r>
            <a:br>
              <a:rPr lang="en-US" dirty="0"/>
            </a:br>
            <a:r>
              <a:rPr lang="en-US" dirty="0"/>
              <a:t>New and Renewing Members</a:t>
            </a:r>
          </a:p>
        </p:txBody>
      </p:sp>
      <p:sp>
        <p:nvSpPr>
          <p:cNvPr id="10" name="Content Placeholder 9"/>
          <p:cNvSpPr>
            <a:spLocks noGrp="1"/>
          </p:cNvSpPr>
          <p:nvPr>
            <p:ph idx="1"/>
          </p:nvPr>
        </p:nvSpPr>
        <p:spPr>
          <a:xfrm>
            <a:off x="628650" y="1130968"/>
            <a:ext cx="8129588" cy="5484145"/>
          </a:xfrm>
        </p:spPr>
        <p:txBody>
          <a:bodyPr>
            <a:normAutofit fontScale="77500" lnSpcReduction="20000"/>
          </a:bodyPr>
          <a:lstStyle/>
          <a:p>
            <a:pPr marL="336550" indent="-336550">
              <a:lnSpc>
                <a:spcPct val="120000"/>
              </a:lnSpc>
              <a:spcBef>
                <a:spcPts val="600"/>
              </a:spcBef>
            </a:pPr>
            <a:r>
              <a:rPr lang="en-US" sz="3400" dirty="0" smtClean="0"/>
              <a:t>MA and PDPs must disclose plan information </a:t>
            </a:r>
          </a:p>
          <a:p>
            <a:pPr marL="685800" lvl="2" indent="-349250">
              <a:lnSpc>
                <a:spcPct val="120000"/>
              </a:lnSpc>
              <a:spcBef>
                <a:spcPts val="600"/>
              </a:spcBef>
              <a:buSzPct val="100000"/>
              <a:buFont typeface="Arial" panose="020B0604020202020204" pitchFamily="34" charset="0"/>
              <a:buChar char="•"/>
            </a:pPr>
            <a:r>
              <a:rPr lang="en-US" sz="2900" dirty="0" smtClean="0"/>
              <a:t>At time of enrollment and at least annually </a:t>
            </a:r>
          </a:p>
          <a:p>
            <a:pPr marL="1028700" lvl="2" indent="-342900">
              <a:lnSpc>
                <a:spcPct val="120000"/>
              </a:lnSpc>
              <a:spcBef>
                <a:spcPts val="600"/>
              </a:spcBef>
              <a:buSzPct val="60000"/>
            </a:pPr>
            <a:r>
              <a:rPr lang="en-US" sz="2300" dirty="0" smtClean="0"/>
              <a:t>Required ANOC/EOC </a:t>
            </a:r>
            <a:r>
              <a:rPr lang="en-US" sz="2300" i="1" dirty="0" smtClean="0"/>
              <a:t>(new requirements appear on next slide)</a:t>
            </a:r>
          </a:p>
          <a:p>
            <a:pPr marL="1028700" lvl="2" indent="-342900">
              <a:lnSpc>
                <a:spcPct val="120000"/>
              </a:lnSpc>
              <a:spcBef>
                <a:spcPts val="600"/>
              </a:spcBef>
              <a:buSzPct val="60000"/>
            </a:pPr>
            <a:r>
              <a:rPr lang="en-US" sz="2300" dirty="0" smtClean="0"/>
              <a:t>Low Income Subsidy (LIS) rider</a:t>
            </a:r>
          </a:p>
          <a:p>
            <a:pPr marL="1028700" lvl="2" indent="-342900">
              <a:lnSpc>
                <a:spcPct val="120000"/>
              </a:lnSpc>
              <a:spcBef>
                <a:spcPts val="600"/>
              </a:spcBef>
              <a:buSzPct val="60000"/>
            </a:pPr>
            <a:r>
              <a:rPr lang="en-US" sz="2300" dirty="0" smtClean="0"/>
              <a:t>Comprehensive or abridged formulary</a:t>
            </a:r>
          </a:p>
          <a:p>
            <a:pPr marL="1028700" lvl="2" indent="-342900">
              <a:lnSpc>
                <a:spcPct val="120000"/>
              </a:lnSpc>
              <a:spcBef>
                <a:spcPts val="600"/>
              </a:spcBef>
              <a:buSzPct val="60000"/>
            </a:pPr>
            <a:r>
              <a:rPr lang="en-US" sz="2300" dirty="0" smtClean="0"/>
              <a:t>Member ID card at the time of enrollment/as needed</a:t>
            </a:r>
          </a:p>
          <a:p>
            <a:pPr marL="347663" lvl="2" indent="-347663">
              <a:lnSpc>
                <a:spcPct val="120000"/>
              </a:lnSpc>
              <a:spcBef>
                <a:spcPts val="600"/>
              </a:spcBef>
              <a:buSzPct val="100000"/>
              <a:buFont typeface="Wingdings" panose="05000000000000000000" pitchFamily="2" charset="2"/>
              <a:buChar char="§"/>
            </a:pPr>
            <a:r>
              <a:rPr lang="en-US" sz="3400" dirty="0"/>
              <a:t>Must provide the </a:t>
            </a:r>
            <a:r>
              <a:rPr lang="en-US" sz="3400" dirty="0" smtClean="0"/>
              <a:t>hard copy pharmacy and provider directories or </a:t>
            </a:r>
            <a:r>
              <a:rPr lang="en-US" sz="3400" dirty="0"/>
              <a:t>a notice describing where they can be found online together with how to request a hardcopy </a:t>
            </a:r>
          </a:p>
          <a:p>
            <a:pPr marL="347663" lvl="2" indent="-347663">
              <a:lnSpc>
                <a:spcPct val="120000"/>
              </a:lnSpc>
              <a:spcBef>
                <a:spcPts val="600"/>
              </a:spcBef>
              <a:buSzPct val="100000"/>
              <a:buFont typeface="Wingdings" panose="05000000000000000000" pitchFamily="2" charset="2"/>
              <a:buChar char="§"/>
            </a:pPr>
            <a:r>
              <a:rPr lang="en-US" sz="3400" dirty="0" smtClean="0"/>
              <a:t>Documents </a:t>
            </a:r>
            <a:r>
              <a:rPr lang="en-US" sz="3400" dirty="0"/>
              <a:t>for new enrollees must be provided no later than 10 calendar days or </a:t>
            </a:r>
            <a:r>
              <a:rPr lang="en-US" sz="3400" dirty="0" smtClean="0"/>
              <a:t>the last </a:t>
            </a:r>
            <a:r>
              <a:rPr lang="en-US" sz="3400" dirty="0"/>
              <a:t>day of the month </a:t>
            </a:r>
            <a:r>
              <a:rPr lang="en-US" sz="3400" dirty="0" smtClean="0"/>
              <a:t>before the </a:t>
            </a:r>
            <a:r>
              <a:rPr lang="en-US" sz="3400" dirty="0"/>
              <a:t>effective date, whichever is </a:t>
            </a:r>
            <a:r>
              <a:rPr lang="en-US" sz="3400" dirty="0" smtClean="0"/>
              <a:t>later</a:t>
            </a:r>
            <a:endParaRPr lang="en-US" sz="3400"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32</a:t>
            </a:fld>
            <a:endParaRPr lang="en-US" sz="1800" dirty="0"/>
          </a:p>
        </p:txBody>
      </p:sp>
    </p:spTree>
    <p:custDataLst>
      <p:tags r:id="rId1"/>
    </p:custDataLst>
    <p:extLst>
      <p:ext uri="{BB962C8B-B14F-4D97-AF65-F5344CB8AC3E}">
        <p14:creationId xmlns:p14="http://schemas.microsoft.com/office/powerpoint/2010/main" val="1905987492"/>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Rectangle 2"/>
          <p:cNvSpPr>
            <a:spLocks noGrp="1" noChangeArrowheads="1"/>
          </p:cNvSpPr>
          <p:nvPr>
            <p:ph type="title"/>
          </p:nvPr>
        </p:nvSpPr>
        <p:spPr>
          <a:xfrm>
            <a:off x="0" y="-8785"/>
            <a:ext cx="9144000" cy="1011417"/>
          </a:xfrm>
        </p:spPr>
        <p:txBody>
          <a:bodyPr/>
          <a:lstStyle/>
          <a:p>
            <a:r>
              <a:rPr lang="en-US" sz="3200" dirty="0"/>
              <a:t>Nominal Gift Reminders</a:t>
            </a:r>
          </a:p>
        </p:txBody>
      </p:sp>
      <p:sp>
        <p:nvSpPr>
          <p:cNvPr id="44037" name="Rectangle 3"/>
          <p:cNvSpPr>
            <a:spLocks noGrp="1" noChangeArrowheads="1"/>
          </p:cNvSpPr>
          <p:nvPr>
            <p:ph idx="1"/>
          </p:nvPr>
        </p:nvSpPr>
        <p:spPr>
          <a:xfrm>
            <a:off x="628650" y="1310356"/>
            <a:ext cx="7763912" cy="5045995"/>
          </a:xfrm>
        </p:spPr>
        <p:txBody>
          <a:bodyPr>
            <a:normAutofit fontScale="77500" lnSpcReduction="20000"/>
          </a:bodyPr>
          <a:lstStyle/>
          <a:p>
            <a:pPr marL="336550" indent="-336550">
              <a:lnSpc>
                <a:spcPct val="120000"/>
              </a:lnSpc>
              <a:spcBef>
                <a:spcPts val="600"/>
              </a:spcBef>
            </a:pPr>
            <a:r>
              <a:rPr lang="en-US" sz="3400" dirty="0" smtClean="0"/>
              <a:t>Organizations can offer gifts to potential enrollees</a:t>
            </a:r>
          </a:p>
          <a:p>
            <a:pPr marL="685800" lvl="2" indent="-349250">
              <a:lnSpc>
                <a:spcPct val="120000"/>
              </a:lnSpc>
              <a:spcBef>
                <a:spcPts val="600"/>
              </a:spcBef>
              <a:buSzPct val="100000"/>
              <a:buFont typeface="Arial" panose="020B0604020202020204" pitchFamily="34" charset="0"/>
              <a:buChar char="•"/>
            </a:pPr>
            <a:r>
              <a:rPr lang="en-US" sz="3100" dirty="0" smtClean="0"/>
              <a:t>Must be of nominal value</a:t>
            </a:r>
          </a:p>
          <a:p>
            <a:pPr marL="914400" lvl="3" indent="-336550">
              <a:lnSpc>
                <a:spcPct val="120000"/>
              </a:lnSpc>
              <a:spcBef>
                <a:spcPts val="600"/>
              </a:spcBef>
              <a:buSzPct val="60000"/>
              <a:buFont typeface="Wingdings" panose="05000000000000000000" pitchFamily="2" charset="2"/>
              <a:buChar char="q"/>
            </a:pPr>
            <a:r>
              <a:rPr lang="en-US" sz="2800" dirty="0"/>
              <a:t>Defined in Medicare Marketing Guidelines</a:t>
            </a:r>
          </a:p>
          <a:p>
            <a:pPr marL="914400" lvl="3" indent="-336550">
              <a:lnSpc>
                <a:spcPct val="120000"/>
              </a:lnSpc>
              <a:spcBef>
                <a:spcPts val="600"/>
              </a:spcBef>
              <a:buSzPct val="60000"/>
              <a:buFont typeface="Wingdings" panose="05000000000000000000" pitchFamily="2" charset="2"/>
              <a:buChar char="q"/>
            </a:pPr>
            <a:r>
              <a:rPr lang="en-US" sz="2800" dirty="0"/>
              <a:t>Currently $15 or </a:t>
            </a:r>
            <a:r>
              <a:rPr lang="en-US" sz="2800" dirty="0" smtClean="0"/>
              <a:t>less per individual gift </a:t>
            </a:r>
            <a:r>
              <a:rPr lang="en-US" sz="2800" dirty="0"/>
              <a:t>based on retail </a:t>
            </a:r>
            <a:r>
              <a:rPr lang="en-US" sz="2800" dirty="0" smtClean="0"/>
              <a:t>value</a:t>
            </a:r>
          </a:p>
          <a:p>
            <a:pPr marL="914400" lvl="3" indent="-336550">
              <a:lnSpc>
                <a:spcPct val="120000"/>
              </a:lnSpc>
              <a:spcBef>
                <a:spcPts val="600"/>
              </a:spcBef>
              <a:buSzPct val="60000"/>
              <a:buFont typeface="Wingdings" panose="05000000000000000000" pitchFamily="2" charset="2"/>
              <a:buChar char="q"/>
            </a:pPr>
            <a:r>
              <a:rPr lang="en-US" sz="2800" dirty="0" smtClean="0"/>
              <a:t>There’s a maximum aggregate of all gifts of $75 per person, per year</a:t>
            </a:r>
          </a:p>
          <a:p>
            <a:pPr marL="336550" indent="-336550">
              <a:lnSpc>
                <a:spcPct val="120000"/>
              </a:lnSpc>
              <a:spcBef>
                <a:spcPts val="600"/>
              </a:spcBef>
            </a:pPr>
            <a:r>
              <a:rPr lang="en-US" sz="3400" dirty="0" smtClean="0"/>
              <a:t>Given </a:t>
            </a:r>
            <a:r>
              <a:rPr lang="en-US" sz="3400" dirty="0"/>
              <a:t>regardless of beneficiary </a:t>
            </a:r>
            <a:r>
              <a:rPr lang="en-US" sz="3400" dirty="0" smtClean="0"/>
              <a:t>enrollment and without discrimination</a:t>
            </a:r>
            <a:endParaRPr lang="en-US" sz="3400" dirty="0"/>
          </a:p>
          <a:p>
            <a:pPr marL="336550" indent="-336550">
              <a:lnSpc>
                <a:spcPct val="120000"/>
              </a:lnSpc>
              <a:spcBef>
                <a:spcPts val="600"/>
              </a:spcBef>
            </a:pPr>
            <a:r>
              <a:rPr lang="en-US" sz="3400" dirty="0"/>
              <a:t>May not be in the form of cash or other monetary </a:t>
            </a:r>
            <a:r>
              <a:rPr lang="en-US" sz="3400" dirty="0" smtClean="0"/>
              <a:t>rebates, even if worth is $15 or less</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33</a:t>
            </a:fld>
            <a:endParaRPr lang="en-US" sz="1800" dirty="0"/>
          </a:p>
        </p:txBody>
      </p:sp>
    </p:spTree>
    <p:custDataLst>
      <p:tags r:id="rId1"/>
    </p:custDataLst>
    <p:extLst>
      <p:ext uri="{BB962C8B-B14F-4D97-AF65-F5344CB8AC3E}">
        <p14:creationId xmlns:p14="http://schemas.microsoft.com/office/powerpoint/2010/main" val="4142122285"/>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0" y="-8785"/>
            <a:ext cx="9144000" cy="1011417"/>
          </a:xfrm>
        </p:spPr>
        <p:txBody>
          <a:bodyPr/>
          <a:lstStyle/>
          <a:p>
            <a:r>
              <a:rPr lang="en-US" sz="3200" dirty="0" smtClean="0"/>
              <a:t>Unsolicited Beneficiary Contact</a:t>
            </a:r>
            <a:endParaRPr lang="en-US" sz="3200" dirty="0"/>
          </a:p>
        </p:txBody>
      </p:sp>
      <p:sp>
        <p:nvSpPr>
          <p:cNvPr id="100354" name="Rectangle 3"/>
          <p:cNvSpPr>
            <a:spLocks noGrp="1" noChangeArrowheads="1"/>
          </p:cNvSpPr>
          <p:nvPr>
            <p:ph idx="1"/>
          </p:nvPr>
        </p:nvSpPr>
        <p:spPr>
          <a:xfrm>
            <a:off x="457201" y="1130968"/>
            <a:ext cx="8251370" cy="5045995"/>
          </a:xfrm>
        </p:spPr>
        <p:txBody>
          <a:bodyPr/>
          <a:lstStyle/>
          <a:p>
            <a:pPr marL="342900" indent="-342900">
              <a:spcBef>
                <a:spcPts val="600"/>
              </a:spcBef>
            </a:pPr>
            <a:r>
              <a:rPr lang="en-US" dirty="0" smtClean="0"/>
              <a:t>Prohibited unsolicited </a:t>
            </a:r>
            <a:r>
              <a:rPr lang="en-US" dirty="0"/>
              <a:t>m</a:t>
            </a:r>
            <a:r>
              <a:rPr lang="en-US" dirty="0" smtClean="0"/>
              <a:t>arketing activities</a:t>
            </a:r>
          </a:p>
          <a:p>
            <a:pPr marL="685800" lvl="1" indent="-342900">
              <a:spcBef>
                <a:spcPts val="600"/>
              </a:spcBef>
            </a:pPr>
            <a:r>
              <a:rPr lang="en-US" dirty="0" smtClean="0"/>
              <a:t>Electronic communications</a:t>
            </a:r>
          </a:p>
          <a:p>
            <a:pPr marL="1033463" lvl="2" indent="-347663">
              <a:spcBef>
                <a:spcPts val="600"/>
              </a:spcBef>
            </a:pPr>
            <a:r>
              <a:rPr lang="en-US" sz="2400" dirty="0" smtClean="0"/>
              <a:t>Unless express permission is given</a:t>
            </a:r>
          </a:p>
          <a:p>
            <a:pPr marL="685800" lvl="1" indent="-342900">
              <a:spcBef>
                <a:spcPts val="600"/>
              </a:spcBef>
            </a:pPr>
            <a:r>
              <a:rPr lang="en-US" dirty="0"/>
              <a:t>Door-to-door solicitation</a:t>
            </a:r>
          </a:p>
          <a:p>
            <a:pPr marL="685800" lvl="1" indent="-342900">
              <a:spcBef>
                <a:spcPts val="600"/>
              </a:spcBef>
            </a:pPr>
            <a:r>
              <a:rPr lang="en-US" dirty="0" smtClean="0"/>
              <a:t>Calls/visits </a:t>
            </a:r>
            <a:r>
              <a:rPr lang="en-US" dirty="0"/>
              <a:t>after attending sales event</a:t>
            </a:r>
          </a:p>
          <a:p>
            <a:pPr marL="1033463" lvl="2" indent="-347663">
              <a:spcBef>
                <a:spcPts val="600"/>
              </a:spcBef>
            </a:pPr>
            <a:r>
              <a:rPr lang="en-US" sz="2400" dirty="0"/>
              <a:t>Unless </a:t>
            </a:r>
            <a:r>
              <a:rPr lang="en-US" sz="2400" dirty="0" smtClean="0"/>
              <a:t>permission is given</a:t>
            </a:r>
            <a:endParaRPr lang="en-US" sz="2400" dirty="0"/>
          </a:p>
          <a:p>
            <a:pPr marL="685800" lvl="1" indent="-342900">
              <a:spcBef>
                <a:spcPts val="600"/>
              </a:spcBef>
            </a:pPr>
            <a:r>
              <a:rPr lang="en-US" dirty="0" smtClean="0"/>
              <a:t>Common areas (</a:t>
            </a:r>
            <a:r>
              <a:rPr lang="en-US" dirty="0"/>
              <a:t>e.g., parking lots, hallways, </a:t>
            </a:r>
            <a:r>
              <a:rPr lang="en-US" dirty="0" smtClean="0"/>
              <a:t>sidewalks</a:t>
            </a:r>
            <a:r>
              <a:rPr lang="en-US" dirty="0"/>
              <a:t>, etc</a:t>
            </a:r>
            <a:r>
              <a:rPr lang="en-US" dirty="0" smtClean="0"/>
              <a:t>.)</a:t>
            </a:r>
          </a:p>
          <a:p>
            <a:pPr marL="0" lvl="1" indent="0">
              <a:spcBef>
                <a:spcPts val="600"/>
              </a:spcBef>
              <a:buNone/>
            </a:pPr>
            <a:r>
              <a:rPr lang="en-US" b="1" dirty="0"/>
              <a:t>NOTE: </a:t>
            </a:r>
            <a:r>
              <a:rPr lang="en-US" dirty="0" smtClean="0"/>
              <a:t>Prohibited activities don’t include conventional </a:t>
            </a:r>
            <a:r>
              <a:rPr lang="en-US" dirty="0"/>
              <a:t>mail or other print </a:t>
            </a:r>
            <a:r>
              <a:rPr lang="en-US" dirty="0" smtClean="0"/>
              <a:t>media</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34</a:t>
            </a:fld>
            <a:endParaRPr lang="en-US" sz="1800" dirty="0"/>
          </a:p>
        </p:txBody>
      </p:sp>
    </p:spTree>
    <p:custDataLst>
      <p:tags r:id="rId1"/>
    </p:custDataLst>
    <p:extLst>
      <p:ext uri="{BB962C8B-B14F-4D97-AF65-F5344CB8AC3E}">
        <p14:creationId xmlns:p14="http://schemas.microsoft.com/office/powerpoint/2010/main" val="244151807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0" y="-8785"/>
            <a:ext cx="9144000" cy="1011417"/>
          </a:xfrm>
        </p:spPr>
        <p:txBody>
          <a:bodyPr/>
          <a:lstStyle/>
          <a:p>
            <a:r>
              <a:rPr lang="en-US" sz="3200" dirty="0"/>
              <a:t>Cross-Selling Prohibition</a:t>
            </a:r>
          </a:p>
        </p:txBody>
      </p:sp>
      <p:sp>
        <p:nvSpPr>
          <p:cNvPr id="102402" name="Rectangle 3"/>
          <p:cNvSpPr>
            <a:spLocks noGrp="1" noChangeArrowheads="1"/>
          </p:cNvSpPr>
          <p:nvPr>
            <p:ph idx="1"/>
          </p:nvPr>
        </p:nvSpPr>
        <p:spPr/>
        <p:txBody>
          <a:bodyPr/>
          <a:lstStyle/>
          <a:p>
            <a:pPr marL="342900" indent="-342900">
              <a:spcBef>
                <a:spcPts val="600"/>
              </a:spcBef>
            </a:pPr>
            <a:r>
              <a:rPr lang="en-US" dirty="0" smtClean="0"/>
              <a:t>Prohibited during any MA or Part D sales activity or presentation</a:t>
            </a:r>
          </a:p>
          <a:p>
            <a:pPr marL="342900" indent="-342900">
              <a:spcBef>
                <a:spcPts val="600"/>
              </a:spcBef>
            </a:pPr>
            <a:r>
              <a:rPr lang="en-US" dirty="0" smtClean="0"/>
              <a:t>Can’t market non-health related products</a:t>
            </a:r>
          </a:p>
          <a:p>
            <a:pPr marL="685800" lvl="1" indent="-342900">
              <a:spcBef>
                <a:spcPts val="600"/>
              </a:spcBef>
            </a:pPr>
            <a:r>
              <a:rPr lang="en-US" dirty="0" smtClean="0"/>
              <a:t>Annuities</a:t>
            </a:r>
          </a:p>
          <a:p>
            <a:pPr marL="685800" lvl="1" indent="-342900">
              <a:spcBef>
                <a:spcPts val="600"/>
              </a:spcBef>
            </a:pPr>
            <a:r>
              <a:rPr lang="en-US" dirty="0" smtClean="0"/>
              <a:t>Life insurance</a:t>
            </a:r>
          </a:p>
          <a:p>
            <a:pPr marL="685800" lvl="1" indent="-342900">
              <a:spcBef>
                <a:spcPts val="600"/>
              </a:spcBef>
            </a:pPr>
            <a:r>
              <a:rPr lang="en-US" dirty="0" smtClean="0"/>
              <a:t>Other products</a:t>
            </a:r>
          </a:p>
          <a:p>
            <a:pPr marL="342900" indent="-342900">
              <a:spcBef>
                <a:spcPts val="600"/>
              </a:spcBef>
            </a:pPr>
            <a:r>
              <a:rPr lang="en-US" dirty="0"/>
              <a:t>Allowed on inbound calls per </a:t>
            </a:r>
            <a:r>
              <a:rPr lang="en-US" dirty="0" smtClean="0"/>
              <a:t>the request of the person with Medicare</a:t>
            </a:r>
            <a:endParaRPr lang="en-US"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35</a:t>
            </a:fld>
            <a:endParaRPr lang="en-US" sz="1800" dirty="0"/>
          </a:p>
        </p:txBody>
      </p:sp>
    </p:spTree>
    <p:custDataLst>
      <p:tags r:id="rId1"/>
    </p:custDataLst>
    <p:extLst>
      <p:ext uri="{BB962C8B-B14F-4D97-AF65-F5344CB8AC3E}">
        <p14:creationId xmlns:p14="http://schemas.microsoft.com/office/powerpoint/2010/main" val="692769462"/>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0" y="-8785"/>
            <a:ext cx="9144000" cy="1011417"/>
          </a:xfrm>
        </p:spPr>
        <p:txBody>
          <a:bodyPr/>
          <a:lstStyle/>
          <a:p>
            <a:r>
              <a:rPr lang="en-US" sz="3200" dirty="0" smtClean="0"/>
              <a:t> </a:t>
            </a:r>
            <a:r>
              <a:rPr lang="en-US" sz="3200" dirty="0"/>
              <a:t>Scope of Appointment Reminders</a:t>
            </a:r>
          </a:p>
        </p:txBody>
      </p:sp>
      <p:sp>
        <p:nvSpPr>
          <p:cNvPr id="47109" name="Rectangle 3"/>
          <p:cNvSpPr>
            <a:spLocks noGrp="1" noChangeArrowheads="1"/>
          </p:cNvSpPr>
          <p:nvPr>
            <p:ph idx="1"/>
          </p:nvPr>
        </p:nvSpPr>
        <p:spPr/>
        <p:txBody>
          <a:bodyPr>
            <a:normAutofit/>
          </a:bodyPr>
          <a:lstStyle/>
          <a:p>
            <a:pPr marL="342900" indent="-342900">
              <a:spcBef>
                <a:spcPts val="600"/>
              </a:spcBef>
            </a:pPr>
            <a:r>
              <a:rPr lang="en-US" dirty="0" smtClean="0"/>
              <a:t>Must specify product type</a:t>
            </a:r>
          </a:p>
          <a:p>
            <a:pPr marL="685800" lvl="1" indent="-342900">
              <a:spcBef>
                <a:spcPts val="600"/>
              </a:spcBef>
            </a:pPr>
            <a:r>
              <a:rPr lang="en-US" dirty="0" smtClean="0"/>
              <a:t>MA, Medicare Prescription Drug, and Cost Plans</a:t>
            </a:r>
          </a:p>
          <a:p>
            <a:pPr marL="342900" indent="-342900">
              <a:spcBef>
                <a:spcPts val="600"/>
              </a:spcBef>
            </a:pPr>
            <a:r>
              <a:rPr lang="en-US" dirty="0"/>
              <a:t>48 hours </a:t>
            </a:r>
            <a:r>
              <a:rPr lang="en-US" dirty="0" smtClean="0"/>
              <a:t>before </a:t>
            </a:r>
            <a:r>
              <a:rPr lang="en-US" dirty="0"/>
              <a:t>personal/individual marketing and/or in-home appointment</a:t>
            </a:r>
          </a:p>
          <a:p>
            <a:pPr marL="342900" indent="-342900">
              <a:spcBef>
                <a:spcPts val="600"/>
              </a:spcBef>
            </a:pPr>
            <a:r>
              <a:rPr lang="en-US" dirty="0" smtClean="0"/>
              <a:t>Additional </a:t>
            </a:r>
            <a:r>
              <a:rPr lang="en-US" dirty="0"/>
              <a:t>products can only be discussed</a:t>
            </a:r>
          </a:p>
          <a:p>
            <a:pPr marL="685800" lvl="1" indent="-342900">
              <a:spcBef>
                <a:spcPts val="600"/>
              </a:spcBef>
            </a:pPr>
            <a:r>
              <a:rPr lang="en-US" dirty="0" smtClean="0"/>
              <a:t>With person with Medicare’s request</a:t>
            </a:r>
            <a:endParaRPr lang="en-US" dirty="0"/>
          </a:p>
          <a:p>
            <a:pPr marL="685800" lvl="1" indent="-342900">
              <a:spcBef>
                <a:spcPts val="600"/>
              </a:spcBef>
            </a:pPr>
            <a:r>
              <a:rPr lang="en-US" dirty="0"/>
              <a:t>At separate appointment</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36</a:t>
            </a:fld>
            <a:endParaRPr lang="en-US" sz="1800" dirty="0"/>
          </a:p>
        </p:txBody>
      </p:sp>
    </p:spTree>
    <p:custDataLst>
      <p:tags r:id="rId1"/>
    </p:custDataLst>
    <p:extLst>
      <p:ext uri="{BB962C8B-B14F-4D97-AF65-F5344CB8AC3E}">
        <p14:creationId xmlns:p14="http://schemas.microsoft.com/office/powerpoint/2010/main" val="1510466101"/>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0" y="-8785"/>
            <a:ext cx="9144000" cy="1011417"/>
          </a:xfrm>
        </p:spPr>
        <p:txBody>
          <a:bodyPr/>
          <a:lstStyle/>
          <a:p>
            <a:r>
              <a:rPr lang="en-US" sz="3200" dirty="0"/>
              <a:t>Marketing in Health Care Settings</a:t>
            </a:r>
          </a:p>
        </p:txBody>
      </p:sp>
      <p:sp>
        <p:nvSpPr>
          <p:cNvPr id="106498" name="Rectangle 3"/>
          <p:cNvSpPr>
            <a:spLocks noGrp="1" noChangeArrowheads="1"/>
          </p:cNvSpPr>
          <p:nvPr>
            <p:ph idx="1"/>
          </p:nvPr>
        </p:nvSpPr>
        <p:spPr>
          <a:xfrm>
            <a:off x="628650" y="1200150"/>
            <a:ext cx="7886700" cy="5156201"/>
          </a:xfrm>
        </p:spPr>
        <p:txBody>
          <a:bodyPr>
            <a:normAutofit lnSpcReduction="10000"/>
          </a:bodyPr>
          <a:lstStyle/>
          <a:p>
            <a:pPr marL="342900" indent="-342900">
              <a:spcBef>
                <a:spcPts val="600"/>
              </a:spcBef>
            </a:pPr>
            <a:r>
              <a:rPr lang="en-US" dirty="0" smtClean="0"/>
              <a:t>Marketing allowed in health care common areas</a:t>
            </a:r>
          </a:p>
          <a:p>
            <a:pPr marL="685800" lvl="1" indent="-342900">
              <a:spcBef>
                <a:spcPts val="600"/>
              </a:spcBef>
            </a:pPr>
            <a:r>
              <a:rPr lang="en-US" dirty="0" smtClean="0"/>
              <a:t>Hospital or nursing home cafeterias</a:t>
            </a:r>
          </a:p>
          <a:p>
            <a:pPr marL="685800" lvl="1" indent="-342900">
              <a:spcBef>
                <a:spcPts val="600"/>
              </a:spcBef>
            </a:pPr>
            <a:r>
              <a:rPr lang="en-US" dirty="0" smtClean="0"/>
              <a:t>Community or recreational rooms</a:t>
            </a:r>
          </a:p>
          <a:p>
            <a:pPr marL="685800" lvl="1" indent="-342900">
              <a:spcBef>
                <a:spcPts val="600"/>
              </a:spcBef>
            </a:pPr>
            <a:r>
              <a:rPr lang="en-US" dirty="0" smtClean="0"/>
              <a:t>Conference rooms</a:t>
            </a:r>
          </a:p>
          <a:p>
            <a:pPr marL="342900" indent="-342900">
              <a:lnSpc>
                <a:spcPct val="110000"/>
              </a:lnSpc>
              <a:spcBef>
                <a:spcPts val="600"/>
              </a:spcBef>
            </a:pPr>
            <a:r>
              <a:rPr lang="en-US" dirty="0"/>
              <a:t>No marketing in health care settings where patients </a:t>
            </a:r>
            <a:r>
              <a:rPr lang="en-US" dirty="0" smtClean="0"/>
              <a:t>get </a:t>
            </a:r>
            <a:r>
              <a:rPr lang="en-US" dirty="0"/>
              <a:t>care</a:t>
            </a:r>
          </a:p>
          <a:p>
            <a:pPr marL="685800" lvl="1" indent="-342900">
              <a:lnSpc>
                <a:spcPct val="110000"/>
              </a:lnSpc>
              <a:spcBef>
                <a:spcPts val="600"/>
              </a:spcBef>
            </a:pPr>
            <a:r>
              <a:rPr lang="en-US" dirty="0"/>
              <a:t>Waiting rooms</a:t>
            </a:r>
          </a:p>
          <a:p>
            <a:pPr marL="685800" lvl="1" indent="-342900">
              <a:lnSpc>
                <a:spcPct val="110000"/>
              </a:lnSpc>
              <a:spcBef>
                <a:spcPts val="600"/>
              </a:spcBef>
            </a:pPr>
            <a:r>
              <a:rPr lang="en-US" dirty="0"/>
              <a:t>Exam rooms and hospital patient rooms</a:t>
            </a:r>
          </a:p>
          <a:p>
            <a:pPr marL="685800" lvl="1" indent="-342900">
              <a:lnSpc>
                <a:spcPct val="110000"/>
              </a:lnSpc>
              <a:spcBef>
                <a:spcPts val="600"/>
              </a:spcBef>
            </a:pPr>
            <a:r>
              <a:rPr lang="en-US" dirty="0"/>
              <a:t>Dialysis centers and pharmacy counter areas</a:t>
            </a:r>
          </a:p>
          <a:p>
            <a:pPr marL="571500" lvl="1" indent="-228600">
              <a:lnSpc>
                <a:spcPct val="110000"/>
              </a:lnSpc>
            </a:pPr>
            <a:endParaRPr lang="en-US"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37</a:t>
            </a:fld>
            <a:endParaRPr lang="en-US" sz="1800" dirty="0"/>
          </a:p>
        </p:txBody>
      </p:sp>
    </p:spTree>
    <p:custDataLst>
      <p:tags r:id="rId1"/>
    </p:custDataLst>
    <p:extLst>
      <p:ext uri="{BB962C8B-B14F-4D97-AF65-F5344CB8AC3E}">
        <p14:creationId xmlns:p14="http://schemas.microsoft.com/office/powerpoint/2010/main" val="406719612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Rectangle 2"/>
          <p:cNvSpPr>
            <a:spLocks noGrp="1" noChangeArrowheads="1"/>
          </p:cNvSpPr>
          <p:nvPr>
            <p:ph type="title"/>
          </p:nvPr>
        </p:nvSpPr>
        <p:spPr>
          <a:xfrm>
            <a:off x="0" y="-8785"/>
            <a:ext cx="9144000" cy="1011417"/>
          </a:xfrm>
        </p:spPr>
        <p:txBody>
          <a:bodyPr/>
          <a:lstStyle/>
          <a:p>
            <a:pPr>
              <a:lnSpc>
                <a:spcPct val="100000"/>
              </a:lnSpc>
              <a:spcBef>
                <a:spcPts val="600"/>
              </a:spcBef>
            </a:pPr>
            <a:r>
              <a:rPr lang="en-US" sz="3200" dirty="0" smtClean="0"/>
              <a:t>Promotional </a:t>
            </a:r>
            <a:r>
              <a:rPr lang="en-US" sz="3200" dirty="0"/>
              <a:t>Activity Reminders </a:t>
            </a:r>
          </a:p>
        </p:txBody>
      </p:sp>
      <p:sp>
        <p:nvSpPr>
          <p:cNvPr id="110594" name="Rectangle 3"/>
          <p:cNvSpPr>
            <a:spLocks noGrp="1" noChangeArrowheads="1"/>
          </p:cNvSpPr>
          <p:nvPr>
            <p:ph idx="1"/>
          </p:nvPr>
        </p:nvSpPr>
        <p:spPr/>
        <p:txBody>
          <a:bodyPr/>
          <a:lstStyle/>
          <a:p>
            <a:pPr marL="342900" indent="-342900">
              <a:spcBef>
                <a:spcPts val="600"/>
              </a:spcBef>
            </a:pPr>
            <a:r>
              <a:rPr lang="en-US" dirty="0" smtClean="0"/>
              <a:t>Prospective enrollees may not </a:t>
            </a:r>
          </a:p>
          <a:p>
            <a:pPr marL="685800" lvl="1" indent="-342900">
              <a:spcBef>
                <a:spcPts val="600"/>
              </a:spcBef>
            </a:pPr>
            <a:r>
              <a:rPr lang="en-US" dirty="0" smtClean="0"/>
              <a:t>Be provided meals</a:t>
            </a:r>
          </a:p>
          <a:p>
            <a:pPr marL="685800" lvl="1" indent="-342900">
              <a:spcBef>
                <a:spcPts val="600"/>
              </a:spcBef>
            </a:pPr>
            <a:r>
              <a:rPr lang="en-US" dirty="0" smtClean="0"/>
              <a:t>Have meals subsidized</a:t>
            </a:r>
          </a:p>
          <a:p>
            <a:pPr marL="342900" indent="-342900">
              <a:spcBef>
                <a:spcPts val="600"/>
              </a:spcBef>
            </a:pPr>
            <a:r>
              <a:rPr lang="en-US" dirty="0"/>
              <a:t>At any event or meeting where</a:t>
            </a:r>
          </a:p>
          <a:p>
            <a:pPr marL="685800" lvl="1" indent="-342900">
              <a:spcBef>
                <a:spcPts val="600"/>
              </a:spcBef>
            </a:pPr>
            <a:r>
              <a:rPr lang="en-US" dirty="0"/>
              <a:t>Plan benefits are being discussed, or</a:t>
            </a:r>
          </a:p>
          <a:p>
            <a:pPr marL="685800" lvl="1" indent="-342900">
              <a:spcBef>
                <a:spcPts val="600"/>
              </a:spcBef>
            </a:pPr>
            <a:r>
              <a:rPr lang="en-US" dirty="0"/>
              <a:t>Plan materials are being distributed</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38</a:t>
            </a:fld>
            <a:endParaRPr lang="en-US" sz="1800" dirty="0"/>
          </a:p>
        </p:txBody>
      </p:sp>
    </p:spTree>
    <p:custDataLst>
      <p:tags r:id="rId1"/>
    </p:custDataLst>
    <p:extLst>
      <p:ext uri="{BB962C8B-B14F-4D97-AF65-F5344CB8AC3E}">
        <p14:creationId xmlns:p14="http://schemas.microsoft.com/office/powerpoint/2010/main" val="3371867000"/>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2"/>
          <p:cNvSpPr>
            <a:spLocks noGrp="1" noChangeArrowheads="1"/>
          </p:cNvSpPr>
          <p:nvPr>
            <p:ph type="title"/>
          </p:nvPr>
        </p:nvSpPr>
        <p:spPr>
          <a:xfrm>
            <a:off x="0" y="-8785"/>
            <a:ext cx="9144000" cy="1011417"/>
          </a:xfrm>
        </p:spPr>
        <p:txBody>
          <a:bodyPr/>
          <a:lstStyle/>
          <a:p>
            <a:r>
              <a:rPr lang="en-US" sz="3200" dirty="0"/>
              <a:t>Educational Event Reminders</a:t>
            </a:r>
          </a:p>
        </p:txBody>
      </p:sp>
      <p:sp>
        <p:nvSpPr>
          <p:cNvPr id="49157" name="Rectangle 3"/>
          <p:cNvSpPr>
            <a:spLocks noGrp="1" noChangeArrowheads="1"/>
          </p:cNvSpPr>
          <p:nvPr>
            <p:ph idx="1"/>
          </p:nvPr>
        </p:nvSpPr>
        <p:spPr/>
        <p:txBody>
          <a:bodyPr/>
          <a:lstStyle/>
          <a:p>
            <a:pPr marL="342900" indent="-342900">
              <a:spcBef>
                <a:spcPts val="600"/>
              </a:spcBef>
            </a:pPr>
            <a:r>
              <a:rPr lang="en-US" dirty="0" smtClean="0"/>
              <a:t>Educational events for prospective members</a:t>
            </a:r>
          </a:p>
          <a:p>
            <a:pPr marL="342900" indent="-342900">
              <a:spcBef>
                <a:spcPts val="600"/>
              </a:spcBef>
            </a:pPr>
            <a:r>
              <a:rPr lang="en-US" dirty="0" smtClean="0"/>
              <a:t>No marketing activities at educational events</a:t>
            </a:r>
          </a:p>
          <a:p>
            <a:pPr marL="342900" indent="-342900">
              <a:spcBef>
                <a:spcPts val="600"/>
              </a:spcBef>
            </a:pPr>
            <a:r>
              <a:rPr lang="en-US" dirty="0" smtClean="0"/>
              <a:t>Plans may distribute</a:t>
            </a:r>
          </a:p>
          <a:p>
            <a:pPr marL="685800" lvl="1" indent="-342900">
              <a:spcBef>
                <a:spcPts val="600"/>
              </a:spcBef>
            </a:pPr>
            <a:r>
              <a:rPr lang="en-US" dirty="0" smtClean="0"/>
              <a:t>Medicare and/or health educational materials</a:t>
            </a:r>
          </a:p>
          <a:p>
            <a:pPr marL="685800" lvl="1" indent="-342900">
              <a:spcBef>
                <a:spcPts val="600"/>
              </a:spcBef>
            </a:pPr>
            <a:r>
              <a:rPr lang="en-US" dirty="0" smtClean="0"/>
              <a:t>Agent/broker business cards</a:t>
            </a:r>
          </a:p>
          <a:p>
            <a:pPr marL="685800" lvl="1" indent="-342900">
              <a:spcBef>
                <a:spcPts val="600"/>
              </a:spcBef>
            </a:pPr>
            <a:r>
              <a:rPr lang="en-US" dirty="0" smtClean="0"/>
              <a:t>Distributed material must not contain marketing information</a:t>
            </a:r>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39</a:t>
            </a:fld>
            <a:endParaRPr lang="en-US" sz="1800" dirty="0"/>
          </a:p>
        </p:txBody>
      </p:sp>
    </p:spTree>
    <p:custDataLst>
      <p:tags r:id="rId1"/>
    </p:custDataLst>
    <p:extLst>
      <p:ext uri="{BB962C8B-B14F-4D97-AF65-F5344CB8AC3E}">
        <p14:creationId xmlns:p14="http://schemas.microsoft.com/office/powerpoint/2010/main" val="282341144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latin typeface="+mn-lt"/>
              </a:rPr>
              <a:t>Lesson 1—Medicare Advantage (MA) </a:t>
            </a:r>
            <a:br>
              <a:rPr lang="en-US" dirty="0">
                <a:latin typeface="+mn-lt"/>
              </a:rPr>
            </a:br>
            <a:r>
              <a:rPr lang="en-US" dirty="0">
                <a:latin typeface="+mn-lt"/>
              </a:rPr>
              <a:t>Plan Overview</a:t>
            </a:r>
            <a:br>
              <a:rPr lang="en-US" dirty="0">
                <a:latin typeface="+mn-lt"/>
              </a:rPr>
            </a:br>
            <a:endParaRPr lang="en-US" dirty="0">
              <a:latin typeface="+mn-lt"/>
            </a:endParaRPr>
          </a:p>
        </p:txBody>
      </p:sp>
      <p:sp>
        <p:nvSpPr>
          <p:cNvPr id="3" name="Content Placeholder 2"/>
          <p:cNvSpPr>
            <a:spLocks noGrp="1"/>
          </p:cNvSpPr>
          <p:nvPr>
            <p:ph idx="1"/>
          </p:nvPr>
        </p:nvSpPr>
        <p:spPr/>
        <p:txBody>
          <a:bodyPr/>
          <a:lstStyle/>
          <a:p>
            <a:pPr marL="347663" lvl="0" indent="-347663">
              <a:spcBef>
                <a:spcPts val="600"/>
              </a:spcBef>
            </a:pPr>
            <a:r>
              <a:rPr lang="en-US" dirty="0"/>
              <a:t>What’s </a:t>
            </a:r>
            <a:r>
              <a:rPr lang="en-US" dirty="0" smtClean="0"/>
              <a:t>a Medicare Advantage (MA) Plan?</a:t>
            </a:r>
            <a:endParaRPr lang="en-US" dirty="0"/>
          </a:p>
          <a:p>
            <a:pPr marL="347663" lvl="0" indent="-347663">
              <a:spcBef>
                <a:spcPts val="600"/>
              </a:spcBef>
            </a:pPr>
            <a:r>
              <a:rPr lang="en-US" dirty="0"/>
              <a:t>What are the types of MA Plans</a:t>
            </a:r>
            <a:r>
              <a:rPr lang="en-US" dirty="0" smtClean="0"/>
              <a:t>?</a:t>
            </a:r>
          </a:p>
          <a:p>
            <a:pPr marL="347663" lvl="0" indent="-347663">
              <a:spcBef>
                <a:spcPts val="600"/>
              </a:spcBef>
            </a:pPr>
            <a:r>
              <a:rPr lang="en-US" dirty="0" smtClean="0"/>
              <a:t>How do MA </a:t>
            </a:r>
            <a:r>
              <a:rPr lang="en-US" dirty="0"/>
              <a:t>Plans </a:t>
            </a:r>
            <a:r>
              <a:rPr lang="en-US" dirty="0" smtClean="0"/>
              <a:t>work?</a:t>
            </a:r>
            <a:endParaRPr lang="en-US" dirty="0"/>
          </a:p>
          <a:p>
            <a:pPr marL="347663" lvl="0" indent="-347663">
              <a:spcBef>
                <a:spcPts val="600"/>
              </a:spcBef>
            </a:pPr>
            <a:r>
              <a:rPr lang="en-US" dirty="0"/>
              <a:t>When </a:t>
            </a:r>
            <a:r>
              <a:rPr lang="en-US" dirty="0" smtClean="0"/>
              <a:t>can you join </a:t>
            </a:r>
            <a:r>
              <a:rPr lang="en-US" dirty="0"/>
              <a:t>or switch </a:t>
            </a:r>
            <a:r>
              <a:rPr lang="en-US" dirty="0" smtClean="0"/>
              <a:t>plans?</a:t>
            </a:r>
          </a:p>
        </p:txBody>
      </p:sp>
      <p:sp>
        <p:nvSpPr>
          <p:cNvPr id="7" name="Footer Placeholder 6"/>
          <p:cNvSpPr>
            <a:spLocks noGrp="1"/>
          </p:cNvSpPr>
          <p:nvPr>
            <p:ph type="ftr" sz="quarter" idx="11"/>
          </p:nvPr>
        </p:nvSpPr>
        <p:spPr/>
        <p:txBody>
          <a:bodyPr/>
          <a:lstStyle/>
          <a:p>
            <a:r>
              <a:rPr lang="en-US" dirty="0" smtClean="0"/>
              <a:t>Medicare Advantage and Other Health Plans</a:t>
            </a:r>
            <a:endParaRPr lang="en-US" dirty="0"/>
          </a:p>
        </p:txBody>
      </p:sp>
      <p:sp>
        <p:nvSpPr>
          <p:cNvPr id="8" name="Slide Number Placeholder 7"/>
          <p:cNvSpPr>
            <a:spLocks noGrp="1"/>
          </p:cNvSpPr>
          <p:nvPr>
            <p:ph type="sldNum" sz="quarter" idx="12"/>
          </p:nvPr>
        </p:nvSpPr>
        <p:spPr/>
        <p:txBody>
          <a:bodyPr vert="horz" lIns="91440" tIns="45720" rIns="91440" bIns="45720" rtlCol="0" anchor="ctr"/>
          <a:lstStyle/>
          <a:p>
            <a:fld id="{D3B75908-2BC4-4CCC-BE4B-63652A0FD379}" type="slidenum">
              <a:rPr lang="en-US" sz="1800"/>
              <a:pPr/>
              <a:t>4</a:t>
            </a:fld>
            <a:endParaRPr lang="en-US" sz="1800" dirty="0"/>
          </a:p>
        </p:txBody>
      </p:sp>
      <p:sp>
        <p:nvSpPr>
          <p:cNvPr id="6" name="Date Placeholder 5"/>
          <p:cNvSpPr>
            <a:spLocks noGrp="1"/>
          </p:cNvSpPr>
          <p:nvPr>
            <p:ph type="dt" sz="half" idx="13"/>
          </p:nvPr>
        </p:nvSpPr>
        <p:spPr/>
        <p:txBody>
          <a:bodyPr/>
          <a:lstStyle/>
          <a:p>
            <a:r>
              <a:rPr lang="en-US" dirty="0"/>
              <a:t>November 2018</a:t>
            </a:r>
          </a:p>
        </p:txBody>
      </p:sp>
    </p:spTree>
    <p:extLst>
      <p:ext uri="{BB962C8B-B14F-4D97-AF65-F5344CB8AC3E}">
        <p14:creationId xmlns:p14="http://schemas.microsoft.com/office/powerpoint/2010/main" val="29030782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0" y="-8785"/>
            <a:ext cx="9144000" cy="1011417"/>
          </a:xfrm>
        </p:spPr>
        <p:txBody>
          <a:bodyPr/>
          <a:lstStyle/>
          <a:p>
            <a:r>
              <a:rPr lang="en-US" sz="3200" dirty="0"/>
              <a:t>Licensure and Appointment of Agents</a:t>
            </a:r>
          </a:p>
        </p:txBody>
      </p:sp>
      <p:sp>
        <p:nvSpPr>
          <p:cNvPr id="112642" name="Rectangle 3" descr="Slide describes licensure and appointment of agents requirements for Medicare Advantage Plans and Medicare Prescription Drug Plans. The contents of this slide are provided in the speaker's notes." title="Requirements for licensure and appointment of agents"/>
          <p:cNvSpPr>
            <a:spLocks noGrp="1" noChangeArrowheads="1"/>
          </p:cNvSpPr>
          <p:nvPr>
            <p:ph idx="1"/>
          </p:nvPr>
        </p:nvSpPr>
        <p:spPr/>
        <p:txBody>
          <a:bodyPr/>
          <a:lstStyle/>
          <a:p>
            <a:pPr marL="342900" indent="-342900">
              <a:spcBef>
                <a:spcPts val="600"/>
              </a:spcBef>
            </a:pPr>
            <a:r>
              <a:rPr lang="en-US" dirty="0" smtClean="0"/>
              <a:t>MA and PDP organization agents/brokers or other marketing representatives</a:t>
            </a:r>
          </a:p>
          <a:p>
            <a:pPr marL="685800" lvl="1" indent="-342900">
              <a:spcBef>
                <a:spcPts val="600"/>
              </a:spcBef>
            </a:pPr>
            <a:r>
              <a:rPr lang="en-US" dirty="0" smtClean="0"/>
              <a:t>Must comply with state-licensure laws </a:t>
            </a:r>
          </a:p>
          <a:p>
            <a:pPr marL="1033463" lvl="2" indent="-347663">
              <a:spcBef>
                <a:spcPts val="600"/>
              </a:spcBef>
            </a:pPr>
            <a:r>
              <a:rPr lang="en-US" sz="2400" dirty="0" smtClean="0"/>
              <a:t>Applies to all agents/brokers</a:t>
            </a:r>
          </a:p>
          <a:p>
            <a:pPr marL="685800" lvl="1" indent="-342900">
              <a:spcBef>
                <a:spcPts val="600"/>
              </a:spcBef>
            </a:pPr>
            <a:r>
              <a:rPr lang="en-US" dirty="0" smtClean="0"/>
              <a:t>Must be appointed by the plan, if required by the state</a:t>
            </a:r>
            <a:endParaRPr lang="en-US"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40</a:t>
            </a:fld>
            <a:endParaRPr lang="en-US" sz="1800" dirty="0"/>
          </a:p>
        </p:txBody>
      </p:sp>
    </p:spTree>
    <p:custDataLst>
      <p:tags r:id="rId1"/>
    </p:custDataLst>
    <p:extLst>
      <p:ext uri="{BB962C8B-B14F-4D97-AF65-F5344CB8AC3E}">
        <p14:creationId xmlns:p14="http://schemas.microsoft.com/office/powerpoint/2010/main" val="3119009031"/>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Rectangle 2"/>
          <p:cNvSpPr>
            <a:spLocks noGrp="1" noChangeArrowheads="1"/>
          </p:cNvSpPr>
          <p:nvPr>
            <p:ph type="title"/>
          </p:nvPr>
        </p:nvSpPr>
        <p:spPr>
          <a:xfrm>
            <a:off x="0" y="-8785"/>
            <a:ext cx="9144000" cy="1011417"/>
          </a:xfrm>
        </p:spPr>
        <p:txBody>
          <a:bodyPr/>
          <a:lstStyle/>
          <a:p>
            <a:r>
              <a:rPr lang="en-US" sz="3200" dirty="0"/>
              <a:t>Agent/Broker Training and Testing</a:t>
            </a:r>
          </a:p>
        </p:txBody>
      </p:sp>
      <p:sp>
        <p:nvSpPr>
          <p:cNvPr id="120834" name="Rectangle 3"/>
          <p:cNvSpPr>
            <a:spLocks noGrp="1" noChangeArrowheads="1"/>
          </p:cNvSpPr>
          <p:nvPr>
            <p:ph idx="1"/>
          </p:nvPr>
        </p:nvSpPr>
        <p:spPr/>
        <p:txBody>
          <a:bodyPr/>
          <a:lstStyle/>
          <a:p>
            <a:pPr marL="342900" indent="-342900">
              <a:spcBef>
                <a:spcPts val="600"/>
              </a:spcBef>
            </a:pPr>
            <a:r>
              <a:rPr lang="en-US" dirty="0" smtClean="0"/>
              <a:t>All agents/brokers must be trained and tested annually</a:t>
            </a:r>
          </a:p>
          <a:p>
            <a:pPr marL="685800" lvl="1" indent="-342900">
              <a:spcBef>
                <a:spcPts val="600"/>
              </a:spcBef>
            </a:pPr>
            <a:r>
              <a:rPr lang="en-US" dirty="0">
                <a:solidFill>
                  <a:prstClr val="black"/>
                </a:solidFill>
              </a:rPr>
              <a:t>Medicare rules and regulations</a:t>
            </a:r>
          </a:p>
          <a:p>
            <a:pPr marL="685800" lvl="1" indent="-342900">
              <a:spcBef>
                <a:spcPts val="600"/>
              </a:spcBef>
            </a:pPr>
            <a:r>
              <a:rPr lang="en-US" dirty="0">
                <a:solidFill>
                  <a:prstClr val="black"/>
                </a:solidFill>
              </a:rPr>
              <a:t>Plan details specific to plan products sold</a:t>
            </a:r>
          </a:p>
          <a:p>
            <a:pPr marL="685800" lvl="1" indent="-342900">
              <a:spcBef>
                <a:spcPts val="600"/>
              </a:spcBef>
            </a:pPr>
            <a:r>
              <a:rPr lang="en-US" dirty="0">
                <a:solidFill>
                  <a:prstClr val="black"/>
                </a:solidFill>
              </a:rPr>
              <a:t>Applies to all agents/brokers</a:t>
            </a:r>
          </a:p>
          <a:p>
            <a:pPr marL="342900" lvl="1" indent="-342900">
              <a:spcBef>
                <a:spcPts val="600"/>
              </a:spcBef>
              <a:buFont typeface="Wingdings" panose="05000000000000000000" pitchFamily="2" charset="2"/>
              <a:buChar char="§"/>
            </a:pPr>
            <a:r>
              <a:rPr lang="en-US" sz="3200" dirty="0"/>
              <a:t>Completed prior to marketing the product</a:t>
            </a:r>
          </a:p>
          <a:p>
            <a:pPr marL="685800" lvl="1" indent="-342900">
              <a:spcBef>
                <a:spcPts val="600"/>
              </a:spcBef>
            </a:pPr>
            <a:r>
              <a:rPr lang="en-US" dirty="0" smtClean="0">
                <a:solidFill>
                  <a:prstClr val="black"/>
                </a:solidFill>
              </a:rPr>
              <a:t>Must pass test with 85%</a:t>
            </a:r>
            <a:endParaRPr lang="en-US" dirty="0">
              <a:solidFill>
                <a:prstClr val="black"/>
              </a:solidFill>
            </a:endParaRPr>
          </a:p>
          <a:p>
            <a:pPr marL="571500" lvl="2" indent="0">
              <a:spcBef>
                <a:spcPts val="600"/>
              </a:spcBef>
              <a:buNone/>
            </a:pPr>
            <a:endParaRPr lang="en-US" dirty="0"/>
          </a:p>
        </p:txBody>
      </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41</a:t>
            </a:fld>
            <a:endParaRPr lang="en-US" sz="1800" dirty="0"/>
          </a:p>
        </p:txBody>
      </p:sp>
    </p:spTree>
    <p:custDataLst>
      <p:tags r:id="rId1"/>
    </p:custDataLst>
    <p:extLst>
      <p:ext uri="{BB962C8B-B14F-4D97-AF65-F5344CB8AC3E}">
        <p14:creationId xmlns:p14="http://schemas.microsoft.com/office/powerpoint/2010/main" val="1364570145"/>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Medicare Advantage and Other Medicare Health Plans Resource Guide</a:t>
            </a:r>
            <a:endParaRPr lang="en-US" dirty="0"/>
          </a:p>
        </p:txBody>
      </p:sp>
      <p:graphicFrame>
        <p:nvGraphicFramePr>
          <p:cNvPr id="11" name="Content Placeholder 6" descr="Table listing Medicare Advantage resources." title="Medicare Advantage and Other Medicare Health Plans Resource Guide"/>
          <p:cNvGraphicFramePr>
            <a:graphicFrameLocks noGrp="1"/>
          </p:cNvGraphicFramePr>
          <p:nvPr>
            <p:ph idx="4294967295"/>
            <p:extLst>
              <p:ext uri="{D42A27DB-BD31-4B8C-83A1-F6EECF244321}">
                <p14:modId xmlns:p14="http://schemas.microsoft.com/office/powerpoint/2010/main" val="1600073224"/>
              </p:ext>
            </p:extLst>
          </p:nvPr>
        </p:nvGraphicFramePr>
        <p:xfrm>
          <a:off x="222425" y="1130300"/>
          <a:ext cx="8686800" cy="5151120"/>
        </p:xfrm>
        <a:graphic>
          <a:graphicData uri="http://schemas.openxmlformats.org/drawingml/2006/table">
            <a:tbl>
              <a:tblPr firstRow="1" bandRow="1">
                <a:tableStyleId>{BDBED569-4797-4DF1-A0F4-6AAB3CD982D8}</a:tableStyleId>
              </a:tblPr>
              <a:tblGrid>
                <a:gridCol w="3455581"/>
                <a:gridCol w="5231219"/>
              </a:tblGrid>
              <a:tr h="370840">
                <a:tc>
                  <a:txBody>
                    <a:bodyPr/>
                    <a:lstStyle/>
                    <a:p>
                      <a:pPr marL="0" marR="0">
                        <a:lnSpc>
                          <a:spcPct val="100000"/>
                        </a:lnSpc>
                        <a:spcBef>
                          <a:spcPts val="600"/>
                        </a:spcBef>
                        <a:spcAft>
                          <a:spcPts val="0"/>
                        </a:spcAft>
                      </a:pPr>
                      <a:r>
                        <a:rPr lang="en-US" sz="1600" b="0" dirty="0" smtClean="0">
                          <a:effectLst/>
                          <a:latin typeface="+mn-lt"/>
                          <a:ea typeface="Calibri"/>
                          <a:cs typeface="Times New Roman"/>
                        </a:rPr>
                        <a:t>Centers for Medicare &amp; </a:t>
                      </a:r>
                      <a:br>
                        <a:rPr lang="en-US" sz="1600" b="0" dirty="0" smtClean="0">
                          <a:effectLst/>
                          <a:latin typeface="+mn-lt"/>
                          <a:ea typeface="Calibri"/>
                          <a:cs typeface="Times New Roman"/>
                        </a:rPr>
                      </a:br>
                      <a:r>
                        <a:rPr lang="en-US" sz="1600" b="0" dirty="0" smtClean="0">
                          <a:effectLst/>
                          <a:latin typeface="+mn-lt"/>
                          <a:ea typeface="Calibri"/>
                          <a:cs typeface="Times New Roman"/>
                        </a:rPr>
                        <a:t>Medicaid Services (CMS)</a:t>
                      </a:r>
                    </a:p>
                  </a:txBody>
                  <a:tcPr/>
                </a:tc>
                <a:tc>
                  <a:txBody>
                    <a:bodyPr/>
                    <a:lstStyle/>
                    <a:p>
                      <a:pPr marL="285750" marR="0" lvl="0" indent="-285750">
                        <a:lnSpc>
                          <a:spcPct val="100000"/>
                        </a:lnSpc>
                        <a:spcBef>
                          <a:spcPts val="600"/>
                        </a:spcBef>
                        <a:spcAft>
                          <a:spcPts val="0"/>
                        </a:spcAft>
                        <a:buFont typeface="Wingdings" panose="05000000000000000000" pitchFamily="2" charset="2"/>
                        <a:buChar char="§"/>
                      </a:pPr>
                      <a:r>
                        <a:rPr lang="en-US" sz="1600" b="0" dirty="0" smtClean="0">
                          <a:effectLst/>
                          <a:latin typeface="+mn-lt"/>
                          <a:ea typeface="Calibri"/>
                          <a:cs typeface="Times New Roman"/>
                        </a:rPr>
                        <a:t>Call 1-800-MEDICARE (1-800-633-4227). </a:t>
                      </a:r>
                      <a:br>
                        <a:rPr lang="en-US" sz="1600" b="0" dirty="0" smtClean="0">
                          <a:effectLst/>
                          <a:latin typeface="+mn-lt"/>
                          <a:ea typeface="Calibri"/>
                          <a:cs typeface="Times New Roman"/>
                        </a:rPr>
                      </a:br>
                      <a:r>
                        <a:rPr lang="en-US" sz="1600" b="0" dirty="0" smtClean="0">
                          <a:effectLst/>
                          <a:latin typeface="+mn-lt"/>
                          <a:ea typeface="Calibri"/>
                          <a:cs typeface="Times New Roman"/>
                        </a:rPr>
                        <a:t>TTY: 1-877-486-2048.</a:t>
                      </a:r>
                    </a:p>
                    <a:p>
                      <a:pPr marL="285750" marR="0" lvl="0" indent="-285750">
                        <a:lnSpc>
                          <a:spcPct val="100000"/>
                        </a:lnSpc>
                        <a:spcBef>
                          <a:spcPts val="600"/>
                        </a:spcBef>
                        <a:spcAft>
                          <a:spcPts val="0"/>
                        </a:spcAft>
                        <a:buFont typeface="Wingdings" panose="05000000000000000000" pitchFamily="2" charset="2"/>
                        <a:buChar char="§"/>
                      </a:pPr>
                      <a:r>
                        <a:rPr lang="en-US" sz="1600" b="0" u="sng" dirty="0" smtClean="0">
                          <a:solidFill>
                            <a:schemeClr val="tx1"/>
                          </a:solidFill>
                          <a:effectLst/>
                          <a:latin typeface="+mn-lt"/>
                          <a:ea typeface="Calibri"/>
                          <a:cs typeface="Times New Roman"/>
                          <a:hlinkClick r:id="rId3"/>
                        </a:rPr>
                        <a:t>Medicare.gov</a:t>
                      </a:r>
                      <a:endParaRPr lang="en-US" sz="1600" b="0" u="sng" dirty="0" smtClean="0">
                        <a:solidFill>
                          <a:schemeClr val="tx1"/>
                        </a:solidFill>
                        <a:effectLst/>
                        <a:latin typeface="+mn-lt"/>
                        <a:ea typeface="Calibri"/>
                        <a:cs typeface="Times New Roman"/>
                      </a:endParaRPr>
                    </a:p>
                    <a:p>
                      <a:pPr marL="285750" marR="0" lvl="0" indent="-285750">
                        <a:lnSpc>
                          <a:spcPct val="100000"/>
                        </a:lnSpc>
                        <a:spcBef>
                          <a:spcPts val="600"/>
                        </a:spcBef>
                        <a:spcAft>
                          <a:spcPts val="0"/>
                        </a:spcAft>
                        <a:buFont typeface="Wingdings" panose="05000000000000000000" pitchFamily="2" charset="2"/>
                        <a:buChar char="§"/>
                      </a:pPr>
                      <a:r>
                        <a:rPr lang="en-US" sz="1600" b="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4"/>
                        </a:rPr>
                        <a:t>CMS.gov</a:t>
                      </a:r>
                      <a:endParaRPr lang="en-US" sz="1600" b="0" dirty="0" smtClean="0">
                        <a:solidFill>
                          <a:schemeClr val="tx1"/>
                        </a:solidFill>
                        <a:effectLst/>
                        <a:latin typeface="+mn-lt"/>
                        <a:ea typeface="Calibri"/>
                        <a:cs typeface="Times New Roman"/>
                      </a:endParaRPr>
                    </a:p>
                  </a:txBody>
                  <a:tcPr/>
                </a:tc>
              </a:tr>
              <a:tr h="370840">
                <a:tc>
                  <a:txBody>
                    <a:bodyPr/>
                    <a:lstStyle/>
                    <a:p>
                      <a:pPr marL="0" marR="0" indent="0">
                        <a:lnSpc>
                          <a:spcPct val="100000"/>
                        </a:lnSpc>
                        <a:spcBef>
                          <a:spcPts val="600"/>
                        </a:spcBef>
                        <a:spcAft>
                          <a:spcPts val="0"/>
                        </a:spcAft>
                        <a:buFont typeface="Arial" panose="020B0604020202020204" pitchFamily="34" charset="0"/>
                        <a:buNone/>
                      </a:pPr>
                      <a:r>
                        <a:rPr lang="en-US" sz="1600" b="0" dirty="0" smtClean="0">
                          <a:effectLst/>
                          <a:latin typeface="+mn-lt"/>
                          <a:ea typeface="Calibri"/>
                          <a:cs typeface="Times New Roman"/>
                        </a:rPr>
                        <a:t>Social Security</a:t>
                      </a:r>
                    </a:p>
                  </a:txBody>
                  <a:tcPr/>
                </a:tc>
                <a:tc>
                  <a:txBody>
                    <a:bodyPr/>
                    <a:lstStyle/>
                    <a:p>
                      <a:pPr marL="285750" marR="0" indent="-285750">
                        <a:lnSpc>
                          <a:spcPct val="100000"/>
                        </a:lnSpc>
                        <a:spcBef>
                          <a:spcPts val="600"/>
                        </a:spcBef>
                        <a:spcAft>
                          <a:spcPts val="0"/>
                        </a:spcAft>
                        <a:buFont typeface="Wingdings" panose="05000000000000000000" pitchFamily="2" charset="2"/>
                        <a:buChar char="§"/>
                      </a:pPr>
                      <a:r>
                        <a:rPr lang="en-US" sz="1600" b="0" dirty="0" smtClean="0">
                          <a:effectLst/>
                          <a:latin typeface="+mn-lt"/>
                          <a:ea typeface="Calibri"/>
                          <a:cs typeface="Times New Roman"/>
                        </a:rPr>
                        <a:t>Call 1‑800‑772‑1213. TTY: 1‑800‑325‑0778.</a:t>
                      </a:r>
                    </a:p>
                    <a:p>
                      <a:pPr marL="285750" marR="0" indent="-285750">
                        <a:lnSpc>
                          <a:spcPct val="100000"/>
                        </a:lnSpc>
                        <a:spcBef>
                          <a:spcPts val="600"/>
                        </a:spcBef>
                        <a:spcAft>
                          <a:spcPts val="0"/>
                        </a:spcAft>
                        <a:buFont typeface="Wingdings" panose="05000000000000000000" pitchFamily="2" charset="2"/>
                        <a:buChar char="§"/>
                      </a:pPr>
                      <a:r>
                        <a:rPr lang="en-US" sz="16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5"/>
                        </a:rPr>
                        <a:t>socialsecurity.gov</a:t>
                      </a:r>
                      <a:endParaRPr lang="en-US" sz="16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r h="370840">
                <a:tc>
                  <a:txBody>
                    <a:bodyPr/>
                    <a:lstStyle/>
                    <a:p>
                      <a:pPr marL="0" marR="0" indent="0">
                        <a:lnSpc>
                          <a:spcPct val="100000"/>
                        </a:lnSpc>
                        <a:spcBef>
                          <a:spcPts val="600"/>
                        </a:spcBef>
                        <a:spcAft>
                          <a:spcPts val="0"/>
                        </a:spcAft>
                        <a:buFont typeface="Arial" panose="020B0604020202020204" pitchFamily="34" charset="0"/>
                        <a:buNone/>
                      </a:pPr>
                      <a:r>
                        <a:rPr lang="en-US" sz="1600" b="0" dirty="0" smtClean="0">
                          <a:effectLst/>
                          <a:latin typeface="+mn-lt"/>
                          <a:ea typeface="Calibri"/>
                          <a:cs typeface="Times New Roman"/>
                        </a:rPr>
                        <a:t>Railroad Retirement Board</a:t>
                      </a:r>
                    </a:p>
                  </a:txBody>
                  <a:tcPr/>
                </a:tc>
                <a:tc>
                  <a:txBody>
                    <a:bodyPr/>
                    <a:lstStyle/>
                    <a:p>
                      <a:pPr marL="285750" marR="0" indent="-285750">
                        <a:lnSpc>
                          <a:spcPct val="100000"/>
                        </a:lnSpc>
                        <a:spcBef>
                          <a:spcPts val="600"/>
                        </a:spcBef>
                        <a:spcAft>
                          <a:spcPts val="0"/>
                        </a:spcAft>
                        <a:buFont typeface="Wingdings" panose="05000000000000000000" pitchFamily="2" charset="2"/>
                        <a:buChar char="§"/>
                      </a:pPr>
                      <a:r>
                        <a:rPr lang="en-US" sz="1600" b="0" dirty="0" smtClean="0">
                          <a:effectLst/>
                          <a:latin typeface="+mn-lt"/>
                          <a:ea typeface="Calibri"/>
                          <a:cs typeface="Times New Roman"/>
                        </a:rPr>
                        <a:t>Call 1-877-772-5772. TTY: 1-312-751-4701.</a:t>
                      </a:r>
                    </a:p>
                    <a:p>
                      <a:pPr marL="285750" marR="0" indent="-285750">
                        <a:lnSpc>
                          <a:spcPct val="100000"/>
                        </a:lnSpc>
                        <a:spcBef>
                          <a:spcPts val="600"/>
                        </a:spcBef>
                        <a:spcAft>
                          <a:spcPts val="0"/>
                        </a:spcAft>
                        <a:buFont typeface="Wingdings" panose="05000000000000000000" pitchFamily="2" charset="2"/>
                        <a:buChar char="§"/>
                      </a:pPr>
                      <a:r>
                        <a:rPr lang="en-US" sz="1600" u="sng"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6"/>
                        </a:rPr>
                        <a:t>RRB.gov</a:t>
                      </a:r>
                      <a:endParaRPr lang="en-US" sz="1600" b="0" dirty="0" smtClean="0">
                        <a:effectLst/>
                        <a:latin typeface="+mn-lt"/>
                        <a:ea typeface="Calibri"/>
                        <a:cs typeface="Times New Roman"/>
                      </a:endParaRPr>
                    </a:p>
                  </a:txBody>
                  <a:tcPr/>
                </a:tc>
              </a:tr>
              <a:tr h="370840">
                <a:tc>
                  <a:txBody>
                    <a:bodyPr/>
                    <a:lstStyle/>
                    <a:p>
                      <a:pPr marL="0" marR="0">
                        <a:lnSpc>
                          <a:spcPct val="100000"/>
                        </a:lnSpc>
                        <a:spcBef>
                          <a:spcPts val="600"/>
                        </a:spcBef>
                        <a:spcAft>
                          <a:spcPts val="0"/>
                        </a:spcAft>
                      </a:pPr>
                      <a:r>
                        <a:rPr lang="en-US" sz="1600" b="0" dirty="0" smtClean="0">
                          <a:effectLst/>
                          <a:latin typeface="+mn-lt"/>
                          <a:ea typeface="Calibri"/>
                          <a:cs typeface="Times New Roman"/>
                        </a:rPr>
                        <a:t>Medicare Marketing Guidelines</a:t>
                      </a:r>
                    </a:p>
                  </a:txBody>
                  <a:tcPr/>
                </a:tc>
                <a:tc>
                  <a:txBody>
                    <a:bodyPr/>
                    <a:lstStyle/>
                    <a:p>
                      <a:pPr marL="285750" marR="0" lvl="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hlinkClick r:id="rId7"/>
                        </a:rPr>
                        <a:t>CMS.gov/Medicare/Health-Plans/</a:t>
                      </a:r>
                      <a:r>
                        <a:rPr lang="en-US" sz="1600" dirty="0" err="1" smtClean="0">
                          <a:effectLst/>
                          <a:latin typeface="Calibri" panose="020F0502020204030204" pitchFamily="34" charset="0"/>
                          <a:ea typeface="Calibri" panose="020F0502020204030204" pitchFamily="34" charset="0"/>
                          <a:cs typeface="Times New Roman" panose="02020603050405020304" pitchFamily="18" charset="0"/>
                          <a:hlinkClick r:id="rId7"/>
                        </a:rPr>
                        <a:t>ManagedCareMarketing</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hlinkClick r:id="rId7"/>
                        </a:rPr>
                        <a:t>/Downloads/CY-2018-Medicare-Marketing-Guidelines_Final072017.pdf</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 </a:t>
                      </a:r>
                    </a:p>
                  </a:txBody>
                  <a:tcPr/>
                </a:tc>
              </a:tr>
              <a:tr h="370840">
                <a:tc>
                  <a:txBody>
                    <a:bodyPr/>
                    <a:lstStyle/>
                    <a:p>
                      <a:pPr marL="0" marR="0">
                        <a:lnSpc>
                          <a:spcPct val="100000"/>
                        </a:lnSpc>
                        <a:spcBef>
                          <a:spcPts val="600"/>
                        </a:spcBef>
                        <a:spcAft>
                          <a:spcPts val="0"/>
                        </a:spcAft>
                      </a:pPr>
                      <a:r>
                        <a:rPr lang="en-US" sz="1600" b="0" dirty="0" smtClean="0">
                          <a:effectLst/>
                          <a:latin typeface="+mn-lt"/>
                          <a:ea typeface="Calibri"/>
                          <a:cs typeface="Times New Roman"/>
                        </a:rPr>
                        <a:t>Medicare Managed Care Manual</a:t>
                      </a:r>
                    </a:p>
                  </a:txBody>
                  <a:tcPr/>
                </a:tc>
                <a:tc>
                  <a:txBody>
                    <a:bodyPr/>
                    <a:lstStyle/>
                    <a:p>
                      <a:pPr marL="285750" marR="0" lvl="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u="sng"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hlinkClick r:id="rId8"/>
                        </a:rPr>
                        <a:t>CMS.gov/Regulations-and-Guidance/Guidance/Manuals/Internet-Only-Manuals-IOMs-Items/CMS019326.html</a:t>
                      </a:r>
                      <a:endParaRPr lang="en-US" sz="1600" u="sng" kern="1200" dirty="0" smtClean="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r h="370840">
                <a:tc>
                  <a:txBody>
                    <a:bodyPr/>
                    <a:lstStyle/>
                    <a:p>
                      <a:pPr marL="0" marR="0">
                        <a:lnSpc>
                          <a:spcPct val="100000"/>
                        </a:lnSpc>
                        <a:spcBef>
                          <a:spcPts val="600"/>
                        </a:spcBef>
                        <a:spcAft>
                          <a:spcPts val="0"/>
                        </a:spcAft>
                      </a:pPr>
                      <a:r>
                        <a:rPr lang="en-US" sz="1600" b="0" dirty="0" smtClean="0">
                          <a:effectLst/>
                          <a:latin typeface="+mn-lt"/>
                          <a:ea typeface="Calibri"/>
                          <a:cs typeface="Times New Roman"/>
                        </a:rPr>
                        <a:t>State Health Insurance Assistance Programs and State Insurance Departments</a:t>
                      </a:r>
                    </a:p>
                  </a:txBody>
                  <a:tcPr/>
                </a:tc>
                <a:tc>
                  <a:txBody>
                    <a:bodyPr/>
                    <a:lstStyle/>
                    <a:p>
                      <a:pPr marL="285750" marR="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u="sng" kern="1200" dirty="0" smtClean="0">
                          <a:solidFill>
                            <a:schemeClr val="tx1"/>
                          </a:solidFill>
                          <a:effectLst/>
                          <a:latin typeface="+mn-lt"/>
                          <a:ea typeface="+mn-ea"/>
                          <a:cs typeface="+mn-cs"/>
                          <a:hlinkClick r:id="rId9"/>
                        </a:rPr>
                        <a:t>shiptacenter.org</a:t>
                      </a:r>
                      <a:endParaRPr lang="en-US" sz="1600" u="sng" kern="1200" dirty="0" smtClean="0">
                        <a:solidFill>
                          <a:schemeClr val="tx1"/>
                        </a:solidFill>
                        <a:effectLst/>
                        <a:latin typeface="+mn-lt"/>
                        <a:ea typeface="+mn-ea"/>
                        <a:cs typeface="+mn-cs"/>
                      </a:endParaRPr>
                    </a:p>
                    <a:p>
                      <a:pPr marL="285750" marR="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Call</a:t>
                      </a:r>
                      <a:r>
                        <a:rPr lang="en-US" sz="1600" baseline="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1-877-839-2675</a:t>
                      </a:r>
                    </a:p>
                    <a:p>
                      <a:pPr marL="285750" marR="0" indent="-2857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10"/>
                        </a:rPr>
                        <a:t>info@shiptacenter.org</a:t>
                      </a:r>
                      <a:endParaRPr lang="en-US" sz="16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bl>
          </a:graphicData>
        </a:graphic>
      </p:graphicFrame>
      <p:pic>
        <p:nvPicPr>
          <p:cNvPr id="12" name="Picture 11" descr="State Health Insurance Plan (SHIP) logo." title="Medicare Advantage and Other Medicare Plans Resource Guide"/>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557315" y="5452265"/>
            <a:ext cx="1655672" cy="640080"/>
          </a:xfrm>
          <a:prstGeom prst="rect">
            <a:avLst/>
          </a:prstGeom>
        </p:spPr>
      </p:pic>
      <p:sp>
        <p:nvSpPr>
          <p:cNvPr id="3" name="Date Placeholder 2"/>
          <p:cNvSpPr>
            <a:spLocks noGrp="1"/>
          </p:cNvSpPr>
          <p:nvPr>
            <p:ph type="dt" sz="half" idx="10"/>
          </p:nvPr>
        </p:nvSpPr>
        <p:spPr/>
        <p:txBody>
          <a:bodyPr/>
          <a:lstStyle/>
          <a:p>
            <a:r>
              <a:rPr lang="en-US" dirty="0"/>
              <a:t>November 2018</a:t>
            </a:r>
          </a:p>
        </p:txBody>
      </p:sp>
      <p:sp>
        <p:nvSpPr>
          <p:cNvPr id="9" name="Footer Placeholder 8"/>
          <p:cNvSpPr>
            <a:spLocks noGrp="1"/>
          </p:cNvSpPr>
          <p:nvPr>
            <p:ph type="ftr" sz="quarter" idx="11"/>
          </p:nvPr>
        </p:nvSpPr>
        <p:spPr/>
        <p:txBody>
          <a:bodyPr/>
          <a:lstStyle/>
          <a:p>
            <a:r>
              <a:rPr lang="en-US" dirty="0" smtClean="0"/>
              <a:t>Medicare Advantage and Other Health Plans</a:t>
            </a:r>
            <a:endParaRPr lang="en-US" dirty="0"/>
          </a:p>
        </p:txBody>
      </p:sp>
      <p:sp>
        <p:nvSpPr>
          <p:cNvPr id="10" name="Slide Number Placeholder 9"/>
          <p:cNvSpPr>
            <a:spLocks noGrp="1"/>
          </p:cNvSpPr>
          <p:nvPr>
            <p:ph type="sldNum" sz="quarter" idx="12"/>
          </p:nvPr>
        </p:nvSpPr>
        <p:spPr/>
        <p:txBody>
          <a:bodyPr vert="horz" lIns="91440" tIns="45720" rIns="91440" bIns="45720" rtlCol="0" anchor="ctr"/>
          <a:lstStyle/>
          <a:p>
            <a:fld id="{D60A6685-DBF6-4C41-A0CC-AA9EA7A85A20}" type="slidenum">
              <a:rPr lang="en-US" sz="1800"/>
              <a:pPr/>
              <a:t>42</a:t>
            </a:fld>
            <a:endParaRPr lang="en-US" sz="1800" dirty="0"/>
          </a:p>
        </p:txBody>
      </p:sp>
    </p:spTree>
    <p:extLst>
      <p:ext uri="{BB962C8B-B14F-4D97-AF65-F5344CB8AC3E}">
        <p14:creationId xmlns:p14="http://schemas.microsoft.com/office/powerpoint/2010/main" val="8950660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Medicare Advantage and Other Medicare Health Plans Resource Guide (continued)</a:t>
            </a:r>
          </a:p>
        </p:txBody>
      </p:sp>
      <p:graphicFrame>
        <p:nvGraphicFramePr>
          <p:cNvPr id="7" name="Content Placeholder 6" descr="Continuation of resources table from slide 60." title="Medicare Advantage and Other Medicare Health Plans Resource Guide"/>
          <p:cNvGraphicFramePr>
            <a:graphicFrameLocks noGrp="1"/>
          </p:cNvGraphicFramePr>
          <p:nvPr>
            <p:ph idx="1"/>
            <p:extLst>
              <p:ext uri="{D42A27DB-BD31-4B8C-83A1-F6EECF244321}">
                <p14:modId xmlns:p14="http://schemas.microsoft.com/office/powerpoint/2010/main" val="1284606799"/>
              </p:ext>
            </p:extLst>
          </p:nvPr>
        </p:nvGraphicFramePr>
        <p:xfrm>
          <a:off x="181040" y="1158875"/>
          <a:ext cx="8782492" cy="1854200"/>
        </p:xfrm>
        <a:graphic>
          <a:graphicData uri="http://schemas.openxmlformats.org/drawingml/2006/table">
            <a:tbl>
              <a:tblPr firstRow="1" bandRow="1">
                <a:tableStyleId>{BDBED569-4797-4DF1-A0F4-6AAB3CD982D8}</a:tableStyleId>
              </a:tblPr>
              <a:tblGrid>
                <a:gridCol w="5996762"/>
                <a:gridCol w="2785730"/>
              </a:tblGrid>
              <a:tr h="370840">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US" sz="1600" b="0" dirty="0" smtClean="0">
                          <a:effectLst/>
                          <a:latin typeface="+mn-lt"/>
                          <a:ea typeface="Calibri"/>
                          <a:cs typeface="Times New Roman"/>
                        </a:rPr>
                        <a:t>“Medicare &amp; You Handbook”</a:t>
                      </a:r>
                    </a:p>
                  </a:txBody>
                  <a:tcPr/>
                </a:tc>
                <a:tc>
                  <a:txBody>
                    <a:bodyPr/>
                    <a:lstStyle/>
                    <a:p>
                      <a:pPr marL="171450" marR="0" lvl="0" indent="-171450">
                        <a:lnSpc>
                          <a:spcPct val="100000"/>
                        </a:lnSpc>
                        <a:spcBef>
                          <a:spcPts val="600"/>
                        </a:spcBef>
                        <a:spcAft>
                          <a:spcPts val="0"/>
                        </a:spcAft>
                        <a:buFont typeface="Wingdings" panose="05000000000000000000" pitchFamily="2" charset="2"/>
                        <a:buChar char="§"/>
                      </a:pPr>
                      <a:r>
                        <a:rPr lang="en-US" sz="1600" b="0" dirty="0" smtClean="0">
                          <a:effectLst/>
                          <a:latin typeface="+mn-lt"/>
                          <a:ea typeface="Calibri"/>
                          <a:cs typeface="Times New Roman"/>
                        </a:rPr>
                        <a:t>CMS Product No. 10050</a:t>
                      </a:r>
                      <a:endParaRPr lang="en-US" sz="1600" b="0" dirty="0" smtClean="0">
                        <a:solidFill>
                          <a:schemeClr val="tx1"/>
                        </a:solidFill>
                        <a:effectLst/>
                        <a:latin typeface="+mn-lt"/>
                        <a:ea typeface="Calibri"/>
                        <a:cs typeface="Times New Roman"/>
                      </a:endParaRPr>
                    </a:p>
                  </a:txBody>
                  <a:tcPr/>
                </a:tc>
              </a:tr>
              <a:tr h="370840">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600" b="0" dirty="0" smtClean="0">
                          <a:effectLst/>
                          <a:latin typeface="+mn-lt"/>
                          <a:ea typeface="Calibri"/>
                          <a:cs typeface="Times New Roman"/>
                        </a:rPr>
                        <a:t>“Have You Done Your Yearly Medicare Plan Review?”</a:t>
                      </a:r>
                    </a:p>
                  </a:txBody>
                  <a:tcPr/>
                </a:tc>
                <a:tc>
                  <a:txBody>
                    <a:bodyPr/>
                    <a:lstStyle/>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b="0" dirty="0" smtClean="0">
                          <a:effectLst/>
                          <a:latin typeface="+mn-lt"/>
                          <a:ea typeface="Calibri"/>
                          <a:cs typeface="Times New Roman"/>
                        </a:rPr>
                        <a:t>CMS Product No. 11220</a:t>
                      </a:r>
                      <a:endParaRPr lang="en-US" sz="1600" u="sng"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a:tc>
              </a:tr>
              <a:tr h="370840">
                <a:tc>
                  <a:txBody>
                    <a:bodyPr/>
                    <a:lstStyle/>
                    <a:p>
                      <a:pPr marL="0" marR="0" lvl="0" indent="0" algn="l" defTabSz="6858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600" b="0" dirty="0" smtClean="0">
                          <a:effectLst/>
                          <a:latin typeface="+mn-lt"/>
                          <a:ea typeface="Calibri"/>
                          <a:cs typeface="Times New Roman"/>
                        </a:rPr>
                        <a:t>“Understanding Medicare Part</a:t>
                      </a:r>
                      <a:r>
                        <a:rPr lang="en-US" sz="1600" b="0" baseline="0" dirty="0" smtClean="0">
                          <a:effectLst/>
                          <a:latin typeface="+mn-lt"/>
                          <a:ea typeface="Calibri"/>
                          <a:cs typeface="Times New Roman"/>
                        </a:rPr>
                        <a:t> C &amp; D </a:t>
                      </a:r>
                      <a:r>
                        <a:rPr lang="en-US" sz="1600" b="0" dirty="0" smtClean="0">
                          <a:effectLst/>
                          <a:latin typeface="+mn-lt"/>
                          <a:ea typeface="Calibri"/>
                          <a:cs typeface="Times New Roman"/>
                        </a:rPr>
                        <a:t>Enrollment Periods”</a:t>
                      </a:r>
                    </a:p>
                  </a:txBody>
                  <a:tcPr/>
                </a:tc>
                <a:tc>
                  <a:txBody>
                    <a:bodyPr/>
                    <a:lstStyle/>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b="0" dirty="0" smtClean="0">
                          <a:effectLst/>
                          <a:latin typeface="+mn-lt"/>
                          <a:ea typeface="Calibri"/>
                          <a:cs typeface="Times New Roman"/>
                        </a:rPr>
                        <a:t>CMS Product No. 11219</a:t>
                      </a:r>
                    </a:p>
                  </a:txBody>
                  <a:tcPr/>
                </a:tc>
              </a:tr>
              <a:tr h="370840">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US" sz="1600" b="0" dirty="0" smtClean="0">
                          <a:effectLst/>
                          <a:latin typeface="+mn-lt"/>
                          <a:ea typeface="Calibri"/>
                          <a:cs typeface="Times New Roman"/>
                        </a:rPr>
                        <a:t>“Understanding your Medicare Advantage Plan's provider network”</a:t>
                      </a:r>
                    </a:p>
                  </a:txBody>
                  <a:tcPr/>
                </a:tc>
                <a:tc>
                  <a:txBody>
                    <a:bodyPr/>
                    <a:lstStyle/>
                    <a:p>
                      <a:pPr marL="171450" marR="0" lvl="0" indent="-171450" algn="l" defTabSz="6858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1600" b="0" dirty="0" smtClean="0">
                          <a:effectLst/>
                          <a:latin typeface="+mn-lt"/>
                          <a:ea typeface="Calibri"/>
                          <a:cs typeface="Times New Roman"/>
                        </a:rPr>
                        <a:t>CMS Product No. 11941</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a:tc>
              </a:tr>
              <a:tr h="370840">
                <a:tc>
                  <a:txBody>
                    <a:bodyPr/>
                    <a:lstStyle/>
                    <a:p>
                      <a:pPr marL="0" marR="0" lvl="0" indent="0" algn="l" defTabSz="685800" rtl="0" eaLnBrk="1" fontAlgn="auto" latinLnBrk="0" hangingPunct="1">
                        <a:lnSpc>
                          <a:spcPct val="100000"/>
                        </a:lnSpc>
                        <a:spcBef>
                          <a:spcPts val="600"/>
                        </a:spcBef>
                        <a:spcAft>
                          <a:spcPts val="0"/>
                        </a:spcAft>
                        <a:buClrTx/>
                        <a:buSzTx/>
                        <a:buFontTx/>
                        <a:buNone/>
                        <a:tabLst/>
                        <a:defRPr/>
                      </a:pPr>
                      <a:r>
                        <a:rPr lang="en-US" sz="1600" b="0" baseline="0" dirty="0" smtClean="0">
                          <a:effectLst/>
                          <a:latin typeface="+mn-lt"/>
                          <a:ea typeface="Calibri"/>
                          <a:cs typeface="Times New Roman"/>
                        </a:rPr>
                        <a:t>“Your Guide to Medicare Medical Savings Account Plans”</a:t>
                      </a:r>
                    </a:p>
                  </a:txBody>
                  <a:tcPr/>
                </a:tc>
                <a:tc>
                  <a:txBody>
                    <a:bodyPr/>
                    <a:lstStyle/>
                    <a:p>
                      <a:pPr marL="171450" marR="0" lvl="0" indent="-171450" algn="l" defTabSz="6858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sz="1600" b="0" baseline="0" dirty="0" smtClean="0">
                          <a:effectLst/>
                          <a:latin typeface="+mn-lt"/>
                          <a:ea typeface="Calibri"/>
                          <a:cs typeface="Times New Roman"/>
                        </a:rPr>
                        <a:t>CMS Product No. 11206</a:t>
                      </a:r>
                      <a:endParaRPr lang="en-US" sz="1600" u="sng" kern="1200" dirty="0" smtClean="0">
                        <a:solidFill>
                          <a:schemeClr val="tx1"/>
                        </a:solidFill>
                        <a:latin typeface="+mn-lt"/>
                        <a:ea typeface="+mn-ea"/>
                        <a:cs typeface="+mn-cs"/>
                      </a:endParaRPr>
                    </a:p>
                  </a:txBody>
                  <a:tcPr/>
                </a:tc>
              </a:tr>
            </a:tbl>
          </a:graphicData>
        </a:graphic>
      </p:graphicFrame>
      <p:sp>
        <p:nvSpPr>
          <p:cNvPr id="8" name="TextBox 7"/>
          <p:cNvSpPr txBox="1"/>
          <p:nvPr/>
        </p:nvSpPr>
        <p:spPr>
          <a:xfrm>
            <a:off x="255182" y="4423144"/>
            <a:ext cx="8782492" cy="1708160"/>
          </a:xfrm>
          <a:prstGeom prst="rect">
            <a:avLst/>
          </a:prstGeom>
          <a:noFill/>
        </p:spPr>
        <p:txBody>
          <a:bodyPr wrap="square" rtlCol="0">
            <a:spAutoFit/>
          </a:bodyPr>
          <a:lstStyle/>
          <a:p>
            <a:pPr>
              <a:spcBef>
                <a:spcPts val="600"/>
              </a:spcBef>
            </a:pPr>
            <a:r>
              <a:rPr lang="en-US" b="1" dirty="0">
                <a:ea typeface="Calibri"/>
                <a:cs typeface="Times New Roman"/>
              </a:rPr>
              <a:t>To access these products:</a:t>
            </a:r>
          </a:p>
          <a:p>
            <a:pPr marL="285750" marR="0" indent="-285750">
              <a:spcBef>
                <a:spcPts val="600"/>
              </a:spcBef>
              <a:buFont typeface="Wingdings" panose="05000000000000000000" pitchFamily="2" charset="2"/>
              <a:buChar char="§"/>
            </a:pPr>
            <a:r>
              <a:rPr lang="en-US" dirty="0">
                <a:ea typeface="Calibri"/>
                <a:cs typeface="Times New Roman"/>
              </a:rPr>
              <a:t>View and order single copies at </a:t>
            </a:r>
            <a:r>
              <a:rPr lang="en-US" dirty="0" smtClean="0">
                <a:ea typeface="Calibri"/>
                <a:cs typeface="Times New Roman"/>
                <a:hlinkClick r:id="rId3"/>
              </a:rPr>
              <a:t>Medicare.gov/publications</a:t>
            </a:r>
            <a:r>
              <a:rPr lang="en-US" dirty="0" smtClean="0">
                <a:ea typeface="Calibri"/>
                <a:cs typeface="Times New Roman"/>
              </a:rPr>
              <a:t>.</a:t>
            </a:r>
          </a:p>
          <a:p>
            <a:pPr marL="285750" marR="0" indent="-285750">
              <a:spcBef>
                <a:spcPts val="600"/>
              </a:spcBef>
              <a:buFont typeface="Wingdings" panose="05000000000000000000" pitchFamily="2" charset="2"/>
              <a:buChar char="§"/>
            </a:pPr>
            <a:r>
              <a:rPr lang="en-US" dirty="0" smtClean="0">
                <a:ea typeface="Calibri"/>
                <a:cs typeface="Times New Roman"/>
              </a:rPr>
              <a:t>Order </a:t>
            </a:r>
            <a:r>
              <a:rPr lang="en-US" dirty="0">
                <a:ea typeface="Calibri"/>
                <a:cs typeface="Times New Roman"/>
              </a:rPr>
              <a:t>multiple copies (partners only)</a:t>
            </a:r>
            <a:br>
              <a:rPr lang="en-US" dirty="0">
                <a:ea typeface="Calibri"/>
                <a:cs typeface="Times New Roman"/>
              </a:rPr>
            </a:br>
            <a:r>
              <a:rPr lang="en-US" dirty="0">
                <a:ea typeface="Calibri"/>
                <a:cs typeface="Times New Roman"/>
              </a:rPr>
              <a:t>at </a:t>
            </a:r>
            <a:r>
              <a:rPr lang="en-US" dirty="0">
                <a:ea typeface="Calibri"/>
                <a:cs typeface="Times New Roman"/>
                <a:hlinkClick r:id="rId4"/>
              </a:rPr>
              <a:t>Productordering.cms.hhs.gov</a:t>
            </a:r>
            <a:r>
              <a:rPr lang="en-US" dirty="0">
                <a:ea typeface="Calibri"/>
                <a:cs typeface="Times New Roman"/>
              </a:rPr>
              <a:t>. </a:t>
            </a:r>
          </a:p>
          <a:p>
            <a:pPr>
              <a:spcBef>
                <a:spcPts val="600"/>
              </a:spcBef>
            </a:pPr>
            <a:r>
              <a:rPr lang="en-US" i="1" dirty="0">
                <a:ea typeface="Calibri"/>
                <a:cs typeface="Times New Roman"/>
              </a:rPr>
              <a:t>You must register your organization</a:t>
            </a:r>
            <a:r>
              <a:rPr lang="en-US" dirty="0">
                <a:ea typeface="Calibri"/>
                <a:cs typeface="Times New Roman"/>
              </a:rPr>
              <a:t>.</a:t>
            </a:r>
            <a:endParaRPr lang="en-US" dirty="0"/>
          </a:p>
        </p:txBody>
      </p:sp>
      <p:sp>
        <p:nvSpPr>
          <p:cNvPr id="4" name="Date Placeholder 3"/>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43</a:t>
            </a:fld>
            <a:endParaRPr lang="en-US" sz="1800" dirty="0"/>
          </a:p>
        </p:txBody>
      </p:sp>
    </p:spTree>
    <p:extLst>
      <p:ext uri="{BB962C8B-B14F-4D97-AF65-F5344CB8AC3E}">
        <p14:creationId xmlns:p14="http://schemas.microsoft.com/office/powerpoint/2010/main" val="163699992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title="Appendix: Part C (MA) Appeals "/>
          <p:cNvSpPr>
            <a:spLocks noGrp="1"/>
          </p:cNvSpPr>
          <p:nvPr>
            <p:ph type="title"/>
          </p:nvPr>
        </p:nvSpPr>
        <p:spPr>
          <a:xfrm>
            <a:off x="202018" y="-8785"/>
            <a:ext cx="8665535" cy="1011417"/>
          </a:xfrm>
        </p:spPr>
        <p:txBody>
          <a:bodyPr>
            <a:normAutofit fontScale="90000"/>
          </a:bodyPr>
          <a:lstStyle/>
          <a:p>
            <a:r>
              <a:rPr lang="en-US" dirty="0" smtClean="0"/>
              <a:t>Appendix: Part C (MA) Appeals </a:t>
            </a:r>
            <a:br>
              <a:rPr lang="en-US" dirty="0" smtClean="0"/>
            </a:br>
            <a:r>
              <a:rPr lang="en-US" dirty="0" smtClean="0"/>
              <a:t>Process and Footnotes</a:t>
            </a:r>
            <a:endParaRPr lang="en-US" dirty="0"/>
          </a:p>
        </p:txBody>
      </p:sp>
      <p:grpSp>
        <p:nvGrpSpPr>
          <p:cNvPr id="11" name="Group 10" descr="Part C (MA) appeals process" title="Appendix: Part C (MA) Appeals Process and Footnotes"/>
          <p:cNvGrpSpPr/>
          <p:nvPr/>
        </p:nvGrpSpPr>
        <p:grpSpPr>
          <a:xfrm>
            <a:off x="2316500" y="1040718"/>
            <a:ext cx="4407106" cy="5303520"/>
            <a:chOff x="2790038" y="1143953"/>
            <a:chExt cx="4407106" cy="5303520"/>
          </a:xfrm>
        </p:grpSpPr>
        <p:pic>
          <p:nvPicPr>
            <p:cNvPr id="13" name="Picture 12" descr="Part C appeals process" title="Appendix: Part C (MA) Appeals "/>
            <p:cNvPicPr>
              <a:picLocks noChangeAspect="1"/>
            </p:cNvPicPr>
            <p:nvPr/>
          </p:nvPicPr>
          <p:blipFill>
            <a:blip r:embed="rId3"/>
            <a:stretch>
              <a:fillRect/>
            </a:stretch>
          </p:blipFill>
          <p:spPr>
            <a:xfrm>
              <a:off x="3994027" y="1143953"/>
              <a:ext cx="3203117" cy="5303520"/>
            </a:xfrm>
            <a:prstGeom prst="rect">
              <a:avLst/>
            </a:prstGeom>
          </p:spPr>
        </p:pic>
        <p:pic>
          <p:nvPicPr>
            <p:cNvPr id="14" name="Picture 13" descr="The 5 levels of appeal in the Part C appeals process" title="Appendix: Part C (MA) Appeals"/>
            <p:cNvPicPr>
              <a:picLocks noChangeAspect="1"/>
            </p:cNvPicPr>
            <p:nvPr/>
          </p:nvPicPr>
          <p:blipFill>
            <a:blip r:embed="rId4"/>
            <a:stretch>
              <a:fillRect/>
            </a:stretch>
          </p:blipFill>
          <p:spPr>
            <a:xfrm>
              <a:off x="2790038" y="1604423"/>
              <a:ext cx="909022" cy="4754880"/>
            </a:xfrm>
            <a:prstGeom prst="rect">
              <a:avLst/>
            </a:prstGeom>
          </p:spPr>
        </p:pic>
      </p:grpSp>
      <p:sp>
        <p:nvSpPr>
          <p:cNvPr id="5" name="TextBox 4"/>
          <p:cNvSpPr txBox="1"/>
          <p:nvPr/>
        </p:nvSpPr>
        <p:spPr>
          <a:xfrm>
            <a:off x="202018" y="5613400"/>
            <a:ext cx="2114482" cy="461665"/>
          </a:xfrm>
          <a:prstGeom prst="rect">
            <a:avLst/>
          </a:prstGeom>
          <a:noFill/>
        </p:spPr>
        <p:txBody>
          <a:bodyPr wrap="square" rtlCol="0">
            <a:spAutoFit/>
          </a:bodyPr>
          <a:lstStyle/>
          <a:p>
            <a:r>
              <a:rPr lang="en-US" sz="1200" b="1" i="1" dirty="0"/>
              <a:t>This chart reflects the CY 2018 AIC amounts.</a:t>
            </a:r>
          </a:p>
        </p:txBody>
      </p:sp>
      <p:sp>
        <p:nvSpPr>
          <p:cNvPr id="3" name="Date Placeholder 2"/>
          <p:cNvSpPr>
            <a:spLocks noGrp="1"/>
          </p:cNvSpPr>
          <p:nvPr>
            <p:ph type="dt" sz="half" idx="10"/>
          </p:nvPr>
        </p:nvSpPr>
        <p:spPr/>
        <p:txBody>
          <a:bodyPr/>
          <a:lstStyle/>
          <a:p>
            <a:r>
              <a:rPr lang="en-US" dirty="0"/>
              <a:t>November 2018</a:t>
            </a:r>
          </a:p>
        </p:txBody>
      </p:sp>
      <p:sp>
        <p:nvSpPr>
          <p:cNvPr id="4" name="Footer Placeholder 3"/>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vert="horz" lIns="91440" tIns="45720" rIns="91440" bIns="45720" rtlCol="0" anchor="ctr"/>
          <a:lstStyle/>
          <a:p>
            <a:fld id="{D60A6685-DBF6-4C41-A0CC-AA9EA7A85A20}" type="slidenum">
              <a:rPr lang="en-US" sz="1800"/>
              <a:pPr/>
              <a:t>44</a:t>
            </a:fld>
            <a:endParaRPr lang="en-US" sz="1800" dirty="0"/>
          </a:p>
        </p:txBody>
      </p:sp>
    </p:spTree>
    <p:extLst>
      <p:ext uri="{BB962C8B-B14F-4D97-AF65-F5344CB8AC3E}">
        <p14:creationId xmlns:p14="http://schemas.microsoft.com/office/powerpoint/2010/main" val="23262385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Appendix: Part C (MA) Appeals Process and Footnotes (continued)</a:t>
            </a:r>
            <a:endParaRPr lang="en-US" dirty="0"/>
          </a:p>
        </p:txBody>
      </p:sp>
      <p:sp>
        <p:nvSpPr>
          <p:cNvPr id="3" name="Content Placeholder 2"/>
          <p:cNvSpPr>
            <a:spLocks noGrp="1"/>
          </p:cNvSpPr>
          <p:nvPr>
            <p:ph idx="1"/>
          </p:nvPr>
        </p:nvSpPr>
        <p:spPr/>
        <p:txBody>
          <a:bodyPr>
            <a:normAutofit/>
          </a:bodyPr>
          <a:lstStyle/>
          <a:p>
            <a:pPr lvl="0">
              <a:spcBef>
                <a:spcPts val="600"/>
              </a:spcBef>
            </a:pPr>
            <a:r>
              <a:rPr lang="en-US" sz="1600" dirty="0" smtClean="0">
                <a:solidFill>
                  <a:prstClr val="black"/>
                </a:solidFill>
              </a:rPr>
              <a:t>1: Plans </a:t>
            </a:r>
            <a:r>
              <a:rPr lang="en-US" sz="1600" dirty="0">
                <a:solidFill>
                  <a:prstClr val="black"/>
                </a:solidFill>
              </a:rPr>
              <a:t>must process 95% of all clean claims from out-of-network providers within 30 days. All other claims must be processed within 60 days</a:t>
            </a:r>
            <a:r>
              <a:rPr lang="en-US" sz="1600" dirty="0" smtClean="0">
                <a:solidFill>
                  <a:prstClr val="black"/>
                </a:solidFill>
              </a:rPr>
              <a:t>.</a:t>
            </a:r>
          </a:p>
          <a:p>
            <a:pPr lvl="0">
              <a:spcBef>
                <a:spcPts val="600"/>
              </a:spcBef>
            </a:pPr>
            <a:r>
              <a:rPr lang="en-US" sz="1600" dirty="0" smtClean="0">
                <a:solidFill>
                  <a:prstClr val="black"/>
                </a:solidFill>
              </a:rPr>
              <a:t>2: The </a:t>
            </a:r>
            <a:r>
              <a:rPr lang="en-US" sz="1600" dirty="0">
                <a:solidFill>
                  <a:prstClr val="black"/>
                </a:solidFill>
              </a:rPr>
              <a:t>AIC requirement for all appeals at the Office of Medicare Hearings and Appeals and Federal District Court is adjusted annually in accordance with the medical care component of the Consumer Price Index. The chart reflects the CY 2018 AIC amounts. </a:t>
            </a:r>
            <a:endParaRPr lang="en-US" sz="1600" dirty="0" smtClean="0">
              <a:solidFill>
                <a:prstClr val="black"/>
              </a:solidFill>
            </a:endParaRPr>
          </a:p>
          <a:p>
            <a:pPr lvl="0">
              <a:spcBef>
                <a:spcPts val="600"/>
              </a:spcBef>
            </a:pPr>
            <a:r>
              <a:rPr lang="en-US" sz="1600" dirty="0" smtClean="0">
                <a:solidFill>
                  <a:prstClr val="black"/>
                </a:solidFill>
              </a:rPr>
              <a:t>4: Payment </a:t>
            </a:r>
            <a:r>
              <a:rPr lang="en-US" sz="1600" dirty="0">
                <a:solidFill>
                  <a:prstClr val="black"/>
                </a:solidFill>
              </a:rPr>
              <a:t>requests cannot be expedited.</a:t>
            </a:r>
            <a:br>
              <a:rPr lang="en-US" sz="1600" dirty="0">
                <a:solidFill>
                  <a:prstClr val="black"/>
                </a:solidFill>
              </a:rPr>
            </a:br>
            <a:endParaRPr lang="en-US" sz="1600" dirty="0" smtClean="0">
              <a:solidFill>
                <a:prstClr val="black"/>
              </a:solidFill>
            </a:endParaRPr>
          </a:p>
          <a:p>
            <a:pPr marL="0" lvl="0" indent="0">
              <a:spcBef>
                <a:spcPts val="600"/>
              </a:spcBef>
              <a:buNone/>
            </a:pPr>
            <a:r>
              <a:rPr lang="en-US" sz="1600" b="1" dirty="0" smtClean="0">
                <a:solidFill>
                  <a:prstClr val="black"/>
                </a:solidFill>
              </a:rPr>
              <a:t>AIC</a:t>
            </a:r>
            <a:r>
              <a:rPr lang="en-US" sz="1600" dirty="0" smtClean="0">
                <a:solidFill>
                  <a:prstClr val="black"/>
                </a:solidFill>
              </a:rPr>
              <a:t> </a:t>
            </a:r>
            <a:r>
              <a:rPr lang="en-US" sz="1600" dirty="0">
                <a:solidFill>
                  <a:prstClr val="black"/>
                </a:solidFill>
              </a:rPr>
              <a:t>= Amount in Controversy </a:t>
            </a:r>
            <a:endParaRPr lang="en-US" sz="1600" dirty="0" smtClean="0">
              <a:solidFill>
                <a:prstClr val="black"/>
              </a:solidFill>
            </a:endParaRPr>
          </a:p>
          <a:p>
            <a:pPr marL="0" lvl="0" indent="0">
              <a:spcBef>
                <a:spcPts val="600"/>
              </a:spcBef>
              <a:buNone/>
            </a:pPr>
            <a:r>
              <a:rPr lang="en-US" sz="1600" b="1" dirty="0" smtClean="0">
                <a:solidFill>
                  <a:prstClr val="black"/>
                </a:solidFill>
              </a:rPr>
              <a:t>IRE</a:t>
            </a:r>
            <a:r>
              <a:rPr lang="en-US" sz="1600" dirty="0" smtClean="0">
                <a:solidFill>
                  <a:prstClr val="black"/>
                </a:solidFill>
              </a:rPr>
              <a:t> </a:t>
            </a:r>
            <a:r>
              <a:rPr lang="en-US" sz="1600" dirty="0">
                <a:solidFill>
                  <a:prstClr val="black"/>
                </a:solidFill>
              </a:rPr>
              <a:t>= Independent Review </a:t>
            </a:r>
            <a:r>
              <a:rPr lang="en-US" sz="1600" dirty="0" smtClean="0">
                <a:solidFill>
                  <a:prstClr val="black"/>
                </a:solidFill>
              </a:rPr>
              <a:t>Entity</a:t>
            </a:r>
          </a:p>
          <a:p>
            <a:pPr marL="0" lvl="0" indent="0">
              <a:spcBef>
                <a:spcPts val="600"/>
              </a:spcBef>
              <a:buNone/>
            </a:pPr>
            <a:r>
              <a:rPr lang="en-US" sz="1600" b="1" dirty="0" smtClean="0">
                <a:solidFill>
                  <a:prstClr val="black"/>
                </a:solidFill>
              </a:rPr>
              <a:t>MA-PD</a:t>
            </a:r>
            <a:r>
              <a:rPr lang="en-US" sz="1600" dirty="0" smtClean="0">
                <a:solidFill>
                  <a:prstClr val="black"/>
                </a:solidFill>
              </a:rPr>
              <a:t> </a:t>
            </a:r>
            <a:r>
              <a:rPr lang="en-US" sz="1600" dirty="0">
                <a:solidFill>
                  <a:prstClr val="black"/>
                </a:solidFill>
              </a:rPr>
              <a:t>= Medicare </a:t>
            </a:r>
            <a:r>
              <a:rPr lang="en-US" sz="1600" dirty="0" smtClean="0">
                <a:solidFill>
                  <a:prstClr val="black"/>
                </a:solidFill>
              </a:rPr>
              <a:t>Advantage</a:t>
            </a:r>
          </a:p>
        </p:txBody>
      </p:sp>
      <p:sp>
        <p:nvSpPr>
          <p:cNvPr id="4" name="Date Placeholder 3"/>
          <p:cNvSpPr>
            <a:spLocks noGrp="1"/>
          </p:cNvSpPr>
          <p:nvPr>
            <p:ph type="dt" sz="half" idx="10"/>
          </p:nvPr>
        </p:nvSpPr>
        <p:spPr/>
        <p:txBody>
          <a:bodyPr/>
          <a:lstStyle/>
          <a:p>
            <a:r>
              <a:rPr lang="en-US" dirty="0"/>
              <a:t>November 2018</a:t>
            </a:r>
          </a:p>
        </p:txBody>
      </p:sp>
      <p:sp>
        <p:nvSpPr>
          <p:cNvPr id="5" name="Footer Placeholder 4"/>
          <p:cNvSpPr>
            <a:spLocks noGrp="1"/>
          </p:cNvSpPr>
          <p:nvPr>
            <p:ph type="ftr" sz="quarter" idx="11"/>
          </p:nvPr>
        </p:nvSpPr>
        <p:spPr/>
        <p:txBody>
          <a:bodyPr/>
          <a:lstStyle/>
          <a:p>
            <a:r>
              <a:rPr lang="en-US" dirty="0" smtClean="0"/>
              <a:t>Medicare Advantage and Other Health Plans</a:t>
            </a:r>
            <a:endParaRPr lang="en-US" dirty="0"/>
          </a:p>
        </p:txBody>
      </p:sp>
      <p:sp>
        <p:nvSpPr>
          <p:cNvPr id="6" name="Slide Number Placeholder 5"/>
          <p:cNvSpPr>
            <a:spLocks noGrp="1"/>
          </p:cNvSpPr>
          <p:nvPr>
            <p:ph type="sldNum" sz="quarter" idx="12"/>
          </p:nvPr>
        </p:nvSpPr>
        <p:spPr/>
        <p:txBody>
          <a:bodyPr vert="horz" lIns="91440" tIns="45720" rIns="91440" bIns="45720" rtlCol="0" anchor="ctr"/>
          <a:lstStyle/>
          <a:p>
            <a:fld id="{D60A6685-DBF6-4C41-A0CC-AA9EA7A85A20}" type="slidenum">
              <a:rPr lang="en-US" sz="1800"/>
              <a:pPr/>
              <a:t>45</a:t>
            </a:fld>
            <a:endParaRPr lang="en-US" sz="1800" dirty="0"/>
          </a:p>
        </p:txBody>
      </p:sp>
    </p:spTree>
    <p:extLst>
      <p:ext uri="{BB962C8B-B14F-4D97-AF65-F5344CB8AC3E}">
        <p14:creationId xmlns:p14="http://schemas.microsoft.com/office/powerpoint/2010/main" val="10262322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Acronyms</a:t>
            </a:r>
            <a:endParaRPr lang="en-US" sz="3200" dirty="0"/>
          </a:p>
        </p:txBody>
      </p:sp>
      <p:sp>
        <p:nvSpPr>
          <p:cNvPr id="6" name="Footer Placeholder 5"/>
          <p:cNvSpPr>
            <a:spLocks noGrp="1"/>
          </p:cNvSpPr>
          <p:nvPr>
            <p:ph type="ftr" sz="quarter" idx="11"/>
          </p:nvPr>
        </p:nvSpPr>
        <p:spPr/>
        <p:txBody>
          <a:bodyPr/>
          <a:lstStyle/>
          <a:p>
            <a:r>
              <a:rPr lang="en-US" dirty="0" smtClean="0"/>
              <a:t>Medicare Advantage and Other Health Plans</a:t>
            </a:r>
            <a:endParaRPr lang="en-US" dirty="0"/>
          </a:p>
        </p:txBody>
      </p:sp>
      <p:sp>
        <p:nvSpPr>
          <p:cNvPr id="7" name="Slide Number Placeholder 6"/>
          <p:cNvSpPr>
            <a:spLocks noGrp="1"/>
          </p:cNvSpPr>
          <p:nvPr>
            <p:ph type="sldNum" sz="quarter" idx="12"/>
          </p:nvPr>
        </p:nvSpPr>
        <p:spPr/>
        <p:txBody>
          <a:bodyPr vert="horz" lIns="91440" tIns="45720" rIns="91440" bIns="45720" rtlCol="0" anchor="ctr"/>
          <a:lstStyle/>
          <a:p>
            <a:fld id="{D60A6685-DBF6-4C41-A0CC-AA9EA7A85A20}" type="slidenum">
              <a:rPr lang="en-US" sz="1800"/>
              <a:pPr/>
              <a:t>46</a:t>
            </a:fld>
            <a:endParaRPr lang="en-US" sz="1800" dirty="0"/>
          </a:p>
        </p:txBody>
      </p:sp>
      <p:sp>
        <p:nvSpPr>
          <p:cNvPr id="5" name="Date Placeholder 4"/>
          <p:cNvSpPr>
            <a:spLocks noGrp="1"/>
          </p:cNvSpPr>
          <p:nvPr>
            <p:ph type="dt" sz="half" idx="2"/>
          </p:nvPr>
        </p:nvSpPr>
        <p:spPr/>
        <p:txBody>
          <a:bodyPr/>
          <a:lstStyle/>
          <a:p>
            <a:r>
              <a:rPr lang="en-US" dirty="0"/>
              <a:t>November 2018</a:t>
            </a:r>
          </a:p>
        </p:txBody>
      </p:sp>
      <p:sp>
        <p:nvSpPr>
          <p:cNvPr id="3" name="Content Placeholder 2"/>
          <p:cNvSpPr>
            <a:spLocks noGrp="1"/>
          </p:cNvSpPr>
          <p:nvPr>
            <p:ph idx="4294967295"/>
          </p:nvPr>
        </p:nvSpPr>
        <p:spPr>
          <a:xfrm>
            <a:off x="723900" y="1100138"/>
            <a:ext cx="8420100" cy="5351462"/>
          </a:xfrm>
        </p:spPr>
        <p:txBody>
          <a:bodyPr numCol="2">
            <a:noAutofit/>
          </a:bodyPr>
          <a:lstStyle/>
          <a:p>
            <a:pPr>
              <a:spcBef>
                <a:spcPts val="600"/>
              </a:spcBef>
            </a:pPr>
            <a:r>
              <a:rPr lang="en-US" sz="1600" b="1" dirty="0" smtClean="0"/>
              <a:t>AIC	</a:t>
            </a:r>
            <a:r>
              <a:rPr lang="en-US" sz="1600" dirty="0" smtClean="0"/>
              <a:t>Amount in Controversy</a:t>
            </a:r>
          </a:p>
          <a:p>
            <a:pPr>
              <a:spcBef>
                <a:spcPts val="600"/>
              </a:spcBef>
            </a:pPr>
            <a:r>
              <a:rPr lang="en-US" sz="1600" b="1" dirty="0" smtClean="0"/>
              <a:t>ALJ</a:t>
            </a:r>
            <a:r>
              <a:rPr lang="en-US" sz="1600" dirty="0" smtClean="0"/>
              <a:t> </a:t>
            </a:r>
            <a:r>
              <a:rPr lang="en-US" sz="1600" dirty="0"/>
              <a:t>Administrative Law Judge </a:t>
            </a:r>
            <a:endParaRPr lang="en-US" sz="1600" dirty="0" smtClean="0"/>
          </a:p>
          <a:p>
            <a:pPr>
              <a:spcBef>
                <a:spcPts val="600"/>
              </a:spcBef>
            </a:pPr>
            <a:r>
              <a:rPr lang="en-US" sz="1600" b="1" dirty="0" smtClean="0"/>
              <a:t>ANOC</a:t>
            </a:r>
            <a:r>
              <a:rPr lang="en-US" sz="1600" dirty="0" smtClean="0"/>
              <a:t> Plan </a:t>
            </a:r>
            <a:r>
              <a:rPr lang="en-US" sz="1600" dirty="0"/>
              <a:t>Annual Notice of </a:t>
            </a:r>
            <a:r>
              <a:rPr lang="en-US" sz="1600" dirty="0" smtClean="0"/>
              <a:t>Change</a:t>
            </a:r>
          </a:p>
          <a:p>
            <a:pPr>
              <a:spcBef>
                <a:spcPts val="600"/>
              </a:spcBef>
            </a:pPr>
            <a:r>
              <a:rPr lang="en-US" sz="1600" b="1" dirty="0" smtClean="0"/>
              <a:t>CHIP</a:t>
            </a:r>
            <a:r>
              <a:rPr lang="en-US" sz="1600" dirty="0" smtClean="0"/>
              <a:t> </a:t>
            </a:r>
            <a:r>
              <a:rPr lang="en-US" sz="1600" dirty="0"/>
              <a:t>Children’s Health Insurance Program </a:t>
            </a:r>
          </a:p>
          <a:p>
            <a:pPr>
              <a:spcBef>
                <a:spcPts val="600"/>
              </a:spcBef>
            </a:pPr>
            <a:r>
              <a:rPr lang="en-US" sz="1600" b="1" dirty="0"/>
              <a:t>CMS</a:t>
            </a:r>
            <a:r>
              <a:rPr lang="en-US" sz="1600" dirty="0"/>
              <a:t> Centers for Medicare &amp; Medicaid Services </a:t>
            </a:r>
            <a:endParaRPr lang="en-US" sz="1600" dirty="0" smtClean="0"/>
          </a:p>
          <a:p>
            <a:pPr>
              <a:spcBef>
                <a:spcPts val="600"/>
              </a:spcBef>
            </a:pPr>
            <a:r>
              <a:rPr lang="en-US" sz="1600" b="1" dirty="0"/>
              <a:t>EOC </a:t>
            </a:r>
            <a:r>
              <a:rPr lang="en-US" sz="1600" dirty="0"/>
              <a:t>Evidence of Coverage </a:t>
            </a:r>
          </a:p>
          <a:p>
            <a:pPr>
              <a:spcBef>
                <a:spcPts val="600"/>
              </a:spcBef>
            </a:pPr>
            <a:r>
              <a:rPr lang="en-US" sz="1600" b="1" dirty="0"/>
              <a:t>ESRD</a:t>
            </a:r>
            <a:r>
              <a:rPr lang="en-US" sz="1600" dirty="0"/>
              <a:t> End-Stage Renal Disease </a:t>
            </a:r>
          </a:p>
          <a:p>
            <a:pPr>
              <a:spcBef>
                <a:spcPts val="600"/>
              </a:spcBef>
            </a:pPr>
            <a:r>
              <a:rPr lang="en-US" sz="1600" b="1" dirty="0"/>
              <a:t>HIPAA</a:t>
            </a:r>
            <a:r>
              <a:rPr lang="en-US" sz="1600" dirty="0"/>
              <a:t> Health Insurance Portability and Accountability Act </a:t>
            </a:r>
          </a:p>
          <a:p>
            <a:pPr>
              <a:spcBef>
                <a:spcPts val="600"/>
              </a:spcBef>
            </a:pPr>
            <a:r>
              <a:rPr lang="en-US" sz="1600" b="1" dirty="0"/>
              <a:t>HMO </a:t>
            </a:r>
            <a:r>
              <a:rPr lang="en-US" sz="1600" dirty="0"/>
              <a:t>Health Maintenance Organization </a:t>
            </a:r>
          </a:p>
          <a:p>
            <a:pPr>
              <a:spcBef>
                <a:spcPts val="600"/>
              </a:spcBef>
            </a:pPr>
            <a:r>
              <a:rPr lang="en-US" sz="1600" b="1" dirty="0"/>
              <a:t>IRE</a:t>
            </a:r>
            <a:r>
              <a:rPr lang="en-US" sz="1600" dirty="0"/>
              <a:t> Independent Review Entity </a:t>
            </a:r>
          </a:p>
          <a:p>
            <a:pPr>
              <a:spcBef>
                <a:spcPts val="600"/>
              </a:spcBef>
            </a:pPr>
            <a:r>
              <a:rPr lang="en-US" sz="1600" b="1" dirty="0"/>
              <a:t>LIS</a:t>
            </a:r>
            <a:r>
              <a:rPr lang="en-US" sz="1600" dirty="0"/>
              <a:t> Low Income Subsidy </a:t>
            </a:r>
          </a:p>
          <a:p>
            <a:pPr>
              <a:spcBef>
                <a:spcPts val="600"/>
              </a:spcBef>
            </a:pPr>
            <a:r>
              <a:rPr lang="en-US" sz="1600" b="1" dirty="0" smtClean="0"/>
              <a:t>MA</a:t>
            </a:r>
            <a:r>
              <a:rPr lang="en-US" sz="1600" dirty="0" smtClean="0"/>
              <a:t> </a:t>
            </a:r>
            <a:r>
              <a:rPr lang="en-US" sz="1600" dirty="0"/>
              <a:t>Medicare Advantage </a:t>
            </a:r>
          </a:p>
          <a:p>
            <a:pPr>
              <a:spcBef>
                <a:spcPts val="600"/>
              </a:spcBef>
            </a:pPr>
            <a:r>
              <a:rPr lang="en-US" sz="1600" b="1" dirty="0"/>
              <a:t>MAC</a:t>
            </a:r>
            <a:r>
              <a:rPr lang="en-US" sz="1600" dirty="0"/>
              <a:t> Medicare Appeals Council </a:t>
            </a:r>
          </a:p>
          <a:p>
            <a:pPr>
              <a:spcBef>
                <a:spcPts val="600"/>
              </a:spcBef>
            </a:pPr>
            <a:r>
              <a:rPr lang="en-US" sz="1600" b="1" dirty="0" smtClean="0"/>
              <a:t>MA-PD </a:t>
            </a:r>
            <a:r>
              <a:rPr lang="en-US" sz="1600" dirty="0"/>
              <a:t>Medicare Advantage with Prescription Drug Coverage </a:t>
            </a:r>
          </a:p>
          <a:p>
            <a:pPr>
              <a:spcBef>
                <a:spcPts val="600"/>
              </a:spcBef>
            </a:pPr>
            <a:r>
              <a:rPr lang="en-US" sz="1600" b="1" dirty="0"/>
              <a:t>MAO</a:t>
            </a:r>
            <a:r>
              <a:rPr lang="en-US" sz="1600" dirty="0"/>
              <a:t> Medicare Advantage Organizations </a:t>
            </a:r>
          </a:p>
          <a:p>
            <a:pPr>
              <a:spcBef>
                <a:spcPts val="600"/>
              </a:spcBef>
            </a:pPr>
            <a:r>
              <a:rPr lang="en-US" sz="1600" b="1" dirty="0"/>
              <a:t>MMG</a:t>
            </a:r>
            <a:r>
              <a:rPr lang="en-US" sz="1600" dirty="0"/>
              <a:t> Medicare Marketing Guidelines </a:t>
            </a:r>
          </a:p>
          <a:p>
            <a:pPr>
              <a:spcBef>
                <a:spcPts val="600"/>
              </a:spcBef>
            </a:pPr>
            <a:r>
              <a:rPr lang="en-US" sz="1600" b="1" dirty="0"/>
              <a:t>MSA</a:t>
            </a:r>
            <a:r>
              <a:rPr lang="en-US" sz="1600" dirty="0"/>
              <a:t> Medical Savings Account </a:t>
            </a:r>
          </a:p>
          <a:p>
            <a:pPr>
              <a:spcBef>
                <a:spcPts val="600"/>
              </a:spcBef>
            </a:pPr>
            <a:r>
              <a:rPr lang="en-US" sz="1600" b="1" dirty="0"/>
              <a:t>NTP</a:t>
            </a:r>
            <a:r>
              <a:rPr lang="en-US" sz="1600" dirty="0"/>
              <a:t> National Training Program </a:t>
            </a:r>
          </a:p>
          <a:p>
            <a:pPr>
              <a:spcBef>
                <a:spcPts val="600"/>
              </a:spcBef>
            </a:pPr>
            <a:r>
              <a:rPr lang="en-US" sz="1600" b="1" dirty="0"/>
              <a:t>OEP</a:t>
            </a:r>
            <a:r>
              <a:rPr lang="en-US" sz="1600" dirty="0"/>
              <a:t> Open Enrollment Period </a:t>
            </a:r>
          </a:p>
          <a:p>
            <a:pPr>
              <a:spcBef>
                <a:spcPts val="600"/>
              </a:spcBef>
            </a:pPr>
            <a:r>
              <a:rPr lang="en-US" sz="1600" b="1" dirty="0"/>
              <a:t>PACE</a:t>
            </a:r>
            <a:r>
              <a:rPr lang="en-US" sz="1600" dirty="0"/>
              <a:t> Programs of All-Inclusive Care for the Elderly </a:t>
            </a:r>
          </a:p>
          <a:p>
            <a:pPr>
              <a:spcBef>
                <a:spcPts val="600"/>
              </a:spcBef>
            </a:pPr>
            <a:r>
              <a:rPr lang="en-US" sz="1600" b="1" dirty="0"/>
              <a:t>PDP</a:t>
            </a:r>
            <a:r>
              <a:rPr lang="en-US" sz="1600" dirty="0"/>
              <a:t> Prescription Drug Plan </a:t>
            </a:r>
          </a:p>
          <a:p>
            <a:pPr>
              <a:spcBef>
                <a:spcPts val="600"/>
              </a:spcBef>
            </a:pPr>
            <a:r>
              <a:rPr lang="en-US" sz="1600" b="1" dirty="0"/>
              <a:t>PFFS</a:t>
            </a:r>
            <a:r>
              <a:rPr lang="en-US" sz="1600" dirty="0"/>
              <a:t> Private Fee-for-Service </a:t>
            </a:r>
          </a:p>
          <a:p>
            <a:pPr>
              <a:spcBef>
                <a:spcPts val="600"/>
              </a:spcBef>
            </a:pPr>
            <a:r>
              <a:rPr lang="en-US" sz="1600" b="1" dirty="0"/>
              <a:t>PPO</a:t>
            </a:r>
            <a:r>
              <a:rPr lang="en-US" sz="1600" dirty="0"/>
              <a:t> Preferred Provider Organization </a:t>
            </a:r>
          </a:p>
          <a:p>
            <a:pPr>
              <a:spcBef>
                <a:spcPts val="600"/>
              </a:spcBef>
            </a:pPr>
            <a:r>
              <a:rPr lang="en-US" sz="1600" b="1" dirty="0"/>
              <a:t>SEP </a:t>
            </a:r>
            <a:r>
              <a:rPr lang="en-US" sz="1600" dirty="0"/>
              <a:t>Special Enrollment Period </a:t>
            </a:r>
          </a:p>
          <a:p>
            <a:pPr>
              <a:spcBef>
                <a:spcPts val="600"/>
              </a:spcBef>
            </a:pPr>
            <a:r>
              <a:rPr lang="en-US" sz="1600" b="1" dirty="0"/>
              <a:t>SHIP</a:t>
            </a:r>
            <a:r>
              <a:rPr lang="en-US" sz="1600" dirty="0"/>
              <a:t> State Health Insurance Assistance Program </a:t>
            </a:r>
          </a:p>
          <a:p>
            <a:pPr>
              <a:spcBef>
                <a:spcPts val="600"/>
              </a:spcBef>
            </a:pPr>
            <a:r>
              <a:rPr lang="en-US" sz="1600" b="1" dirty="0"/>
              <a:t>SNP</a:t>
            </a:r>
            <a:r>
              <a:rPr lang="en-US" sz="1600" dirty="0"/>
              <a:t> Special Needs Plan </a:t>
            </a:r>
          </a:p>
          <a:p>
            <a:pPr>
              <a:spcBef>
                <a:spcPts val="600"/>
              </a:spcBef>
            </a:pPr>
            <a:r>
              <a:rPr lang="en-US" sz="1600" b="1" dirty="0"/>
              <a:t>TTY</a:t>
            </a:r>
            <a:r>
              <a:rPr lang="en-US" sz="1600" dirty="0"/>
              <a:t> </a:t>
            </a:r>
            <a:r>
              <a:rPr lang="en-US" sz="1600" dirty="0" smtClean="0"/>
              <a:t>Teletypewriter</a:t>
            </a:r>
            <a:endParaRPr lang="en-US" sz="1600" dirty="0"/>
          </a:p>
        </p:txBody>
      </p:sp>
    </p:spTree>
    <p:extLst>
      <p:ext uri="{BB962C8B-B14F-4D97-AF65-F5344CB8AC3E}">
        <p14:creationId xmlns:p14="http://schemas.microsoft.com/office/powerpoint/2010/main" val="34271197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This Training is Provided by the</a:t>
            </a:r>
            <a:endParaRPr lang="en-US" sz="3200" dirty="0"/>
          </a:p>
        </p:txBody>
      </p:sp>
      <p:sp>
        <p:nvSpPr>
          <p:cNvPr id="8" name="Content Placeholder 2"/>
          <p:cNvSpPr txBox="1">
            <a:spLocks/>
          </p:cNvSpPr>
          <p:nvPr/>
        </p:nvSpPr>
        <p:spPr>
          <a:xfrm>
            <a:off x="381000" y="1554480"/>
            <a:ext cx="8414084" cy="465124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600"/>
              </a:spcBef>
              <a:buNone/>
            </a:pPr>
            <a:r>
              <a:rPr lang="en-US" dirty="0"/>
              <a:t>CMS National Training Program (NTP)</a:t>
            </a:r>
          </a:p>
          <a:p>
            <a:pPr marL="0" indent="0" algn="ctr">
              <a:spcBef>
                <a:spcPts val="600"/>
              </a:spcBef>
              <a:buNone/>
            </a:pPr>
            <a:endParaRPr lang="en-US" sz="900" dirty="0"/>
          </a:p>
          <a:p>
            <a:pPr marL="0" indent="0" algn="ctr">
              <a:spcBef>
                <a:spcPts val="600"/>
              </a:spcBef>
              <a:buNone/>
            </a:pPr>
            <a:r>
              <a:rPr lang="en-US" sz="2800" dirty="0" smtClean="0"/>
              <a:t>To </a:t>
            </a:r>
            <a:r>
              <a:rPr lang="en-US" sz="2800" dirty="0"/>
              <a:t>view all available NTP training materials, </a:t>
            </a:r>
          </a:p>
          <a:p>
            <a:pPr marL="0" indent="0" algn="ctr">
              <a:spcBef>
                <a:spcPts val="600"/>
              </a:spcBef>
              <a:buNone/>
            </a:pPr>
            <a:r>
              <a:rPr lang="en-US" sz="2800" dirty="0"/>
              <a:t>or to subscribe to our email list, visit</a:t>
            </a:r>
          </a:p>
          <a:p>
            <a:pPr marL="0" indent="0" algn="ctr">
              <a:spcBef>
                <a:spcPts val="600"/>
              </a:spcBef>
              <a:buNone/>
            </a:pPr>
            <a:r>
              <a:rPr lang="en-US" sz="2800" dirty="0">
                <a:hlinkClick r:id="rId3"/>
              </a:rPr>
              <a:t>CMSnationaltrainingprogram.cms.gov</a:t>
            </a:r>
            <a:r>
              <a:rPr lang="en-US" sz="2800" dirty="0" smtClean="0"/>
              <a:t>.</a:t>
            </a:r>
          </a:p>
          <a:p>
            <a:pPr marL="0" indent="0" algn="ctr">
              <a:spcBef>
                <a:spcPts val="600"/>
              </a:spcBef>
              <a:buNone/>
            </a:pPr>
            <a:endParaRPr lang="en-US" sz="2800" dirty="0" smtClean="0"/>
          </a:p>
          <a:p>
            <a:pPr marL="0" indent="0" algn="ctr">
              <a:spcBef>
                <a:spcPts val="600"/>
              </a:spcBef>
              <a:buNone/>
            </a:pPr>
            <a:r>
              <a:rPr lang="en-US" sz="2800" dirty="0" smtClean="0"/>
              <a:t>Stay connected. </a:t>
            </a:r>
          </a:p>
          <a:p>
            <a:pPr marL="0" indent="0" algn="ctr">
              <a:spcBef>
                <a:spcPts val="600"/>
              </a:spcBef>
              <a:buNone/>
            </a:pPr>
            <a:r>
              <a:rPr lang="en-US" sz="2800" dirty="0" smtClean="0"/>
              <a:t>Contact </a:t>
            </a:r>
            <a:r>
              <a:rPr lang="en-US" sz="2800" dirty="0"/>
              <a:t>us at </a:t>
            </a:r>
            <a:r>
              <a:rPr lang="en-US" sz="2800" dirty="0" smtClean="0">
                <a:hlinkClick r:id="rId4"/>
              </a:rPr>
              <a:t>training@cms.hhs.gov</a:t>
            </a:r>
            <a:r>
              <a:rPr lang="en-US" sz="2800" dirty="0" smtClean="0"/>
              <a:t>, or </a:t>
            </a:r>
          </a:p>
          <a:p>
            <a:pPr marL="0" indent="0" algn="ctr">
              <a:spcBef>
                <a:spcPts val="600"/>
              </a:spcBef>
              <a:buNone/>
            </a:pPr>
            <a:r>
              <a:rPr lang="en-US" sz="2800" dirty="0" smtClean="0"/>
              <a:t>follow us       @CMSGov #CMSNTP</a:t>
            </a:r>
            <a:endParaRPr lang="en-US" sz="2800" dirty="0"/>
          </a:p>
        </p:txBody>
      </p:sp>
      <p:pic>
        <p:nvPicPr>
          <p:cNvPr id="10" name="Picture 9" descr="Twitter icon" title="Final presentation slide">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23772" y="5430187"/>
            <a:ext cx="406400" cy="406400"/>
          </a:xfrm>
          <a:prstGeom prst="rect">
            <a:avLst/>
          </a:prstGeom>
        </p:spPr>
      </p:pic>
      <p:sp>
        <p:nvSpPr>
          <p:cNvPr id="2" name="Date Placeholder 1"/>
          <p:cNvSpPr>
            <a:spLocks noGrp="1"/>
          </p:cNvSpPr>
          <p:nvPr>
            <p:ph type="dt" sz="half" idx="13"/>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smtClean="0"/>
              <a:t>Medicare Advantage and Other Health Plans</a:t>
            </a:r>
            <a:endParaRPr lang="en-US" dirty="0"/>
          </a:p>
        </p:txBody>
      </p:sp>
      <p:sp>
        <p:nvSpPr>
          <p:cNvPr id="4" name="Slide Number Placeholder 3"/>
          <p:cNvSpPr>
            <a:spLocks noGrp="1"/>
          </p:cNvSpPr>
          <p:nvPr>
            <p:ph type="sldNum" sz="quarter" idx="12"/>
          </p:nvPr>
        </p:nvSpPr>
        <p:spPr/>
        <p:txBody>
          <a:bodyPr vert="horz" lIns="91440" tIns="45720" rIns="91440" bIns="45720" rtlCol="0" anchor="ctr"/>
          <a:lstStyle/>
          <a:p>
            <a:fld id="{D3B75908-2BC4-4CCC-BE4B-63652A0FD379}" type="slidenum">
              <a:rPr lang="en-US" sz="1800"/>
              <a:pPr/>
              <a:t>47</a:t>
            </a:fld>
            <a:endParaRPr lang="en-US" sz="1800" dirty="0"/>
          </a:p>
        </p:txBody>
      </p:sp>
    </p:spTree>
    <p:extLst>
      <p:ext uri="{BB962C8B-B14F-4D97-AF65-F5344CB8AC3E}">
        <p14:creationId xmlns:p14="http://schemas.microsoft.com/office/powerpoint/2010/main" val="22664251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0" y="-8785"/>
            <a:ext cx="9144000" cy="1011417"/>
          </a:xfrm>
        </p:spPr>
        <p:txBody>
          <a:bodyPr>
            <a:normAutofit/>
          </a:bodyPr>
          <a:lstStyle/>
          <a:p>
            <a:r>
              <a:rPr lang="en-US" sz="3200" dirty="0" smtClean="0"/>
              <a:t>What are </a:t>
            </a:r>
            <a:r>
              <a:rPr lang="en-US" sz="3200" dirty="0"/>
              <a:t>Medicare </a:t>
            </a:r>
            <a:r>
              <a:rPr lang="en-US" sz="3200" dirty="0" smtClean="0"/>
              <a:t>Advantage (MA) Plans?</a:t>
            </a:r>
            <a:endParaRPr lang="en-US" sz="3200" dirty="0"/>
          </a:p>
        </p:txBody>
      </p:sp>
      <p:sp>
        <p:nvSpPr>
          <p:cNvPr id="22" name="Content Placeholder 1"/>
          <p:cNvSpPr>
            <a:spLocks noGrp="1"/>
          </p:cNvSpPr>
          <p:nvPr>
            <p:ph idx="4294967295"/>
          </p:nvPr>
        </p:nvSpPr>
        <p:spPr>
          <a:xfrm>
            <a:off x="3028950" y="1026695"/>
            <a:ext cx="6115050" cy="5479036"/>
          </a:xfrm>
        </p:spPr>
        <p:txBody>
          <a:bodyPr>
            <a:normAutofit fontScale="92500"/>
          </a:bodyPr>
          <a:lstStyle/>
          <a:p>
            <a:r>
              <a:rPr lang="en-US" sz="2800" dirty="0" smtClean="0"/>
              <a:t>Offered by Medicare–approved private companies</a:t>
            </a:r>
          </a:p>
          <a:p>
            <a:pPr marL="685800" lvl="1" indent="-341313"/>
            <a:r>
              <a:rPr lang="en-US" sz="2400" dirty="0" smtClean="0"/>
              <a:t>Must follow Medicare rules</a:t>
            </a:r>
          </a:p>
          <a:p>
            <a:pPr marL="685800" lvl="1" indent="-341313"/>
            <a:r>
              <a:rPr lang="en-US" sz="2400" dirty="0" smtClean="0"/>
              <a:t>Another way to get Medicare coverage</a:t>
            </a:r>
          </a:p>
          <a:p>
            <a:pPr marL="685800" lvl="1" indent="-341313"/>
            <a:r>
              <a:rPr lang="en-US" sz="2400" dirty="0" smtClean="0"/>
              <a:t>Your Part A and Part B coverage is from the MA Plan</a:t>
            </a:r>
          </a:p>
          <a:p>
            <a:r>
              <a:rPr lang="en-US" sz="2800" dirty="0" smtClean="0"/>
              <a:t>In most cases you have to use healthcare providers in the plan’s network</a:t>
            </a:r>
          </a:p>
          <a:p>
            <a:pPr lvl="1"/>
            <a:r>
              <a:rPr lang="en-US" sz="2400" dirty="0" smtClean="0"/>
              <a:t>Some plans offer out-of-network coverage</a:t>
            </a:r>
          </a:p>
          <a:p>
            <a:r>
              <a:rPr lang="en-US" sz="2800" dirty="0"/>
              <a:t>You can’t enroll in (and don’t need) a Medicare Supplement </a:t>
            </a:r>
            <a:r>
              <a:rPr lang="en-US" sz="2800" dirty="0" smtClean="0"/>
              <a:t>Insurance (</a:t>
            </a:r>
            <a:r>
              <a:rPr lang="en-US" sz="2800" dirty="0"/>
              <a:t>Medigap) policy while you’re in </a:t>
            </a:r>
            <a:r>
              <a:rPr lang="en-US" sz="2800" dirty="0" smtClean="0"/>
              <a:t>an MA Plan</a:t>
            </a:r>
          </a:p>
        </p:txBody>
      </p:sp>
      <p:grpSp>
        <p:nvGrpSpPr>
          <p:cNvPr id="23" name="Group 22" descr="Info graphic display of what Part C includes." title="Medicare Advantage Plans (Part C) (Like HMOs or PPOs)"/>
          <p:cNvGrpSpPr/>
          <p:nvPr/>
        </p:nvGrpSpPr>
        <p:grpSpPr>
          <a:xfrm>
            <a:off x="156691" y="1569654"/>
            <a:ext cx="2912830" cy="3139838"/>
            <a:chOff x="483700" y="478273"/>
            <a:chExt cx="2912830" cy="3139838"/>
          </a:xfrm>
        </p:grpSpPr>
        <p:grpSp>
          <p:nvGrpSpPr>
            <p:cNvPr id="24" name="Group 23" title="grouping of icons indicating Part C includes Part A, Part B and usually Part D Coverage"/>
            <p:cNvGrpSpPr/>
            <p:nvPr/>
          </p:nvGrpSpPr>
          <p:grpSpPr>
            <a:xfrm>
              <a:off x="483700" y="1240504"/>
              <a:ext cx="2912830" cy="2377607"/>
              <a:chOff x="5441580" y="1421111"/>
              <a:chExt cx="2834941" cy="2377606"/>
            </a:xfrm>
          </p:grpSpPr>
          <p:pic>
            <p:nvPicPr>
              <p:cNvPr id="27" name="Picture 26" title="Part A icon"/>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45908" y="1477853"/>
                <a:ext cx="837233" cy="473971"/>
              </a:xfrm>
              <a:prstGeom prst="rect">
                <a:avLst/>
              </a:prstGeom>
            </p:spPr>
          </p:pic>
          <p:pic>
            <p:nvPicPr>
              <p:cNvPr id="28" name="Picture 27" title="Part D ico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09480" y="2862074"/>
                <a:ext cx="595417" cy="421372"/>
              </a:xfrm>
              <a:prstGeom prst="rect">
                <a:avLst/>
              </a:prstGeom>
            </p:spPr>
          </p:pic>
          <p:pic>
            <p:nvPicPr>
              <p:cNvPr id="29" name="Picture 28" title="Part B icon"/>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18590" y="1421111"/>
                <a:ext cx="615472" cy="555822"/>
              </a:xfrm>
              <a:prstGeom prst="rect">
                <a:avLst/>
              </a:prstGeom>
            </p:spPr>
          </p:pic>
          <p:sp>
            <p:nvSpPr>
              <p:cNvPr id="30" name="TextBox 29"/>
              <p:cNvSpPr txBox="1"/>
              <p:nvPr/>
            </p:nvSpPr>
            <p:spPr>
              <a:xfrm>
                <a:off x="5441580" y="1951824"/>
                <a:ext cx="1445750" cy="715965"/>
              </a:xfrm>
              <a:prstGeom prst="rect">
                <a:avLst/>
              </a:prstGeom>
              <a:noFill/>
            </p:spPr>
            <p:txBody>
              <a:bodyPr wrap="none" rtlCol="0">
                <a:spAutoFit/>
              </a:bodyPr>
              <a:lstStyle/>
              <a:p>
                <a:pPr algn="ctr"/>
                <a:r>
                  <a:rPr lang="en-US" sz="1351" b="1" dirty="0">
                    <a:solidFill>
                      <a:schemeClr val="tx2"/>
                    </a:solidFill>
                  </a:rPr>
                  <a:t>Part A</a:t>
                </a:r>
              </a:p>
              <a:p>
                <a:pPr algn="ctr"/>
                <a:r>
                  <a:rPr lang="en-US" sz="1351" dirty="0">
                    <a:solidFill>
                      <a:schemeClr val="tx2"/>
                    </a:solidFill>
                  </a:rPr>
                  <a:t>Hospital Insurance</a:t>
                </a:r>
              </a:p>
              <a:p>
                <a:pPr algn="ctr"/>
                <a:endParaRPr lang="en-US" sz="1351" dirty="0">
                  <a:solidFill>
                    <a:schemeClr val="tx2"/>
                  </a:solidFill>
                </a:endParaRPr>
              </a:p>
            </p:txBody>
          </p:sp>
          <p:sp>
            <p:nvSpPr>
              <p:cNvPr id="31" name="TextBox 30"/>
              <p:cNvSpPr txBox="1"/>
              <p:nvPr/>
            </p:nvSpPr>
            <p:spPr>
              <a:xfrm>
                <a:off x="6845687" y="1951824"/>
                <a:ext cx="1430834" cy="508088"/>
              </a:xfrm>
              <a:prstGeom prst="rect">
                <a:avLst/>
              </a:prstGeom>
              <a:noFill/>
            </p:spPr>
            <p:txBody>
              <a:bodyPr wrap="none" rtlCol="0">
                <a:spAutoFit/>
              </a:bodyPr>
              <a:lstStyle/>
              <a:p>
                <a:pPr algn="ctr"/>
                <a:r>
                  <a:rPr lang="en-US" sz="1351" b="1" dirty="0">
                    <a:solidFill>
                      <a:schemeClr val="tx2"/>
                    </a:solidFill>
                  </a:rPr>
                  <a:t>Part B</a:t>
                </a:r>
              </a:p>
              <a:p>
                <a:pPr algn="ctr"/>
                <a:r>
                  <a:rPr lang="en-US" sz="1351" dirty="0">
                    <a:solidFill>
                      <a:schemeClr val="tx2"/>
                    </a:solidFill>
                  </a:rPr>
                  <a:t>Medical Insurance</a:t>
                </a:r>
              </a:p>
            </p:txBody>
          </p:sp>
          <p:sp>
            <p:nvSpPr>
              <p:cNvPr id="32" name="TextBox 31"/>
              <p:cNvSpPr txBox="1"/>
              <p:nvPr/>
            </p:nvSpPr>
            <p:spPr>
              <a:xfrm>
                <a:off x="5556515" y="3290629"/>
                <a:ext cx="2701349" cy="508088"/>
              </a:xfrm>
              <a:prstGeom prst="rect">
                <a:avLst/>
              </a:prstGeom>
              <a:noFill/>
            </p:spPr>
            <p:txBody>
              <a:bodyPr wrap="none" rtlCol="0">
                <a:spAutoFit/>
              </a:bodyPr>
              <a:lstStyle/>
              <a:p>
                <a:pPr algn="ctr"/>
                <a:r>
                  <a:rPr lang="en-US" sz="1351" b="1" dirty="0">
                    <a:solidFill>
                      <a:schemeClr val="tx2"/>
                    </a:solidFill>
                  </a:rPr>
                  <a:t>Most include Part D</a:t>
                </a:r>
              </a:p>
              <a:p>
                <a:pPr algn="ctr"/>
                <a:r>
                  <a:rPr lang="en-US" sz="1351" dirty="0">
                    <a:solidFill>
                      <a:schemeClr val="tx2"/>
                    </a:solidFill>
                  </a:rPr>
                  <a:t>Medicare prescription drug coverage</a:t>
                </a:r>
              </a:p>
            </p:txBody>
          </p:sp>
          <p:sp>
            <p:nvSpPr>
              <p:cNvPr id="33" name="Plus 32"/>
              <p:cNvSpPr/>
              <p:nvPr/>
            </p:nvSpPr>
            <p:spPr>
              <a:xfrm>
                <a:off x="6749473" y="2487522"/>
                <a:ext cx="218398"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grpSp>
        <p:sp>
          <p:nvSpPr>
            <p:cNvPr id="25" name="Plus 24" title="and sign"/>
            <p:cNvSpPr/>
            <p:nvPr/>
          </p:nvSpPr>
          <p:spPr>
            <a:xfrm>
              <a:off x="1830530" y="1591335"/>
              <a:ext cx="218399" cy="267409"/>
            </a:xfrm>
            <a:prstGeom prst="mathPlus">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1" dirty="0"/>
            </a:p>
          </p:txBody>
        </p:sp>
        <p:sp>
          <p:nvSpPr>
            <p:cNvPr id="26" name="TextBox 25"/>
            <p:cNvSpPr txBox="1"/>
            <p:nvPr/>
          </p:nvSpPr>
          <p:spPr>
            <a:xfrm>
              <a:off x="735064" y="478273"/>
              <a:ext cx="2382639" cy="677108"/>
            </a:xfrm>
            <a:prstGeom prst="rect">
              <a:avLst/>
            </a:prstGeom>
            <a:noFill/>
          </p:spPr>
          <p:txBody>
            <a:bodyPr wrap="none" rtlCol="0">
              <a:spAutoFit/>
            </a:bodyPr>
            <a:lstStyle/>
            <a:p>
              <a:pPr algn="ctr"/>
              <a:r>
                <a:rPr lang="en-US" sz="2000" b="1" dirty="0" smtClean="0"/>
                <a:t>Medicare Advantage</a:t>
              </a:r>
              <a:endParaRPr lang="en-US" sz="2000" b="1" dirty="0"/>
            </a:p>
            <a:p>
              <a:pPr algn="ctr"/>
              <a:r>
                <a:rPr lang="en-US" dirty="0" smtClean="0">
                  <a:solidFill>
                    <a:schemeClr val="tx2"/>
                  </a:solidFill>
                </a:rPr>
                <a:t>includes</a:t>
              </a:r>
              <a:endParaRPr lang="en-US" dirty="0">
                <a:solidFill>
                  <a:schemeClr val="tx2"/>
                </a:solidFill>
              </a:endParaRPr>
            </a:p>
          </p:txBody>
        </p:sp>
      </p:grpSp>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p>
            <a:fld id="{D60A6685-DBF6-4C41-A0CC-AA9EA7A85A20}" type="slidenum">
              <a:rPr lang="en-US" sz="1800"/>
              <a:pPr/>
              <a:t>5</a:t>
            </a:fld>
            <a:endParaRPr lang="en-US" sz="1800" dirty="0"/>
          </a:p>
        </p:txBody>
      </p:sp>
    </p:spTree>
    <p:extLst>
      <p:ext uri="{BB962C8B-B14F-4D97-AF65-F5344CB8AC3E}">
        <p14:creationId xmlns:p14="http://schemas.microsoft.com/office/powerpoint/2010/main" val="13541568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8785"/>
            <a:ext cx="9144000" cy="1011417"/>
          </a:xfrm>
        </p:spPr>
        <p:txBody>
          <a:bodyPr>
            <a:normAutofit fontScale="90000"/>
          </a:bodyPr>
          <a:lstStyle/>
          <a:p>
            <a:r>
              <a:rPr lang="en-US" dirty="0" smtClean="0"/>
              <a:t> </a:t>
            </a:r>
            <a:r>
              <a:rPr lang="en-US" dirty="0"/>
              <a:t>Medicare Health Maintenance </a:t>
            </a:r>
            <a:br>
              <a:rPr lang="en-US" dirty="0"/>
            </a:br>
            <a:r>
              <a:rPr lang="en-US" dirty="0"/>
              <a:t>Organization (HMO) Plan</a:t>
            </a:r>
          </a:p>
        </p:txBody>
      </p:sp>
      <p:graphicFrame>
        <p:nvGraphicFramePr>
          <p:cNvPr id="9" name="Table 8" descr="The contents of this table are provided and the speaker's notes." title="Table describing features of a Medicare Health Maintenance Organization"/>
          <p:cNvGraphicFramePr>
            <a:graphicFrameLocks noGrp="1"/>
          </p:cNvGraphicFramePr>
          <p:nvPr>
            <p:extLst>
              <p:ext uri="{D42A27DB-BD31-4B8C-83A1-F6EECF244321}">
                <p14:modId xmlns:p14="http://schemas.microsoft.com/office/powerpoint/2010/main" val="3895600948"/>
              </p:ext>
            </p:extLst>
          </p:nvPr>
        </p:nvGraphicFramePr>
        <p:xfrm>
          <a:off x="48126" y="1104895"/>
          <a:ext cx="9047747" cy="5315370"/>
        </p:xfrm>
        <a:graphic>
          <a:graphicData uri="http://schemas.openxmlformats.org/drawingml/2006/table">
            <a:tbl>
              <a:tblPr firstRow="1" bandRow="1">
                <a:tableStyleId>{5C22544A-7EE6-4342-B048-85BDC9FD1C3A}</a:tableStyleId>
              </a:tblPr>
              <a:tblGrid>
                <a:gridCol w="2653012">
                  <a:extLst>
                    <a:ext uri="{9D8B030D-6E8A-4147-A177-3AD203B41FA5}">
                      <a16:colId xmlns:a16="http://schemas.microsoft.com/office/drawing/2014/main" xmlns="" val="20000"/>
                    </a:ext>
                  </a:extLst>
                </a:gridCol>
                <a:gridCol w="6394735">
                  <a:extLst>
                    <a:ext uri="{9D8B030D-6E8A-4147-A177-3AD203B41FA5}">
                      <a16:colId xmlns:a16="http://schemas.microsoft.com/office/drawing/2014/main" xmlns="" val="20001"/>
                    </a:ext>
                  </a:extLst>
                </a:gridCol>
              </a:tblGrid>
              <a:tr h="135508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chemeClr val="tx1"/>
                          </a:solidFill>
                        </a:rPr>
                        <a:t>Can you get your health care from any doctor or hospital?</a:t>
                      </a:r>
                      <a:endParaRPr lang="en-US" sz="2000" b="1" dirty="0"/>
                    </a:p>
                  </a:txBody>
                  <a:tcPr marL="68580" marR="68580" marT="34290" marB="34290">
                    <a:solidFill>
                      <a:srgbClr val="E9EDF4"/>
                    </a:solidFill>
                  </a:tcPr>
                </a:tc>
                <a:tc>
                  <a:txBody>
                    <a:bodyPr/>
                    <a:lstStyle/>
                    <a:p>
                      <a:r>
                        <a:rPr lang="en-US" sz="1600" b="0" kern="1200" baseline="0" dirty="0" smtClean="0">
                          <a:ln>
                            <a:noFill/>
                          </a:ln>
                          <a:solidFill>
                            <a:schemeClr val="dk1"/>
                          </a:solidFill>
                          <a:latin typeface="+mn-lt"/>
                          <a:ea typeface="+mn-ea"/>
                          <a:cs typeface="+mn-cs"/>
                        </a:rPr>
                        <a:t>No. You generally must get your care and services from doctors, other health care providers, or hospitals in the plan’s network (except emergency care, out‑of‑area urgent care, or out‑of‑area dialysis). In some plans, you may be able to go out-of-network for certain services, usually for a higher cost. This is called an HMO with a point-of-service option in certain geographic areas.</a:t>
                      </a:r>
                      <a:endParaRPr lang="en-US" sz="1600" b="0" dirty="0"/>
                    </a:p>
                  </a:txBody>
                  <a:tcPr marL="68580" marR="68580" marT="34290" marB="34290">
                    <a:solidFill>
                      <a:srgbClr val="E9EDF4"/>
                    </a:solidFill>
                  </a:tcPr>
                </a:tc>
                <a:extLst>
                  <a:ext uri="{0D108BD9-81ED-4DB2-BD59-A6C34878D82A}">
                    <a16:rowId xmlns:a16="http://schemas.microsoft.com/office/drawing/2014/main" xmlns="" val="10000"/>
                  </a:ext>
                </a:extLst>
              </a:tr>
              <a:tr h="750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Are prescription drugs covered? </a:t>
                      </a:r>
                      <a:endParaRPr lang="en-US" sz="2000" b="1" dirty="0"/>
                    </a:p>
                  </a:txBody>
                  <a:tcPr marL="68580" marR="68580" marT="34290" marB="34290"/>
                </a:tc>
                <a:tc>
                  <a:txBody>
                    <a:bodyPr/>
                    <a:lstStyle/>
                    <a:p>
                      <a:r>
                        <a:rPr lang="en-US" sz="1600" kern="1200" spc="0" baseline="0" dirty="0" smtClean="0">
                          <a:ln>
                            <a:noFill/>
                          </a:ln>
                          <a:solidFill>
                            <a:schemeClr val="dk1"/>
                          </a:solidFill>
                          <a:latin typeface="+mn-lt"/>
                          <a:ea typeface="+mn-ea"/>
                          <a:cs typeface="+mn-cs"/>
                        </a:rPr>
                        <a:t>In most cases, yes. Ask the plan. If you want Medicare drug coverage, you must join an HMO plan that offers prescription drug coverage. </a:t>
                      </a:r>
                      <a:endParaRPr lang="en-US" sz="1600" b="0" spc="0" baseline="0" dirty="0">
                        <a:ln>
                          <a:noFill/>
                        </a:ln>
                        <a:solidFill>
                          <a:schemeClr val="tx1"/>
                        </a:solidFill>
                        <a:latin typeface="+mn-lt"/>
                      </a:endParaRPr>
                    </a:p>
                  </a:txBody>
                  <a:tcPr marL="68580" marR="68580" marT="34290" marB="34290"/>
                </a:tc>
                <a:extLst>
                  <a:ext uri="{0D108BD9-81ED-4DB2-BD59-A6C34878D82A}">
                    <a16:rowId xmlns:a16="http://schemas.microsoft.com/office/drawing/2014/main" xmlns="" val="10001"/>
                  </a:ext>
                </a:extLst>
              </a:tr>
              <a:tr h="750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Do you need to choose a primary care doctor? </a:t>
                      </a:r>
                      <a:endParaRPr lang="en-US" sz="2000" b="1" dirty="0"/>
                    </a:p>
                  </a:txBody>
                  <a:tcPr marL="68580" marR="68580" marT="34290" marB="34290">
                    <a:solidFill>
                      <a:srgbClr val="E9ED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baseline="0" dirty="0" smtClean="0">
                          <a:ln>
                            <a:noFill/>
                          </a:ln>
                          <a:solidFill>
                            <a:schemeClr val="dk1"/>
                          </a:solidFill>
                          <a:latin typeface="+mn-lt"/>
                          <a:ea typeface="+mn-ea"/>
                          <a:cs typeface="+mn-cs"/>
                        </a:rPr>
                        <a:t>In most cases, yes. </a:t>
                      </a:r>
                      <a:endParaRPr lang="en-US" sz="1600" dirty="0">
                        <a:ln>
                          <a:noFill/>
                        </a:ln>
                        <a:solidFill>
                          <a:schemeClr val="tx1"/>
                        </a:solidFill>
                        <a:latin typeface="+mn-lt"/>
                      </a:endParaRPr>
                    </a:p>
                  </a:txBody>
                  <a:tcPr marL="68580" marR="68580" marT="34290" marB="34290">
                    <a:solidFill>
                      <a:srgbClr val="E9EDF4"/>
                    </a:solidFill>
                  </a:tcPr>
                </a:tc>
                <a:extLst>
                  <a:ext uri="{0D108BD9-81ED-4DB2-BD59-A6C34878D82A}">
                    <a16:rowId xmlns:a16="http://schemas.microsoft.com/office/drawing/2014/main" xmlns="" val="10002"/>
                  </a:ext>
                </a:extLst>
              </a:tr>
              <a:tr h="7507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Do you need a referral to see a specialist?</a:t>
                      </a:r>
                      <a:endParaRPr lang="en-US" sz="2000" b="1" dirty="0"/>
                    </a:p>
                  </a:txBody>
                  <a:tcPr marL="68580" marR="68580" marT="34290" marB="34290"/>
                </a:tc>
                <a:tc>
                  <a:txBody>
                    <a:bodyPr/>
                    <a:lstStyle/>
                    <a:p>
                      <a:r>
                        <a:rPr lang="en-US" sz="1600" kern="1200" baseline="0" dirty="0" smtClean="0">
                          <a:ln>
                            <a:noFill/>
                          </a:ln>
                          <a:solidFill>
                            <a:schemeClr val="dk1"/>
                          </a:solidFill>
                          <a:latin typeface="+mn-lt"/>
                          <a:ea typeface="+mn-ea"/>
                          <a:cs typeface="+mn-cs"/>
                        </a:rPr>
                        <a:t>In most cases, yes. Certain services, like yearly screening mammograms, don’t require a referral. 	</a:t>
                      </a:r>
                    </a:p>
                  </a:txBody>
                  <a:tcPr marL="68580" marR="68580" marT="34290" marB="34290"/>
                </a:tc>
                <a:extLst>
                  <a:ext uri="{0D108BD9-81ED-4DB2-BD59-A6C34878D82A}">
                    <a16:rowId xmlns:a16="http://schemas.microsoft.com/office/drawing/2014/main" xmlns="" val="10003"/>
                  </a:ext>
                </a:extLst>
              </a:tr>
              <a:tr h="15299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chemeClr val="tx1"/>
                          </a:solidFill>
                        </a:rPr>
                        <a:t>What else do you need to know about this type of plan?</a:t>
                      </a:r>
                    </a:p>
                    <a:p>
                      <a:endParaRPr lang="en-US" sz="2000" b="1" dirty="0"/>
                    </a:p>
                  </a:txBody>
                  <a:tcPr marL="68580" marR="68580" marT="34290" marB="34290">
                    <a:solidFill>
                      <a:srgbClr val="E9EDF4"/>
                    </a:solidFill>
                  </a:tcPr>
                </a:tc>
                <a:tc>
                  <a:txBody>
                    <a:bodyPr/>
                    <a:lstStyle/>
                    <a:p>
                      <a:pPr marL="171450" indent="-171450">
                        <a:buFont typeface="Wingdings" pitchFamily="2" charset="2"/>
                        <a:buChar char="§"/>
                      </a:pPr>
                      <a:r>
                        <a:rPr lang="en-US" sz="1600" kern="1200" baseline="0" dirty="0" smtClean="0">
                          <a:ln>
                            <a:noFill/>
                          </a:ln>
                          <a:solidFill>
                            <a:schemeClr val="dk1"/>
                          </a:solidFill>
                          <a:latin typeface="+mn-lt"/>
                          <a:ea typeface="+mn-ea"/>
                          <a:cs typeface="+mn-cs"/>
                        </a:rPr>
                        <a:t>If your doctor or other health care provider leaves the plan, your plan will notify you and you can choose another plan doctor. </a:t>
                      </a:r>
                    </a:p>
                    <a:p>
                      <a:pPr marL="171450" indent="-171450">
                        <a:buFont typeface="Wingdings" pitchFamily="2" charset="2"/>
                        <a:buChar char="§"/>
                      </a:pPr>
                      <a:r>
                        <a:rPr lang="en-US" sz="1600" kern="1200" baseline="0" dirty="0" smtClean="0">
                          <a:ln>
                            <a:noFill/>
                          </a:ln>
                          <a:solidFill>
                            <a:schemeClr val="dk1"/>
                          </a:solidFill>
                          <a:latin typeface="+mn-lt"/>
                          <a:ea typeface="+mn-ea"/>
                          <a:cs typeface="+mn-cs"/>
                        </a:rPr>
                        <a:t>If you get health care outside the plan’s network, you may have to pay the full cost. </a:t>
                      </a:r>
                    </a:p>
                    <a:p>
                      <a:pPr marL="171450" indent="-171450">
                        <a:buFont typeface="Wingdings" pitchFamily="2" charset="2"/>
                        <a:buChar char="§"/>
                      </a:pPr>
                      <a:r>
                        <a:rPr lang="en-US" sz="1600" kern="1200" baseline="0" dirty="0" smtClean="0">
                          <a:ln>
                            <a:noFill/>
                          </a:ln>
                          <a:solidFill>
                            <a:schemeClr val="dk1"/>
                          </a:solidFill>
                          <a:latin typeface="+mn-lt"/>
                          <a:ea typeface="+mn-ea"/>
                          <a:cs typeface="+mn-cs"/>
                        </a:rPr>
                        <a:t>It’s important that you follow the plan rules. For example, the plan may require prior approval for certain services.</a:t>
                      </a:r>
                    </a:p>
                  </a:txBody>
                  <a:tcPr marL="68580" marR="68580" marT="34290" marB="34290">
                    <a:solidFill>
                      <a:srgbClr val="E9EDF4"/>
                    </a:solidFill>
                  </a:tcPr>
                </a:tc>
                <a:extLst>
                  <a:ext uri="{0D108BD9-81ED-4DB2-BD59-A6C34878D82A}">
                    <a16:rowId xmlns:a16="http://schemas.microsoft.com/office/drawing/2014/main" xmlns="" val="10004"/>
                  </a:ext>
                </a:extLst>
              </a:tr>
            </a:tbl>
          </a:graphicData>
        </a:graphic>
      </p:graphicFrame>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p>
            <a:fld id="{D60A6685-DBF6-4C41-A0CC-AA9EA7A85A20}" type="slidenum">
              <a:rPr lang="en-US" sz="1800"/>
              <a:pPr/>
              <a:t>6</a:t>
            </a:fld>
            <a:endParaRPr lang="en-US" sz="1800" dirty="0"/>
          </a:p>
        </p:txBody>
      </p:sp>
    </p:spTree>
    <p:extLst>
      <p:ext uri="{BB962C8B-B14F-4D97-AF65-F5344CB8AC3E}">
        <p14:creationId xmlns:p14="http://schemas.microsoft.com/office/powerpoint/2010/main" val="15459817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785"/>
            <a:ext cx="9144000" cy="1011417"/>
          </a:xfrm>
        </p:spPr>
        <p:txBody>
          <a:bodyPr>
            <a:normAutofit fontScale="90000"/>
          </a:bodyPr>
          <a:lstStyle/>
          <a:p>
            <a:r>
              <a:rPr lang="en-US" dirty="0"/>
              <a:t>Medicare Preferred Provider </a:t>
            </a:r>
            <a:br>
              <a:rPr lang="en-US" dirty="0"/>
            </a:br>
            <a:r>
              <a:rPr lang="en-US" dirty="0"/>
              <a:t>Organization (PPO) Plan</a:t>
            </a:r>
          </a:p>
        </p:txBody>
      </p:sp>
      <p:graphicFrame>
        <p:nvGraphicFramePr>
          <p:cNvPr id="8" name="Table 7" descr="The contents of this table are provided in the speaker's notes." title="Table describing features of a Medicare Preferred Provider Organization plan"/>
          <p:cNvGraphicFramePr>
            <a:graphicFrameLocks noGrp="1"/>
          </p:cNvGraphicFramePr>
          <p:nvPr>
            <p:extLst>
              <p:ext uri="{D42A27DB-BD31-4B8C-83A1-F6EECF244321}">
                <p14:modId xmlns:p14="http://schemas.microsoft.com/office/powerpoint/2010/main" val="3523752036"/>
              </p:ext>
            </p:extLst>
          </p:nvPr>
        </p:nvGraphicFramePr>
        <p:xfrm>
          <a:off x="170329" y="1159705"/>
          <a:ext cx="8803342" cy="5212636"/>
        </p:xfrm>
        <a:graphic>
          <a:graphicData uri="http://schemas.openxmlformats.org/drawingml/2006/table">
            <a:tbl>
              <a:tblPr firstRow="1" bandRow="1">
                <a:tableStyleId>{5C22544A-7EE6-4342-B048-85BDC9FD1C3A}</a:tableStyleId>
              </a:tblPr>
              <a:tblGrid>
                <a:gridCol w="2641003">
                  <a:extLst>
                    <a:ext uri="{9D8B030D-6E8A-4147-A177-3AD203B41FA5}">
                      <a16:colId xmlns:a16="http://schemas.microsoft.com/office/drawing/2014/main" xmlns="" val="20000"/>
                    </a:ext>
                  </a:extLst>
                </a:gridCol>
                <a:gridCol w="6162339">
                  <a:extLst>
                    <a:ext uri="{9D8B030D-6E8A-4147-A177-3AD203B41FA5}">
                      <a16:colId xmlns:a16="http://schemas.microsoft.com/office/drawing/2014/main" xmlns="" val="20001"/>
                    </a:ext>
                  </a:extLst>
                </a:gridCol>
              </a:tblGrid>
              <a:tr h="1131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chemeClr val="tx1"/>
                          </a:solidFill>
                        </a:rPr>
                        <a:t>Can you get your health care from any doctor or hospital?</a:t>
                      </a:r>
                      <a:endParaRPr lang="en-US" sz="2000" b="1" dirty="0"/>
                    </a:p>
                  </a:txBody>
                  <a:tcPr marL="68580" marR="68580" marT="34290" marB="34290">
                    <a:solidFill>
                      <a:srgbClr val="E9EDF4"/>
                    </a:solidFill>
                  </a:tcPr>
                </a:tc>
                <a:tc>
                  <a:txBody>
                    <a:bodyPr/>
                    <a:lstStyle/>
                    <a:p>
                      <a:r>
                        <a:rPr lang="en-US" sz="1800" b="0" i="0" u="none" strike="noStrike" kern="1200" baseline="0" dirty="0" smtClean="0">
                          <a:solidFill>
                            <a:schemeClr val="dk1"/>
                          </a:solidFill>
                          <a:latin typeface="+mn-lt"/>
                          <a:ea typeface="+mn-ea"/>
                          <a:cs typeface="+mn-cs"/>
                        </a:rPr>
                        <a:t>In most cases, yes. PPOs have network doctors, other health care providers, and hospitals, but you can also use out‑of‑network providers for covered services, usually for a higher cost. </a:t>
                      </a:r>
                      <a:endParaRPr lang="en-US" sz="1800" b="0" dirty="0">
                        <a:solidFill>
                          <a:schemeClr val="tx1"/>
                        </a:solidFill>
                        <a:latin typeface="+mn-lt"/>
                      </a:endParaRPr>
                    </a:p>
                  </a:txBody>
                  <a:tcPr marL="68580" marR="68580" marT="34290" marB="34290">
                    <a:solidFill>
                      <a:srgbClr val="E9EDF4"/>
                    </a:solidFill>
                  </a:tcPr>
                </a:tc>
                <a:extLst>
                  <a:ext uri="{0D108BD9-81ED-4DB2-BD59-A6C34878D82A}">
                    <a16:rowId xmlns:a16="http://schemas.microsoft.com/office/drawing/2014/main" xmlns="" val="10000"/>
                  </a:ext>
                </a:extLst>
              </a:tr>
              <a:tr h="11318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Are prescription drugs covered? </a:t>
                      </a:r>
                      <a:endParaRPr lang="en-US" sz="2000" b="1" dirty="0"/>
                    </a:p>
                  </a:txBody>
                  <a:tcPr marL="68580" marR="68580" marT="34290" marB="34290"/>
                </a:tc>
                <a:tc>
                  <a:txBody>
                    <a:bodyPr/>
                    <a:lstStyle/>
                    <a:p>
                      <a:r>
                        <a:rPr lang="en-US" sz="1800" b="0" i="0" u="none" strike="noStrike" kern="1200" baseline="0" dirty="0" smtClean="0">
                          <a:solidFill>
                            <a:schemeClr val="dk1"/>
                          </a:solidFill>
                          <a:latin typeface="+mn-lt"/>
                          <a:ea typeface="+mn-ea"/>
                          <a:cs typeface="+mn-cs"/>
                        </a:rPr>
                        <a:t>In most cases, yes. If you want Medicare drug coverage, you must join a PPO plan that offers prescription drug coverage. </a:t>
                      </a:r>
                      <a:r>
                        <a:rPr lang="en-US" sz="1800" dirty="0" smtClean="0">
                          <a:solidFill>
                            <a:srgbClr val="000000"/>
                          </a:solidFill>
                        </a:rPr>
                        <a:t>You may contact individual plans to find out if they offer prescription drug coverage.</a:t>
                      </a:r>
                      <a:endParaRPr lang="en-US" sz="1800" b="0" dirty="0">
                        <a:solidFill>
                          <a:schemeClr val="tx1"/>
                        </a:solidFill>
                        <a:latin typeface="+mn-lt"/>
                      </a:endParaRPr>
                    </a:p>
                  </a:txBody>
                  <a:tcPr marL="68580" marR="68580" marT="34290" marB="34290" anchor="ctr"/>
                </a:tc>
                <a:extLst>
                  <a:ext uri="{0D108BD9-81ED-4DB2-BD59-A6C34878D82A}">
                    <a16:rowId xmlns:a16="http://schemas.microsoft.com/office/drawing/2014/main" xmlns="" val="10001"/>
                  </a:ext>
                </a:extLst>
              </a:tr>
              <a:tr h="796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Do you need to choose a primary care doctor? </a:t>
                      </a:r>
                      <a:endParaRPr lang="en-US" sz="2000" b="1" dirty="0"/>
                    </a:p>
                  </a:txBody>
                  <a:tcPr marL="68580" marR="68580" marT="34290" marB="34290">
                    <a:solidFill>
                      <a:srgbClr val="E9EDF4"/>
                    </a:solidFill>
                  </a:tcPr>
                </a:tc>
                <a:tc>
                  <a:txBody>
                    <a:bodyPr/>
                    <a:lstStyle/>
                    <a:p>
                      <a:r>
                        <a:rPr lang="en-US" sz="1800" b="0" dirty="0" smtClean="0">
                          <a:solidFill>
                            <a:schemeClr val="tx1"/>
                          </a:solidFill>
                          <a:latin typeface="+mn-lt"/>
                        </a:rPr>
                        <a:t>No.</a:t>
                      </a:r>
                      <a:endParaRPr lang="en-US" sz="1800" b="0" dirty="0">
                        <a:solidFill>
                          <a:schemeClr val="tx1"/>
                        </a:solidFill>
                        <a:latin typeface="+mn-lt"/>
                      </a:endParaRPr>
                    </a:p>
                  </a:txBody>
                  <a:tcPr marL="68580" marR="68580" marT="34290" marB="34290" anchor="ctr">
                    <a:solidFill>
                      <a:srgbClr val="E9EDF4"/>
                    </a:solidFill>
                  </a:tcPr>
                </a:tc>
                <a:extLst>
                  <a:ext uri="{0D108BD9-81ED-4DB2-BD59-A6C34878D82A}">
                    <a16:rowId xmlns:a16="http://schemas.microsoft.com/office/drawing/2014/main" xmlns="" val="10002"/>
                  </a:ext>
                </a:extLst>
              </a:tr>
              <a:tr h="79656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Do you need a referral to see a specialist?</a:t>
                      </a:r>
                      <a:endParaRPr lang="en-US" sz="2000" b="1" dirty="0"/>
                    </a:p>
                  </a:txBody>
                  <a:tcPr marL="68580" marR="68580" marT="34290" marB="34290"/>
                </a:tc>
                <a:tc>
                  <a:txBody>
                    <a:bodyPr/>
                    <a:lstStyle/>
                    <a:p>
                      <a:r>
                        <a:rPr lang="en-US" sz="1800" b="0" i="0" u="none" strike="noStrike" kern="1200" baseline="0" dirty="0" smtClean="0">
                          <a:solidFill>
                            <a:schemeClr val="dk1"/>
                          </a:solidFill>
                          <a:latin typeface="+mn-lt"/>
                          <a:ea typeface="+mn-ea"/>
                          <a:cs typeface="+mn-cs"/>
                        </a:rPr>
                        <a:t>In most cases, no. </a:t>
                      </a:r>
                      <a:endParaRPr lang="en-US" sz="1800" b="0" dirty="0">
                        <a:solidFill>
                          <a:schemeClr val="tx1"/>
                        </a:solidFill>
                        <a:latin typeface="+mn-lt"/>
                      </a:endParaRPr>
                    </a:p>
                  </a:txBody>
                  <a:tcPr marL="68580" marR="68580" marT="34290" marB="34290" anchor="ctr"/>
                </a:tc>
                <a:extLst>
                  <a:ext uri="{0D108BD9-81ED-4DB2-BD59-A6C34878D82A}">
                    <a16:rowId xmlns:a16="http://schemas.microsoft.com/office/drawing/2014/main" xmlns="" val="10003"/>
                  </a:ext>
                </a:extLst>
              </a:tr>
              <a:tr h="125413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chemeClr val="tx1"/>
                          </a:solidFill>
                        </a:rPr>
                        <a:t>What else do you need to know about this type of plan?</a:t>
                      </a:r>
                    </a:p>
                    <a:p>
                      <a:endParaRPr lang="en-US" sz="2000" b="1" dirty="0"/>
                    </a:p>
                  </a:txBody>
                  <a:tcPr marL="68580" marR="68580" marT="34290" marB="34290">
                    <a:solidFill>
                      <a:srgbClr val="E9EDF4"/>
                    </a:solidFill>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1800" b="0" i="0" u="none" strike="noStrike" kern="1200" spc="-50" baseline="0" dirty="0" smtClean="0">
                          <a:solidFill>
                            <a:schemeClr val="tx1"/>
                          </a:solidFill>
                          <a:latin typeface="+mn-lt"/>
                          <a:ea typeface="+mn-ea"/>
                          <a:cs typeface="+mn-cs"/>
                        </a:rPr>
                        <a:t>PPO Plans aren’t the same as Original Medicare or Medigap. </a:t>
                      </a:r>
                    </a:p>
                    <a:p>
                      <a:pPr marL="171450" marR="0" indent="-171450"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1800" b="0" i="0" u="none" strike="noStrike" kern="1200" baseline="0" dirty="0" smtClean="0">
                          <a:solidFill>
                            <a:schemeClr val="tx1"/>
                          </a:solidFill>
                          <a:latin typeface="+mn-lt"/>
                          <a:ea typeface="+mn-ea"/>
                          <a:cs typeface="+mn-cs"/>
                        </a:rPr>
                        <a:t>Medicare PPO Plans usually offer extra benefits (like dental or vision services) than Original Medicare, but you may have to pay more for these benefits. </a:t>
                      </a:r>
                      <a:endParaRPr lang="en-US" sz="1800" b="0" kern="1200" baseline="0" dirty="0" smtClean="0">
                        <a:solidFill>
                          <a:schemeClr val="tx1"/>
                        </a:solidFill>
                        <a:latin typeface="+mn-lt"/>
                        <a:ea typeface="+mn-ea"/>
                        <a:cs typeface="+mn-cs"/>
                      </a:endParaRPr>
                    </a:p>
                  </a:txBody>
                  <a:tcPr marL="68580" marR="68580" marT="34290" marB="34290">
                    <a:solidFill>
                      <a:srgbClr val="E9EDF4"/>
                    </a:solidFill>
                  </a:tcPr>
                </a:tc>
                <a:extLst>
                  <a:ext uri="{0D108BD9-81ED-4DB2-BD59-A6C34878D82A}">
                    <a16:rowId xmlns:a16="http://schemas.microsoft.com/office/drawing/2014/main" xmlns="" val="10004"/>
                  </a:ext>
                </a:extLst>
              </a:tr>
            </a:tbl>
          </a:graphicData>
        </a:graphic>
      </p:graphicFrame>
      <p:sp>
        <p:nvSpPr>
          <p:cNvPr id="3" name="Date Placeholder 2"/>
          <p:cNvSpPr>
            <a:spLocks noGrp="1"/>
          </p:cNvSpPr>
          <p:nvPr>
            <p:ph type="dt" sz="half" idx="10"/>
          </p:nvPr>
        </p:nvSpPr>
        <p:spPr/>
        <p:txBody>
          <a:bodyPr/>
          <a:lstStyle/>
          <a:p>
            <a:r>
              <a:rPr lang="en-US" dirty="0"/>
              <a:t>November 2018</a:t>
            </a:r>
          </a:p>
        </p:txBody>
      </p:sp>
      <p:sp>
        <p:nvSpPr>
          <p:cNvPr id="4" name="Footer Placeholder 3"/>
          <p:cNvSpPr>
            <a:spLocks noGrp="1"/>
          </p:cNvSpPr>
          <p:nvPr>
            <p:ph type="ftr" sz="quarter" idx="11"/>
          </p:nvPr>
        </p:nvSpPr>
        <p:spPr/>
        <p:txBody>
          <a:bodyPr/>
          <a:lstStyle/>
          <a:p>
            <a:r>
              <a:rPr lang="en-US" dirty="0" smtClean="0"/>
              <a:t>Medicare Advantage and Other Health Plans</a:t>
            </a:r>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p>
            <a:fld id="{D60A6685-DBF6-4C41-A0CC-AA9EA7A85A20}" type="slidenum">
              <a:rPr lang="en-US" sz="1800"/>
              <a:pPr/>
              <a:t>7</a:t>
            </a:fld>
            <a:endParaRPr lang="en-US" sz="1800" dirty="0"/>
          </a:p>
        </p:txBody>
      </p:sp>
    </p:spTree>
    <p:extLst>
      <p:ext uri="{BB962C8B-B14F-4D97-AF65-F5344CB8AC3E}">
        <p14:creationId xmlns:p14="http://schemas.microsoft.com/office/powerpoint/2010/main" val="33338021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0" y="-8785"/>
            <a:ext cx="9144000" cy="1011417"/>
          </a:xfrm>
        </p:spPr>
        <p:txBody>
          <a:bodyPr/>
          <a:lstStyle/>
          <a:p>
            <a:r>
              <a:rPr lang="en-US" sz="3200" dirty="0"/>
              <a:t>Medicare Special Needs Plans (SNPs)</a:t>
            </a:r>
          </a:p>
        </p:txBody>
      </p:sp>
      <p:graphicFrame>
        <p:nvGraphicFramePr>
          <p:cNvPr id="14" name="Table 13" descr="All information in table is repeated in speakers' notes."/>
          <p:cNvGraphicFramePr>
            <a:graphicFrameLocks noGrp="1"/>
          </p:cNvGraphicFramePr>
          <p:nvPr>
            <p:extLst>
              <p:ext uri="{D42A27DB-BD31-4B8C-83A1-F6EECF244321}">
                <p14:modId xmlns:p14="http://schemas.microsoft.com/office/powerpoint/2010/main" val="1435026362"/>
              </p:ext>
            </p:extLst>
          </p:nvPr>
        </p:nvGraphicFramePr>
        <p:xfrm>
          <a:off x="210552" y="1251754"/>
          <a:ext cx="8722895" cy="4915964"/>
        </p:xfrm>
        <a:graphic>
          <a:graphicData uri="http://schemas.openxmlformats.org/drawingml/2006/table">
            <a:tbl>
              <a:tblPr firstRow="1" bandRow="1">
                <a:tableStyleId>{5C22544A-7EE6-4342-B048-85BDC9FD1C3A}</a:tableStyleId>
              </a:tblPr>
              <a:tblGrid>
                <a:gridCol w="2907632">
                  <a:extLst>
                    <a:ext uri="{9D8B030D-6E8A-4147-A177-3AD203B41FA5}">
                      <a16:colId xmlns:a16="http://schemas.microsoft.com/office/drawing/2014/main" xmlns="" val="20000"/>
                    </a:ext>
                  </a:extLst>
                </a:gridCol>
                <a:gridCol w="5815263">
                  <a:extLst>
                    <a:ext uri="{9D8B030D-6E8A-4147-A177-3AD203B41FA5}">
                      <a16:colId xmlns:a16="http://schemas.microsoft.com/office/drawing/2014/main" xmlns="" val="20001"/>
                    </a:ext>
                  </a:extLst>
                </a:gridCol>
              </a:tblGrid>
              <a:tr h="16835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ln>
                            <a:noFill/>
                          </a:ln>
                          <a:solidFill>
                            <a:schemeClr val="tx1"/>
                          </a:solidFill>
                        </a:rPr>
                        <a:t>Can you get your health care from any doctor or hospital?</a:t>
                      </a:r>
                      <a:endParaRPr lang="en-US" sz="2000" b="1" dirty="0"/>
                    </a:p>
                  </a:txBody>
                  <a:tcPr marL="68580" marR="68580" marT="34290" marB="34290">
                    <a:solidFill>
                      <a:srgbClr val="E9EDF4"/>
                    </a:solidFill>
                  </a:tcPr>
                </a:tc>
                <a:tc>
                  <a:txBody>
                    <a:bodyPr/>
                    <a:lstStyle/>
                    <a:p>
                      <a:pPr>
                        <a:spcBef>
                          <a:spcPts val="600"/>
                        </a:spcBef>
                      </a:pPr>
                      <a:r>
                        <a:rPr lang="en-US" sz="2000" b="0" i="0" u="none" strike="noStrike" kern="1200" baseline="0" dirty="0" smtClean="0">
                          <a:solidFill>
                            <a:schemeClr val="dk1"/>
                          </a:solidFill>
                          <a:latin typeface="+mn-lt"/>
                          <a:ea typeface="+mn-ea"/>
                          <a:cs typeface="+mn-cs"/>
                        </a:rPr>
                        <a:t>You generally must get your care and services from doctors, other health care providers, or hospitals in the plan’s network (except emergency care, out-of-area urgent care, or out‑of‑area dialysis). </a:t>
                      </a:r>
                      <a:endParaRPr lang="en-US" sz="2000" b="0" dirty="0">
                        <a:solidFill>
                          <a:schemeClr val="tx1"/>
                        </a:solidFill>
                        <a:latin typeface="+mn-lt"/>
                      </a:endParaRPr>
                    </a:p>
                  </a:txBody>
                  <a:tcPr marL="68580" marR="68580" marT="34290" marB="34290">
                    <a:solidFill>
                      <a:srgbClr val="E9EDF4"/>
                    </a:solidFill>
                  </a:tcPr>
                </a:tc>
                <a:extLst>
                  <a:ext uri="{0D108BD9-81ED-4DB2-BD59-A6C34878D82A}">
                    <a16:rowId xmlns:a16="http://schemas.microsoft.com/office/drawing/2014/main" xmlns="" val="10000"/>
                  </a:ext>
                </a:extLst>
              </a:tr>
              <a:tr h="8940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Are prescription drugs covered? </a:t>
                      </a:r>
                      <a:endParaRPr lang="en-US" sz="2000" b="1" dirty="0"/>
                    </a:p>
                  </a:txBody>
                  <a:tcPr marL="68580" marR="68580" marT="34290" marB="34290"/>
                </a:tc>
                <a:tc>
                  <a:txBody>
                    <a:bodyPr/>
                    <a:lstStyle/>
                    <a:p>
                      <a:pPr>
                        <a:spcBef>
                          <a:spcPts val="600"/>
                        </a:spcBef>
                      </a:pPr>
                      <a:r>
                        <a:rPr lang="en-US" sz="2000" b="0" i="0" u="none" strike="noStrike" kern="1200" baseline="0" dirty="0" smtClean="0">
                          <a:solidFill>
                            <a:schemeClr val="dk1"/>
                          </a:solidFill>
                          <a:latin typeface="+mn-lt"/>
                          <a:ea typeface="+mn-ea"/>
                          <a:cs typeface="+mn-cs"/>
                        </a:rPr>
                        <a:t>Yes. All SNPs must provide Medicare prescription drug coverage (Part D). </a:t>
                      </a:r>
                      <a:endParaRPr lang="en-US" sz="2000" b="0" dirty="0">
                        <a:solidFill>
                          <a:schemeClr val="tx1"/>
                        </a:solidFill>
                        <a:latin typeface="+mn-lt"/>
                      </a:endParaRPr>
                    </a:p>
                  </a:txBody>
                  <a:tcPr marL="68580" marR="68580" marT="34290" marB="34290"/>
                </a:tc>
                <a:extLst>
                  <a:ext uri="{0D108BD9-81ED-4DB2-BD59-A6C34878D82A}">
                    <a16:rowId xmlns:a16="http://schemas.microsoft.com/office/drawing/2014/main" xmlns="" val="10001"/>
                  </a:ext>
                </a:extLst>
              </a:tr>
              <a:tr h="97530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Do you need to choose a primary care doctor? </a:t>
                      </a:r>
                      <a:endParaRPr lang="en-US" sz="2000" b="1" dirty="0"/>
                    </a:p>
                  </a:txBody>
                  <a:tcPr marL="68580" marR="68580" marT="34290" marB="34290">
                    <a:solidFill>
                      <a:srgbClr val="E9EDF4"/>
                    </a:solidFill>
                  </a:tcPr>
                </a:tc>
                <a:tc>
                  <a:txBody>
                    <a:bodyPr/>
                    <a:lstStyle/>
                    <a:p>
                      <a:pPr>
                        <a:spcBef>
                          <a:spcPts val="600"/>
                        </a:spcBef>
                      </a:pPr>
                      <a:r>
                        <a:rPr lang="en-US" sz="2000" kern="1200" baseline="0" dirty="0" smtClean="0">
                          <a:solidFill>
                            <a:schemeClr val="dk1"/>
                          </a:solidFill>
                          <a:latin typeface="+mn-lt"/>
                          <a:ea typeface="+mn-ea"/>
                          <a:cs typeface="+mn-cs"/>
                        </a:rPr>
                        <a:t>Generally, yes. </a:t>
                      </a:r>
                      <a:endParaRPr lang="en-US" sz="2000" dirty="0">
                        <a:solidFill>
                          <a:schemeClr val="tx1"/>
                        </a:solidFill>
                        <a:latin typeface="+mn-lt"/>
                      </a:endParaRPr>
                    </a:p>
                  </a:txBody>
                  <a:tcPr marL="68580" marR="68580" marT="34290" marB="34290">
                    <a:solidFill>
                      <a:srgbClr val="E9EDF4"/>
                    </a:solidFill>
                  </a:tcPr>
                </a:tc>
                <a:extLst>
                  <a:ext uri="{0D108BD9-81ED-4DB2-BD59-A6C34878D82A}">
                    <a16:rowId xmlns:a16="http://schemas.microsoft.com/office/drawing/2014/main" xmlns="" val="10002"/>
                  </a:ext>
                </a:extLst>
              </a:tr>
              <a:tr h="136309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baseline="0" dirty="0" smtClean="0">
                          <a:ln>
                            <a:noFill/>
                          </a:ln>
                          <a:solidFill>
                            <a:schemeClr val="dk1"/>
                          </a:solidFill>
                          <a:latin typeface="+mn-lt"/>
                          <a:ea typeface="+mn-ea"/>
                          <a:cs typeface="+mn-cs"/>
                        </a:rPr>
                        <a:t>Do you need a referral to see a specialist?</a:t>
                      </a:r>
                      <a:endParaRPr lang="en-US" sz="2000" b="1" dirty="0"/>
                    </a:p>
                  </a:txBody>
                  <a:tcPr marL="68580" marR="68580" marT="34290" marB="34290"/>
                </a:tc>
                <a:tc>
                  <a:txBody>
                    <a:bodyPr/>
                    <a:lstStyle/>
                    <a:p>
                      <a:pPr>
                        <a:spcBef>
                          <a:spcPts val="600"/>
                        </a:spcBef>
                      </a:pPr>
                      <a:r>
                        <a:rPr lang="en-US" sz="2000" b="0" i="0" u="none" strike="noStrike" kern="1200" baseline="0" dirty="0" smtClean="0">
                          <a:solidFill>
                            <a:schemeClr val="dk1"/>
                          </a:solidFill>
                          <a:latin typeface="+mn-lt"/>
                          <a:ea typeface="+mn-ea"/>
                          <a:cs typeface="+mn-cs"/>
                        </a:rPr>
                        <a:t>In most cases, yes. Certain services, like yearly screening mammograms, don’t require a referral. </a:t>
                      </a:r>
                      <a:endParaRPr lang="en-US" sz="2000" dirty="0">
                        <a:solidFill>
                          <a:schemeClr val="tx1"/>
                        </a:solidFill>
                        <a:latin typeface="+mn-lt"/>
                      </a:endParaRPr>
                    </a:p>
                  </a:txBody>
                  <a:tcPr marL="68580" marR="68580" marT="34290" marB="34290"/>
                </a:tc>
                <a:extLst>
                  <a:ext uri="{0D108BD9-81ED-4DB2-BD59-A6C34878D82A}">
                    <a16:rowId xmlns:a16="http://schemas.microsoft.com/office/drawing/2014/main" xmlns="" val="10003"/>
                  </a:ext>
                </a:extLst>
              </a:tr>
            </a:tbl>
          </a:graphicData>
        </a:graphic>
      </p:graphicFrame>
      <p:sp>
        <p:nvSpPr>
          <p:cNvPr id="2" name="Date Placeholder 1"/>
          <p:cNvSpPr>
            <a:spLocks noGrp="1"/>
          </p:cNvSpPr>
          <p:nvPr>
            <p:ph type="dt" sz="half" idx="10"/>
          </p:nvPr>
        </p:nvSpPr>
        <p:spPr/>
        <p:txBody>
          <a:bodyPr/>
          <a:lstStyle/>
          <a:p>
            <a:r>
              <a:rPr lang="en-US" dirty="0"/>
              <a:t>November 2018</a:t>
            </a:r>
          </a:p>
        </p:txBody>
      </p:sp>
      <p:sp>
        <p:nvSpPr>
          <p:cNvPr id="3" name="Footer Placeholder 2"/>
          <p:cNvSpPr>
            <a:spLocks noGrp="1"/>
          </p:cNvSpPr>
          <p:nvPr>
            <p:ph type="ftr" sz="quarter" idx="11"/>
          </p:nvPr>
        </p:nvSpPr>
        <p:spPr/>
        <p:txBody>
          <a:bodyPr/>
          <a:lstStyle/>
          <a:p>
            <a:r>
              <a:rPr lang="en-US" dirty="0" smtClean="0"/>
              <a:t>Medicare Advantage and Other Health Plans</a:t>
            </a:r>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p>
            <a:fld id="{D60A6685-DBF6-4C41-A0CC-AA9EA7A85A20}" type="slidenum">
              <a:rPr lang="en-US" sz="1800"/>
              <a:pPr/>
              <a:t>8</a:t>
            </a:fld>
            <a:endParaRPr lang="en-US" sz="1800" dirty="0"/>
          </a:p>
        </p:txBody>
      </p:sp>
    </p:spTree>
    <p:extLst>
      <p:ext uri="{BB962C8B-B14F-4D97-AF65-F5344CB8AC3E}">
        <p14:creationId xmlns:p14="http://schemas.microsoft.com/office/powerpoint/2010/main" val="34095502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0" y="-8785"/>
            <a:ext cx="9144000" cy="1011417"/>
          </a:xfrm>
        </p:spPr>
        <p:txBody>
          <a:bodyPr>
            <a:normAutofit fontScale="90000"/>
          </a:bodyPr>
          <a:lstStyle/>
          <a:p>
            <a:pPr lvl="0"/>
            <a:r>
              <a:rPr lang="en-US" dirty="0" smtClean="0"/>
              <a:t/>
            </a:r>
            <a:br>
              <a:rPr lang="en-US" dirty="0" smtClean="0"/>
            </a:br>
            <a:r>
              <a:rPr lang="en-US" dirty="0"/>
              <a:t>Medicare Special Needs </a:t>
            </a:r>
            <a:r>
              <a:rPr lang="en-US" dirty="0" smtClean="0"/>
              <a:t>Plans (SNPs</a:t>
            </a:r>
            <a:r>
              <a:rPr lang="en-US" dirty="0"/>
              <a:t>) </a:t>
            </a:r>
            <a:r>
              <a:rPr lang="en-US" dirty="0" smtClean="0"/>
              <a:t>(continued)</a:t>
            </a:r>
            <a:r>
              <a:rPr lang="en-US" dirty="0"/>
              <a:t/>
            </a:r>
            <a:br>
              <a:rPr lang="en-US" dirty="0"/>
            </a:br>
            <a:endParaRPr lang="en-US" dirty="0"/>
          </a:p>
        </p:txBody>
      </p:sp>
      <p:graphicFrame>
        <p:nvGraphicFramePr>
          <p:cNvPr id="8" name="Content Placeholder 6" descr="Information in this table is included in the speakers' notes."/>
          <p:cNvGraphicFramePr>
            <a:graphicFrameLocks/>
          </p:cNvGraphicFramePr>
          <p:nvPr>
            <p:extLst>
              <p:ext uri="{D42A27DB-BD31-4B8C-83A1-F6EECF244321}">
                <p14:modId xmlns:p14="http://schemas.microsoft.com/office/powerpoint/2010/main" val="779305687"/>
              </p:ext>
            </p:extLst>
          </p:nvPr>
        </p:nvGraphicFramePr>
        <p:xfrm>
          <a:off x="197224" y="1160078"/>
          <a:ext cx="8785411" cy="5265420"/>
        </p:xfrm>
        <a:graphic>
          <a:graphicData uri="http://schemas.openxmlformats.org/drawingml/2006/table">
            <a:tbl>
              <a:tblPr firstRow="1" bandRow="1">
                <a:tableStyleId>{5C22544A-7EE6-4342-B048-85BDC9FD1C3A}</a:tableStyleId>
              </a:tblPr>
              <a:tblGrid>
                <a:gridCol w="1910298">
                  <a:extLst>
                    <a:ext uri="{9D8B030D-6E8A-4147-A177-3AD203B41FA5}">
                      <a16:colId xmlns:a16="http://schemas.microsoft.com/office/drawing/2014/main" xmlns="" val="20000"/>
                    </a:ext>
                  </a:extLst>
                </a:gridCol>
                <a:gridCol w="6875113">
                  <a:extLst>
                    <a:ext uri="{9D8B030D-6E8A-4147-A177-3AD203B41FA5}">
                      <a16:colId xmlns:a16="http://schemas.microsoft.com/office/drawing/2014/main" xmlns="" val="20001"/>
                    </a:ext>
                  </a:extLst>
                </a:gridCol>
              </a:tblGrid>
              <a:tr h="4916200">
                <a:tc>
                  <a:txBody>
                    <a:bodyPr/>
                    <a:lstStyle/>
                    <a:p>
                      <a:pPr marL="0" marR="0" lvl="2" indent="0" algn="l" defTabSz="914400" rtl="0" eaLnBrk="1" fontAlgn="auto" latinLnBrk="0" hangingPunct="1">
                        <a:lnSpc>
                          <a:spcPct val="100000"/>
                        </a:lnSpc>
                        <a:spcBef>
                          <a:spcPts val="600"/>
                        </a:spcBef>
                        <a:spcAft>
                          <a:spcPts val="0"/>
                        </a:spcAft>
                        <a:buClrTx/>
                        <a:buSzTx/>
                        <a:buFontTx/>
                        <a:buNone/>
                        <a:tabLst/>
                        <a:defRPr/>
                      </a:pPr>
                      <a:r>
                        <a:rPr lang="en-US" sz="2000" b="1" kern="1200" baseline="0" dirty="0" smtClean="0">
                          <a:solidFill>
                            <a:schemeClr val="dk1"/>
                          </a:solidFill>
                          <a:latin typeface="+mn-lt"/>
                          <a:ea typeface="+mn-ea"/>
                          <a:cs typeface="+mn-cs"/>
                        </a:rPr>
                        <a:t>What else do you need to know about this type of plan? </a:t>
                      </a:r>
                      <a:endParaRPr lang="en-US" sz="2000" b="0" dirty="0" smtClean="0">
                        <a:solidFill>
                          <a:schemeClr val="tx1"/>
                        </a:solidFill>
                      </a:endParaRPr>
                    </a:p>
                    <a:p>
                      <a:pPr marL="0" marR="0" lvl="2" indent="0" algn="l" defTabSz="914400" rtl="0" eaLnBrk="1" fontAlgn="auto" latinLnBrk="0" hangingPunct="1">
                        <a:lnSpc>
                          <a:spcPct val="100000"/>
                        </a:lnSpc>
                        <a:spcBef>
                          <a:spcPts val="600"/>
                        </a:spcBef>
                        <a:spcAft>
                          <a:spcPts val="0"/>
                        </a:spcAft>
                        <a:buClrTx/>
                        <a:buSzTx/>
                        <a:buFontTx/>
                        <a:buNone/>
                        <a:tabLst/>
                        <a:defRPr/>
                      </a:pPr>
                      <a:endParaRPr lang="en-US" sz="2000" b="1" dirty="0" smtClean="0"/>
                    </a:p>
                    <a:p>
                      <a:pPr marL="0" marR="0" lvl="2" indent="0" algn="l" defTabSz="914400" rtl="0" eaLnBrk="1" fontAlgn="auto" latinLnBrk="0" hangingPunct="1">
                        <a:lnSpc>
                          <a:spcPct val="100000"/>
                        </a:lnSpc>
                        <a:spcBef>
                          <a:spcPts val="600"/>
                        </a:spcBef>
                        <a:spcAft>
                          <a:spcPts val="0"/>
                        </a:spcAft>
                        <a:buClrTx/>
                        <a:buSzTx/>
                        <a:buFontTx/>
                        <a:buNone/>
                        <a:tabLst/>
                        <a:defRPr/>
                      </a:pPr>
                      <a:endParaRPr lang="en-US" sz="2000" dirty="0" smtClean="0"/>
                    </a:p>
                    <a:p>
                      <a:pPr marL="0" marR="0" lvl="2" indent="0" algn="l" defTabSz="914400" rtl="0" eaLnBrk="1" fontAlgn="auto" latinLnBrk="0" hangingPunct="1">
                        <a:lnSpc>
                          <a:spcPct val="100000"/>
                        </a:lnSpc>
                        <a:spcBef>
                          <a:spcPts val="600"/>
                        </a:spcBef>
                        <a:spcAft>
                          <a:spcPts val="0"/>
                        </a:spcAft>
                        <a:buClrTx/>
                        <a:buSzTx/>
                        <a:buFontTx/>
                        <a:buNone/>
                        <a:tabLst/>
                        <a:defRPr/>
                      </a:pPr>
                      <a:endParaRPr lang="en-US" sz="2000" b="1" dirty="0"/>
                    </a:p>
                  </a:txBody>
                  <a:tcPr marL="68580" marR="68580" marT="34290" marB="34290">
                    <a:solidFill>
                      <a:srgbClr val="E9EDF4"/>
                    </a:solidFill>
                  </a:tcPr>
                </a:tc>
                <a:tc>
                  <a:txBody>
                    <a:bodyPr/>
                    <a:lstStyle/>
                    <a:p>
                      <a:pPr marL="347472" marR="0"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2000" b="0" i="0" kern="1200" baseline="0" dirty="0" smtClean="0">
                          <a:solidFill>
                            <a:schemeClr val="dk1"/>
                          </a:solidFill>
                          <a:latin typeface="+mn-lt"/>
                          <a:ea typeface="+mn-ea"/>
                          <a:cs typeface="+mn-cs"/>
                        </a:rPr>
                        <a:t>SNPs must limit plan membership to people in one of the following groups: </a:t>
                      </a:r>
                    </a:p>
                    <a:p>
                      <a:pPr marL="685800" marR="0" lvl="1" indent="-344488" algn="l" defTabSz="914400" rtl="0" eaLnBrk="0" fontAlgn="base" latinLnBrk="0" hangingPunct="0">
                        <a:lnSpc>
                          <a:spcPct val="100000"/>
                        </a:lnSpc>
                        <a:spcBef>
                          <a:spcPts val="600"/>
                        </a:spcBef>
                        <a:spcAft>
                          <a:spcPct val="0"/>
                        </a:spcAft>
                        <a:buClrTx/>
                        <a:buSzTx/>
                        <a:buFont typeface="+mj-lt"/>
                        <a:buAutoNum type="arabicPeriod"/>
                        <a:tabLst/>
                        <a:defRPr/>
                      </a:pPr>
                      <a:r>
                        <a:rPr lang="en-US" sz="1800" b="0" i="0" kern="1200" dirty="0" smtClean="0">
                          <a:solidFill>
                            <a:schemeClr val="tx1"/>
                          </a:solidFill>
                          <a:latin typeface="+mn-lt"/>
                          <a:ea typeface="+mn-ea"/>
                          <a:cs typeface="Arial" charset="0"/>
                        </a:rPr>
                        <a:t>Institutional SNP (I-SNP): Those living in certain institutions (like a nursing home), or who require nursing facility-level of</a:t>
                      </a:r>
                      <a:r>
                        <a:rPr lang="en-US" sz="1800" b="0" i="0" kern="1200" baseline="0" dirty="0" smtClean="0">
                          <a:solidFill>
                            <a:schemeClr val="tx1"/>
                          </a:solidFill>
                          <a:latin typeface="+mn-lt"/>
                          <a:ea typeface="+mn-ea"/>
                          <a:cs typeface="Arial" charset="0"/>
                        </a:rPr>
                        <a:t> care at home</a:t>
                      </a:r>
                      <a:endParaRPr lang="en-US" sz="1800" b="0" i="0" kern="1200" dirty="0" smtClean="0">
                        <a:solidFill>
                          <a:schemeClr val="tx1"/>
                        </a:solidFill>
                        <a:latin typeface="+mn-lt"/>
                        <a:ea typeface="+mn-ea"/>
                        <a:cs typeface="Arial" charset="0"/>
                      </a:endParaRPr>
                    </a:p>
                    <a:p>
                      <a:pPr marL="685800" marR="0" lvl="1" indent="-344488" algn="l" defTabSz="914400" rtl="0" eaLnBrk="0" fontAlgn="base" latinLnBrk="0" hangingPunct="0">
                        <a:lnSpc>
                          <a:spcPct val="100000"/>
                        </a:lnSpc>
                        <a:spcBef>
                          <a:spcPts val="600"/>
                        </a:spcBef>
                        <a:spcAft>
                          <a:spcPct val="0"/>
                        </a:spcAft>
                        <a:buClrTx/>
                        <a:buSzTx/>
                        <a:buFont typeface="+mj-lt"/>
                        <a:buAutoNum type="arabicPeriod"/>
                        <a:tabLst/>
                        <a:defRPr/>
                      </a:pPr>
                      <a:r>
                        <a:rPr lang="en-US" sz="1800" b="0" i="0" kern="1200" dirty="0" smtClean="0">
                          <a:solidFill>
                            <a:schemeClr val="tx1"/>
                          </a:solidFill>
                          <a:latin typeface="+mn-lt"/>
                          <a:ea typeface="+mn-ea"/>
                          <a:cs typeface="Arial" charset="0"/>
                        </a:rPr>
                        <a:t>Dual Eligible SNP (D-SNP): Those eligible for both Medicare and Medicaid</a:t>
                      </a:r>
                    </a:p>
                    <a:p>
                      <a:pPr marL="685800" marR="0" lvl="1" indent="-344488" algn="l" defTabSz="914400" rtl="0" eaLnBrk="0" fontAlgn="base" latinLnBrk="0" hangingPunct="0">
                        <a:lnSpc>
                          <a:spcPct val="100000"/>
                        </a:lnSpc>
                        <a:spcBef>
                          <a:spcPts val="600"/>
                        </a:spcBef>
                        <a:spcAft>
                          <a:spcPct val="0"/>
                        </a:spcAft>
                        <a:buClrTx/>
                        <a:buSzTx/>
                        <a:buFont typeface="+mj-lt"/>
                        <a:buAutoNum type="arabicPeriod"/>
                        <a:tabLst/>
                        <a:defRPr/>
                      </a:pPr>
                      <a:r>
                        <a:rPr lang="en-US" sz="1800" b="0" i="0" kern="1200" dirty="0" smtClean="0">
                          <a:solidFill>
                            <a:schemeClr val="tx1"/>
                          </a:solidFill>
                          <a:latin typeface="+mn-lt"/>
                          <a:ea typeface="+mn-ea"/>
                          <a:cs typeface="Arial" charset="0"/>
                        </a:rPr>
                        <a:t>Chronic Condition SNP (C-SNP): Those with specific chronic or disabling conditions</a:t>
                      </a:r>
                    </a:p>
                    <a:p>
                      <a:pPr marL="347472" marR="0"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2000" b="0" i="0" kern="1200" baseline="0" dirty="0" smtClean="0">
                          <a:solidFill>
                            <a:schemeClr val="dk1"/>
                          </a:solidFill>
                          <a:latin typeface="+mn-lt"/>
                          <a:ea typeface="+mn-ea"/>
                          <a:cs typeface="+mn-cs"/>
                        </a:rPr>
                        <a:t>Plans may further limit enrollment based on rules for the specific type of SNP</a:t>
                      </a:r>
                    </a:p>
                    <a:p>
                      <a:pPr marL="347472" marR="0"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2000" b="0" i="0" kern="1200" baseline="0" dirty="0" smtClean="0">
                          <a:solidFill>
                            <a:schemeClr val="dk1"/>
                          </a:solidFill>
                          <a:latin typeface="+mn-lt"/>
                          <a:ea typeface="+mn-ea"/>
                          <a:cs typeface="+mn-cs"/>
                        </a:rPr>
                        <a:t>Plans should coordinate your needed services and providers</a:t>
                      </a:r>
                    </a:p>
                    <a:p>
                      <a:pPr marL="347472" marR="0"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lang="en-US" sz="2000" b="0" i="0" kern="1200" baseline="0" dirty="0" smtClean="0">
                          <a:solidFill>
                            <a:schemeClr val="dk1"/>
                          </a:solidFill>
                          <a:latin typeface="+mn-lt"/>
                          <a:ea typeface="+mn-ea"/>
                          <a:cs typeface="+mn-cs"/>
                        </a:rPr>
                        <a:t>Plans should make sure that providers you use accept Medicaid if you have Medicare and Medicaid </a:t>
                      </a:r>
                    </a:p>
                    <a:p>
                      <a:pPr marL="347472" marR="0" lvl="0" indent="-347472" algn="l" defTabSz="914400" rtl="0" eaLnBrk="1" fontAlgn="auto" latinLnBrk="0" hangingPunct="1">
                        <a:lnSpc>
                          <a:spcPct val="100000"/>
                        </a:lnSpc>
                        <a:spcBef>
                          <a:spcPts val="600"/>
                        </a:spcBef>
                        <a:spcAft>
                          <a:spcPts val="0"/>
                        </a:spcAft>
                        <a:buClrTx/>
                        <a:buSzTx/>
                        <a:buFont typeface="Wingdings" pitchFamily="2" charset="2"/>
                        <a:buChar char="§"/>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Plans should make sure that the plan’s providers serve people where you live, if you live in an institution </a:t>
                      </a:r>
                      <a:endParaRPr lang="en-US" sz="2000" b="0" dirty="0">
                        <a:solidFill>
                          <a:schemeClr val="tx1"/>
                        </a:solidFill>
                      </a:endParaRPr>
                    </a:p>
                  </a:txBody>
                  <a:tcPr marL="68580" marR="68580" marT="34290" marB="34290">
                    <a:solidFill>
                      <a:srgbClr val="E9EDF4"/>
                    </a:solidFill>
                  </a:tcPr>
                </a:tc>
                <a:extLst>
                  <a:ext uri="{0D108BD9-81ED-4DB2-BD59-A6C34878D82A}">
                    <a16:rowId xmlns:a16="http://schemas.microsoft.com/office/drawing/2014/main" xmlns="" val="10000"/>
                  </a:ext>
                </a:extLst>
              </a:tr>
            </a:tbl>
          </a:graphicData>
        </a:graphic>
      </p:graphicFrame>
      <p:sp>
        <p:nvSpPr>
          <p:cNvPr id="3" name="Date Placeholder 2"/>
          <p:cNvSpPr>
            <a:spLocks noGrp="1"/>
          </p:cNvSpPr>
          <p:nvPr>
            <p:ph type="dt" sz="half" idx="10"/>
          </p:nvPr>
        </p:nvSpPr>
        <p:spPr/>
        <p:txBody>
          <a:bodyPr/>
          <a:lstStyle/>
          <a:p>
            <a:r>
              <a:rPr lang="en-US" dirty="0"/>
              <a:t>November 2018</a:t>
            </a:r>
          </a:p>
        </p:txBody>
      </p:sp>
      <p:sp>
        <p:nvSpPr>
          <p:cNvPr id="4" name="Footer Placeholder 3"/>
          <p:cNvSpPr>
            <a:spLocks noGrp="1"/>
          </p:cNvSpPr>
          <p:nvPr>
            <p:ph type="ftr" sz="quarter" idx="11"/>
          </p:nvPr>
        </p:nvSpPr>
        <p:spPr/>
        <p:txBody>
          <a:bodyPr/>
          <a:lstStyle/>
          <a:p>
            <a:r>
              <a:rPr lang="en-US" dirty="0" smtClean="0"/>
              <a:t>Medicare Advantage and Other Health Plans</a:t>
            </a:r>
            <a:endParaRPr lang="en-US" dirty="0"/>
          </a:p>
        </p:txBody>
      </p:sp>
      <p:sp>
        <p:nvSpPr>
          <p:cNvPr id="5" name="Slide Number Placeholder 4"/>
          <p:cNvSpPr>
            <a:spLocks noGrp="1"/>
          </p:cNvSpPr>
          <p:nvPr>
            <p:ph type="sldNum" sz="quarter" idx="12"/>
          </p:nvPr>
        </p:nvSpPr>
        <p:spPr/>
        <p:txBody>
          <a:bodyPr vert="horz" lIns="91440" tIns="45720" rIns="91440" bIns="45720" rtlCol="0" anchor="ctr"/>
          <a:lstStyle/>
          <a:p>
            <a:fld id="{D60A6685-DBF6-4C41-A0CC-AA9EA7A85A20}" type="slidenum">
              <a:rPr lang="en-US" sz="1800"/>
              <a:pPr/>
              <a:t>9</a:t>
            </a:fld>
            <a:endParaRPr lang="en-US" sz="1800" dirty="0"/>
          </a:p>
        </p:txBody>
      </p:sp>
    </p:spTree>
    <p:extLst>
      <p:ext uri="{BB962C8B-B14F-4D97-AF65-F5344CB8AC3E}">
        <p14:creationId xmlns:p14="http://schemas.microsoft.com/office/powerpoint/2010/main" val="15896483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OPREFERENCE" val="False"/>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14.xml><?xml version="1.0" encoding="utf-8"?>
<p:tagLst xmlns:a="http://schemas.openxmlformats.org/drawingml/2006/main" xmlns:r="http://schemas.openxmlformats.org/officeDocument/2006/relationships" xmlns:p="http://schemas.openxmlformats.org/presentationml/2006/main">
  <p:tag name="NOPREFERENCE" val="False"/>
</p:tagLst>
</file>

<file path=ppt/tags/tag15.xml><?xml version="1.0" encoding="utf-8"?>
<p:tagLst xmlns:a="http://schemas.openxmlformats.org/drawingml/2006/main" xmlns:r="http://schemas.openxmlformats.org/officeDocument/2006/relationships" xmlns:p="http://schemas.openxmlformats.org/presentationml/2006/main">
  <p:tag name="NOPREFERENCE" val="False"/>
</p:tagLst>
</file>

<file path=ppt/tags/tag16.xml><?xml version="1.0" encoding="utf-8"?>
<p:tagLst xmlns:a="http://schemas.openxmlformats.org/drawingml/2006/main" xmlns:r="http://schemas.openxmlformats.org/officeDocument/2006/relationships" xmlns:p="http://schemas.openxmlformats.org/presentationml/2006/main">
  <p:tag name="NOPREFERENCE" val="False"/>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Lst>
</file>

<file path=ppt/tags/tag18.xml><?xml version="1.0" encoding="utf-8"?>
<p:tagLst xmlns:a="http://schemas.openxmlformats.org/drawingml/2006/main" xmlns:r="http://schemas.openxmlformats.org/officeDocument/2006/relationships" xmlns:p="http://schemas.openxmlformats.org/presentationml/2006/main">
  <p:tag name="NOPREFERENCE" val="False"/>
</p:tagLst>
</file>

<file path=ppt/tags/tag19.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20.xml><?xml version="1.0" encoding="utf-8"?>
<p:tagLst xmlns:a="http://schemas.openxmlformats.org/drawingml/2006/main" xmlns:r="http://schemas.openxmlformats.org/officeDocument/2006/relationships" xmlns:p="http://schemas.openxmlformats.org/presentationml/2006/main">
  <p:tag name="NOPREFERENCE" val="False"/>
</p:tagLst>
</file>

<file path=ppt/tags/tag21.xml><?xml version="1.0" encoding="utf-8"?>
<p:tagLst xmlns:a="http://schemas.openxmlformats.org/drawingml/2006/main" xmlns:r="http://schemas.openxmlformats.org/officeDocument/2006/relationships" xmlns:p="http://schemas.openxmlformats.org/presentationml/2006/main">
  <p:tag name="NOPREFERENCE" val="False"/>
</p:tagLst>
</file>

<file path=ppt/tags/tag22.xml><?xml version="1.0" encoding="utf-8"?>
<p:tagLst xmlns:a="http://schemas.openxmlformats.org/drawingml/2006/main" xmlns:r="http://schemas.openxmlformats.org/officeDocument/2006/relationships" xmlns:p="http://schemas.openxmlformats.org/presentationml/2006/main">
  <p:tag name="NOPREFERENCE" val="False"/>
</p:tagLst>
</file>

<file path=ppt/tags/tag23.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NOPREFERENCE" val="False"/>
</p:tagLst>
</file>

<file path=ppt/tags/tag6.xml><?xml version="1.0" encoding="utf-8"?>
<p:tagLst xmlns:a="http://schemas.openxmlformats.org/drawingml/2006/main" xmlns:r="http://schemas.openxmlformats.org/officeDocument/2006/relationships" xmlns:p="http://schemas.openxmlformats.org/presentationml/2006/main">
  <p:tag name="NOPREFERENCE" val="False"/>
</p:tagLst>
</file>

<file path=ppt/tags/tag7.xml><?xml version="1.0" encoding="utf-8"?>
<p:tagLst xmlns:a="http://schemas.openxmlformats.org/drawingml/2006/main" xmlns:r="http://schemas.openxmlformats.org/officeDocument/2006/relationships" xmlns:p="http://schemas.openxmlformats.org/presentationml/2006/main">
  <p:tag name="NOPREFERENCE" val="False"/>
</p:tagLst>
</file>

<file path=ppt/tags/tag8.xml><?xml version="1.0" encoding="utf-8"?>
<p:tagLst xmlns:a="http://schemas.openxmlformats.org/drawingml/2006/main" xmlns:r="http://schemas.openxmlformats.org/officeDocument/2006/relationships" xmlns:p="http://schemas.openxmlformats.org/presentationml/2006/main">
  <p:tag name="NOPREFERENCE" val="False"/>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1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8611ABE4-F9CF-465A-AD8F-7875D2A83E82}"/>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ntpPowerPointTemplate11_5_15.potx" id="{D8B21409-55A4-475D-A914-F952BFB016A0}" vid="{40E4E048-E822-4C7F-8E8A-B9C21D1035E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2016ntpPowerPointTemplate11_5_15</Template>
  <TotalTime>24759</TotalTime>
  <Words>11389</Words>
  <Application>Microsoft Office PowerPoint</Application>
  <PresentationFormat>On-screen Show (4:3)</PresentationFormat>
  <Paragraphs>946</Paragraphs>
  <Slides>47</Slides>
  <Notes>47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47</vt:i4>
      </vt:variant>
    </vt:vector>
  </HeadingPairs>
  <TitlesOfParts>
    <vt:vector size="59" baseType="lpstr">
      <vt:lpstr>MS PGothic</vt:lpstr>
      <vt:lpstr>MS PGothic</vt:lpstr>
      <vt:lpstr>Arial</vt:lpstr>
      <vt:lpstr>Avenir Book</vt:lpstr>
      <vt:lpstr>Avenir Heavy</vt:lpstr>
      <vt:lpstr>Calibri</vt:lpstr>
      <vt:lpstr>Calibri </vt:lpstr>
      <vt:lpstr>Times New Roman</vt:lpstr>
      <vt:lpstr>Wingdings</vt:lpstr>
      <vt:lpstr>18_Custom Design</vt:lpstr>
      <vt:lpstr>2_Custom Design</vt:lpstr>
      <vt:lpstr>Custom Design</vt:lpstr>
      <vt:lpstr>Medicare Advantage and Other Medicare Health Plans WA SHIBA Version - Updated November 2018</vt:lpstr>
      <vt:lpstr>Contents</vt:lpstr>
      <vt:lpstr>Session Objectives</vt:lpstr>
      <vt:lpstr> Lesson 1—Medicare Advantage (MA)  Plan Overview </vt:lpstr>
      <vt:lpstr>What are Medicare Advantage (MA) Plans?</vt:lpstr>
      <vt:lpstr> Medicare Health Maintenance  Organization (HMO) Plan</vt:lpstr>
      <vt:lpstr>Medicare Preferred Provider  Organization (PPO) Plan</vt:lpstr>
      <vt:lpstr>Medicare Special Needs Plans (SNPs)</vt:lpstr>
      <vt:lpstr> Medicare Special Needs Plans (SNPs) (continued) </vt:lpstr>
      <vt:lpstr>How do Medicare Advantage (MA) Plans work?</vt:lpstr>
      <vt:lpstr>Medicare Advantage (MA) Plan Costs</vt:lpstr>
      <vt:lpstr>Who Can Join a Medicare Advantage Plan?</vt:lpstr>
      <vt:lpstr>Medicare Advantage (MA) Plans and  End-Stage Renal Disease (ESRD)</vt:lpstr>
      <vt:lpstr> When You Can Join Medicare Advantage (MA) Plans </vt:lpstr>
      <vt:lpstr>NEW Medicare Advantage Open Enrollment Period (MA OEP)</vt:lpstr>
      <vt:lpstr> When You Can Join or Switch  Medicare Advantage (MA) Plans (continued) </vt:lpstr>
      <vt:lpstr>Low Performing Drug Plan</vt:lpstr>
      <vt:lpstr>Medicare Advantage (MA) Trial Rights and Medigap </vt:lpstr>
      <vt:lpstr>Medicare Advantage (MA) Plan  Network Changes</vt:lpstr>
      <vt:lpstr>Check Your Knowledge—Question 1</vt:lpstr>
      <vt:lpstr>Check Your Knowledge—Question 2</vt:lpstr>
      <vt:lpstr>Program of All-inclusive Care  for the Elderly (PACE) Plans</vt:lpstr>
      <vt:lpstr>Lesson 3—Rights, Protections, and Appeals</vt:lpstr>
      <vt:lpstr>Guaranteed Rights</vt:lpstr>
      <vt:lpstr>Rights in Medicare Health Plans</vt:lpstr>
      <vt:lpstr>Appeals in Medicare Advantage (MA) and Other Health Plans</vt:lpstr>
      <vt:lpstr>Medicare Advantage (Part C) Appeals Process</vt:lpstr>
      <vt:lpstr>Rights If You File an Appeal  With Your Medicare Health Plan</vt:lpstr>
      <vt:lpstr>Lesson 4—Medicare Marketing Guidelines</vt:lpstr>
      <vt:lpstr>Marketing Materials</vt:lpstr>
      <vt:lpstr>Marketing Reminders</vt:lpstr>
      <vt:lpstr> Disclosure of Plan Information for  New and Renewing Members</vt:lpstr>
      <vt:lpstr>Nominal Gift Reminders</vt:lpstr>
      <vt:lpstr>Unsolicited Beneficiary Contact</vt:lpstr>
      <vt:lpstr>Cross-Selling Prohibition</vt:lpstr>
      <vt:lpstr> Scope of Appointment Reminders</vt:lpstr>
      <vt:lpstr>Marketing in Health Care Settings</vt:lpstr>
      <vt:lpstr>Promotional Activity Reminders </vt:lpstr>
      <vt:lpstr>Educational Event Reminders</vt:lpstr>
      <vt:lpstr>Licensure and Appointment of Agents</vt:lpstr>
      <vt:lpstr>Agent/Broker Training and Testing</vt:lpstr>
      <vt:lpstr>Medicare Advantage and Other Medicare Health Plans Resource Guide</vt:lpstr>
      <vt:lpstr>Medicare Advantage and Other Medicare Health Plans Resource Guide (continued)</vt:lpstr>
      <vt:lpstr>Appendix: Part C (MA) Appeals  Process and Footnotes</vt:lpstr>
      <vt:lpstr>Appendix: Part C (MA) Appeals Process and Footnotes (continued)</vt:lpstr>
      <vt:lpstr>Acronyms</vt:lpstr>
      <vt:lpstr>This Training is Provided by the</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Medicare Advantage and other Medicare health plans</dc:title>
  <dc:subject>CMS module 11 regarding Medicare Advantage plans</dc:subject>
  <dc:creator>SHIBA</dc:creator>
  <cp:lastModifiedBy>Wells, Donna (OIC)</cp:lastModifiedBy>
  <cp:revision>853</cp:revision>
  <cp:lastPrinted>2018-12-05T21:37:27Z</cp:lastPrinted>
  <dcterms:created xsi:type="dcterms:W3CDTF">2015-11-05T17:26:50Z</dcterms:created>
  <dcterms:modified xsi:type="dcterms:W3CDTF">2018-12-20T16:05:24Z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_AdHocReviewCycleID">
    <vt:i4>-974462836</vt:i4>
  </property>
  <property fmtid="{D5CDD505-2E9C-101B-9397-08002B2CF9AE}" pid="4" name="_EmailSubject">
    <vt:lpwstr>Module 11 for CSG final review</vt:lpwstr>
  </property>
  <property fmtid="{D5CDD505-2E9C-101B-9397-08002B2CF9AE}" pid="5" name="_AuthorEmail">
    <vt:lpwstr>Erin.Gordon@cms.hhs.gov</vt:lpwstr>
  </property>
  <property fmtid="{D5CDD505-2E9C-101B-9397-08002B2CF9AE}" pid="6" name="_AuthorEmailDisplayName">
    <vt:lpwstr>Gordon, Erin M. (CMS/OC)</vt:lpwstr>
  </property>
  <property fmtid="{D5CDD505-2E9C-101B-9397-08002B2CF9AE}" pid="7" name="_PreviousAdHocReviewCycleID">
    <vt:i4>2120980030</vt:i4>
  </property>
</Properties>
</file>