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58" r:id="rId7"/>
    <p:sldId id="281" r:id="rId8"/>
    <p:sldId id="259" r:id="rId9"/>
    <p:sldId id="260" r:id="rId10"/>
    <p:sldId id="261" r:id="rId11"/>
    <p:sldId id="262" r:id="rId12"/>
    <p:sldId id="263" r:id="rId13"/>
    <p:sldId id="270" r:id="rId14"/>
    <p:sldId id="279" r:id="rId15"/>
    <p:sldId id="272" r:id="rId16"/>
    <p:sldId id="273" r:id="rId17"/>
    <p:sldId id="277" r:id="rId18"/>
    <p:sldId id="280" r:id="rId19"/>
    <p:sldId id="264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s prescriptiondrugassistance.org" userId="609f6f97-f153-48da-a8cc-d81f914771a2" providerId="ADAL" clId="{A2C10E65-F2FF-4F75-8243-0DB9B72438CC}"/>
    <pc:docChg chg="custSel modSld">
      <pc:chgData name="rods prescriptiondrugassistance.org" userId="609f6f97-f153-48da-a8cc-d81f914771a2" providerId="ADAL" clId="{A2C10E65-F2FF-4F75-8243-0DB9B72438CC}" dt="2025-10-29T17:40:28.958" v="204" actId="20577"/>
      <pc:docMkLst>
        <pc:docMk/>
      </pc:docMkLst>
      <pc:sldChg chg="modSp mod">
        <pc:chgData name="rods prescriptiondrugassistance.org" userId="609f6f97-f153-48da-a8cc-d81f914771a2" providerId="ADAL" clId="{A2C10E65-F2FF-4F75-8243-0DB9B72438CC}" dt="2025-10-29T16:52:39.863" v="11" actId="122"/>
        <pc:sldMkLst>
          <pc:docMk/>
          <pc:sldMk cId="4023628165" sldId="256"/>
        </pc:sldMkLst>
        <pc:spChg chg="mod">
          <ac:chgData name="rods prescriptiondrugassistance.org" userId="609f6f97-f153-48da-a8cc-d81f914771a2" providerId="ADAL" clId="{A2C10E65-F2FF-4F75-8243-0DB9B72438CC}" dt="2025-10-29T16:52:39.863" v="11" actId="122"/>
          <ac:spMkLst>
            <pc:docMk/>
            <pc:sldMk cId="4023628165" sldId="256"/>
            <ac:spMk id="2" creationId="{58D64806-2E8D-7BAB-6B81-12A7DDB25AD9}"/>
          </ac:spMkLst>
        </pc:spChg>
        <pc:spChg chg="mod">
          <ac:chgData name="rods prescriptiondrugassistance.org" userId="609f6f97-f153-48da-a8cc-d81f914771a2" providerId="ADAL" clId="{A2C10E65-F2FF-4F75-8243-0DB9B72438CC}" dt="2025-10-29T16:52:26.742" v="10" actId="20577"/>
          <ac:spMkLst>
            <pc:docMk/>
            <pc:sldMk cId="4023628165" sldId="256"/>
            <ac:spMk id="4" creationId="{239D96A2-52F2-B21B-E0C5-AB65411EB71B}"/>
          </ac:spMkLst>
        </pc:spChg>
      </pc:sldChg>
      <pc:sldChg chg="modSp mod">
        <pc:chgData name="rods prescriptiondrugassistance.org" userId="609f6f97-f153-48da-a8cc-d81f914771a2" providerId="ADAL" clId="{A2C10E65-F2FF-4F75-8243-0DB9B72438CC}" dt="2025-10-29T17:40:28.958" v="204" actId="20577"/>
        <pc:sldMkLst>
          <pc:docMk/>
          <pc:sldMk cId="3423233756" sldId="259"/>
        </pc:sldMkLst>
        <pc:spChg chg="mod">
          <ac:chgData name="rods prescriptiondrugassistance.org" userId="609f6f97-f153-48da-a8cc-d81f914771a2" providerId="ADAL" clId="{A2C10E65-F2FF-4F75-8243-0DB9B72438CC}" dt="2025-10-29T17:40:28.958" v="204" actId="20577"/>
          <ac:spMkLst>
            <pc:docMk/>
            <pc:sldMk cId="3423233756" sldId="259"/>
            <ac:spMk id="3" creationId="{F59E5038-57DF-3309-38D3-58D8A63713F8}"/>
          </ac:spMkLst>
        </pc:spChg>
      </pc:sldChg>
      <pc:sldChg chg="modSp mod">
        <pc:chgData name="rods prescriptiondrugassistance.org" userId="609f6f97-f153-48da-a8cc-d81f914771a2" providerId="ADAL" clId="{A2C10E65-F2FF-4F75-8243-0DB9B72438CC}" dt="2025-10-29T17:32:15.439" v="121" actId="20577"/>
        <pc:sldMkLst>
          <pc:docMk/>
          <pc:sldMk cId="2707622821" sldId="260"/>
        </pc:sldMkLst>
        <pc:spChg chg="mod">
          <ac:chgData name="rods prescriptiondrugassistance.org" userId="609f6f97-f153-48da-a8cc-d81f914771a2" providerId="ADAL" clId="{A2C10E65-F2FF-4F75-8243-0DB9B72438CC}" dt="2025-10-29T17:32:15.439" v="121" actId="20577"/>
          <ac:spMkLst>
            <pc:docMk/>
            <pc:sldMk cId="2707622821" sldId="260"/>
            <ac:spMk id="3" creationId="{A8B7146C-1ECC-2C41-53B5-34FDBC470BB4}"/>
          </ac:spMkLst>
        </pc:spChg>
      </pc:sldChg>
      <pc:sldChg chg="modSp mod">
        <pc:chgData name="rods prescriptiondrugassistance.org" userId="609f6f97-f153-48da-a8cc-d81f914771a2" providerId="ADAL" clId="{A2C10E65-F2FF-4F75-8243-0DB9B72438CC}" dt="2025-10-29T17:33:06.644" v="124" actId="20577"/>
        <pc:sldMkLst>
          <pc:docMk/>
          <pc:sldMk cId="78846170" sldId="262"/>
        </pc:sldMkLst>
        <pc:spChg chg="mod">
          <ac:chgData name="rods prescriptiondrugassistance.org" userId="609f6f97-f153-48da-a8cc-d81f914771a2" providerId="ADAL" clId="{A2C10E65-F2FF-4F75-8243-0DB9B72438CC}" dt="2025-10-29T17:33:06.644" v="124" actId="20577"/>
          <ac:spMkLst>
            <pc:docMk/>
            <pc:sldMk cId="78846170" sldId="262"/>
            <ac:spMk id="3" creationId="{6653A520-26B7-A7DD-7292-1F8D8DAFF15D}"/>
          </ac:spMkLst>
        </pc:spChg>
      </pc:sldChg>
      <pc:sldChg chg="modSp mod">
        <pc:chgData name="rods prescriptiondrugassistance.org" userId="609f6f97-f153-48da-a8cc-d81f914771a2" providerId="ADAL" clId="{A2C10E65-F2FF-4F75-8243-0DB9B72438CC}" dt="2025-10-29T17:36:44.588" v="202" actId="20577"/>
        <pc:sldMkLst>
          <pc:docMk/>
          <pc:sldMk cId="22075992" sldId="272"/>
        </pc:sldMkLst>
        <pc:spChg chg="mod">
          <ac:chgData name="rods prescriptiondrugassistance.org" userId="609f6f97-f153-48da-a8cc-d81f914771a2" providerId="ADAL" clId="{A2C10E65-F2FF-4F75-8243-0DB9B72438CC}" dt="2025-10-29T17:36:44.588" v="202" actId="20577"/>
          <ac:spMkLst>
            <pc:docMk/>
            <pc:sldMk cId="22075992" sldId="272"/>
            <ac:spMk id="2" creationId="{D6A271E4-27C7-4002-BC31-0B3114FA7A29}"/>
          </ac:spMkLst>
        </pc:spChg>
      </pc:sldChg>
      <pc:sldChg chg="modSp mod">
        <pc:chgData name="rods prescriptiondrugassistance.org" userId="609f6f97-f153-48da-a8cc-d81f914771a2" providerId="ADAL" clId="{A2C10E65-F2FF-4F75-8243-0DB9B72438CC}" dt="2025-10-29T17:36:09.750" v="191" actId="20577"/>
        <pc:sldMkLst>
          <pc:docMk/>
          <pc:sldMk cId="3038687562" sldId="279"/>
        </pc:sldMkLst>
        <pc:spChg chg="mod">
          <ac:chgData name="rods prescriptiondrugassistance.org" userId="609f6f97-f153-48da-a8cc-d81f914771a2" providerId="ADAL" clId="{A2C10E65-F2FF-4F75-8243-0DB9B72438CC}" dt="2025-10-29T17:36:09.750" v="191" actId="20577"/>
          <ac:spMkLst>
            <pc:docMk/>
            <pc:sldMk cId="3038687562" sldId="279"/>
            <ac:spMk id="2" creationId="{2C53117E-36A9-F19D-5AED-CDCF212D91AE}"/>
          </ac:spMkLst>
        </pc:spChg>
      </pc:sldChg>
      <pc:sldChg chg="modSp mod">
        <pc:chgData name="rods prescriptiondrugassistance.org" userId="609f6f97-f153-48da-a8cc-d81f914771a2" providerId="ADAL" clId="{A2C10E65-F2FF-4F75-8243-0DB9B72438CC}" dt="2025-10-29T17:30:48.837" v="68" actId="20577"/>
        <pc:sldMkLst>
          <pc:docMk/>
          <pc:sldMk cId="3347790648" sldId="281"/>
        </pc:sldMkLst>
        <pc:spChg chg="mod">
          <ac:chgData name="rods prescriptiondrugassistance.org" userId="609f6f97-f153-48da-a8cc-d81f914771a2" providerId="ADAL" clId="{A2C10E65-F2FF-4F75-8243-0DB9B72438CC}" dt="2025-10-29T17:30:48.837" v="68" actId="20577"/>
          <ac:spMkLst>
            <pc:docMk/>
            <pc:sldMk cId="3347790648" sldId="281"/>
            <ac:spMk id="8" creationId="{658B9DD5-AAB8-6018-8533-B5A271FBF95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EB6A32-2D44-B5CE-CFEB-0379BD3E8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EE722D-C08B-1984-6A7A-93EC9AAFA3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32B342-D3E1-43E2-ADC2-C5D9190B8FB8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2B3304-FF9B-D42D-BE4E-FCC6AC3F54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14FA8-44FB-2E56-6940-413ED0B208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20D894-E410-40F4-A22C-AB1628FA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70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B603EA-F3D8-4B6F-8CF2-87394F17A8FE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6A25CE-80AF-4F7D-AF6B-E58E48EE19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8301C-D9E2-46D6-A4F3-46928739F45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467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4D69-51AC-49A2-AB8D-16114A6C9EA6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6118-57D0-4B27-AD0D-FD914AB628B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46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4D69-51AC-49A2-AB8D-16114A6C9EA6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6118-57D0-4B27-AD0D-FD914AB628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9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4D69-51AC-49A2-AB8D-16114A6C9EA6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6118-57D0-4B27-AD0D-FD914AB628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6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4D69-51AC-49A2-AB8D-16114A6C9EA6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6118-57D0-4B27-AD0D-FD914AB628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9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4D69-51AC-49A2-AB8D-16114A6C9EA6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6118-57D0-4B27-AD0D-FD914AB628B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27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4D69-51AC-49A2-AB8D-16114A6C9EA6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6118-57D0-4B27-AD0D-FD914AB628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5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4D69-51AC-49A2-AB8D-16114A6C9EA6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6118-57D0-4B27-AD0D-FD914AB628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1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4D69-51AC-49A2-AB8D-16114A6C9EA6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6118-57D0-4B27-AD0D-FD914AB628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78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4D69-51AC-49A2-AB8D-16114A6C9EA6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6118-57D0-4B27-AD0D-FD914AB628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5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7EC4D69-51AC-49A2-AB8D-16114A6C9EA6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946118-57D0-4B27-AD0D-FD914AB628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9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4D69-51AC-49A2-AB8D-16114A6C9EA6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6118-57D0-4B27-AD0D-FD914AB628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7EC4D69-51AC-49A2-AB8D-16114A6C9EA6}" type="datetimeFigureOut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B946118-57D0-4B27-AD0D-FD914AB628B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00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kellya@prescriptiondrugassistance.or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rods@prescriptiondrugassistance.or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ca.wa.gov/free-or-low-cost-health-care/i-need-medical-dental-or-vision-care/medicare-savings-program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ymeds.org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undfinder.org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glecare.com/" TargetMode="External"/><Relationship Id="rId2" Type="http://schemas.openxmlformats.org/officeDocument/2006/relationships/hyperlink" Target="http://www.goodrx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rayrxcard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tplusdrugs.com/" TargetMode="External"/><Relationship Id="rId2" Type="http://schemas.openxmlformats.org/officeDocument/2006/relationships/hyperlink" Target="http://www.rxoutreach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harmacy.amazo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64806-2E8D-7BAB-6B81-12A7DDB25A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Prescription Assistance</a:t>
            </a:r>
            <a:endParaRPr lang="en-US" sz="7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528E05-0C3D-4888-98A7-3730B0238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917056"/>
            <a:ext cx="10058400" cy="681563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access </a:t>
            </a:r>
            <a:r>
              <a:rPr lang="en-US" sz="2400" dirty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needed medications </a:t>
            </a:r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save </a:t>
            </a:r>
            <a:r>
              <a:rPr lang="en-US" sz="24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few bucks!</a:t>
            </a:r>
            <a:endParaRPr lang="en-US" dirty="0"/>
          </a:p>
        </p:txBody>
      </p:sp>
      <p:pic>
        <p:nvPicPr>
          <p:cNvPr id="5" name="Picture 4" descr="Rows of prescription bottles on a shelf">
            <a:extLst>
              <a:ext uri="{FF2B5EF4-FFF2-40B4-BE49-F238E27FC236}">
                <a16:creationId xmlns:a16="http://schemas.microsoft.com/office/drawing/2014/main" id="{2A435BA1-6E77-ECF0-CBD6-12DC1ADEF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79" y="579779"/>
            <a:ext cx="3992026" cy="26562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9D96A2-52F2-B21B-E0C5-AB65411EB71B}"/>
              </a:ext>
            </a:extLst>
          </p:cNvPr>
          <p:cNvSpPr/>
          <p:nvPr/>
        </p:nvSpPr>
        <p:spPr>
          <a:xfrm rot="20909517">
            <a:off x="-125350" y="1134561"/>
            <a:ext cx="124497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ctr"/>
            <a:r>
              <a:rPr lang="en-US" sz="7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New and Updated 10/29/25</a:t>
            </a:r>
          </a:p>
        </p:txBody>
      </p:sp>
    </p:spTree>
    <p:extLst>
      <p:ext uri="{BB962C8B-B14F-4D97-AF65-F5344CB8AC3E}">
        <p14:creationId xmlns:p14="http://schemas.microsoft.com/office/powerpoint/2010/main" val="4023628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0106" y="798064"/>
            <a:ext cx="8229600" cy="814059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Frequently Asked Questions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60106" y="1950720"/>
            <a:ext cx="9050694" cy="463264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What about insulins?</a:t>
            </a:r>
          </a:p>
          <a:p>
            <a:pPr lvl="1"/>
            <a:r>
              <a:rPr lang="en-US" sz="3600" dirty="0">
                <a:latin typeface="+mj-lt"/>
              </a:rPr>
              <a:t>Insulins are available from 3 programs. </a:t>
            </a:r>
          </a:p>
          <a:p>
            <a:pPr lvl="2"/>
            <a:r>
              <a:rPr lang="en-US" sz="3200" dirty="0">
                <a:latin typeface="+mj-lt"/>
              </a:rPr>
              <a:t>Lilly Cares PAP – Humalog/Basaglar/Humulin N&amp;R. </a:t>
            </a:r>
          </a:p>
          <a:p>
            <a:pPr lvl="2"/>
            <a:r>
              <a:rPr lang="en-US" sz="3200" dirty="0">
                <a:latin typeface="+mj-lt"/>
              </a:rPr>
              <a:t>Novo Nordisk PAP – Novolog/Levemir/Tresiba/</a:t>
            </a:r>
          </a:p>
          <a:p>
            <a:pPr marL="384048" lvl="2" indent="0">
              <a:buNone/>
            </a:pPr>
            <a:r>
              <a:rPr lang="en-US" sz="3200" dirty="0">
                <a:latin typeface="+mj-lt"/>
              </a:rPr>
              <a:t>  Novolin N&amp;R. </a:t>
            </a:r>
          </a:p>
          <a:p>
            <a:pPr lvl="2"/>
            <a:r>
              <a:rPr lang="en-US" sz="3200" dirty="0">
                <a:latin typeface="+mj-lt"/>
              </a:rPr>
              <a:t>Sanofi Patient Connections PAP – Lantus/Toujeo/Apidra</a:t>
            </a:r>
            <a:r>
              <a:rPr lang="en-US" sz="3200" dirty="0"/>
              <a:t>.</a:t>
            </a:r>
          </a:p>
          <a:p>
            <a:pPr marL="0">
              <a:buNone/>
            </a:pPr>
            <a:r>
              <a:rPr lang="en-US" sz="2600" dirty="0"/>
              <a:t>  </a:t>
            </a:r>
            <a:endParaRPr lang="en-US" sz="2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BD40CB-FBCD-5B4B-752B-00DD7777B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925" y="802433"/>
            <a:ext cx="10058400" cy="860282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Frequently Asked Questions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53117E-36A9-F19D-5AED-CDCF212D9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5800" dirty="0">
                <a:latin typeface="+mj-lt"/>
              </a:rPr>
              <a:t>What about other diabetic medications</a:t>
            </a:r>
          </a:p>
          <a:p>
            <a:pPr lvl="1"/>
            <a:endParaRPr lang="en-US" sz="2900" dirty="0">
              <a:latin typeface="+mj-lt"/>
            </a:endParaRPr>
          </a:p>
          <a:p>
            <a:pPr lvl="1"/>
            <a:r>
              <a:rPr lang="en-US" sz="5900" dirty="0">
                <a:latin typeface="+mj-lt"/>
              </a:rPr>
              <a:t>Non-insulin injectables are available from: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4200" dirty="0">
                <a:latin typeface="+mj-lt"/>
              </a:rPr>
              <a:t>Novo Nordisk – </a:t>
            </a:r>
            <a:r>
              <a:rPr lang="en-US" sz="4200" dirty="0" err="1">
                <a:latin typeface="+mj-lt"/>
              </a:rPr>
              <a:t>GlucaGen</a:t>
            </a:r>
            <a:r>
              <a:rPr lang="en-US" sz="4200" dirty="0">
                <a:latin typeface="+mj-lt"/>
              </a:rPr>
              <a:t>, </a:t>
            </a:r>
            <a:r>
              <a:rPr lang="en-US" sz="4200" dirty="0" err="1">
                <a:latin typeface="+mj-lt"/>
              </a:rPr>
              <a:t>Xultophy</a:t>
            </a:r>
            <a:r>
              <a:rPr lang="en-US" sz="4200" dirty="0">
                <a:latin typeface="+mj-lt"/>
              </a:rPr>
              <a:t> (OZEMPIC is NOT available for Med D patients)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4200" dirty="0">
                <a:latin typeface="+mj-lt"/>
              </a:rPr>
              <a:t>Sanofi - </a:t>
            </a:r>
            <a:r>
              <a:rPr lang="en-US" sz="4200" dirty="0" err="1">
                <a:latin typeface="+mj-lt"/>
              </a:rPr>
              <a:t>Soliqua</a:t>
            </a:r>
            <a:endParaRPr lang="en-US" sz="4200" dirty="0">
              <a:latin typeface="+mj-lt"/>
            </a:endParaRPr>
          </a:p>
          <a:p>
            <a:pPr lvl="1"/>
            <a:endParaRPr lang="en-US" sz="3800" dirty="0">
              <a:latin typeface="+mj-lt"/>
            </a:endParaRPr>
          </a:p>
          <a:p>
            <a:pPr lvl="1"/>
            <a:r>
              <a:rPr lang="en-US" sz="5900" dirty="0">
                <a:latin typeface="+mj-lt"/>
              </a:rPr>
              <a:t>Oral medications are available from: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4200" dirty="0">
                <a:latin typeface="+mj-lt"/>
              </a:rPr>
              <a:t>Astra Zeneca – Farxiga, </a:t>
            </a:r>
            <a:r>
              <a:rPr lang="en-US" sz="4200" dirty="0" err="1">
                <a:latin typeface="+mj-lt"/>
              </a:rPr>
              <a:t>Xigduo</a:t>
            </a:r>
            <a:r>
              <a:rPr lang="en-US" sz="4200" dirty="0">
                <a:latin typeface="+mj-lt"/>
              </a:rPr>
              <a:t> XR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4200" dirty="0">
                <a:latin typeface="+mj-lt"/>
              </a:rPr>
              <a:t>Boehringer Ingelheim – Jardiance, </a:t>
            </a:r>
            <a:r>
              <a:rPr lang="en-US" sz="4200" dirty="0" err="1">
                <a:latin typeface="+mj-lt"/>
              </a:rPr>
              <a:t>Jentadueto</a:t>
            </a:r>
            <a:r>
              <a:rPr lang="en-US" sz="4200" dirty="0">
                <a:latin typeface="+mj-lt"/>
              </a:rPr>
              <a:t>, Synjardy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4200" dirty="0">
                <a:latin typeface="+mj-lt"/>
              </a:rPr>
              <a:t>Merck – Januvia, Janumet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687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9FD93B-811A-4E6E-A167-28E5D6458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Frequently Asked Questions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A271E4-27C7-4002-BC31-0B3114FA7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32000"/>
            <a:ext cx="9189720" cy="397529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What about inhalers for </a:t>
            </a:r>
            <a:r>
              <a:rPr lang="en-US" sz="3200" b="1" i="1" dirty="0">
                <a:latin typeface="+mj-lt"/>
              </a:rPr>
              <a:t>Med D</a:t>
            </a:r>
            <a:r>
              <a:rPr lang="en-US" sz="3200" dirty="0">
                <a:latin typeface="+mj-lt"/>
              </a:rPr>
              <a:t> patients?</a:t>
            </a:r>
          </a:p>
          <a:p>
            <a:pPr lvl="1"/>
            <a:r>
              <a:rPr lang="en-US" sz="2800" dirty="0">
                <a:latin typeface="+mj-lt"/>
              </a:rPr>
              <a:t>AstraZeneca (Bevespi, Breztri) has no out-of-pocket requirement. Income cannot exceed 300% FPL.</a:t>
            </a:r>
          </a:p>
          <a:p>
            <a:pPr lvl="1"/>
            <a:r>
              <a:rPr lang="en-US" sz="2800" dirty="0">
                <a:latin typeface="+mj-lt"/>
              </a:rPr>
              <a:t>GSK (Anoro, Breo, </a:t>
            </a:r>
            <a:r>
              <a:rPr lang="en-US" sz="2800" dirty="0" err="1">
                <a:latin typeface="+mj-lt"/>
              </a:rPr>
              <a:t>Arunity</a:t>
            </a:r>
            <a:r>
              <a:rPr lang="en-US" sz="2800" dirty="0">
                <a:latin typeface="+mj-lt"/>
              </a:rPr>
              <a:t>, Serevent, Trelegy) has an out-of-pocket requirement of $600. Household income cannot exceed 300% FPL.</a:t>
            </a:r>
          </a:p>
          <a:p>
            <a:pPr lvl="1"/>
            <a:r>
              <a:rPr lang="en-US" sz="2800" dirty="0">
                <a:latin typeface="+mj-lt"/>
              </a:rPr>
              <a:t>Boehringer Ingelheim (Atrovent, Combivent, Spiriva, Stiolto, Striverdi) has no out-of-pocket requirement. The income limit is currently 200%fpl for inhalers.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75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1CE53B-ADA7-4E75-A306-CF49A4436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80" y="-191979"/>
            <a:ext cx="10058400" cy="1908635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Frequently Asked Questions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05C8FB-69D1-4DC4-876B-6E17B5186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880" y="1971040"/>
            <a:ext cx="9088120" cy="435356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What about anticoagulants/antiplatelets?</a:t>
            </a:r>
          </a:p>
          <a:p>
            <a:pPr lvl="1"/>
            <a:r>
              <a:rPr lang="en-US" sz="2800" dirty="0">
                <a:latin typeface="+mj-lt"/>
              </a:rPr>
              <a:t>AstraZeneca (Brilinta) has no out-of-pocket requirement for Medicare patients. Income cannot exceed 300% FPL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>
                <a:latin typeface="+mj-lt"/>
              </a:rPr>
              <a:t>Bristol Meyer-Squibb (Eliquis) Income cannot exceed 300% FPL. Medicare patients have an out-of-pocket requirement of 3% of a patient’s gross annual income for Med D Patients.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>
                <a:latin typeface="+mj-lt"/>
              </a:rPr>
              <a:t>Johnson &amp; Johnson (XARELTO) income limit is also 300% FPL and requires 4% out-of-pocket expenditure for Medicare patients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1756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211079-E868-4596-B5B1-8C3A73C04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Frequently Asked Questions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AF09A5-1E28-4BA1-B6B1-9572EC69E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Do all programs have financial eligibility requirements?</a:t>
            </a:r>
          </a:p>
          <a:p>
            <a:pPr lvl="1"/>
            <a:r>
              <a:rPr lang="en-US" sz="2800" dirty="0">
                <a:latin typeface="+mj-lt"/>
              </a:rPr>
              <a:t>Largely yes, but the requirements vary by program.</a:t>
            </a:r>
          </a:p>
          <a:p>
            <a:r>
              <a:rPr lang="en-US" sz="3200" dirty="0">
                <a:latin typeface="+mj-lt"/>
              </a:rPr>
              <a:t>Do programs require citizenship?</a:t>
            </a:r>
          </a:p>
          <a:p>
            <a:pPr lvl="1"/>
            <a:r>
              <a:rPr lang="en-US" sz="2800" dirty="0">
                <a:latin typeface="+mj-lt"/>
              </a:rPr>
              <a:t>Many programs require citizenship or legal status. However, quite a few do not. </a:t>
            </a:r>
          </a:p>
        </p:txBody>
      </p:sp>
    </p:spTree>
    <p:extLst>
      <p:ext uri="{BB962C8B-B14F-4D97-AF65-F5344CB8AC3E}">
        <p14:creationId xmlns:p14="http://schemas.microsoft.com/office/powerpoint/2010/main" val="2795908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D35A-81A3-74F1-C0B9-C08631BB7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How to get assistance:</a:t>
            </a:r>
            <a:br>
              <a:rPr kumimoji="0" lang="en-US" sz="40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Eastern Washington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1CDE06-D4B7-085E-D230-AFFC0B1F94E3}"/>
              </a:ext>
            </a:extLst>
          </p:cNvPr>
          <p:cNvSpPr txBox="1"/>
          <p:nvPr/>
        </p:nvSpPr>
        <p:spPr>
          <a:xfrm>
            <a:off x="535988" y="1948182"/>
            <a:ext cx="10058400" cy="2838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Kelly </a:t>
            </a:r>
            <a:r>
              <a:rPr lang="en-US" sz="2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Armstrong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509-891-6420</a:t>
            </a:r>
          </a:p>
          <a:p>
            <a:pPr marL="742950" marR="0" lvl="1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 </a:t>
            </a:r>
            <a:r>
              <a:rPr lang="en-US" sz="2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Kelly at </a:t>
            </a:r>
            <a:r>
              <a:rPr lang="en-US" sz="28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kellya@prescriptiondrugassistance.org</a:t>
            </a:r>
            <a:endParaRPr lang="en-US" sz="2800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Fax Kelly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888-342-6910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 contact information, kind of insurance, the medication that needs assistance, and basic income and household size information</a:t>
            </a:r>
          </a:p>
        </p:txBody>
      </p:sp>
    </p:spTree>
    <p:extLst>
      <p:ext uri="{BB962C8B-B14F-4D97-AF65-F5344CB8AC3E}">
        <p14:creationId xmlns:p14="http://schemas.microsoft.com/office/powerpoint/2010/main" val="2181399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E5F9-4E27-EC62-37C4-CB4F643C6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603" y="174636"/>
            <a:ext cx="10058400" cy="1450757"/>
          </a:xfrm>
        </p:spPr>
        <p:txBody>
          <a:bodyPr/>
          <a:lstStyle/>
          <a:p>
            <a:r>
              <a:rPr lang="en-US" dirty="0"/>
              <a:t>How to get assistance:</a:t>
            </a:r>
            <a:br>
              <a:rPr lang="en-US" sz="4000" dirty="0"/>
            </a:br>
            <a:r>
              <a:rPr lang="en-US" sz="3600" dirty="0"/>
              <a:t>Western Washington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86FBE9-2284-EFE4-B06E-CF7523E770A1}"/>
              </a:ext>
            </a:extLst>
          </p:cNvPr>
          <p:cNvSpPr txBox="1"/>
          <p:nvPr/>
        </p:nvSpPr>
        <p:spPr>
          <a:xfrm>
            <a:off x="699796" y="1996751"/>
            <a:ext cx="9946433" cy="2838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Rod Shutt at 206-518-0839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 Rod at </a:t>
            </a:r>
            <a:r>
              <a:rPr lang="en-US" sz="28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rods@prescriptiondrugassistance.org</a:t>
            </a:r>
            <a:r>
              <a:rPr lang="en-US" sz="2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Fax Rod at 866-501-</a:t>
            </a:r>
            <a:r>
              <a:rPr lang="en-US" sz="2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4924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 contact information, kind of insurance, the medication that needs assistance, and basic income and household size information</a:t>
            </a:r>
          </a:p>
        </p:txBody>
      </p:sp>
    </p:spTree>
    <p:extLst>
      <p:ext uri="{BB962C8B-B14F-4D97-AF65-F5344CB8AC3E}">
        <p14:creationId xmlns:p14="http://schemas.microsoft.com/office/powerpoint/2010/main" val="1443220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792FF-F94C-A63B-AC2E-581257E7E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498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Different types of assistance:</a:t>
            </a:r>
            <a:br>
              <a:rPr lang="en-US" dirty="0">
                <a:latin typeface="+mn-lt"/>
              </a:rPr>
            </a:br>
            <a:r>
              <a:rPr lang="en-US" sz="3200" dirty="0">
                <a:latin typeface="+mn-lt"/>
              </a:rPr>
              <a:t>Insurance often determines what is available</a:t>
            </a:r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C9C660-1E52-415F-6851-95DECEAC75DD}"/>
              </a:ext>
            </a:extLst>
          </p:cNvPr>
          <p:cNvSpPr txBox="1"/>
          <p:nvPr/>
        </p:nvSpPr>
        <p:spPr>
          <a:xfrm>
            <a:off x="250166" y="1810896"/>
            <a:ext cx="10964173" cy="435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Government programs – check these first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Manufacturer copay assistance – for employer-sponsored and exchange plans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Manufacturer patient assistance programs – for uninsured (and often Medicare)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Private copay assistance foundation grants – for Medicare and sometimes other kinds of insurance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Discount cards and coupons – for uninsured and insured (can use instead of insurance)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Discount online pharmacies – generally do not process insurance claims</a:t>
            </a:r>
          </a:p>
        </p:txBody>
      </p:sp>
    </p:spTree>
    <p:extLst>
      <p:ext uri="{BB962C8B-B14F-4D97-AF65-F5344CB8AC3E}">
        <p14:creationId xmlns:p14="http://schemas.microsoft.com/office/powerpoint/2010/main" val="259040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7479D-BF59-E73B-CB7D-C3813DA82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675" y="277794"/>
            <a:ext cx="10058400" cy="1273214"/>
          </a:xfrm>
        </p:spPr>
        <p:txBody>
          <a:bodyPr/>
          <a:lstStyle/>
          <a:p>
            <a:r>
              <a:rPr lang="en-US" dirty="0">
                <a:latin typeface="+mn-lt"/>
              </a:rPr>
              <a:t>Government Assistance: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Try this first – for Medicare patients</a:t>
            </a:r>
            <a:endParaRPr lang="en-US" b="1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D6A89B-A087-1790-59D7-516D38AE5EC8}"/>
              </a:ext>
            </a:extLst>
          </p:cNvPr>
          <p:cNvSpPr txBox="1"/>
          <p:nvPr/>
        </p:nvSpPr>
        <p:spPr>
          <a:xfrm>
            <a:off x="413152" y="1698864"/>
            <a:ext cx="11128075" cy="3041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Social Security Low-Income Subsidy (Extra Help) </a:t>
            </a:r>
            <a:endParaRPr lang="en-US" sz="14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Income &lt; 150% FPL with asset test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www.socialsecurity.gov/extrahelp</a:t>
            </a:r>
            <a:endParaRPr lang="en-US" sz="14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Medicare Savings Programs – run by the state – (No asset test!!!)</a:t>
            </a:r>
            <a:endParaRPr lang="en-US" sz="14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Can cover Medicare B premiums and charges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https://www.hca.wa.gov/free-or-low-cost-health-care/i-need-medical-dental-or-vision-care/medicare-savings-program</a:t>
            </a:r>
            <a:endParaRPr lang="en-US" sz="20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This can be very helpful for individuals with assets over the LIS or Medicaid Classic limit</a:t>
            </a:r>
          </a:p>
        </p:txBody>
      </p:sp>
    </p:spTree>
    <p:extLst>
      <p:ext uri="{BB962C8B-B14F-4D97-AF65-F5344CB8AC3E}">
        <p14:creationId xmlns:p14="http://schemas.microsoft.com/office/powerpoint/2010/main" val="2547509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1613567-2232-F08D-3AEB-15CB6278EC49}"/>
              </a:ext>
            </a:extLst>
          </p:cNvPr>
          <p:cNvSpPr txBox="1"/>
          <p:nvPr/>
        </p:nvSpPr>
        <p:spPr>
          <a:xfrm>
            <a:off x="1080459" y="632156"/>
            <a:ext cx="100734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n-lt"/>
              </a:rPr>
              <a:t>Government Assistance: </a:t>
            </a:r>
            <a:endParaRPr lang="en-US" sz="2800" dirty="0"/>
          </a:p>
          <a:p>
            <a:r>
              <a:rPr lang="en-US" sz="2800" dirty="0"/>
              <a:t>Medicaid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8B9DD5-AAB8-6018-8533-B5A271FBF955}"/>
              </a:ext>
            </a:extLst>
          </p:cNvPr>
          <p:cNvSpPr txBox="1"/>
          <p:nvPr/>
        </p:nvSpPr>
        <p:spPr>
          <a:xfrm>
            <a:off x="1118199" y="1989587"/>
            <a:ext cx="9998015" cy="3631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Medicaid “Classic” Aged, Blind, and Disabled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Eligibility can be a “black box”, often has a “spenddown” to meet before benefits kick in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Low asset limits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Enroll with DSHS</a:t>
            </a:r>
          </a:p>
          <a:p>
            <a:pPr marL="34290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Apple Health – NOT for Medicare Eligible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There are currently 5 managed care </a:t>
            </a: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plans and networks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Eligibility is based on income only (no asset test)… limit is 138% FPL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Enroll at the Washington Health Benefit Exchange</a:t>
            </a:r>
            <a:endParaRPr lang="en-US" sz="24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790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77586-EE08-46DD-41B1-A9CB77487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129017" cy="1450757"/>
          </a:xfrm>
        </p:spPr>
        <p:txBody>
          <a:bodyPr>
            <a:normAutofit/>
          </a:bodyPr>
          <a:lstStyle/>
          <a:p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Manufacturer copay assistance</a:t>
            </a:r>
            <a:br>
              <a:rPr lang="en-US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employer-sponsored or exchange plans (Not for Medicare</a:t>
            </a:r>
            <a:r>
              <a:rPr lang="en-US" sz="3200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… Usually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66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9E5038-57DF-3309-38D3-58D8A63713F8}"/>
              </a:ext>
            </a:extLst>
          </p:cNvPr>
          <p:cNvSpPr txBox="1"/>
          <p:nvPr/>
        </p:nvSpPr>
        <p:spPr>
          <a:xfrm>
            <a:off x="998376" y="2146040"/>
            <a:ext cx="10804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>
                <a:latin typeface="+mj-lt"/>
              </a:rPr>
              <a:t>Normally, there is a nominal upfront out-of-pocket cost sharing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>
                <a:latin typeface="+mj-lt"/>
              </a:rPr>
              <a:t>The assistance then covers up to a maximum amount per month or year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>
                <a:latin typeface="+mj-lt"/>
              </a:rPr>
              <a:t>The patient is responsible for the remaining amount of the cost-sharing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>
                <a:latin typeface="+mj-lt"/>
              </a:rPr>
              <a:t>Not means-tested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>
                <a:latin typeface="+mj-lt"/>
              </a:rPr>
              <a:t>Try going to the medication’s website, i.e., www.Lantus.com or www.Spiriva.com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Only time this is available to Medicare patients is when pt also have employer-sponsored or retiree coverage and NO part D. Then SOME manufacturers </a:t>
            </a:r>
            <a:r>
              <a:rPr lang="en-US" sz="2800" b="1" i="1" u="sng" dirty="0">
                <a:solidFill>
                  <a:srgbClr val="FF0000"/>
                </a:solidFill>
                <a:latin typeface="+mj-lt"/>
              </a:rPr>
              <a:t>MAY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 allow it</a:t>
            </a:r>
          </a:p>
        </p:txBody>
      </p:sp>
    </p:spTree>
    <p:extLst>
      <p:ext uri="{BB962C8B-B14F-4D97-AF65-F5344CB8AC3E}">
        <p14:creationId xmlns:p14="http://schemas.microsoft.com/office/powerpoint/2010/main" val="3423233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A2FE6-DCCC-267B-DB2A-AB0EFCAAA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Manufacturer patient assistance programs:</a:t>
            </a:r>
            <a:br>
              <a:rPr lang="en-US" dirty="0">
                <a:latin typeface="+mn-lt"/>
              </a:rPr>
            </a:br>
            <a:r>
              <a:rPr lang="en-US" sz="3600" dirty="0">
                <a:latin typeface="+mn-lt"/>
              </a:rPr>
              <a:t>For uninsured (and often Medicare)</a:t>
            </a:r>
            <a:endParaRPr lang="en-US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B7146C-1ECC-2C41-53B5-34FDBC470BB4}"/>
              </a:ext>
            </a:extLst>
          </p:cNvPr>
          <p:cNvSpPr txBox="1"/>
          <p:nvPr/>
        </p:nvSpPr>
        <p:spPr>
          <a:xfrm>
            <a:off x="637592" y="1874415"/>
            <a:ext cx="10916816" cy="4026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For brand-name medications that usually do not have low-cost generics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Income-tested, 100% to 600%+ Federal Poverty Level depending on the program – no asset tests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Enrollment is usually for 12 months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Many will enroll Medicare D patients – enrollment through the end of the calendar year – </a:t>
            </a: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some changes in medications/income requirements</a:t>
            </a:r>
            <a:endParaRPr lang="en-US" sz="2400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Some have additional eligibility requirements for Medicare patients – out-of-pocket requirement, ineligibility for LIS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Very limited number of programs will help those with other kinds of insurance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Information available at </a:t>
            </a:r>
            <a:r>
              <a:rPr lang="en-US" sz="24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www.needymeds.org</a:t>
            </a:r>
            <a:r>
              <a:rPr lang="en-US" sz="2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7622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9667E-3496-4BC3-01A6-93E4DFEED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2366"/>
            <a:ext cx="10515600" cy="1622295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Private copay assistance foundation grants: </a:t>
            </a:r>
            <a:b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Medicare and sometimes other kinds of insurance</a:t>
            </a:r>
            <a:b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13A7D8-7FDF-12BD-F30C-813CC0AFC43A}"/>
              </a:ext>
            </a:extLst>
          </p:cNvPr>
          <p:cNvSpPr txBox="1"/>
          <p:nvPr/>
        </p:nvSpPr>
        <p:spPr>
          <a:xfrm>
            <a:off x="345233" y="1810139"/>
            <a:ext cx="10515600" cy="492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Provides a limited amount of funds to be used to cover copays for medication that directly treats a covered condition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Usually distributed as a pharmacy card billed secondary to insurance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Funds availability is limited to periods when the disease fund is open for new grantees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Means-tested – income limit 300% - 500% FPL adjusted for cost of living by zip code – some have waitlists and/or notifications to sign up for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 Asset test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6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www.fundfinder.org</a:t>
            </a:r>
            <a:endParaRPr lang="en-US" sz="2600" u="sng" dirty="0">
              <a:solidFill>
                <a:srgbClr val="0563C1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FF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74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26F2C-6475-114B-2508-964CFD017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927" y="215835"/>
            <a:ext cx="10515600" cy="1510328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Discount cards and coupons:</a:t>
            </a:r>
            <a:br>
              <a:rPr lang="en-US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uninsured and insured (can use instead of insurance)</a:t>
            </a:r>
            <a:endParaRPr lang="en-US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53A520-26B7-A7DD-7292-1F8D8DAFF15D}"/>
              </a:ext>
            </a:extLst>
          </p:cNvPr>
          <p:cNvSpPr txBox="1"/>
          <p:nvPr/>
        </p:nvSpPr>
        <p:spPr>
          <a:xfrm>
            <a:off x="485192" y="1726163"/>
            <a:ext cx="10692881" cy="4221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Must inform the pharmacist up front that you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 NOT WANT</a:t>
            </a:r>
            <a:r>
              <a:rPr lang="en-US" sz="2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to use your insurance for the medication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May be cheaper than the insured price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Not all coupons can be used by individuals with Medicare, so check the coupon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Best for generic medications; discounts are not that great with brand-name medications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Try </a:t>
            </a:r>
            <a:r>
              <a:rPr lang="en-US" sz="28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www.goodrx.com</a:t>
            </a:r>
            <a:r>
              <a:rPr lang="en-US" sz="28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lang="en-US" sz="2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www.singlecare.com</a:t>
            </a:r>
            <a:r>
              <a:rPr lang="en-US" sz="2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(both have phone apps) and/or </a:t>
            </a:r>
            <a:r>
              <a:rPr lang="en-US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www.arrayrxcard.com</a:t>
            </a:r>
            <a:r>
              <a:rPr lang="en-US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28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46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27E9-EE9D-5DCF-8654-49AE620AA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Discount pharmacies:</a:t>
            </a:r>
            <a:b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Generally, online discount pharmacies do not process insurance claims</a:t>
            </a:r>
            <a:endParaRPr lang="en-US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0285BF-FA38-9B76-4D87-B8C37ACE1289}"/>
              </a:ext>
            </a:extLst>
          </p:cNvPr>
          <p:cNvSpPr txBox="1"/>
          <p:nvPr/>
        </p:nvSpPr>
        <p:spPr>
          <a:xfrm>
            <a:off x="503853" y="1903445"/>
            <a:ext cx="10058400" cy="2376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Try </a:t>
            </a:r>
            <a:r>
              <a:rPr lang="en-US" sz="28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www.rxoutreach.org</a:t>
            </a:r>
            <a:r>
              <a:rPr lang="en-US" sz="2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28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www.costplusdrugs.com</a:t>
            </a:r>
            <a:r>
              <a:rPr lang="en-US" sz="2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and </a:t>
            </a:r>
            <a:r>
              <a:rPr lang="en-US" sz="2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pharmacy.amazon.com</a:t>
            </a:r>
            <a:endParaRPr lang="en-US" sz="2800" u="sng" dirty="0">
              <a:solidFill>
                <a:srgbClr val="0563C1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Retail chain pharmacies (Walmart, Safeway, Fred Meyer, Target, Walgreens, etc.) often have low-cost generic formularies</a:t>
            </a:r>
            <a:endParaRPr lang="en-US" sz="16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9021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da82f388-4ec1-4d45-85ab-dcb931e1ae26" xsi:nil="true"/>
    <_ip_UnifiedCompliancePolicyProperties xmlns="http://schemas.microsoft.com/sharepoint/v3" xsi:nil="true"/>
    <TrainingTopics xmlns="fd0051ba-29f8-4eb8-8c65-027cf4555f1c">Medicare</TrainingTopics>
    <lcf76f155ced4ddcb4097134ff3c332f xmlns="fd0051ba-29f8-4eb8-8c65-027cf4555f1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7B409777FFE24AB4F5C2F1090DE4ED" ma:contentTypeVersion="17" ma:contentTypeDescription="Create a new document." ma:contentTypeScope="" ma:versionID="32f7079653c9e47d85a2bb2192acaa44">
  <xsd:schema xmlns:xsd="http://www.w3.org/2001/XMLSchema" xmlns:xs="http://www.w3.org/2001/XMLSchema" xmlns:p="http://schemas.microsoft.com/office/2006/metadata/properties" xmlns:ns1="http://schemas.microsoft.com/sharepoint/v3" xmlns:ns2="fd0051ba-29f8-4eb8-8c65-027cf4555f1c" xmlns:ns3="da82f388-4ec1-4d45-85ab-dcb931e1ae26" targetNamespace="http://schemas.microsoft.com/office/2006/metadata/properties" ma:root="true" ma:fieldsID="c3d7b559e45cf667313110abb70ad9cc" ns1:_="" ns2:_="" ns3:_="">
    <xsd:import namespace="http://schemas.microsoft.com/sharepoint/v3"/>
    <xsd:import namespace="fd0051ba-29f8-4eb8-8c65-027cf4555f1c"/>
    <xsd:import namespace="da82f388-4ec1-4d45-85ab-dcb931e1ae26"/>
    <xsd:element name="properties">
      <xsd:complexType>
        <xsd:sequence>
          <xsd:element name="documentManagement">
            <xsd:complexType>
              <xsd:all>
                <xsd:element ref="ns2:TrainingTopics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051ba-29f8-4eb8-8c65-027cf4555f1c" elementFormDefault="qualified">
    <xsd:import namespace="http://schemas.microsoft.com/office/2006/documentManagement/types"/>
    <xsd:import namespace="http://schemas.microsoft.com/office/infopath/2007/PartnerControls"/>
    <xsd:element name="TrainingTopics" ma:index="8" nillable="true" ma:displayName="Training Topics" ma:format="Dropdown" ma:internalName="TrainingTopics">
      <xsd:simpleType>
        <xsd:restriction base="dms:Choice">
          <xsd:enumeration value="Medicare"/>
          <xsd:enumeration value="Specialized Medicare"/>
          <xsd:enumeration value="Other"/>
          <xsd:enumeration value="Population-specific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60a6a1c-50a4-4ec0-87e3-f00760ffe7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82f388-4ec1-4d45-85ab-dcb931e1ae2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19f59b7b-b9c2-4c67-a544-ba80bbebd4b0}" ma:internalName="TaxCatchAll" ma:showField="CatchAllData" ma:web="da82f388-4ec1-4d45-85ab-dcb931e1ae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641BB7-A5AE-4209-9B68-B2117740B5D7}">
  <ds:schemaRefs>
    <ds:schemaRef ds:uri="http://purl.org/dc/dcmitype/"/>
    <ds:schemaRef ds:uri="http://schemas.microsoft.com/sharepoint/v3"/>
    <ds:schemaRef ds:uri="http://purl.org/dc/terms/"/>
    <ds:schemaRef ds:uri="fd0051ba-29f8-4eb8-8c65-027cf4555f1c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da82f388-4ec1-4d45-85ab-dcb931e1ae2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EFA1AEA-B429-46F3-8F40-2047812015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d0051ba-29f8-4eb8-8c65-027cf4555f1c"/>
    <ds:schemaRef ds:uri="da82f388-4ec1-4d45-85ab-dcb931e1ae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8BEC00-AB6A-41AF-9A76-FC859F26E4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533</TotalTime>
  <Words>1136</Words>
  <Application>Microsoft Office PowerPoint</Application>
  <PresentationFormat>Widescreen</PresentationFormat>
  <Paragraphs>105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Wingdings</vt:lpstr>
      <vt:lpstr>Retrospect</vt:lpstr>
      <vt:lpstr>Prescription Assistance</vt:lpstr>
      <vt:lpstr>Different types of assistance: Insurance often determines what is available</vt:lpstr>
      <vt:lpstr>Government Assistance:  Try this first – for Medicare patients</vt:lpstr>
      <vt:lpstr>PowerPoint Presentation</vt:lpstr>
      <vt:lpstr>Manufacturer copay assistance For employer-sponsored or exchange plans (Not for Medicare… Usually)</vt:lpstr>
      <vt:lpstr>Manufacturer patient assistance programs: For uninsured (and often Medicare)</vt:lpstr>
      <vt:lpstr>Private copay assistance foundation grants:  For Medicare and sometimes other kinds of insurance </vt:lpstr>
      <vt:lpstr>Discount cards and coupons: For uninsured and insured (can use instead of insurance)</vt:lpstr>
      <vt:lpstr>Discount pharmacies: Generally, online discount pharmacies do not process insurance claims</vt:lpstr>
      <vt:lpstr>Frequently Asked Questions</vt:lpstr>
      <vt:lpstr>Frequently Asked Questions</vt:lpstr>
      <vt:lpstr>Frequently Asked Questions</vt:lpstr>
      <vt:lpstr>Frequently Asked Questions</vt:lpstr>
      <vt:lpstr>Frequently Asked Questions </vt:lpstr>
      <vt:lpstr>How to get assistance: Eastern Washington</vt:lpstr>
      <vt:lpstr>How to get assistance: Western Washington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Prescription Assistance</dc:title>
  <dc:subject>SHIBA and Prescription Drug Assistance Network presentation for Medicare OEP drug assistance options</dc:subject>
  <dc:creator>Rod Shutt;SHIBA</dc:creator>
  <cp:lastModifiedBy>Blythin, Kendra (OIC)</cp:lastModifiedBy>
  <cp:revision>7</cp:revision>
  <cp:lastPrinted>2022-10-25T15:39:00Z</cp:lastPrinted>
  <dcterms:created xsi:type="dcterms:W3CDTF">2022-10-04T19:37:41Z</dcterms:created>
  <dcterms:modified xsi:type="dcterms:W3CDTF">2025-10-30T16:26:12Z</dcterms:modified>
  <cp:category>Prescription Assistance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0x0101000B7B409777FFE24AB4F5C2F1090DE4ED</vt:lpwstr>
  </property>
  <property fmtid="{D5CDD505-2E9C-101B-9397-08002B2CF9AE}" pid="3" name="MediaServiceImageTags">
    <vt:lpwstr/>
  </property>
</Properties>
</file>