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5" r:id="rId1"/>
  </p:sldMasterIdLst>
  <p:notesMasterIdLst>
    <p:notesMasterId r:id="rId20"/>
  </p:notesMasterIdLst>
  <p:sldIdLst>
    <p:sldId id="256" r:id="rId2"/>
    <p:sldId id="257" r:id="rId3"/>
    <p:sldId id="258" r:id="rId4"/>
    <p:sldId id="259" r:id="rId5"/>
    <p:sldId id="263" r:id="rId6"/>
    <p:sldId id="260" r:id="rId7"/>
    <p:sldId id="262" r:id="rId8"/>
    <p:sldId id="270" r:id="rId9"/>
    <p:sldId id="265" r:id="rId10"/>
    <p:sldId id="273" r:id="rId11"/>
    <p:sldId id="267" r:id="rId12"/>
    <p:sldId id="264" r:id="rId13"/>
    <p:sldId id="266" r:id="rId14"/>
    <p:sldId id="274" r:id="rId15"/>
    <p:sldId id="269" r:id="rId16"/>
    <p:sldId id="268" r:id="rId17"/>
    <p:sldId id="271" r:id="rId18"/>
    <p:sldId id="27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878" y="29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01B709-A4D9-4C03-84A3-5DC7FB8B4882}" type="datetimeFigureOut">
              <a:rPr lang="en-US" smtClean="0"/>
              <a:t>8/25/2025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1C8584-856B-4671-94AD-B1725046BB47}" type="slidenum">
              <a:rPr lang="en-US" smtClean="0"/>
              <a:t>‹#›</a:t>
            </a:fld>
            <a:endParaRPr lang="en-US"/>
          </a:p>
        </p:txBody>
      </p:sp>
    </p:spTree>
    <p:extLst>
      <p:ext uri="{BB962C8B-B14F-4D97-AF65-F5344CB8AC3E}">
        <p14:creationId xmlns:p14="http://schemas.microsoft.com/office/powerpoint/2010/main" val="4100325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1C8584-856B-4671-94AD-B1725046BB47}" type="slidenum">
              <a:rPr lang="en-US" smtClean="0"/>
              <a:t>15</a:t>
            </a:fld>
            <a:endParaRPr lang="en-US"/>
          </a:p>
        </p:txBody>
      </p:sp>
    </p:spTree>
    <p:extLst>
      <p:ext uri="{BB962C8B-B14F-4D97-AF65-F5344CB8AC3E}">
        <p14:creationId xmlns:p14="http://schemas.microsoft.com/office/powerpoint/2010/main" val="38349560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Photo 1">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5330952" cy="3739896"/>
          </a:xfrm>
        </p:spPr>
        <p:txBody>
          <a:bodyPr vert="horz" lIns="91440" tIns="45720" rIns="91440" bIns="45720" rtlCol="0" anchor="t">
            <a:normAutofit/>
          </a:bodyPr>
          <a:lstStyle>
            <a:lvl1pPr>
              <a:defRPr lang="en-US" sz="6200" dirty="0">
                <a:solidFill>
                  <a:schemeClr val="tx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517136" cy="1380744"/>
          </a:xfrm>
        </p:spPr>
        <p:txBody>
          <a:bodyPr vert="horz" lIns="91440" tIns="45720" rIns="91440" bIns="45720" rtlCol="0" anchor="b">
            <a:normAutofit/>
          </a:bodyPr>
          <a:lstStyle>
            <a:lvl1pPr marL="0" indent="0">
              <a:buNone/>
              <a:defRPr lang="en-US" dirty="0">
                <a:solidFill>
                  <a:schemeClr val="tx2"/>
                </a:solidFill>
              </a:defRPr>
            </a:lvl1pPr>
          </a:lstStyle>
          <a:p>
            <a:pPr lvl="0"/>
            <a:r>
              <a:rPr lang="en-US" dirty="0"/>
              <a:t>Click to edit Master subtitle style</a:t>
            </a:r>
          </a:p>
        </p:txBody>
      </p:sp>
      <p:sp>
        <p:nvSpPr>
          <p:cNvPr id="10" name="Picture Placeholder 6">
            <a:extLst>
              <a:ext uri="{FF2B5EF4-FFF2-40B4-BE49-F238E27FC236}">
                <a16:creationId xmlns:a16="http://schemas.microsoft.com/office/drawing/2014/main" id="{DEE3B02A-3B83-3083-3F07-26E25C6C135D}"/>
              </a:ext>
            </a:extLst>
          </p:cNvPr>
          <p:cNvSpPr>
            <a:spLocks noGrp="1"/>
          </p:cNvSpPr>
          <p:nvPr>
            <p:ph type="pic" sz="quarter" idx="13" hasCustomPrompt="1"/>
          </p:nvPr>
        </p:nvSpPr>
        <p:spPr>
          <a:xfrm>
            <a:off x="6517248" y="0"/>
            <a:ext cx="5674753" cy="6399152"/>
          </a:xfrm>
          <a:custGeom>
            <a:avLst/>
            <a:gdLst>
              <a:gd name="connsiteX0" fmla="*/ 0 w 5674753"/>
              <a:gd name="connsiteY0" fmla="*/ 0 h 6399152"/>
              <a:gd name="connsiteX1" fmla="*/ 5674753 w 5674753"/>
              <a:gd name="connsiteY1" fmla="*/ 0 h 6399152"/>
              <a:gd name="connsiteX2" fmla="*/ 5674753 w 5674753"/>
              <a:gd name="connsiteY2" fmla="*/ 6399152 h 6399152"/>
              <a:gd name="connsiteX3" fmla="*/ 601996 w 5674753"/>
              <a:gd name="connsiteY3" fmla="*/ 6399152 h 6399152"/>
              <a:gd name="connsiteX4" fmla="*/ 0 w 5674753"/>
              <a:gd name="connsiteY4" fmla="*/ 5797156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4753" h="6399152">
                <a:moveTo>
                  <a:pt x="0" y="0"/>
                </a:moveTo>
                <a:lnTo>
                  <a:pt x="5674753" y="0"/>
                </a:lnTo>
                <a:lnTo>
                  <a:pt x="5674753" y="6399152"/>
                </a:lnTo>
                <a:lnTo>
                  <a:pt x="601996" y="6399152"/>
                </a:lnTo>
                <a:cubicBezTo>
                  <a:pt x="269523" y="6399152"/>
                  <a:pt x="0" y="6129629"/>
                  <a:pt x="0" y="5797156"/>
                </a:cubicBezTo>
                <a:close/>
              </a:path>
            </a:pathLst>
          </a:custGeom>
          <a:blipFill dpi="0" rotWithShape="1">
            <a:blip r:embed="rId2"/>
            <a:srcRect/>
            <a:stretch>
              <a:fillRect/>
            </a:stretch>
          </a:blipFill>
        </p:spPr>
        <p:txBody>
          <a:bodyPr wrap="square">
            <a:noAutofit/>
          </a:bodyPr>
          <a:lstStyle>
            <a:lvl1pPr marL="0" indent="0">
              <a:buNone/>
              <a:defRPr/>
            </a:lvl1pPr>
          </a:lstStyle>
          <a:p>
            <a:r>
              <a:rPr lang="en-US" dirty="0"/>
              <a: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E4D0B3CF-A3A5-4920-89B0-6C54A271A7F0}" type="datetime1">
              <a:rPr lang="en-US" smtClean="0"/>
              <a:t>8/25/2025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a:t>Wildfire Consulting Northwest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387558241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Agenda">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429768" y="411480"/>
            <a:ext cx="11045952" cy="1828800"/>
          </a:xfrm>
        </p:spPr>
        <p:txBody>
          <a:bodyPr anchor="t">
            <a:normAutofit/>
          </a:bodyPr>
          <a:lstStyle>
            <a:lvl1pPr>
              <a:defRPr sz="8000">
                <a:solidFill>
                  <a:schemeClr val="accent1"/>
                </a:solidFill>
              </a:defRPr>
            </a:lvl1pPr>
          </a:lstStyle>
          <a:p>
            <a:r>
              <a:rPr lang="en-US" dirty="0"/>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5694744" y="2423160"/>
            <a:ext cx="5780976" cy="3858768"/>
          </a:xfrm>
        </p:spPr>
        <p:txBody>
          <a:bodyPr vert="horz" lIns="91440" tIns="45720" rIns="91440" bIns="45720" rtlCol="0">
            <a:normAutofit/>
          </a:bodyPr>
          <a:lstStyle>
            <a:lvl1pPr marL="457200" indent="-457200">
              <a:buFont typeface="+mj-lt"/>
              <a:buAutoNum type="arabicPeriod"/>
              <a:defRPr lang="en-US" dirty="0"/>
            </a:lvl1pPr>
            <a:lvl2pPr marL="571500" indent="-342900">
              <a:buFont typeface="+mj-lt"/>
              <a:buAutoNum type="arabicPeriod"/>
              <a:defRPr lang="en-US" dirty="0"/>
            </a:lvl2pPr>
            <a:lvl3pPr marL="800100" indent="-342900">
              <a:buFont typeface="+mj-lt"/>
              <a:buAutoNum type="arabicPeriod"/>
              <a:defRPr lang="en-US" dirty="0"/>
            </a:lvl3pPr>
            <a:lvl4pPr>
              <a:buFont typeface="+mj-lt"/>
              <a:buAutoNum type="arabicPeriod"/>
              <a:defRPr lang="en-US" dirty="0"/>
            </a:lvl4pPr>
            <a:lvl5pPr>
              <a:buFont typeface="+mj-lt"/>
              <a:buAutoNum type="arabicPeriod"/>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7AB88E77-95FC-4FF1-AC2C-7CE16E14FF56}" type="datetime1">
              <a:rPr lang="en-US" smtClean="0"/>
              <a:t>8/25/2025</a:t>
            </a:fld>
            <a:endParaRPr lang="en-US"/>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a:t>Wildfire Consulting Northwest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223907468"/>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Agenda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691006" y="998230"/>
            <a:ext cx="3951469" cy="1947672"/>
          </a:xfrm>
        </p:spPr>
        <p:txBody>
          <a:bodyPr anchor="b">
            <a:normAutofit/>
          </a:bodyPr>
          <a:lstStyle>
            <a:lvl1pPr>
              <a:defRPr sz="4400">
                <a:solidFill>
                  <a:schemeClr val="accent1"/>
                </a:solidFill>
              </a:defRPr>
            </a:lvl1pPr>
          </a:lstStyle>
          <a:p>
            <a:r>
              <a:rPr lang="en-US" dirty="0"/>
              <a:t>Click to edit Master title style</a:t>
            </a:r>
          </a:p>
        </p:txBody>
      </p:sp>
      <p:sp>
        <p:nvSpPr>
          <p:cNvPr id="9" name="Picture Placeholder 3">
            <a:extLst>
              <a:ext uri="{FF2B5EF4-FFF2-40B4-BE49-F238E27FC236}">
                <a16:creationId xmlns:a16="http://schemas.microsoft.com/office/drawing/2014/main" id="{DD60ACDC-1760-F721-E270-0D2FC4872DF2}"/>
              </a:ext>
            </a:extLst>
          </p:cNvPr>
          <p:cNvSpPr>
            <a:spLocks noGrp="1"/>
          </p:cNvSpPr>
          <p:nvPr>
            <p:ph type="pic" sz="quarter" idx="15" hasCustomPrompt="1"/>
          </p:nvPr>
        </p:nvSpPr>
        <p:spPr>
          <a:xfrm>
            <a:off x="0" y="0"/>
            <a:ext cx="7002464" cy="6399152"/>
          </a:xfrm>
          <a:custGeom>
            <a:avLst/>
            <a:gdLst>
              <a:gd name="connsiteX0" fmla="*/ 0 w 7002464"/>
              <a:gd name="connsiteY0" fmla="*/ 0 h 6399152"/>
              <a:gd name="connsiteX1" fmla="*/ 7002464 w 7002464"/>
              <a:gd name="connsiteY1" fmla="*/ 0 h 6399152"/>
              <a:gd name="connsiteX2" fmla="*/ 7002464 w 7002464"/>
              <a:gd name="connsiteY2" fmla="*/ 5797156 h 6399152"/>
              <a:gd name="connsiteX3" fmla="*/ 6400468 w 7002464"/>
              <a:gd name="connsiteY3" fmla="*/ 6399152 h 6399152"/>
              <a:gd name="connsiteX4" fmla="*/ 0 w 7002464"/>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2464" h="6399152">
                <a:moveTo>
                  <a:pt x="0" y="0"/>
                </a:moveTo>
                <a:lnTo>
                  <a:pt x="7002464" y="0"/>
                </a:lnTo>
                <a:lnTo>
                  <a:pt x="7002464" y="5797156"/>
                </a:lnTo>
                <a:cubicBezTo>
                  <a:pt x="7002464" y="6129629"/>
                  <a:pt x="6732941" y="6399152"/>
                  <a:pt x="6400468" y="6399152"/>
                </a:cubicBezTo>
                <a:lnTo>
                  <a:pt x="0" y="6399152"/>
                </a:lnTo>
                <a:close/>
              </a:path>
            </a:pathLst>
          </a:custGeom>
          <a:blipFill dpi="0" rotWithShape="1">
            <a:blip r:embed="rId2">
              <a:alphaModFix amt="65000"/>
            </a:blip>
            <a:srcRect/>
            <a:stretch>
              <a:fillRect/>
            </a:stretch>
          </a:blipFill>
        </p:spPr>
        <p:txBody>
          <a:bodyPr wrap="square">
            <a:noAutofit/>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7691007" y="3099815"/>
            <a:ext cx="3951469" cy="3084599"/>
          </a:xfrm>
        </p:spPr>
        <p:txBody>
          <a:bodyPr>
            <a:normAutofit/>
          </a:bodyPr>
          <a:lstStyle>
            <a:lvl1pPr marL="342900" indent="-342900">
              <a:buFont typeface="+mj-lt"/>
              <a:buAutoNum type="arabicPeriod"/>
              <a:defRPr sz="1800"/>
            </a:lvl1pPr>
            <a:lvl2pPr marL="571500" indent="-342900">
              <a:buFont typeface="+mj-lt"/>
              <a:buAutoNum type="arabicPeriod"/>
              <a:defRPr sz="1600"/>
            </a:lvl2pPr>
            <a:lvl3pPr marL="800100" indent="-342900">
              <a:buFont typeface="+mj-lt"/>
              <a:buAutoNum type="arabicPeriod"/>
              <a:defRPr sz="1400"/>
            </a:lvl3pPr>
            <a:lvl4pPr marL="914400" indent="-228600">
              <a:buFont typeface="+mj-lt"/>
              <a:buAutoNum type="arabicPeriod"/>
              <a:defRPr sz="1400"/>
            </a:lvl4pPr>
            <a:lvl5pPr marL="1143000" indent="-228600">
              <a:buFont typeface="+mj-lt"/>
              <a:buAutoNum type="arabicPeriod"/>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3071ADD6-E262-4986-BBFD-256136AC9CFC}" type="datetime1">
              <a:rPr lang="en-US" smtClean="0"/>
              <a:t>8/25/2025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Wildfire Consulting Northwest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130228433"/>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478024"/>
            <a:ext cx="4325112" cy="2454796"/>
          </a:xfrm>
        </p:spPr>
        <p:txBody>
          <a:bodyPr anchor="t">
            <a:normAutofit/>
          </a:bodyPr>
          <a:lstStyle>
            <a:lvl1pPr>
              <a:defRPr sz="4400"/>
            </a:lvl1pPr>
          </a:lstStyle>
          <a:p>
            <a:r>
              <a:rPr lang="en-US" dirty="0"/>
              <a:t>Click to edit Master title style</a:t>
            </a:r>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6273800" y="2478024"/>
            <a:ext cx="4325112" cy="245479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3DCCE4FC-0F0D-4CA7-8303-8DAF518964BF}" type="datetime1">
              <a:rPr lang="en-US" smtClean="0"/>
              <a:t>8/25/2025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Wildfire Consulting Northwest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8616047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039112"/>
            <a:ext cx="3813048" cy="3538728"/>
          </a:xfrm>
        </p:spPr>
        <p:txBody>
          <a:bodyPr anchor="t">
            <a:normAutofit/>
          </a:bodyPr>
          <a:lstStyle>
            <a:lvl1pPr>
              <a:defRPr sz="3200"/>
            </a:lvl1pPr>
          </a:lstStyle>
          <a:p>
            <a:r>
              <a:rPr lang="en-US" dirty="0"/>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422392" y="2039112"/>
            <a:ext cx="5047488" cy="3538728"/>
          </a:xfrm>
        </p:spPr>
        <p:txBody>
          <a:bodyPr vert="horz" lIns="91440" tIns="45720" rIns="91440" bIns="45720" rtlCol="0">
            <a:normAutofit/>
          </a:bodyPr>
          <a:lstStyle>
            <a:lvl1pPr>
              <a:defRPr lang="en-US"/>
            </a:lvl1pPr>
            <a:lvl2pPr>
              <a:defRPr lang="en-US"/>
            </a:lvl2pPr>
            <a:lvl3pPr>
              <a:defRPr lang="en-US"/>
            </a:lvl3pPr>
            <a:lvl4pPr>
              <a:defRPr lang="en-US"/>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A810C4BB-2147-47F6-A67C-F1D71C51BA4C}" type="datetime1">
              <a:rPr lang="en-US" smtClean="0"/>
              <a:t>8/25/2025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Wildfire Consulting Northwest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8856779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00200"/>
            <a:ext cx="4142232" cy="4636008"/>
          </a:xfrm>
        </p:spPr>
        <p:txBody>
          <a:bodyPr anchor="t">
            <a:normAutofit/>
          </a:bodyPr>
          <a:lstStyle>
            <a:lvl1pPr>
              <a:defRPr sz="3200"/>
            </a:lvl1pPr>
          </a:lstStyle>
          <a:p>
            <a:r>
              <a:rPr lang="en-US" dirty="0"/>
              <a:t>Click to edit Master title style</a:t>
            </a:r>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422392" y="1600200"/>
            <a:ext cx="5788152" cy="463600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1D4E5D56-E0FC-4576-A9F6-242F0466A70B}" type="datetime1">
              <a:rPr lang="en-US" smtClean="0"/>
              <a:t>8/25/2025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Wildfire Consulting Northwest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1227461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7" y="640079"/>
            <a:ext cx="4032505" cy="3621024"/>
          </a:xfrm>
        </p:spPr>
        <p:txBody>
          <a:bodyPr anchor="t">
            <a:normAutofit/>
          </a:bodyPr>
          <a:lstStyle>
            <a:lvl1pPr>
              <a:defRPr sz="3600"/>
            </a:lvl1pPr>
          </a:lstStyle>
          <a:p>
            <a:r>
              <a:rPr lang="en-US" dirty="0"/>
              <a:t>Click to edit Master title style</a:t>
            </a:r>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5422392" y="640715"/>
            <a:ext cx="5968098" cy="57197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2259A4C3-F27E-45D4-9B84-647F41C686E3}" type="datetime1">
              <a:rPr lang="en-US" smtClean="0"/>
              <a:t>8/25/2025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Wildfire Consulting Northwest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0646403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640080"/>
            <a:ext cx="3493008" cy="3621024"/>
          </a:xfrm>
        </p:spPr>
        <p:txBody>
          <a:bodyPr anchor="t">
            <a:normAutofit/>
          </a:bodyPr>
          <a:lstStyle>
            <a:lvl1pPr>
              <a:defRPr sz="3200"/>
            </a:lvl1pPr>
          </a:lstStyle>
          <a:p>
            <a:r>
              <a:rPr lang="en-US" dirty="0"/>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4425696" y="640080"/>
            <a:ext cx="7159752" cy="5724144"/>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906F8ABD-6227-435C-9206-6EAA896DFB52}" type="datetime1">
              <a:rPr lang="en-US" smtClean="0"/>
              <a:t>8/25/2025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Wildfire Consulting Northwest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0191652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Content Phot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550408" y="548640"/>
            <a:ext cx="6035040" cy="1143000"/>
          </a:xfrm>
        </p:spPr>
        <p:txBody>
          <a:bodyPr anchor="b"/>
          <a:lstStyle/>
          <a:p>
            <a:r>
              <a:rPr lang="en-US" dirty="0"/>
              <a:t>Click to edit Master title style</a:t>
            </a:r>
          </a:p>
        </p:txBody>
      </p:sp>
      <p:sp>
        <p:nvSpPr>
          <p:cNvPr id="11" name="Picture Placeholder 3">
            <a:extLst>
              <a:ext uri="{FF2B5EF4-FFF2-40B4-BE49-F238E27FC236}">
                <a16:creationId xmlns:a16="http://schemas.microsoft.com/office/drawing/2014/main" id="{C1AB8ED2-AD91-CB22-5624-BD41AB32529E}"/>
              </a:ext>
            </a:extLst>
          </p:cNvPr>
          <p:cNvSpPr>
            <a:spLocks noGrp="1"/>
          </p:cNvSpPr>
          <p:nvPr>
            <p:ph type="pic" sz="quarter" idx="15" hasCustomPrompt="1"/>
          </p:nvPr>
        </p:nvSpPr>
        <p:spPr>
          <a:xfrm>
            <a:off x="0" y="0"/>
            <a:ext cx="4844052" cy="6399152"/>
          </a:xfrm>
          <a:custGeom>
            <a:avLst/>
            <a:gdLst>
              <a:gd name="connsiteX0" fmla="*/ 0 w 4844052"/>
              <a:gd name="connsiteY0" fmla="*/ 0 h 6399152"/>
              <a:gd name="connsiteX1" fmla="*/ 4844052 w 4844052"/>
              <a:gd name="connsiteY1" fmla="*/ 0 h 6399152"/>
              <a:gd name="connsiteX2" fmla="*/ 4844052 w 4844052"/>
              <a:gd name="connsiteY2" fmla="*/ 5795922 h 6399152"/>
              <a:gd name="connsiteX3" fmla="*/ 4240822 w 4844052"/>
              <a:gd name="connsiteY3" fmla="*/ 6399152 h 6399152"/>
              <a:gd name="connsiteX4" fmla="*/ 0 w 4844052"/>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4052" h="6399152">
                <a:moveTo>
                  <a:pt x="0" y="0"/>
                </a:moveTo>
                <a:lnTo>
                  <a:pt x="4844052" y="0"/>
                </a:lnTo>
                <a:lnTo>
                  <a:pt x="4844052" y="5795922"/>
                </a:lnTo>
                <a:cubicBezTo>
                  <a:pt x="4844052" y="6129077"/>
                  <a:pt x="4573977" y="6399152"/>
                  <a:pt x="4240822" y="6399152"/>
                </a:cubicBezTo>
                <a:lnTo>
                  <a:pt x="0" y="6399152"/>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550408" y="1828800"/>
            <a:ext cx="6035040" cy="44897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20D827CA-2DEC-4E18-B3C1-69880C1C4596}" type="datetime1">
              <a:rPr lang="en-US" smtClean="0"/>
              <a:t>8/25/2025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Wildfire Consulting Northwest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775614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Content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40"/>
            <a:ext cx="6135624" cy="1143000"/>
          </a:xfrm>
        </p:spPr>
        <p:txBody>
          <a:bodyPr anchor="b"/>
          <a:lstStyle/>
          <a:p>
            <a:r>
              <a:rPr lang="en-US" dirty="0"/>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828800"/>
            <a:ext cx="6135624" cy="44897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a:extLst>
              <a:ext uri="{FF2B5EF4-FFF2-40B4-BE49-F238E27FC236}">
                <a16:creationId xmlns:a16="http://schemas.microsoft.com/office/drawing/2014/main" id="{D436AA50-FCF9-9A32-68F8-A124C794908D}"/>
              </a:ext>
            </a:extLst>
          </p:cNvPr>
          <p:cNvSpPr>
            <a:spLocks noGrp="1"/>
          </p:cNvSpPr>
          <p:nvPr>
            <p:ph type="pic" sz="quarter" idx="15" hasCustomPrompt="1"/>
          </p:nvPr>
        </p:nvSpPr>
        <p:spPr>
          <a:xfrm>
            <a:off x="7353304" y="0"/>
            <a:ext cx="4838696" cy="6399152"/>
          </a:xfrm>
          <a:custGeom>
            <a:avLst/>
            <a:gdLst>
              <a:gd name="connsiteX0" fmla="*/ 0 w 4838696"/>
              <a:gd name="connsiteY0" fmla="*/ 0 h 6399152"/>
              <a:gd name="connsiteX1" fmla="*/ 4838696 w 4838696"/>
              <a:gd name="connsiteY1" fmla="*/ 0 h 6399152"/>
              <a:gd name="connsiteX2" fmla="*/ 4838696 w 4838696"/>
              <a:gd name="connsiteY2" fmla="*/ 6399152 h 6399152"/>
              <a:gd name="connsiteX3" fmla="*/ 603230 w 4838696"/>
              <a:gd name="connsiteY3" fmla="*/ 6399152 h 6399152"/>
              <a:gd name="connsiteX4" fmla="*/ 0 w 4838696"/>
              <a:gd name="connsiteY4" fmla="*/ 579592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8696" h="6399152">
                <a:moveTo>
                  <a:pt x="0" y="0"/>
                </a:moveTo>
                <a:lnTo>
                  <a:pt x="4838696" y="0"/>
                </a:lnTo>
                <a:lnTo>
                  <a:pt x="4838696" y="6399152"/>
                </a:lnTo>
                <a:lnTo>
                  <a:pt x="603230" y="6399152"/>
                </a:lnTo>
                <a:cubicBezTo>
                  <a:pt x="270075" y="6399152"/>
                  <a:pt x="0" y="6129077"/>
                  <a:pt x="0" y="5795922"/>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B0B718F2-B5CF-4D71-9A0A-E73A0B965590}" type="datetime1">
              <a:rPr lang="en-US" smtClean="0"/>
              <a:t>8/25/2025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a:t>Wildfire Consulting Northwest</a:t>
            </a:r>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10738776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Content Photo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820076" y="320040"/>
            <a:ext cx="6766560" cy="932688"/>
          </a:xfrm>
        </p:spPr>
        <p:txBody>
          <a:bodyPr anchor="b"/>
          <a:lstStyle/>
          <a:p>
            <a:r>
              <a:rPr lang="en-US" dirty="0"/>
              <a:t>Click to edit Master title style</a:t>
            </a:r>
          </a:p>
        </p:txBody>
      </p:sp>
      <p:sp>
        <p:nvSpPr>
          <p:cNvPr id="11" name="Picture Placeholder 3">
            <a:extLst>
              <a:ext uri="{FF2B5EF4-FFF2-40B4-BE49-F238E27FC236}">
                <a16:creationId xmlns:a16="http://schemas.microsoft.com/office/drawing/2014/main" id="{1B32E518-8213-A79A-7E36-BA4D782F8ED4}"/>
              </a:ext>
            </a:extLst>
          </p:cNvPr>
          <p:cNvSpPr>
            <a:spLocks noGrp="1"/>
          </p:cNvSpPr>
          <p:nvPr>
            <p:ph type="pic" sz="quarter" idx="15" hasCustomPrompt="1"/>
          </p:nvPr>
        </p:nvSpPr>
        <p:spPr>
          <a:xfrm>
            <a:off x="0" y="0"/>
            <a:ext cx="4147926" cy="6399152"/>
          </a:xfrm>
          <a:custGeom>
            <a:avLst/>
            <a:gdLst>
              <a:gd name="connsiteX0" fmla="*/ 0 w 4147926"/>
              <a:gd name="connsiteY0" fmla="*/ 0 h 6399152"/>
              <a:gd name="connsiteX1" fmla="*/ 4147926 w 4147926"/>
              <a:gd name="connsiteY1" fmla="*/ 0 h 6399152"/>
              <a:gd name="connsiteX2" fmla="*/ 4147926 w 4147926"/>
              <a:gd name="connsiteY2" fmla="*/ 5795922 h 6399152"/>
              <a:gd name="connsiteX3" fmla="*/ 3544696 w 4147926"/>
              <a:gd name="connsiteY3" fmla="*/ 6399152 h 6399152"/>
              <a:gd name="connsiteX4" fmla="*/ 0 w 4147926"/>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7926" h="6399152">
                <a:moveTo>
                  <a:pt x="0" y="0"/>
                </a:moveTo>
                <a:lnTo>
                  <a:pt x="4147926" y="0"/>
                </a:lnTo>
                <a:lnTo>
                  <a:pt x="4147926" y="5795922"/>
                </a:lnTo>
                <a:cubicBezTo>
                  <a:pt x="4147926" y="6129077"/>
                  <a:pt x="3877851" y="6399152"/>
                  <a:pt x="3544696" y="6399152"/>
                </a:cubicBezTo>
                <a:lnTo>
                  <a:pt x="0" y="6399152"/>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820076" y="1380744"/>
            <a:ext cx="6766560" cy="49834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51056184-C410-4DAB-9868-789A34110213}" type="datetime1">
              <a:rPr lang="en-US" smtClean="0"/>
              <a:t>8/25/2025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Wildfire Consulting Northwest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298701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989D9442-9ACB-4B07-B318-8B2F7D31897D}" type="datetime1">
              <a:rPr lang="en-US" smtClean="0"/>
              <a:t>8/25/2025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Wildfire Consulting Northwest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0373258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Content Photo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320040"/>
            <a:ext cx="6858000" cy="932688"/>
          </a:xfrm>
        </p:spPr>
        <p:txBody>
          <a:bodyPr anchor="b"/>
          <a:lstStyle/>
          <a:p>
            <a:r>
              <a:rPr lang="en-US" dirty="0"/>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380744"/>
            <a:ext cx="6858000" cy="49834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a:extLst>
              <a:ext uri="{FF2B5EF4-FFF2-40B4-BE49-F238E27FC236}">
                <a16:creationId xmlns:a16="http://schemas.microsoft.com/office/drawing/2014/main" id="{22444857-0BC3-ACAE-DBB1-5D530AA35ED8}"/>
              </a:ext>
            </a:extLst>
          </p:cNvPr>
          <p:cNvSpPr>
            <a:spLocks noGrp="1"/>
          </p:cNvSpPr>
          <p:nvPr>
            <p:ph type="pic" sz="quarter" idx="15" hasCustomPrompt="1"/>
          </p:nvPr>
        </p:nvSpPr>
        <p:spPr>
          <a:xfrm>
            <a:off x="8046768" y="0"/>
            <a:ext cx="4145232" cy="6399152"/>
          </a:xfrm>
          <a:custGeom>
            <a:avLst/>
            <a:gdLst>
              <a:gd name="connsiteX0" fmla="*/ 0 w 4145232"/>
              <a:gd name="connsiteY0" fmla="*/ 0 h 6399152"/>
              <a:gd name="connsiteX1" fmla="*/ 4145232 w 4145232"/>
              <a:gd name="connsiteY1" fmla="*/ 0 h 6399152"/>
              <a:gd name="connsiteX2" fmla="*/ 4145232 w 4145232"/>
              <a:gd name="connsiteY2" fmla="*/ 6399152 h 6399152"/>
              <a:gd name="connsiteX3" fmla="*/ 603230 w 4145232"/>
              <a:gd name="connsiteY3" fmla="*/ 6399152 h 6399152"/>
              <a:gd name="connsiteX4" fmla="*/ 0 w 4145232"/>
              <a:gd name="connsiteY4" fmla="*/ 579592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5232" h="6399152">
                <a:moveTo>
                  <a:pt x="0" y="0"/>
                </a:moveTo>
                <a:lnTo>
                  <a:pt x="4145232" y="0"/>
                </a:lnTo>
                <a:lnTo>
                  <a:pt x="4145232" y="6399152"/>
                </a:lnTo>
                <a:lnTo>
                  <a:pt x="603230" y="6399152"/>
                </a:lnTo>
                <a:cubicBezTo>
                  <a:pt x="270075" y="6399152"/>
                  <a:pt x="0" y="6129077"/>
                  <a:pt x="0" y="5795922"/>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297533EB-49C5-4B5A-B699-F48330F8B308}" type="datetime1">
              <a:rPr lang="en-US" smtClean="0"/>
              <a:t>8/25/2025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a:t>Wildfire Consulting Northwest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5189669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Content Photo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96328" y="601755"/>
            <a:ext cx="4389120" cy="1527048"/>
          </a:xfrm>
        </p:spPr>
        <p:txBody>
          <a:bodyPr anchor="b"/>
          <a:lstStyle/>
          <a:p>
            <a:r>
              <a:rPr lang="en-US" dirty="0"/>
              <a:t>Click to edit Master title style</a:t>
            </a:r>
          </a:p>
        </p:txBody>
      </p:sp>
      <p:sp>
        <p:nvSpPr>
          <p:cNvPr id="11" name="Picture Placeholder 3">
            <a:extLst>
              <a:ext uri="{FF2B5EF4-FFF2-40B4-BE49-F238E27FC236}">
                <a16:creationId xmlns:a16="http://schemas.microsoft.com/office/drawing/2014/main" id="{6F26914B-7405-10AB-A859-8165D7B1A93C}"/>
              </a:ext>
            </a:extLst>
          </p:cNvPr>
          <p:cNvSpPr>
            <a:spLocks noGrp="1"/>
          </p:cNvSpPr>
          <p:nvPr>
            <p:ph type="pic" sz="quarter" idx="15" hasCustomPrompt="1"/>
          </p:nvPr>
        </p:nvSpPr>
        <p:spPr>
          <a:xfrm>
            <a:off x="0" y="1"/>
            <a:ext cx="6591300" cy="6410303"/>
          </a:xfrm>
          <a:custGeom>
            <a:avLst/>
            <a:gdLst>
              <a:gd name="connsiteX0" fmla="*/ 0 w 6591300"/>
              <a:gd name="connsiteY0" fmla="*/ 0 h 6410303"/>
              <a:gd name="connsiteX1" fmla="*/ 6591300 w 6591300"/>
              <a:gd name="connsiteY1" fmla="*/ 0 h 6410303"/>
              <a:gd name="connsiteX2" fmla="*/ 6591300 w 6591300"/>
              <a:gd name="connsiteY2" fmla="*/ 5807073 h 6410303"/>
              <a:gd name="connsiteX3" fmla="*/ 5988070 w 6591300"/>
              <a:gd name="connsiteY3" fmla="*/ 6410303 h 6410303"/>
              <a:gd name="connsiteX4" fmla="*/ 0 w 6591300"/>
              <a:gd name="connsiteY4" fmla="*/ 6410303 h 6410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1300" h="6410303">
                <a:moveTo>
                  <a:pt x="0" y="0"/>
                </a:moveTo>
                <a:lnTo>
                  <a:pt x="6591300" y="0"/>
                </a:lnTo>
                <a:lnTo>
                  <a:pt x="6591300" y="5807073"/>
                </a:lnTo>
                <a:cubicBezTo>
                  <a:pt x="6591300" y="6140228"/>
                  <a:pt x="6321225" y="6410303"/>
                  <a:pt x="5988070" y="6410303"/>
                </a:cubicBezTo>
                <a:lnTo>
                  <a:pt x="0" y="6410303"/>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96328" y="2276856"/>
            <a:ext cx="4389120" cy="40416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D9ED69C6-F3F2-483F-958D-BE71E417AD56}" type="datetime1">
              <a:rPr lang="en-US" smtClean="0"/>
              <a:t>8/25/2025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Wildfire Consulting Northwest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596730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Content Photo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4480560" cy="1527048"/>
          </a:xfrm>
        </p:spPr>
        <p:txBody>
          <a:bodyPr anchor="b"/>
          <a:lstStyle/>
          <a:p>
            <a:r>
              <a:rPr lang="en-US" dirty="0"/>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7" y="2276856"/>
            <a:ext cx="4480560" cy="40416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a:extLst>
              <a:ext uri="{FF2B5EF4-FFF2-40B4-BE49-F238E27FC236}">
                <a16:creationId xmlns:a16="http://schemas.microsoft.com/office/drawing/2014/main" id="{CE823DF8-AABE-3B17-254E-81CD7CA2B5BF}"/>
              </a:ext>
            </a:extLst>
          </p:cNvPr>
          <p:cNvSpPr>
            <a:spLocks noGrp="1"/>
          </p:cNvSpPr>
          <p:nvPr>
            <p:ph type="pic" sz="quarter" idx="15" hasCustomPrompt="1"/>
          </p:nvPr>
        </p:nvSpPr>
        <p:spPr>
          <a:xfrm>
            <a:off x="5737594" y="0"/>
            <a:ext cx="6454406" cy="6399152"/>
          </a:xfrm>
          <a:custGeom>
            <a:avLst/>
            <a:gdLst>
              <a:gd name="connsiteX0" fmla="*/ 0 w 6454406"/>
              <a:gd name="connsiteY0" fmla="*/ 0 h 6399152"/>
              <a:gd name="connsiteX1" fmla="*/ 6454406 w 6454406"/>
              <a:gd name="connsiteY1" fmla="*/ 0 h 6399152"/>
              <a:gd name="connsiteX2" fmla="*/ 6454406 w 6454406"/>
              <a:gd name="connsiteY2" fmla="*/ 6399152 h 6399152"/>
              <a:gd name="connsiteX3" fmla="*/ 601995 w 6454406"/>
              <a:gd name="connsiteY3" fmla="*/ 6399152 h 6399152"/>
              <a:gd name="connsiteX4" fmla="*/ 0 w 6454406"/>
              <a:gd name="connsiteY4" fmla="*/ 5797156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4406" h="6399152">
                <a:moveTo>
                  <a:pt x="0" y="0"/>
                </a:moveTo>
                <a:lnTo>
                  <a:pt x="6454406" y="0"/>
                </a:lnTo>
                <a:lnTo>
                  <a:pt x="6454406" y="6399152"/>
                </a:lnTo>
                <a:lnTo>
                  <a:pt x="601995" y="6399152"/>
                </a:lnTo>
                <a:cubicBezTo>
                  <a:pt x="269522" y="6399152"/>
                  <a:pt x="0" y="6129629"/>
                  <a:pt x="0" y="5797156"/>
                </a:cubicBez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1C437AEE-195B-4EC9-AD9B-EDEEBA2FB629}" type="datetime1">
              <a:rPr lang="en-US" smtClean="0"/>
              <a:t>8/25/2025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a:t>Wildfire Consulting Northwest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3379463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Content Photo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96328" y="320040"/>
            <a:ext cx="4389120" cy="932688"/>
          </a:xfrm>
        </p:spPr>
        <p:txBody>
          <a:bodyPr anchor="b"/>
          <a:lstStyle/>
          <a:p>
            <a:r>
              <a:rPr lang="en-US" dirty="0"/>
              <a:t>Click to edit Master title style</a:t>
            </a:r>
          </a:p>
        </p:txBody>
      </p:sp>
      <p:sp>
        <p:nvSpPr>
          <p:cNvPr id="11" name="Picture Placeholder 9">
            <a:extLst>
              <a:ext uri="{FF2B5EF4-FFF2-40B4-BE49-F238E27FC236}">
                <a16:creationId xmlns:a16="http://schemas.microsoft.com/office/drawing/2014/main" id="{6B8A8E1B-B99E-8C69-154E-2FAADB07D510}"/>
              </a:ext>
            </a:extLst>
          </p:cNvPr>
          <p:cNvSpPr>
            <a:spLocks noGrp="1"/>
          </p:cNvSpPr>
          <p:nvPr>
            <p:ph type="pic" sz="quarter" idx="15" hasCustomPrompt="1"/>
          </p:nvPr>
        </p:nvSpPr>
        <p:spPr>
          <a:xfrm>
            <a:off x="0" y="0"/>
            <a:ext cx="6591300" cy="6399152"/>
          </a:xfrm>
          <a:custGeom>
            <a:avLst/>
            <a:gdLst>
              <a:gd name="connsiteX0" fmla="*/ 0 w 6591300"/>
              <a:gd name="connsiteY0" fmla="*/ 0 h 6399152"/>
              <a:gd name="connsiteX1" fmla="*/ 6591300 w 6591300"/>
              <a:gd name="connsiteY1" fmla="*/ 0 h 6399152"/>
              <a:gd name="connsiteX2" fmla="*/ 6591300 w 6591300"/>
              <a:gd name="connsiteY2" fmla="*/ 5797156 h 6399152"/>
              <a:gd name="connsiteX3" fmla="*/ 5989304 w 6591300"/>
              <a:gd name="connsiteY3" fmla="*/ 6399152 h 6399152"/>
              <a:gd name="connsiteX4" fmla="*/ 0 w 6591300"/>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1300" h="6399152">
                <a:moveTo>
                  <a:pt x="0" y="0"/>
                </a:moveTo>
                <a:lnTo>
                  <a:pt x="6591300" y="0"/>
                </a:lnTo>
                <a:lnTo>
                  <a:pt x="6591300" y="5797156"/>
                </a:lnTo>
                <a:cubicBezTo>
                  <a:pt x="6591300" y="6129629"/>
                  <a:pt x="6321777" y="6399152"/>
                  <a:pt x="5989304" y="6399152"/>
                </a:cubicBezTo>
                <a:lnTo>
                  <a:pt x="0" y="6399152"/>
                </a:ln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96328" y="1380744"/>
            <a:ext cx="4389120" cy="49834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FA17C177-4FAC-4EFF-AB53-751951E03831}" type="datetime1">
              <a:rPr lang="en-US" smtClean="0"/>
              <a:t>8/25/2025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Wildfire Consulting Northwest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8738531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Content Photo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7" y="320040"/>
            <a:ext cx="4573413" cy="932688"/>
          </a:xfrm>
        </p:spPr>
        <p:txBody>
          <a:bodyPr anchor="b"/>
          <a:lstStyle/>
          <a:p>
            <a:r>
              <a:rPr lang="en-US" dirty="0"/>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6" y="1380744"/>
            <a:ext cx="4573413" cy="49834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a:extLst>
              <a:ext uri="{FF2B5EF4-FFF2-40B4-BE49-F238E27FC236}">
                <a16:creationId xmlns:a16="http://schemas.microsoft.com/office/drawing/2014/main" id="{2BD82EEA-7278-1A73-C95C-473F75B54048}"/>
              </a:ext>
            </a:extLst>
          </p:cNvPr>
          <p:cNvSpPr>
            <a:spLocks noGrp="1"/>
          </p:cNvSpPr>
          <p:nvPr>
            <p:ph type="pic" sz="quarter" idx="15" hasCustomPrompt="1"/>
          </p:nvPr>
        </p:nvSpPr>
        <p:spPr>
          <a:xfrm>
            <a:off x="5737593" y="0"/>
            <a:ext cx="6454407" cy="6399152"/>
          </a:xfrm>
          <a:custGeom>
            <a:avLst/>
            <a:gdLst>
              <a:gd name="connsiteX0" fmla="*/ 0 w 6454407"/>
              <a:gd name="connsiteY0" fmla="*/ 0 h 6399152"/>
              <a:gd name="connsiteX1" fmla="*/ 6454407 w 6454407"/>
              <a:gd name="connsiteY1" fmla="*/ 0 h 6399152"/>
              <a:gd name="connsiteX2" fmla="*/ 6454407 w 6454407"/>
              <a:gd name="connsiteY2" fmla="*/ 6399152 h 6399152"/>
              <a:gd name="connsiteX3" fmla="*/ 601996 w 6454407"/>
              <a:gd name="connsiteY3" fmla="*/ 6399152 h 6399152"/>
              <a:gd name="connsiteX4" fmla="*/ 0 w 6454407"/>
              <a:gd name="connsiteY4" fmla="*/ 5797156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4407" h="6399152">
                <a:moveTo>
                  <a:pt x="0" y="0"/>
                </a:moveTo>
                <a:lnTo>
                  <a:pt x="6454407" y="0"/>
                </a:lnTo>
                <a:lnTo>
                  <a:pt x="6454407" y="6399152"/>
                </a:lnTo>
                <a:lnTo>
                  <a:pt x="601996" y="6399152"/>
                </a:lnTo>
                <a:cubicBezTo>
                  <a:pt x="269523" y="6399152"/>
                  <a:pt x="0" y="6129629"/>
                  <a:pt x="0" y="5797156"/>
                </a:cubicBez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5ACFCE03-1073-4657-810F-19E67422946D}" type="datetime1">
              <a:rPr lang="en-US" smtClean="0"/>
              <a:t>8/25/2025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a:t>Wildfire Consulting Northwest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34091280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Content Photo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21040" y="603504"/>
            <a:ext cx="3401568" cy="1527048"/>
          </a:xfrm>
        </p:spPr>
        <p:txBody>
          <a:bodyPr anchor="b"/>
          <a:lstStyle/>
          <a:p>
            <a:r>
              <a:rPr lang="en-US" dirty="0"/>
              <a:t>Click to edit Master title style</a:t>
            </a:r>
          </a:p>
        </p:txBody>
      </p:sp>
      <p:sp>
        <p:nvSpPr>
          <p:cNvPr id="11" name="Picture Placeholder 3">
            <a:extLst>
              <a:ext uri="{FF2B5EF4-FFF2-40B4-BE49-F238E27FC236}">
                <a16:creationId xmlns:a16="http://schemas.microsoft.com/office/drawing/2014/main" id="{F44EE1A0-D83B-FE6C-4495-F55C5070D5D1}"/>
              </a:ext>
            </a:extLst>
          </p:cNvPr>
          <p:cNvSpPr>
            <a:spLocks noGrp="1"/>
          </p:cNvSpPr>
          <p:nvPr>
            <p:ph type="pic" sz="quarter" idx="15" hasCustomPrompt="1"/>
          </p:nvPr>
        </p:nvSpPr>
        <p:spPr>
          <a:xfrm>
            <a:off x="0" y="0"/>
            <a:ext cx="7734300" cy="6399152"/>
          </a:xfrm>
          <a:custGeom>
            <a:avLst/>
            <a:gdLst>
              <a:gd name="connsiteX0" fmla="*/ 0 w 7734300"/>
              <a:gd name="connsiteY0" fmla="*/ 0 h 6399152"/>
              <a:gd name="connsiteX1" fmla="*/ 7734300 w 7734300"/>
              <a:gd name="connsiteY1" fmla="*/ 0 h 6399152"/>
              <a:gd name="connsiteX2" fmla="*/ 7734300 w 7734300"/>
              <a:gd name="connsiteY2" fmla="*/ 5797156 h 6399152"/>
              <a:gd name="connsiteX3" fmla="*/ 7132304 w 7734300"/>
              <a:gd name="connsiteY3" fmla="*/ 6399152 h 6399152"/>
              <a:gd name="connsiteX4" fmla="*/ 0 w 7734300"/>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4300" h="6399152">
                <a:moveTo>
                  <a:pt x="0" y="0"/>
                </a:moveTo>
                <a:lnTo>
                  <a:pt x="7734300" y="0"/>
                </a:lnTo>
                <a:lnTo>
                  <a:pt x="7734300" y="5797156"/>
                </a:lnTo>
                <a:cubicBezTo>
                  <a:pt x="7734300" y="6129629"/>
                  <a:pt x="7464777" y="6399152"/>
                  <a:pt x="7132304" y="6399152"/>
                </a:cubicBezTo>
                <a:lnTo>
                  <a:pt x="0" y="6399152"/>
                </a:ln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21040"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A65A1D3E-1214-43D4-B261-7D06464D858B}" type="datetime1">
              <a:rPr lang="en-US" smtClean="0"/>
              <a:t>8/25/2025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Wildfire Consulting Northwest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2566081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Content Photo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3401568" cy="1527048"/>
          </a:xfrm>
        </p:spPr>
        <p:txBody>
          <a:bodyPr anchor="b"/>
          <a:lstStyle/>
          <a:p>
            <a:r>
              <a:rPr lang="en-US" dirty="0"/>
              <a:t>Click to edit Master title style</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429768"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a:extLst>
              <a:ext uri="{FF2B5EF4-FFF2-40B4-BE49-F238E27FC236}">
                <a16:creationId xmlns:a16="http://schemas.microsoft.com/office/drawing/2014/main" id="{58FA1BA0-D099-705F-F85E-3FBC782F7651}"/>
              </a:ext>
            </a:extLst>
          </p:cNvPr>
          <p:cNvSpPr>
            <a:spLocks noGrp="1"/>
          </p:cNvSpPr>
          <p:nvPr>
            <p:ph type="pic" sz="quarter" idx="15" hasCustomPrompt="1"/>
          </p:nvPr>
        </p:nvSpPr>
        <p:spPr>
          <a:xfrm>
            <a:off x="4502843" y="2"/>
            <a:ext cx="7689157" cy="6399151"/>
          </a:xfrm>
          <a:custGeom>
            <a:avLst/>
            <a:gdLst>
              <a:gd name="connsiteX0" fmla="*/ 0 w 7689157"/>
              <a:gd name="connsiteY0" fmla="*/ 0 h 6399151"/>
              <a:gd name="connsiteX1" fmla="*/ 7689157 w 7689157"/>
              <a:gd name="connsiteY1" fmla="*/ 0 h 6399151"/>
              <a:gd name="connsiteX2" fmla="*/ 7689157 w 7689157"/>
              <a:gd name="connsiteY2" fmla="*/ 6399151 h 6399151"/>
              <a:gd name="connsiteX3" fmla="*/ 601997 w 7689157"/>
              <a:gd name="connsiteY3" fmla="*/ 6399151 h 6399151"/>
              <a:gd name="connsiteX4" fmla="*/ 0 w 7689157"/>
              <a:gd name="connsiteY4" fmla="*/ 5797155 h 6399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9157" h="6399151">
                <a:moveTo>
                  <a:pt x="0" y="0"/>
                </a:moveTo>
                <a:lnTo>
                  <a:pt x="7689157" y="0"/>
                </a:lnTo>
                <a:lnTo>
                  <a:pt x="7689157" y="6399151"/>
                </a:lnTo>
                <a:lnTo>
                  <a:pt x="601997" y="6399151"/>
                </a:lnTo>
                <a:cubicBezTo>
                  <a:pt x="269523" y="6399151"/>
                  <a:pt x="0" y="6129628"/>
                  <a:pt x="0" y="5797155"/>
                </a:cubicBez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B0294413-B068-41B2-A62F-1FDC5BC023B6}" type="datetime1">
              <a:rPr lang="en-US" smtClean="0"/>
              <a:t>8/25/2025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Wildfire Consulting Northwest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2638629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Content Photo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11896" y="1078992"/>
            <a:ext cx="3273552" cy="1947672"/>
          </a:xfrm>
        </p:spPr>
        <p:txBody>
          <a:bodyPr anchor="b"/>
          <a:lstStyle/>
          <a:p>
            <a:r>
              <a:rPr lang="en-US" dirty="0"/>
              <a:t>Click to edit Master title style</a:t>
            </a:r>
          </a:p>
        </p:txBody>
      </p:sp>
      <p:sp>
        <p:nvSpPr>
          <p:cNvPr id="11" name="Picture Placeholder 3">
            <a:extLst>
              <a:ext uri="{FF2B5EF4-FFF2-40B4-BE49-F238E27FC236}">
                <a16:creationId xmlns:a16="http://schemas.microsoft.com/office/drawing/2014/main" id="{8073E866-A871-62F7-1E54-F2A44278F834}"/>
              </a:ext>
            </a:extLst>
          </p:cNvPr>
          <p:cNvSpPr>
            <a:spLocks noGrp="1"/>
          </p:cNvSpPr>
          <p:nvPr>
            <p:ph type="pic" sz="quarter" idx="15" hasCustomPrompt="1"/>
          </p:nvPr>
        </p:nvSpPr>
        <p:spPr>
          <a:xfrm>
            <a:off x="0" y="0"/>
            <a:ext cx="7734300" cy="6399152"/>
          </a:xfrm>
          <a:custGeom>
            <a:avLst/>
            <a:gdLst>
              <a:gd name="connsiteX0" fmla="*/ 0 w 7734300"/>
              <a:gd name="connsiteY0" fmla="*/ 0 h 6399152"/>
              <a:gd name="connsiteX1" fmla="*/ 7734300 w 7734300"/>
              <a:gd name="connsiteY1" fmla="*/ 0 h 6399152"/>
              <a:gd name="connsiteX2" fmla="*/ 7734300 w 7734300"/>
              <a:gd name="connsiteY2" fmla="*/ 5797156 h 6399152"/>
              <a:gd name="connsiteX3" fmla="*/ 7132304 w 7734300"/>
              <a:gd name="connsiteY3" fmla="*/ 6399152 h 6399152"/>
              <a:gd name="connsiteX4" fmla="*/ 0 w 7734300"/>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4300" h="6399152">
                <a:moveTo>
                  <a:pt x="0" y="0"/>
                </a:moveTo>
                <a:lnTo>
                  <a:pt x="7734300" y="0"/>
                </a:lnTo>
                <a:lnTo>
                  <a:pt x="7734300" y="5797156"/>
                </a:lnTo>
                <a:cubicBezTo>
                  <a:pt x="7734300" y="6129629"/>
                  <a:pt x="7464777" y="6399152"/>
                  <a:pt x="7132304" y="6399152"/>
                </a:cubicBezTo>
                <a:lnTo>
                  <a:pt x="0" y="6399152"/>
                </a:ln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11896" y="3099816"/>
            <a:ext cx="3273552" cy="2953512"/>
          </a:xfrm>
        </p:spPr>
        <p:txBody>
          <a:bodyPr>
            <a:normAutofit/>
          </a:bodyPr>
          <a:lstStyle>
            <a:lvl1pPr marL="0" indent="0">
              <a:buNone/>
              <a:defRPr sz="1600"/>
            </a:lvl1pPr>
            <a:lvl2pPr marL="228600" indent="0">
              <a:buNone/>
              <a:defRPr sz="1400"/>
            </a:lvl2pPr>
            <a:lvl3pPr marL="457200" indent="0">
              <a:buNone/>
              <a:defRPr sz="1400"/>
            </a:lvl3pPr>
            <a:lvl4pPr marL="685800" indent="0">
              <a:buNone/>
              <a:defRPr sz="1400"/>
            </a:lvl4pPr>
            <a:lvl5pPr marL="914400" indent="0">
              <a:buNone/>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3C576AA9-8FB7-45BE-BC9C-F6D06928E490}" type="datetime1">
              <a:rPr lang="en-US" smtClean="0"/>
              <a:t>8/25/2025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Wildfire Consulting Northwest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7209119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Content Photo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111854"/>
            <a:ext cx="3945468" cy="1389888"/>
          </a:xfrm>
        </p:spPr>
        <p:txBody>
          <a:bodyPr anchor="t">
            <a:normAutofit/>
          </a:bodyPr>
          <a:lstStyle>
            <a:lvl1pPr>
              <a:defRPr sz="3200"/>
            </a:lvl1pPr>
          </a:lstStyle>
          <a:p>
            <a:r>
              <a:rPr lang="en-US" dirty="0"/>
              <a:t>Click to edit Master title style</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584372" y="5111854"/>
            <a:ext cx="6168356" cy="1389888"/>
          </a:xfrm>
        </p:spPr>
        <p:txBody>
          <a:bodyPr>
            <a:normAutofit/>
          </a:bodyPr>
          <a:lstStyle>
            <a:lvl1pPr marL="0" indent="0">
              <a:buFont typeface="Arial" panose="020B0604020202020204" pitchFamily="34" charset="0"/>
              <a:buNone/>
              <a:defRPr sz="1600"/>
            </a:lvl1pPr>
            <a:lvl2pPr marL="228600" indent="0">
              <a:buFont typeface="Arial" panose="020B0604020202020204" pitchFamily="34" charset="0"/>
              <a:buNone/>
              <a:defRPr sz="1400"/>
            </a:lvl2pPr>
            <a:lvl3pPr marL="457200" indent="0">
              <a:buFont typeface="Arial" panose="020B0604020202020204" pitchFamily="34" charset="0"/>
              <a:buNone/>
              <a:defRPr sz="1400"/>
            </a:lvl3pPr>
            <a:lvl4pPr marL="685800" indent="0">
              <a:buFont typeface="Arial" panose="020B0604020202020204" pitchFamily="34" charset="0"/>
              <a:buNone/>
              <a:defRPr sz="1400"/>
            </a:lvl4pPr>
            <a:lvl5pPr marL="914400" indent="0">
              <a:buFont typeface="Arial" panose="020B0604020202020204" pitchFamily="34" charset="0"/>
              <a:buNone/>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8">
            <a:extLst>
              <a:ext uri="{FF2B5EF4-FFF2-40B4-BE49-F238E27FC236}">
                <a16:creationId xmlns:a16="http://schemas.microsoft.com/office/drawing/2014/main" id="{815B30A2-D0D1-DED2-1133-A673CEA16AE9}"/>
              </a:ext>
            </a:extLst>
          </p:cNvPr>
          <p:cNvSpPr>
            <a:spLocks noGrp="1"/>
          </p:cNvSpPr>
          <p:nvPr>
            <p:ph type="pic" sz="quarter" idx="15" hasCustomPrompt="1"/>
          </p:nvPr>
        </p:nvSpPr>
        <p:spPr>
          <a:xfrm>
            <a:off x="0" y="0"/>
            <a:ext cx="11750040" cy="4724868"/>
          </a:xfrm>
          <a:custGeom>
            <a:avLst/>
            <a:gdLst>
              <a:gd name="connsiteX0" fmla="*/ 0 w 11750040"/>
              <a:gd name="connsiteY0" fmla="*/ 0 h 4724868"/>
              <a:gd name="connsiteX1" fmla="*/ 11750040 w 11750040"/>
              <a:gd name="connsiteY1" fmla="*/ 0 h 4724868"/>
              <a:gd name="connsiteX2" fmla="*/ 11750040 w 11750040"/>
              <a:gd name="connsiteY2" fmla="*/ 4122872 h 4724868"/>
              <a:gd name="connsiteX3" fmla="*/ 11148044 w 11750040"/>
              <a:gd name="connsiteY3" fmla="*/ 4724868 h 4724868"/>
              <a:gd name="connsiteX4" fmla="*/ 0 w 11750040"/>
              <a:gd name="connsiteY4" fmla="*/ 4724868 h 4724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50040" h="4724868">
                <a:moveTo>
                  <a:pt x="0" y="0"/>
                </a:moveTo>
                <a:lnTo>
                  <a:pt x="11750040" y="0"/>
                </a:lnTo>
                <a:lnTo>
                  <a:pt x="11750040" y="4122872"/>
                </a:lnTo>
                <a:cubicBezTo>
                  <a:pt x="11750040" y="4455345"/>
                  <a:pt x="11480517" y="4724868"/>
                  <a:pt x="11148044" y="4724868"/>
                </a:cubicBezTo>
                <a:lnTo>
                  <a:pt x="0" y="4724868"/>
                </a:ln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DFF04D4F-D909-44F9-AEDA-A0960D8EFA67}" type="datetime1">
              <a:rPr lang="en-US" smtClean="0"/>
              <a:t>8/25/2025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Wildfire Consulting Northwest</a:t>
            </a:r>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8620030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Content Photo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4162318"/>
            <a:ext cx="2953618" cy="1892808"/>
          </a:xfrm>
        </p:spPr>
        <p:txBody>
          <a:bodyPr anchor="t">
            <a:normAutofit/>
          </a:bodyPr>
          <a:lstStyle>
            <a:lvl1pPr>
              <a:defRPr sz="3200"/>
            </a:lvl1pPr>
          </a:lstStyle>
          <a:p>
            <a:r>
              <a:rPr lang="en-US" dirty="0"/>
              <a:t>Click to edit Master title style</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4162318"/>
            <a:ext cx="7772400" cy="2240280"/>
          </a:xfrm>
        </p:spPr>
        <p:txBody>
          <a:bodyPr>
            <a:norm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400"/>
            </a:lvl4pPr>
            <a:lvl5pPr marL="1085850" indent="-171450">
              <a:buFont typeface="Arial" panose="020B0604020202020204" pitchFamily="34" charset="0"/>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8">
            <a:extLst>
              <a:ext uri="{FF2B5EF4-FFF2-40B4-BE49-F238E27FC236}">
                <a16:creationId xmlns:a16="http://schemas.microsoft.com/office/drawing/2014/main" id="{0696DEB7-ADC8-3E90-7A63-F11D6535D0E4}"/>
              </a:ext>
            </a:extLst>
          </p:cNvPr>
          <p:cNvSpPr>
            <a:spLocks noGrp="1"/>
          </p:cNvSpPr>
          <p:nvPr>
            <p:ph type="pic" sz="quarter" idx="15" hasCustomPrompt="1"/>
          </p:nvPr>
        </p:nvSpPr>
        <p:spPr>
          <a:xfrm>
            <a:off x="0" y="0"/>
            <a:ext cx="11750040" cy="3806246"/>
          </a:xfrm>
          <a:custGeom>
            <a:avLst/>
            <a:gdLst>
              <a:gd name="connsiteX0" fmla="*/ 0 w 11733150"/>
              <a:gd name="connsiteY0" fmla="*/ 0 h 3806246"/>
              <a:gd name="connsiteX1" fmla="*/ 11733150 w 11733150"/>
              <a:gd name="connsiteY1" fmla="*/ 0 h 3806246"/>
              <a:gd name="connsiteX2" fmla="*/ 11733150 w 11733150"/>
              <a:gd name="connsiteY2" fmla="*/ 3204250 h 3806246"/>
              <a:gd name="connsiteX3" fmla="*/ 11131154 w 11733150"/>
              <a:gd name="connsiteY3" fmla="*/ 3806246 h 3806246"/>
              <a:gd name="connsiteX4" fmla="*/ 0 w 11733150"/>
              <a:gd name="connsiteY4" fmla="*/ 3806246 h 3806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3150" h="3806246">
                <a:moveTo>
                  <a:pt x="0" y="0"/>
                </a:moveTo>
                <a:lnTo>
                  <a:pt x="11733150" y="0"/>
                </a:lnTo>
                <a:lnTo>
                  <a:pt x="11733150" y="3204250"/>
                </a:lnTo>
                <a:cubicBezTo>
                  <a:pt x="11733150" y="3536723"/>
                  <a:pt x="11463627" y="3806246"/>
                  <a:pt x="11131154" y="3806246"/>
                </a:cubicBezTo>
                <a:lnTo>
                  <a:pt x="0" y="3806246"/>
                </a:ln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63B0734B-48F3-46D8-8A4C-959F269CAE66}" type="datetime1">
              <a:rPr lang="en-US" smtClean="0"/>
              <a:t>8/25/2025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Wildfire Consulting Northwest</a:t>
            </a:r>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824494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269480" y="411480"/>
            <a:ext cx="4361688" cy="3968496"/>
          </a:xfrm>
        </p:spPr>
        <p:txBody>
          <a:bodyPr vert="horz" lIns="91440" tIns="45720" rIns="91440" bIns="45720" rtlCol="0" anchor="t">
            <a:normAutofit/>
          </a:bodyPr>
          <a:lstStyle>
            <a:lvl1pPr>
              <a:defRPr lang="en-US" sz="4800" dirty="0">
                <a:solidFill>
                  <a:schemeClr val="tx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269480" y="4873752"/>
            <a:ext cx="4206240" cy="1380744"/>
          </a:xfrm>
        </p:spPr>
        <p:txBody>
          <a:bodyPr vert="horz" lIns="91440" tIns="45720" rIns="91440" bIns="45720" rtlCol="0" anchor="b">
            <a:normAutofit/>
          </a:bodyPr>
          <a:lstStyle>
            <a:lvl1pPr marL="0" indent="0">
              <a:buNone/>
              <a:defRPr lang="en-US" dirty="0">
                <a:solidFill>
                  <a:schemeClr val="tx2"/>
                </a:solidFill>
              </a:defRPr>
            </a:lvl1pPr>
          </a:lstStyle>
          <a:p>
            <a:pPr lvl="0"/>
            <a:r>
              <a:rPr lang="en-US" dirty="0"/>
              <a:t>Click to edit Master subtitle style</a:t>
            </a:r>
          </a:p>
        </p:txBody>
      </p:sp>
      <p:sp>
        <p:nvSpPr>
          <p:cNvPr id="11" name="Picture Placeholder 6">
            <a:extLst>
              <a:ext uri="{FF2B5EF4-FFF2-40B4-BE49-F238E27FC236}">
                <a16:creationId xmlns:a16="http://schemas.microsoft.com/office/drawing/2014/main" id="{1D6AB98B-BD95-F9FC-BB22-1A89B6EE3246}"/>
              </a:ext>
            </a:extLst>
          </p:cNvPr>
          <p:cNvSpPr>
            <a:spLocks noGrp="1"/>
          </p:cNvSpPr>
          <p:nvPr>
            <p:ph type="pic" sz="quarter" idx="13" hasCustomPrompt="1"/>
          </p:nvPr>
        </p:nvSpPr>
        <p:spPr>
          <a:xfrm>
            <a:off x="0" y="0"/>
            <a:ext cx="6604503" cy="6399152"/>
          </a:xfrm>
          <a:custGeom>
            <a:avLst/>
            <a:gdLst>
              <a:gd name="connsiteX0" fmla="*/ 0 w 6604503"/>
              <a:gd name="connsiteY0" fmla="*/ 0 h 6399152"/>
              <a:gd name="connsiteX1" fmla="*/ 6604503 w 6604503"/>
              <a:gd name="connsiteY1" fmla="*/ 0 h 6399152"/>
              <a:gd name="connsiteX2" fmla="*/ 6604503 w 6604503"/>
              <a:gd name="connsiteY2" fmla="*/ 5797156 h 6399152"/>
              <a:gd name="connsiteX3" fmla="*/ 6002507 w 6604503"/>
              <a:gd name="connsiteY3" fmla="*/ 6399152 h 6399152"/>
              <a:gd name="connsiteX4" fmla="*/ 0 w 6604503"/>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4503" h="6399152">
                <a:moveTo>
                  <a:pt x="0" y="0"/>
                </a:moveTo>
                <a:lnTo>
                  <a:pt x="6604503" y="0"/>
                </a:lnTo>
                <a:lnTo>
                  <a:pt x="6604503" y="5797156"/>
                </a:lnTo>
                <a:cubicBezTo>
                  <a:pt x="6604503" y="6129629"/>
                  <a:pt x="6334980" y="6399152"/>
                  <a:pt x="6002507" y="6399152"/>
                </a:cubicBezTo>
                <a:lnTo>
                  <a:pt x="0" y="6399152"/>
                </a:lnTo>
                <a:close/>
              </a:path>
            </a:pathLst>
          </a:custGeom>
          <a:blipFill dpi="0" rotWithShape="1">
            <a:blip r:embed="rId2">
              <a:alphaModFix amt="75000"/>
            </a:blip>
            <a:srcRect/>
            <a:stretch>
              <a:fillRect/>
            </a:stretch>
          </a:blipFill>
        </p:spPr>
        <p:txBody>
          <a:bodyPr wrap="square">
            <a:noAutofit/>
          </a:bodyPr>
          <a:lstStyle>
            <a:lvl1pPr marL="0" indent="0">
              <a:buNone/>
              <a:defRPr/>
            </a:lvl1pPr>
          </a:lstStyle>
          <a:p>
            <a:r>
              <a:rPr lang="en-US" dirty="0"/>
              <a: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CE277C13-2DF8-4CEE-B044-E6E0E550FB03}" type="datetime1">
              <a:rPr lang="en-US" smtClean="0"/>
              <a:t>8/25/2025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a:t>Wildfire Consulting Northwest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1421802040"/>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Content Photo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61425"/>
            <a:ext cx="2953618" cy="1892808"/>
          </a:xfrm>
        </p:spPr>
        <p:txBody>
          <a:bodyPr anchor="t">
            <a:normAutofit/>
          </a:bodyPr>
          <a:lstStyle>
            <a:lvl1pPr>
              <a:defRPr sz="3200"/>
            </a:lvl1pPr>
          </a:lstStyle>
          <a:p>
            <a:r>
              <a:rPr lang="en-US" dirty="0"/>
              <a:t>Click to edit Master title style</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561425"/>
            <a:ext cx="7772400" cy="2240280"/>
          </a:xfrm>
        </p:spPr>
        <p:txBody>
          <a:bodyPr>
            <a:norm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400"/>
            </a:lvl4pPr>
            <a:lvl5pPr marL="1085850" indent="-171450">
              <a:buFont typeface="Arial" panose="020B0604020202020204" pitchFamily="34" charset="0"/>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11">
            <a:extLst>
              <a:ext uri="{FF2B5EF4-FFF2-40B4-BE49-F238E27FC236}">
                <a16:creationId xmlns:a16="http://schemas.microsoft.com/office/drawing/2014/main" id="{20558516-7088-BB33-D6DC-15ED4C60CBAF}"/>
              </a:ext>
            </a:extLst>
          </p:cNvPr>
          <p:cNvSpPr>
            <a:spLocks noGrp="1"/>
          </p:cNvSpPr>
          <p:nvPr>
            <p:ph type="pic" sz="quarter" idx="15" hasCustomPrompt="1"/>
          </p:nvPr>
        </p:nvSpPr>
        <p:spPr>
          <a:xfrm>
            <a:off x="441960" y="3067414"/>
            <a:ext cx="11750040" cy="3790586"/>
          </a:xfrm>
          <a:custGeom>
            <a:avLst/>
            <a:gdLst>
              <a:gd name="connsiteX0" fmla="*/ 603695 w 11750040"/>
              <a:gd name="connsiteY0" fmla="*/ 0 h 3790586"/>
              <a:gd name="connsiteX1" fmla="*/ 11750040 w 11750040"/>
              <a:gd name="connsiteY1" fmla="*/ 0 h 3790586"/>
              <a:gd name="connsiteX2" fmla="*/ 11750040 w 11750040"/>
              <a:gd name="connsiteY2" fmla="*/ 3790586 h 3790586"/>
              <a:gd name="connsiteX3" fmla="*/ 0 w 11750040"/>
              <a:gd name="connsiteY3" fmla="*/ 3790586 h 3790586"/>
              <a:gd name="connsiteX4" fmla="*/ 0 w 11750040"/>
              <a:gd name="connsiteY4" fmla="*/ 603695 h 3790586"/>
              <a:gd name="connsiteX5" fmla="*/ 603695 w 11750040"/>
              <a:gd name="connsiteY5" fmla="*/ 0 h 379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50040" h="3790586">
                <a:moveTo>
                  <a:pt x="603695" y="0"/>
                </a:moveTo>
                <a:lnTo>
                  <a:pt x="11750040" y="0"/>
                </a:lnTo>
                <a:lnTo>
                  <a:pt x="11750040" y="3790586"/>
                </a:lnTo>
                <a:lnTo>
                  <a:pt x="0" y="3790586"/>
                </a:lnTo>
                <a:lnTo>
                  <a:pt x="0" y="603695"/>
                </a:lnTo>
                <a:cubicBezTo>
                  <a:pt x="0" y="270283"/>
                  <a:pt x="270283" y="0"/>
                  <a:pt x="603695" y="0"/>
                </a:cubicBez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40460"/>
            <a:ext cx="3494314" cy="338328"/>
          </a:xfrm>
        </p:spPr>
        <p:txBody>
          <a:bodyPr/>
          <a:lstStyle/>
          <a:p>
            <a:fld id="{C303F647-C96F-4EEF-9AA4-751326F2C4D1}" type="datetime1">
              <a:rPr lang="en-US" smtClean="0"/>
              <a:t>8/25/2025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876521" y="40460"/>
            <a:ext cx="2805405" cy="338328"/>
          </a:xfrm>
        </p:spPr>
        <p:txBody>
          <a:bodyPr/>
          <a:lstStyle/>
          <a:p>
            <a:r>
              <a:rPr lang="en-US"/>
              <a:t>Wildfire Consulting Northwest</a:t>
            </a:r>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632162" y="40460"/>
            <a:ext cx="429207" cy="338328"/>
          </a:xfr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1914704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Content Photo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11155680" cy="970463"/>
          </a:xfrm>
        </p:spPr>
        <p:txBody>
          <a:bodyPr anchor="ctr"/>
          <a:lstStyle/>
          <a:p>
            <a:r>
              <a:rPr lang="en-US" dirty="0"/>
              <a:t>Click to edit Master title style</a:t>
            </a:r>
          </a:p>
        </p:txBody>
      </p:sp>
      <p:sp>
        <p:nvSpPr>
          <p:cNvPr id="9" name="Picture Placeholder 8">
            <a:extLst>
              <a:ext uri="{FF2B5EF4-FFF2-40B4-BE49-F238E27FC236}">
                <a16:creationId xmlns:a16="http://schemas.microsoft.com/office/drawing/2014/main" id="{19C22D85-D675-737B-9F54-B9D7FC819199}"/>
              </a:ext>
            </a:extLst>
          </p:cNvPr>
          <p:cNvSpPr>
            <a:spLocks noGrp="1"/>
          </p:cNvSpPr>
          <p:nvPr>
            <p:ph type="pic" sz="quarter" idx="15" hasCustomPrompt="1"/>
          </p:nvPr>
        </p:nvSpPr>
        <p:spPr>
          <a:xfrm>
            <a:off x="0" y="1828800"/>
            <a:ext cx="6707699" cy="5029200"/>
          </a:xfrm>
          <a:custGeom>
            <a:avLst/>
            <a:gdLst>
              <a:gd name="connsiteX0" fmla="*/ 0 w 6707699"/>
              <a:gd name="connsiteY0" fmla="*/ 0 h 5029200"/>
              <a:gd name="connsiteX1" fmla="*/ 6129259 w 6707699"/>
              <a:gd name="connsiteY1" fmla="*/ 0 h 5029200"/>
              <a:gd name="connsiteX2" fmla="*/ 6707699 w 6707699"/>
              <a:gd name="connsiteY2" fmla="*/ 578440 h 5029200"/>
              <a:gd name="connsiteX3" fmla="*/ 6707699 w 6707699"/>
              <a:gd name="connsiteY3" fmla="*/ 5029200 h 5029200"/>
              <a:gd name="connsiteX4" fmla="*/ 0 w 6707699"/>
              <a:gd name="connsiteY4" fmla="*/ 5029200 h 50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7699" h="5029200">
                <a:moveTo>
                  <a:pt x="0" y="0"/>
                </a:moveTo>
                <a:lnTo>
                  <a:pt x="6129259" y="0"/>
                </a:lnTo>
                <a:cubicBezTo>
                  <a:pt x="6448723" y="0"/>
                  <a:pt x="6707699" y="258976"/>
                  <a:pt x="6707699" y="578440"/>
                </a:cubicBezTo>
                <a:lnTo>
                  <a:pt x="6707699" y="5029200"/>
                </a:lnTo>
                <a:lnTo>
                  <a:pt x="0" y="5029200"/>
                </a:ln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7389302" y="1828800"/>
            <a:ext cx="4196146" cy="45037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7389302" y="6492240"/>
            <a:ext cx="1280160" cy="338328"/>
          </a:xfrm>
        </p:spPr>
        <p:txBody>
          <a:bodyPr/>
          <a:lstStyle/>
          <a:p>
            <a:fld id="{CEEE9A39-3F73-4FC7-A9AB-A7578CA21BDE}" type="datetime1">
              <a:rPr lang="en-US" smtClean="0"/>
              <a:t>8/25/2025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669462" y="6492240"/>
            <a:ext cx="2888554" cy="338328"/>
          </a:xfrm>
        </p:spPr>
        <p:txBody>
          <a:bodyPr/>
          <a:lstStyle/>
          <a:p>
            <a:r>
              <a:rPr lang="en-US"/>
              <a:t>Wildfire Consulting Northwest</a:t>
            </a:r>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9378306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Content Photo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39"/>
            <a:ext cx="4855464" cy="1453896"/>
          </a:xfrm>
        </p:spPr>
        <p:txBody>
          <a:bodyPr anchor="t"/>
          <a:lstStyle/>
          <a:p>
            <a:r>
              <a:rPr lang="en-US" dirty="0"/>
              <a:t>Click to edit Master title style</a:t>
            </a:r>
          </a:p>
        </p:txBody>
      </p:sp>
      <p:sp>
        <p:nvSpPr>
          <p:cNvPr id="11" name="Picture Placeholder 8">
            <a:extLst>
              <a:ext uri="{FF2B5EF4-FFF2-40B4-BE49-F238E27FC236}">
                <a16:creationId xmlns:a16="http://schemas.microsoft.com/office/drawing/2014/main" id="{C202BC3A-8633-9F03-1586-99447DA1CFF3}"/>
              </a:ext>
            </a:extLst>
          </p:cNvPr>
          <p:cNvSpPr>
            <a:spLocks noGrp="1"/>
          </p:cNvSpPr>
          <p:nvPr>
            <p:ph type="pic" sz="quarter" idx="15" hasCustomPrompt="1"/>
          </p:nvPr>
        </p:nvSpPr>
        <p:spPr>
          <a:xfrm>
            <a:off x="0" y="2293496"/>
            <a:ext cx="5285232" cy="4564504"/>
          </a:xfrm>
          <a:custGeom>
            <a:avLst/>
            <a:gdLst>
              <a:gd name="connsiteX0" fmla="*/ 0 w 5285232"/>
              <a:gd name="connsiteY0" fmla="*/ 0 h 4564504"/>
              <a:gd name="connsiteX1" fmla="*/ 4706792 w 5285232"/>
              <a:gd name="connsiteY1" fmla="*/ 0 h 4564504"/>
              <a:gd name="connsiteX2" fmla="*/ 5285232 w 5285232"/>
              <a:gd name="connsiteY2" fmla="*/ 578440 h 4564504"/>
              <a:gd name="connsiteX3" fmla="*/ 5285232 w 5285232"/>
              <a:gd name="connsiteY3" fmla="*/ 4564504 h 4564504"/>
              <a:gd name="connsiteX4" fmla="*/ 0 w 5285232"/>
              <a:gd name="connsiteY4" fmla="*/ 4564504 h 4564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5232" h="4564504">
                <a:moveTo>
                  <a:pt x="0" y="0"/>
                </a:moveTo>
                <a:lnTo>
                  <a:pt x="4706792" y="0"/>
                </a:lnTo>
                <a:cubicBezTo>
                  <a:pt x="5026256" y="0"/>
                  <a:pt x="5285232" y="258976"/>
                  <a:pt x="5285232" y="578440"/>
                </a:cubicBezTo>
                <a:lnTo>
                  <a:pt x="5285232" y="4564504"/>
                </a:lnTo>
                <a:lnTo>
                  <a:pt x="0" y="4564504"/>
                </a:ln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6096000" y="549275"/>
            <a:ext cx="5585925" cy="57832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6096000" y="6492240"/>
            <a:ext cx="2651760" cy="338328"/>
          </a:xfrm>
        </p:spPr>
        <p:txBody>
          <a:bodyPr/>
          <a:lstStyle/>
          <a:p>
            <a:fld id="{A97B3FFB-2EFD-4788-822E-B5F1E4A1676F}" type="datetime1">
              <a:rPr lang="en-US" smtClean="0"/>
              <a:t>8/25/2025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Wildfire Consulting Northwest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0733826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Content Photo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50218"/>
            <a:ext cx="3827439" cy="1453896"/>
          </a:xfrm>
        </p:spPr>
        <p:txBody>
          <a:bodyPr anchor="t">
            <a:normAutofit/>
          </a:bodyPr>
          <a:lstStyle>
            <a:lvl1pPr>
              <a:defRPr sz="3200"/>
            </a:lvl1pPr>
          </a:lstStyle>
          <a:p>
            <a:r>
              <a:rPr lang="en-US" dirty="0"/>
              <a:t>Click to edit Master title style</a:t>
            </a:r>
          </a:p>
        </p:txBody>
      </p:sp>
      <p:sp>
        <p:nvSpPr>
          <p:cNvPr id="10" name="Picture Placeholder 8">
            <a:extLst>
              <a:ext uri="{FF2B5EF4-FFF2-40B4-BE49-F238E27FC236}">
                <a16:creationId xmlns:a16="http://schemas.microsoft.com/office/drawing/2014/main" id="{E211327B-3880-6494-1C8F-EEE1BF913B81}"/>
              </a:ext>
            </a:extLst>
          </p:cNvPr>
          <p:cNvSpPr>
            <a:spLocks noGrp="1"/>
          </p:cNvSpPr>
          <p:nvPr>
            <p:ph type="pic" sz="quarter" idx="15" hasCustomPrompt="1"/>
          </p:nvPr>
        </p:nvSpPr>
        <p:spPr>
          <a:xfrm>
            <a:off x="0" y="2293494"/>
            <a:ext cx="4176819" cy="4564506"/>
          </a:xfrm>
          <a:custGeom>
            <a:avLst/>
            <a:gdLst>
              <a:gd name="connsiteX0" fmla="*/ 0 w 4176819"/>
              <a:gd name="connsiteY0" fmla="*/ 0 h 4564506"/>
              <a:gd name="connsiteX1" fmla="*/ 3598379 w 4176819"/>
              <a:gd name="connsiteY1" fmla="*/ 0 h 4564506"/>
              <a:gd name="connsiteX2" fmla="*/ 4176819 w 4176819"/>
              <a:gd name="connsiteY2" fmla="*/ 578440 h 4564506"/>
              <a:gd name="connsiteX3" fmla="*/ 4176819 w 4176819"/>
              <a:gd name="connsiteY3" fmla="*/ 4564506 h 4564506"/>
              <a:gd name="connsiteX4" fmla="*/ 0 w 4176819"/>
              <a:gd name="connsiteY4" fmla="*/ 4564506 h 4564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819" h="4564506">
                <a:moveTo>
                  <a:pt x="0" y="0"/>
                </a:moveTo>
                <a:lnTo>
                  <a:pt x="3598379" y="0"/>
                </a:lnTo>
                <a:cubicBezTo>
                  <a:pt x="3917843" y="0"/>
                  <a:pt x="4176819" y="258976"/>
                  <a:pt x="4176819" y="578440"/>
                </a:cubicBezTo>
                <a:lnTo>
                  <a:pt x="4176819" y="4564506"/>
                </a:lnTo>
                <a:lnTo>
                  <a:pt x="0" y="4564506"/>
                </a:ln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5120787" y="549275"/>
            <a:ext cx="6561138" cy="578815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5115073" y="6492240"/>
            <a:ext cx="2843784" cy="338328"/>
          </a:xfrm>
        </p:spPr>
        <p:txBody>
          <a:bodyPr/>
          <a:lstStyle/>
          <a:p>
            <a:fld id="{C9F6015D-63E8-4C13-AF24-84411B96411E}" type="datetime1">
              <a:rPr lang="en-US" smtClean="0"/>
              <a:t>8/25/2025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Wildfire Consulting Northwest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3989425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ig Number">
    <p:bg>
      <p:bgRef idx="1001">
        <a:schemeClr val="bg2"/>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EF0D11-5ED9-D2C8-48DF-CDDD85CEAC2D}"/>
              </a:ext>
            </a:extLst>
          </p:cNvPr>
          <p:cNvSpPr/>
          <p:nvPr/>
        </p:nvSpPr>
        <p:spPr>
          <a:xfrm>
            <a:off x="0" y="0"/>
            <a:ext cx="1219200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C62E16-021E-429D-57AF-0AC1B2666E43}"/>
              </a:ext>
            </a:extLst>
          </p:cNvPr>
          <p:cNvSpPr>
            <a:spLocks noGrp="1"/>
          </p:cNvSpPr>
          <p:nvPr>
            <p:ph type="title"/>
          </p:nvPr>
        </p:nvSpPr>
        <p:spPr>
          <a:xfrm>
            <a:off x="1389888" y="4809744"/>
            <a:ext cx="9345168" cy="1225296"/>
          </a:xfrm>
        </p:spPr>
        <p:txBody>
          <a:bodyPr anchor="t">
            <a:normAutofit/>
          </a:bodyPr>
          <a:lstStyle>
            <a:lvl1pPr algn="ctr">
              <a:lnSpc>
                <a:spcPct val="120000"/>
              </a:lnSpc>
              <a:defRPr sz="2800">
                <a:solidFill>
                  <a:schemeClr val="tx2"/>
                </a:solidFill>
                <a:latin typeface="+mn-lt"/>
              </a:defRPr>
            </a:lvl1pPr>
          </a:lstStyle>
          <a:p>
            <a:r>
              <a:rPr lang="en-US" dirty="0"/>
              <a:t>Click to edit Master title style</a:t>
            </a:r>
          </a:p>
        </p:txBody>
      </p:sp>
      <p:sp>
        <p:nvSpPr>
          <p:cNvPr id="7" name="Content Placeholder 6">
            <a:extLst>
              <a:ext uri="{FF2B5EF4-FFF2-40B4-BE49-F238E27FC236}">
                <a16:creationId xmlns:a16="http://schemas.microsoft.com/office/drawing/2014/main" id="{8D5285B4-939B-FC12-E19A-F30DFE493F08}"/>
              </a:ext>
            </a:extLst>
          </p:cNvPr>
          <p:cNvSpPr>
            <a:spLocks noGrp="1"/>
          </p:cNvSpPr>
          <p:nvPr>
            <p:ph sz="quarter" idx="13" hasCustomPrompt="1"/>
          </p:nvPr>
        </p:nvSpPr>
        <p:spPr>
          <a:xfrm>
            <a:off x="493776" y="603504"/>
            <a:ext cx="11201400" cy="4206240"/>
          </a:xfrm>
        </p:spPr>
        <p:txBody>
          <a:bodyPr anchor="b">
            <a:normAutofit/>
          </a:bodyPr>
          <a:lstStyle>
            <a:lvl1pPr marL="0" indent="0" algn="ctr">
              <a:lnSpc>
                <a:spcPct val="90000"/>
              </a:lnSpc>
              <a:buNone/>
              <a:defRPr sz="27800">
                <a:solidFill>
                  <a:schemeClr val="accent1">
                    <a:lumMod val="75000"/>
                  </a:schemeClr>
                </a:solidFill>
                <a:latin typeface="+mj-lt"/>
              </a:defRPr>
            </a:lvl1pPr>
          </a:lstStyle>
          <a:p>
            <a:pPr lvl="0"/>
            <a:r>
              <a:rPr lang="en-US" dirty="0"/>
              <a:t>##%</a:t>
            </a:r>
          </a:p>
        </p:txBody>
      </p:sp>
      <p:sp>
        <p:nvSpPr>
          <p:cNvPr id="3" name="Date Placeholder 2">
            <a:extLst>
              <a:ext uri="{FF2B5EF4-FFF2-40B4-BE49-F238E27FC236}">
                <a16:creationId xmlns:a16="http://schemas.microsoft.com/office/drawing/2014/main" id="{0C53913C-4E7F-A6E2-8028-C03CFD32F302}"/>
              </a:ext>
            </a:extLst>
          </p:cNvPr>
          <p:cNvSpPr>
            <a:spLocks noGrp="1"/>
          </p:cNvSpPr>
          <p:nvPr>
            <p:ph type="dt" sz="half" idx="10"/>
          </p:nvPr>
        </p:nvSpPr>
        <p:spPr/>
        <p:txBody>
          <a:bodyPr/>
          <a:lstStyle>
            <a:lvl1pPr>
              <a:defRPr>
                <a:solidFill>
                  <a:schemeClr val="tx2"/>
                </a:solidFill>
              </a:defRPr>
            </a:lvl1pPr>
          </a:lstStyle>
          <a:p>
            <a:fld id="{0BA46E3D-95DA-494D-B2BF-50A34C859AFB}" type="datetime1">
              <a:rPr lang="en-US" smtClean="0"/>
              <a:t>8/25/2025</a:t>
            </a:fld>
            <a:endParaRPr lang="en-US" dirty="0"/>
          </a:p>
        </p:txBody>
      </p:sp>
      <p:sp>
        <p:nvSpPr>
          <p:cNvPr id="4" name="Footer Placeholder 3">
            <a:extLst>
              <a:ext uri="{FF2B5EF4-FFF2-40B4-BE49-F238E27FC236}">
                <a16:creationId xmlns:a16="http://schemas.microsoft.com/office/drawing/2014/main" id="{F0225984-1615-5B69-4A65-E3A7E6508DE7}"/>
              </a:ext>
            </a:extLst>
          </p:cNvPr>
          <p:cNvSpPr>
            <a:spLocks noGrp="1"/>
          </p:cNvSpPr>
          <p:nvPr>
            <p:ph type="ftr" sz="quarter" idx="11"/>
          </p:nvPr>
        </p:nvSpPr>
        <p:spPr/>
        <p:txBody>
          <a:bodyPr/>
          <a:lstStyle>
            <a:lvl1pPr>
              <a:defRPr>
                <a:solidFill>
                  <a:schemeClr val="tx2"/>
                </a:solidFill>
              </a:defRPr>
            </a:lvl1pPr>
          </a:lstStyle>
          <a:p>
            <a:r>
              <a:rPr lang="en-US"/>
              <a:t>Wildfire Consulting Northwest</a:t>
            </a:r>
            <a:endParaRPr lang="en-US" dirty="0"/>
          </a:p>
        </p:txBody>
      </p:sp>
      <p:sp>
        <p:nvSpPr>
          <p:cNvPr id="5" name="Slide Number Placeholder 4">
            <a:extLst>
              <a:ext uri="{FF2B5EF4-FFF2-40B4-BE49-F238E27FC236}">
                <a16:creationId xmlns:a16="http://schemas.microsoft.com/office/drawing/2014/main" id="{26A6A07C-51B6-897B-8C81-FBA62CFE4176}"/>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304288528"/>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Big Number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62E16-021E-429D-57AF-0AC1B2666E43}"/>
              </a:ext>
            </a:extLst>
          </p:cNvPr>
          <p:cNvSpPr>
            <a:spLocks noGrp="1"/>
          </p:cNvSpPr>
          <p:nvPr>
            <p:ph type="title"/>
          </p:nvPr>
        </p:nvSpPr>
        <p:spPr>
          <a:xfrm>
            <a:off x="621792" y="4873752"/>
            <a:ext cx="8439912" cy="1490472"/>
          </a:xfrm>
        </p:spPr>
        <p:txBody>
          <a:bodyPr vert="horz" lIns="91440" tIns="45720" rIns="91440" bIns="45720" rtlCol="0" anchor="t">
            <a:normAutofit/>
          </a:bodyPr>
          <a:lstStyle>
            <a:lvl1pPr>
              <a:lnSpc>
                <a:spcPct val="120000"/>
              </a:lnSpc>
              <a:defRPr lang="en-US" sz="2800" dirty="0">
                <a:solidFill>
                  <a:schemeClr val="tx2"/>
                </a:solidFill>
                <a:latin typeface="+mn-lt"/>
              </a:defRPr>
            </a:lvl1pPr>
          </a:lstStyle>
          <a:p>
            <a:pPr lvl="0"/>
            <a:r>
              <a:rPr lang="en-US" dirty="0"/>
              <a:t>Click to edit Master title style</a:t>
            </a:r>
          </a:p>
        </p:txBody>
      </p:sp>
      <p:sp>
        <p:nvSpPr>
          <p:cNvPr id="7" name="Content Placeholder 6">
            <a:extLst>
              <a:ext uri="{FF2B5EF4-FFF2-40B4-BE49-F238E27FC236}">
                <a16:creationId xmlns:a16="http://schemas.microsoft.com/office/drawing/2014/main" id="{8D5285B4-939B-FC12-E19A-F30DFE493F08}"/>
              </a:ext>
            </a:extLst>
          </p:cNvPr>
          <p:cNvSpPr>
            <a:spLocks noGrp="1"/>
          </p:cNvSpPr>
          <p:nvPr>
            <p:ph sz="quarter" idx="13" hasCustomPrompt="1"/>
          </p:nvPr>
        </p:nvSpPr>
        <p:spPr>
          <a:xfrm>
            <a:off x="539496" y="420624"/>
            <a:ext cx="11100816" cy="4334256"/>
          </a:xfrm>
        </p:spPr>
        <p:txBody>
          <a:bodyPr vert="horz" lIns="91440" tIns="45720" rIns="91440" bIns="45720" rtlCol="0" anchor="b">
            <a:normAutofit/>
          </a:bodyPr>
          <a:lstStyle>
            <a:lvl1pPr marL="0" indent="0">
              <a:lnSpc>
                <a:spcPct val="90000"/>
              </a:lnSpc>
              <a:buNone/>
              <a:defRPr lang="en-US" sz="27800" dirty="0">
                <a:solidFill>
                  <a:schemeClr val="accent1"/>
                </a:solidFill>
                <a:latin typeface="+mj-lt"/>
              </a:defRPr>
            </a:lvl1pPr>
          </a:lstStyle>
          <a:p>
            <a:pPr lvl="0"/>
            <a:r>
              <a:rPr lang="en-US" dirty="0"/>
              <a:t>##%</a:t>
            </a:r>
          </a:p>
        </p:txBody>
      </p:sp>
      <p:sp>
        <p:nvSpPr>
          <p:cNvPr id="3" name="Date Placeholder 2">
            <a:extLst>
              <a:ext uri="{FF2B5EF4-FFF2-40B4-BE49-F238E27FC236}">
                <a16:creationId xmlns:a16="http://schemas.microsoft.com/office/drawing/2014/main" id="{0C53913C-4E7F-A6E2-8028-C03CFD32F302}"/>
              </a:ext>
            </a:extLst>
          </p:cNvPr>
          <p:cNvSpPr>
            <a:spLocks noGrp="1"/>
          </p:cNvSpPr>
          <p:nvPr>
            <p:ph type="dt" sz="half" idx="10"/>
          </p:nvPr>
        </p:nvSpPr>
        <p:spPr/>
        <p:txBody>
          <a:bodyPr/>
          <a:lstStyle>
            <a:lvl1pPr>
              <a:defRPr>
                <a:solidFill>
                  <a:schemeClr val="tx2"/>
                </a:solidFill>
              </a:defRPr>
            </a:lvl1pPr>
          </a:lstStyle>
          <a:p>
            <a:fld id="{9D912F49-A9E5-432F-8728-1F7DD8172584}" type="datetime1">
              <a:rPr lang="en-US" smtClean="0"/>
              <a:t>8/25/2025</a:t>
            </a:fld>
            <a:endParaRPr lang="en-US" dirty="0"/>
          </a:p>
        </p:txBody>
      </p:sp>
      <p:sp>
        <p:nvSpPr>
          <p:cNvPr id="4" name="Footer Placeholder 3">
            <a:extLst>
              <a:ext uri="{FF2B5EF4-FFF2-40B4-BE49-F238E27FC236}">
                <a16:creationId xmlns:a16="http://schemas.microsoft.com/office/drawing/2014/main" id="{F0225984-1615-5B69-4A65-E3A7E6508DE7}"/>
              </a:ext>
            </a:extLst>
          </p:cNvPr>
          <p:cNvSpPr>
            <a:spLocks noGrp="1"/>
          </p:cNvSpPr>
          <p:nvPr>
            <p:ph type="ftr" sz="quarter" idx="11"/>
          </p:nvPr>
        </p:nvSpPr>
        <p:spPr/>
        <p:txBody>
          <a:bodyPr/>
          <a:lstStyle>
            <a:lvl1pPr>
              <a:defRPr>
                <a:solidFill>
                  <a:schemeClr val="tx2"/>
                </a:solidFill>
              </a:defRPr>
            </a:lvl1pPr>
          </a:lstStyle>
          <a:p>
            <a:r>
              <a:rPr lang="en-US"/>
              <a:t>Wildfire Consulting Northwest</a:t>
            </a:r>
            <a:endParaRPr lang="en-US" dirty="0"/>
          </a:p>
        </p:txBody>
      </p:sp>
      <p:sp>
        <p:nvSpPr>
          <p:cNvPr id="5" name="Slide Number Placeholder 4">
            <a:extLst>
              <a:ext uri="{FF2B5EF4-FFF2-40B4-BE49-F238E27FC236}">
                <a16:creationId xmlns:a16="http://schemas.microsoft.com/office/drawing/2014/main" id="{26A6A07C-51B6-897B-8C81-FBA62CFE4176}"/>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008876164"/>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Big Number 3">
    <p:bg>
      <p:bgRef idx="1001">
        <a:schemeClr val="bg1"/>
      </p:bgRef>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0EA1A10B-111C-8469-40F7-C3551BB027D0}"/>
              </a:ext>
            </a:extLst>
          </p:cNvPr>
          <p:cNvSpPr/>
          <p:nvPr/>
        </p:nvSpPr>
        <p:spPr>
          <a:xfrm>
            <a:off x="1" y="4783948"/>
            <a:ext cx="11762231" cy="2074052"/>
          </a:xfrm>
          <a:custGeom>
            <a:avLst/>
            <a:gdLst>
              <a:gd name="connsiteX0" fmla="*/ 0 w 11762231"/>
              <a:gd name="connsiteY0" fmla="*/ 0 h 2074052"/>
              <a:gd name="connsiteX1" fmla="*/ 112775 w 11762231"/>
              <a:gd name="connsiteY1" fmla="*/ 0 h 2074052"/>
              <a:gd name="connsiteX2" fmla="*/ 11102489 w 11762231"/>
              <a:gd name="connsiteY2" fmla="*/ 0 h 2074052"/>
              <a:gd name="connsiteX3" fmla="*/ 11437005 w 11762231"/>
              <a:gd name="connsiteY3" fmla="*/ 0 h 2074052"/>
              <a:gd name="connsiteX4" fmla="*/ 11762231 w 11762231"/>
              <a:gd name="connsiteY4" fmla="*/ 325226 h 2074052"/>
              <a:gd name="connsiteX5" fmla="*/ 11762231 w 11762231"/>
              <a:gd name="connsiteY5" fmla="*/ 2074052 h 2074052"/>
              <a:gd name="connsiteX6" fmla="*/ 11427715 w 11762231"/>
              <a:gd name="connsiteY6" fmla="*/ 2074052 h 2074052"/>
              <a:gd name="connsiteX7" fmla="*/ 112775 w 11762231"/>
              <a:gd name="connsiteY7" fmla="*/ 2074052 h 2074052"/>
              <a:gd name="connsiteX8" fmla="*/ 0 w 11762231"/>
              <a:gd name="connsiteY8" fmla="*/ 2074052 h 2074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2231" h="2074052">
                <a:moveTo>
                  <a:pt x="0" y="0"/>
                </a:moveTo>
                <a:lnTo>
                  <a:pt x="112775" y="0"/>
                </a:lnTo>
                <a:lnTo>
                  <a:pt x="11102489" y="0"/>
                </a:lnTo>
                <a:lnTo>
                  <a:pt x="11437005" y="0"/>
                </a:lnTo>
                <a:cubicBezTo>
                  <a:pt x="11616622" y="0"/>
                  <a:pt x="11762231" y="145609"/>
                  <a:pt x="11762231" y="325226"/>
                </a:cubicBezTo>
                <a:lnTo>
                  <a:pt x="11762231" y="2074052"/>
                </a:lnTo>
                <a:lnTo>
                  <a:pt x="11427715" y="2074052"/>
                </a:lnTo>
                <a:lnTo>
                  <a:pt x="112775" y="2074052"/>
                </a:lnTo>
                <a:lnTo>
                  <a:pt x="0" y="2074052"/>
                </a:lnTo>
                <a:close/>
              </a:path>
            </a:pathLst>
          </a:cu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33C62E16-021E-429D-57AF-0AC1B2666E43}"/>
              </a:ext>
            </a:extLst>
          </p:cNvPr>
          <p:cNvSpPr>
            <a:spLocks noGrp="1"/>
          </p:cNvSpPr>
          <p:nvPr>
            <p:ph type="title"/>
          </p:nvPr>
        </p:nvSpPr>
        <p:spPr>
          <a:xfrm>
            <a:off x="621792" y="4873752"/>
            <a:ext cx="8439912" cy="1591056"/>
          </a:xfrm>
        </p:spPr>
        <p:txBody>
          <a:bodyPr vert="horz" lIns="91440" tIns="45720" rIns="91440" bIns="45720" rtlCol="0" anchor="ctr">
            <a:normAutofit/>
          </a:bodyPr>
          <a:lstStyle>
            <a:lvl1pPr>
              <a:lnSpc>
                <a:spcPct val="120000"/>
              </a:lnSpc>
              <a:defRPr lang="en-US" sz="2800" dirty="0">
                <a:latin typeface="+mn-lt"/>
              </a:defRPr>
            </a:lvl1pPr>
          </a:lstStyle>
          <a:p>
            <a:pPr lvl="0"/>
            <a:r>
              <a:rPr lang="en-US" dirty="0"/>
              <a:t>Click to edit Master title style</a:t>
            </a:r>
          </a:p>
        </p:txBody>
      </p:sp>
      <p:sp>
        <p:nvSpPr>
          <p:cNvPr id="7" name="Content Placeholder 6">
            <a:extLst>
              <a:ext uri="{FF2B5EF4-FFF2-40B4-BE49-F238E27FC236}">
                <a16:creationId xmlns:a16="http://schemas.microsoft.com/office/drawing/2014/main" id="{8D5285B4-939B-FC12-E19A-F30DFE493F08}"/>
              </a:ext>
            </a:extLst>
          </p:cNvPr>
          <p:cNvSpPr>
            <a:spLocks noGrp="1"/>
          </p:cNvSpPr>
          <p:nvPr>
            <p:ph sz="quarter" idx="13" hasCustomPrompt="1"/>
          </p:nvPr>
        </p:nvSpPr>
        <p:spPr>
          <a:xfrm>
            <a:off x="539496" y="420624"/>
            <a:ext cx="11100816" cy="4334256"/>
          </a:xfrm>
        </p:spPr>
        <p:txBody>
          <a:bodyPr vert="horz" lIns="91440" tIns="45720" rIns="91440" bIns="45720" rtlCol="0" anchor="b">
            <a:normAutofit/>
          </a:bodyPr>
          <a:lstStyle>
            <a:lvl1pPr marL="0" indent="0">
              <a:lnSpc>
                <a:spcPct val="90000"/>
              </a:lnSpc>
              <a:buNone/>
              <a:defRPr lang="en-US" sz="27800" dirty="0">
                <a:solidFill>
                  <a:schemeClr val="accent1"/>
                </a:solidFill>
                <a:latin typeface="+mj-lt"/>
              </a:defRPr>
            </a:lvl1pPr>
          </a:lstStyle>
          <a:p>
            <a:pPr lvl="0"/>
            <a:r>
              <a:rPr lang="en-US" dirty="0"/>
              <a:t>##%</a:t>
            </a:r>
          </a:p>
        </p:txBody>
      </p:sp>
      <p:sp>
        <p:nvSpPr>
          <p:cNvPr id="3" name="Date Placeholder 2">
            <a:extLst>
              <a:ext uri="{FF2B5EF4-FFF2-40B4-BE49-F238E27FC236}">
                <a16:creationId xmlns:a16="http://schemas.microsoft.com/office/drawing/2014/main" id="{0C53913C-4E7F-A6E2-8028-C03CFD32F302}"/>
              </a:ext>
            </a:extLst>
          </p:cNvPr>
          <p:cNvSpPr>
            <a:spLocks noGrp="1"/>
          </p:cNvSpPr>
          <p:nvPr>
            <p:ph type="dt" sz="half" idx="10"/>
          </p:nvPr>
        </p:nvSpPr>
        <p:spPr/>
        <p:txBody>
          <a:bodyPr/>
          <a:lstStyle>
            <a:lvl1pPr>
              <a:defRPr>
                <a:solidFill>
                  <a:schemeClr val="tx2"/>
                </a:solidFill>
              </a:defRPr>
            </a:lvl1pPr>
          </a:lstStyle>
          <a:p>
            <a:fld id="{415550AE-D372-4112-981B-B6B5AA4200E5}" type="datetime1">
              <a:rPr lang="en-US" smtClean="0"/>
              <a:t>8/25/2025</a:t>
            </a:fld>
            <a:endParaRPr lang="en-US" dirty="0"/>
          </a:p>
        </p:txBody>
      </p:sp>
      <p:sp>
        <p:nvSpPr>
          <p:cNvPr id="4" name="Footer Placeholder 3">
            <a:extLst>
              <a:ext uri="{FF2B5EF4-FFF2-40B4-BE49-F238E27FC236}">
                <a16:creationId xmlns:a16="http://schemas.microsoft.com/office/drawing/2014/main" id="{F0225984-1615-5B69-4A65-E3A7E6508DE7}"/>
              </a:ext>
            </a:extLst>
          </p:cNvPr>
          <p:cNvSpPr>
            <a:spLocks noGrp="1"/>
          </p:cNvSpPr>
          <p:nvPr>
            <p:ph type="ftr" sz="quarter" idx="11"/>
          </p:nvPr>
        </p:nvSpPr>
        <p:spPr>
          <a:xfrm>
            <a:off x="8430768" y="6492240"/>
            <a:ext cx="2660904" cy="338328"/>
          </a:xfrm>
        </p:spPr>
        <p:txBody>
          <a:bodyPr/>
          <a:lstStyle>
            <a:lvl1pPr>
              <a:defRPr>
                <a:solidFill>
                  <a:schemeClr val="tx2"/>
                </a:solidFill>
              </a:defRPr>
            </a:lvl1pPr>
          </a:lstStyle>
          <a:p>
            <a:r>
              <a:rPr lang="en-US"/>
              <a:t>Wildfire Consulting Northwest</a:t>
            </a:r>
            <a:endParaRPr lang="en-US" dirty="0"/>
          </a:p>
        </p:txBody>
      </p:sp>
      <p:sp>
        <p:nvSpPr>
          <p:cNvPr id="5" name="Slide Number Placeholder 4">
            <a:extLst>
              <a:ext uri="{FF2B5EF4-FFF2-40B4-BE49-F238E27FC236}">
                <a16:creationId xmlns:a16="http://schemas.microsoft.com/office/drawing/2014/main" id="{26A6A07C-51B6-897B-8C81-FBA62CFE4176}"/>
              </a:ext>
            </a:extLst>
          </p:cNvPr>
          <p:cNvSpPr>
            <a:spLocks noGrp="1"/>
          </p:cNvSpPr>
          <p:nvPr>
            <p:ph type="sldNum" sz="quarter" idx="12"/>
          </p:nvPr>
        </p:nvSpPr>
        <p:spPr>
          <a:xfrm>
            <a:off x="11183112" y="6492240"/>
            <a:ext cx="457200" cy="338328"/>
          </a:xfrm>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456379954"/>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tat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86F7478D-EC05-4FB4-B885-D6AACC5CCC45}" type="datetime1">
              <a:rPr lang="en-US" smtClean="0"/>
              <a:t>8/25/2025</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a:t>Wildfire Consulting Northwest</a:t>
            </a:r>
            <a:endParaRPr lang="en-US" dirty="0"/>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429768" y="987552"/>
            <a:ext cx="10149840" cy="4846320"/>
          </a:xfrm>
        </p:spPr>
        <p:txBody>
          <a:bodyPr anchor="ctr">
            <a:normAutofit/>
          </a:bodyPr>
          <a:lstStyle>
            <a:lvl1pPr marL="0" indent="0">
              <a:lnSpc>
                <a:spcPct val="110000"/>
              </a:lnSpc>
              <a:buNone/>
              <a:defRPr sz="4400" b="0" cap="all" baseline="0">
                <a:solidFill>
                  <a:schemeClr val="accent1"/>
                </a:solidFill>
              </a:defRPr>
            </a:lvl1pPr>
            <a:lvl2pPr marL="228600" indent="0">
              <a:lnSpc>
                <a:spcPct val="110000"/>
              </a:lnSpc>
              <a:buNone/>
              <a:defRPr sz="4000" b="0" cap="all" baseline="0">
                <a:solidFill>
                  <a:schemeClr val="accent1"/>
                </a:solidFill>
              </a:defRPr>
            </a:lvl2pPr>
            <a:lvl3pPr marL="457200" indent="0">
              <a:lnSpc>
                <a:spcPct val="110000"/>
              </a:lnSpc>
              <a:buNone/>
              <a:defRPr sz="3600" b="0" cap="all" baseline="0">
                <a:solidFill>
                  <a:schemeClr val="accent1"/>
                </a:solidFill>
              </a:defRPr>
            </a:lvl3pPr>
            <a:lvl4pPr marL="685800" indent="0">
              <a:lnSpc>
                <a:spcPct val="110000"/>
              </a:lnSpc>
              <a:buNone/>
              <a:defRPr sz="3200" b="0" cap="all" baseline="0">
                <a:solidFill>
                  <a:schemeClr val="accent1"/>
                </a:solidFill>
              </a:defRPr>
            </a:lvl4pPr>
            <a:lvl5pPr marL="914400" indent="0">
              <a:lnSpc>
                <a:spcPct val="110000"/>
              </a:lnSpc>
              <a:buNone/>
              <a:defRPr sz="2800" b="0" cap="all" baseline="0">
                <a:solidFill>
                  <a:schemeClr val="accent1"/>
                </a:solidFill>
              </a:defRPr>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062032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tatement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lvl1pPr>
              <a:defRPr>
                <a:solidFill>
                  <a:schemeClr val="accent1"/>
                </a:solidFill>
              </a:defRPr>
            </a:lvl1pPr>
          </a:lstStyle>
          <a:p>
            <a:fld id="{C7F5439C-A390-4A51-96CD-F791E51F6960}" type="datetime1">
              <a:rPr lang="en-US" smtClean="0"/>
              <a:t>8/25/2025</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lvl1pPr>
              <a:defRPr>
                <a:solidFill>
                  <a:schemeClr val="accent1"/>
                </a:solidFill>
              </a:defRPr>
            </a:lvl1pPr>
          </a:lstStyle>
          <a:p>
            <a:r>
              <a:rPr lang="en-US"/>
              <a:t>Wildfire Consulting Northwest</a:t>
            </a:r>
            <a:endParaRPr lang="en-US" dirty="0"/>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lvl1pPr>
              <a:defRPr>
                <a:solidFill>
                  <a:schemeClr val="accent1"/>
                </a:solidFill>
              </a:defRPr>
            </a:lvl1p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429768" y="630936"/>
            <a:ext cx="8449056" cy="5605272"/>
          </a:xfrm>
        </p:spPr>
        <p:txBody>
          <a:bodyPr anchor="ctr">
            <a:normAutofit/>
          </a:bodyPr>
          <a:lstStyle>
            <a:lvl1pPr marL="0" indent="0">
              <a:lnSpc>
                <a:spcPct val="110000"/>
              </a:lnSpc>
              <a:buNone/>
              <a:defRPr sz="5400" b="0" cap="none" baseline="0">
                <a:solidFill>
                  <a:schemeClr val="accent1"/>
                </a:solidFill>
              </a:defRPr>
            </a:lvl1pPr>
            <a:lvl2pPr marL="228600" indent="0">
              <a:lnSpc>
                <a:spcPct val="110000"/>
              </a:lnSpc>
              <a:buNone/>
              <a:defRPr sz="4800" b="0" cap="none" baseline="0">
                <a:solidFill>
                  <a:schemeClr val="accent1"/>
                </a:solidFill>
              </a:defRPr>
            </a:lvl2pPr>
            <a:lvl3pPr marL="457200" indent="0">
              <a:lnSpc>
                <a:spcPct val="110000"/>
              </a:lnSpc>
              <a:buNone/>
              <a:defRPr sz="4400" b="0" cap="none" baseline="0">
                <a:solidFill>
                  <a:schemeClr val="accent1"/>
                </a:solidFill>
              </a:defRPr>
            </a:lvl3pPr>
            <a:lvl4pPr marL="685800" indent="0">
              <a:lnSpc>
                <a:spcPct val="110000"/>
              </a:lnSpc>
              <a:buNone/>
              <a:defRPr sz="4000" b="0" cap="none" baseline="0">
                <a:solidFill>
                  <a:schemeClr val="accent1"/>
                </a:solidFill>
              </a:defRPr>
            </a:lvl4pPr>
            <a:lvl5pPr marL="914400" indent="0">
              <a:lnSpc>
                <a:spcPct val="110000"/>
              </a:lnSpc>
              <a:buNone/>
              <a:defRPr sz="3600" b="0" cap="none" baseline="0">
                <a:solidFill>
                  <a:schemeClr val="accent1"/>
                </a:solidFill>
              </a:defRPr>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63764377"/>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tatement 3">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860B29AE-EBEF-71CC-AE38-3B2CD14FCA19}"/>
              </a:ext>
            </a:extLst>
          </p:cNvPr>
          <p:cNvSpPr/>
          <p:nvPr/>
        </p:nvSpPr>
        <p:spPr>
          <a:xfrm rot="5400000" flipV="1">
            <a:off x="-2566724" y="2566724"/>
            <a:ext cx="6399213" cy="1265765"/>
          </a:xfrm>
          <a:custGeom>
            <a:avLst/>
            <a:gdLst>
              <a:gd name="connsiteX0" fmla="*/ 0 w 6399213"/>
              <a:gd name="connsiteY0" fmla="*/ 0 h 1265765"/>
              <a:gd name="connsiteX1" fmla="*/ 0 w 6399213"/>
              <a:gd name="connsiteY1" fmla="*/ 1265765 h 1265765"/>
              <a:gd name="connsiteX2" fmla="*/ 5982881 w 6399213"/>
              <a:gd name="connsiteY2" fmla="*/ 1265765 h 1265765"/>
              <a:gd name="connsiteX3" fmla="*/ 6399213 w 6399213"/>
              <a:gd name="connsiteY3" fmla="*/ 849433 h 1265765"/>
              <a:gd name="connsiteX4" fmla="*/ 6399213 w 6399213"/>
              <a:gd name="connsiteY4" fmla="*/ 0 h 1265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9213" h="1265765">
                <a:moveTo>
                  <a:pt x="0" y="0"/>
                </a:moveTo>
                <a:lnTo>
                  <a:pt x="0" y="1265765"/>
                </a:lnTo>
                <a:lnTo>
                  <a:pt x="5982881" y="1265765"/>
                </a:lnTo>
                <a:cubicBezTo>
                  <a:pt x="6212815" y="1265765"/>
                  <a:pt x="6399213" y="1079367"/>
                  <a:pt x="6399213" y="849433"/>
                </a:cubicBezTo>
                <a:lnTo>
                  <a:pt x="6399213" y="0"/>
                </a:lnTo>
                <a:close/>
              </a:path>
            </a:pathLst>
          </a:cu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3D524881-8ECA-4DB3-A1B4-97C3A7050E6A}" type="datetime1">
              <a:rPr lang="en-US" smtClean="0"/>
              <a:t>8/25/2025</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a:t>Wildfire Consulting Northwest</a:t>
            </a:r>
            <a:endParaRPr lang="en-US" dirty="0"/>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1798217" y="877824"/>
            <a:ext cx="8046720" cy="5065776"/>
          </a:xfrm>
        </p:spPr>
        <p:txBody>
          <a:bodyPr anchor="ctr">
            <a:normAutofit/>
          </a:bodyPr>
          <a:lstStyle>
            <a:lvl1pPr marL="0" indent="0">
              <a:lnSpc>
                <a:spcPct val="110000"/>
              </a:lnSpc>
              <a:buNone/>
              <a:defRPr sz="5400" b="0"/>
            </a:lvl1pPr>
            <a:lvl2pPr marL="228600" indent="0">
              <a:lnSpc>
                <a:spcPct val="110000"/>
              </a:lnSpc>
              <a:buNone/>
              <a:defRPr sz="4800" b="0"/>
            </a:lvl2pPr>
            <a:lvl3pPr marL="457200" indent="0">
              <a:lnSpc>
                <a:spcPct val="110000"/>
              </a:lnSpc>
              <a:buNone/>
              <a:defRPr sz="4400" b="0"/>
            </a:lvl3pPr>
            <a:lvl4pPr marL="685800" indent="0">
              <a:lnSpc>
                <a:spcPct val="110000"/>
              </a:lnSpc>
              <a:buNone/>
              <a:defRPr sz="4000" b="0"/>
            </a:lvl4pPr>
            <a:lvl5pPr marL="914400" indent="0">
              <a:lnSpc>
                <a:spcPct val="110000"/>
              </a:lnSpc>
              <a:buNone/>
              <a:defRPr sz="3600" b="0"/>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9217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Photo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4590288" cy="3739896"/>
          </a:xfrm>
        </p:spPr>
        <p:txBody>
          <a:bodyPr vert="horz" lIns="91440" tIns="45720" rIns="91440" bIns="45720" rtlCol="0" anchor="t">
            <a:normAutofit/>
          </a:bodyPr>
          <a:lstStyle>
            <a:lvl1pPr>
              <a:defRPr lang="en-US" sz="5000" dirty="0">
                <a:solidFill>
                  <a:schemeClr val="tx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206240" cy="1380744"/>
          </a:xfrm>
        </p:spPr>
        <p:txBody>
          <a:bodyPr vert="horz" lIns="91440" tIns="45720" rIns="91440" bIns="45720" rtlCol="0" anchor="b">
            <a:normAutofit/>
          </a:bodyPr>
          <a:lstStyle>
            <a:lvl1pPr marL="0" indent="0">
              <a:buNone/>
              <a:defRPr lang="en-US" dirty="0">
                <a:solidFill>
                  <a:schemeClr val="tx2"/>
                </a:solidFill>
              </a:defRPr>
            </a:lvl1pPr>
          </a:lstStyle>
          <a:p>
            <a:pPr lvl="0"/>
            <a:r>
              <a:rPr lang="en-US" dirty="0"/>
              <a:t>Click to edit Master subtitle style</a:t>
            </a:r>
          </a:p>
        </p:txBody>
      </p:sp>
      <p:sp>
        <p:nvSpPr>
          <p:cNvPr id="15" name="Picture Placeholder 6">
            <a:extLst>
              <a:ext uri="{FF2B5EF4-FFF2-40B4-BE49-F238E27FC236}">
                <a16:creationId xmlns:a16="http://schemas.microsoft.com/office/drawing/2014/main" id="{3D161DAC-42AF-C3D9-37A1-04B90F30DEED}"/>
              </a:ext>
            </a:extLst>
          </p:cNvPr>
          <p:cNvSpPr>
            <a:spLocks noGrp="1"/>
          </p:cNvSpPr>
          <p:nvPr>
            <p:ph type="pic" sz="quarter" idx="13" hasCustomPrompt="1"/>
          </p:nvPr>
        </p:nvSpPr>
        <p:spPr>
          <a:xfrm>
            <a:off x="5586160" y="0"/>
            <a:ext cx="6605841" cy="6399152"/>
          </a:xfrm>
          <a:custGeom>
            <a:avLst/>
            <a:gdLst>
              <a:gd name="connsiteX0" fmla="*/ 0 w 6605841"/>
              <a:gd name="connsiteY0" fmla="*/ 0 h 6399152"/>
              <a:gd name="connsiteX1" fmla="*/ 6605841 w 6605841"/>
              <a:gd name="connsiteY1" fmla="*/ 0 h 6399152"/>
              <a:gd name="connsiteX2" fmla="*/ 6605841 w 6605841"/>
              <a:gd name="connsiteY2" fmla="*/ 6399152 h 6399152"/>
              <a:gd name="connsiteX3" fmla="*/ 601995 w 6605841"/>
              <a:gd name="connsiteY3" fmla="*/ 6399152 h 6399152"/>
              <a:gd name="connsiteX4" fmla="*/ 0 w 6605841"/>
              <a:gd name="connsiteY4" fmla="*/ 5797156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5841" h="6399152">
                <a:moveTo>
                  <a:pt x="0" y="0"/>
                </a:moveTo>
                <a:lnTo>
                  <a:pt x="6605841" y="0"/>
                </a:lnTo>
                <a:lnTo>
                  <a:pt x="6605841" y="6399152"/>
                </a:lnTo>
                <a:lnTo>
                  <a:pt x="601995" y="6399152"/>
                </a:lnTo>
                <a:cubicBezTo>
                  <a:pt x="269522" y="6399152"/>
                  <a:pt x="0" y="6129629"/>
                  <a:pt x="0" y="5797156"/>
                </a:cubicBezTo>
                <a:close/>
              </a:path>
            </a:pathLst>
          </a:custGeom>
          <a:blipFill dpi="0" rotWithShape="1">
            <a:blip r:embed="rId2">
              <a:alphaModFix amt="75000"/>
            </a:blip>
            <a:srcRect/>
            <a:stretch>
              <a:fillRect/>
            </a:stretch>
          </a:blipFill>
        </p:spPr>
        <p:txBody>
          <a:bodyPr wrap="square">
            <a:noAutofit/>
          </a:bodyPr>
          <a:lstStyle>
            <a:lvl1pPr marL="0" indent="0">
              <a:buNone/>
              <a:defRPr/>
            </a:lvl1pPr>
          </a:lstStyle>
          <a:p>
            <a:r>
              <a:rPr lang="en-US" dirty="0"/>
              <a: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BF505066-EA79-4A4E-ACFB-230183F91462}" type="datetime1">
              <a:rPr lang="en-US" smtClean="0"/>
              <a:t>8/25/2025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a:t>Wildfire Consulting Northwest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344251143"/>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tatement 4">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1CEC059F-651D-D540-DF60-D6361D9C716B}"/>
              </a:ext>
            </a:extLst>
          </p:cNvPr>
          <p:cNvSpPr/>
          <p:nvPr/>
        </p:nvSpPr>
        <p:spPr>
          <a:xfrm flipV="1">
            <a:off x="1" y="6099048"/>
            <a:ext cx="10487111" cy="758952"/>
          </a:xfrm>
          <a:custGeom>
            <a:avLst/>
            <a:gdLst>
              <a:gd name="connsiteX0" fmla="*/ 0 w 10487111"/>
              <a:gd name="connsiteY0" fmla="*/ 758952 h 758952"/>
              <a:gd name="connsiteX1" fmla="*/ 10070779 w 10487111"/>
              <a:gd name="connsiteY1" fmla="*/ 758952 h 758952"/>
              <a:gd name="connsiteX2" fmla="*/ 10487111 w 10487111"/>
              <a:gd name="connsiteY2" fmla="*/ 342620 h 758952"/>
              <a:gd name="connsiteX3" fmla="*/ 10487111 w 10487111"/>
              <a:gd name="connsiteY3" fmla="*/ 0 h 758952"/>
              <a:gd name="connsiteX4" fmla="*/ 0 w 10487111"/>
              <a:gd name="connsiteY4" fmla="*/ 0 h 758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7111" h="758952">
                <a:moveTo>
                  <a:pt x="0" y="758952"/>
                </a:moveTo>
                <a:lnTo>
                  <a:pt x="10070779" y="758952"/>
                </a:lnTo>
                <a:cubicBezTo>
                  <a:pt x="10300713" y="758952"/>
                  <a:pt x="10487111" y="572554"/>
                  <a:pt x="10487111" y="342620"/>
                </a:cubicBezTo>
                <a:lnTo>
                  <a:pt x="10487111" y="0"/>
                </a:lnTo>
                <a:lnTo>
                  <a:pt x="0" y="0"/>
                </a:lnTo>
                <a:close/>
              </a:path>
            </a:pathLst>
          </a:cu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CABC5413-2F5C-41AF-8BD0-B1670E1D2826}" type="datetime1">
              <a:rPr lang="en-US" smtClean="0"/>
              <a:t>8/25/2025</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a:xfrm>
            <a:off x="7068312" y="6492240"/>
            <a:ext cx="2660904" cy="338328"/>
          </a:xfrm>
        </p:spPr>
        <p:txBody>
          <a:bodyPr/>
          <a:lstStyle/>
          <a:p>
            <a:r>
              <a:rPr lang="en-US"/>
              <a:t>Wildfire Consulting Northwest</a:t>
            </a:r>
            <a:endParaRPr lang="en-US" dirty="0"/>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a:xfrm>
            <a:off x="9820656" y="6492240"/>
            <a:ext cx="457200" cy="338328"/>
          </a:xfrm>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429768" y="1596767"/>
            <a:ext cx="9848088" cy="3767328"/>
          </a:xfrm>
        </p:spPr>
        <p:txBody>
          <a:bodyPr anchor="b">
            <a:normAutofit/>
          </a:bodyPr>
          <a:lstStyle>
            <a:lvl1pPr marL="0" indent="0">
              <a:lnSpc>
                <a:spcPct val="110000"/>
              </a:lnSpc>
              <a:buNone/>
              <a:defRPr sz="6000" b="0">
                <a:solidFill>
                  <a:schemeClr val="accent1"/>
                </a:solidFill>
              </a:defRPr>
            </a:lvl1pPr>
            <a:lvl2pPr marL="228600" indent="0">
              <a:lnSpc>
                <a:spcPct val="110000"/>
              </a:lnSpc>
              <a:buNone/>
              <a:defRPr sz="5400" b="0">
                <a:solidFill>
                  <a:schemeClr val="accent1"/>
                </a:solidFill>
              </a:defRPr>
            </a:lvl2pPr>
            <a:lvl3pPr marL="457200" indent="0">
              <a:lnSpc>
                <a:spcPct val="110000"/>
              </a:lnSpc>
              <a:buNone/>
              <a:defRPr sz="4800" b="0">
                <a:solidFill>
                  <a:schemeClr val="accent1"/>
                </a:solidFill>
              </a:defRPr>
            </a:lvl3pPr>
            <a:lvl4pPr marL="685800" indent="0">
              <a:lnSpc>
                <a:spcPct val="110000"/>
              </a:lnSpc>
              <a:buNone/>
              <a:defRPr sz="4400" b="0">
                <a:solidFill>
                  <a:schemeClr val="accent1"/>
                </a:solidFill>
              </a:defRPr>
            </a:lvl4pPr>
            <a:lvl5pPr marL="914400" indent="0">
              <a:lnSpc>
                <a:spcPct val="110000"/>
              </a:lnSpc>
              <a:buNone/>
              <a:defRPr sz="4000" b="0">
                <a:solidFill>
                  <a:schemeClr val="accent1"/>
                </a:solidFill>
              </a:defRPr>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230813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B7014-5970-11E5-11F0-6B902283689F}"/>
              </a:ext>
            </a:extLst>
          </p:cNvPr>
          <p:cNvSpPr>
            <a:spLocks noGrp="1"/>
          </p:cNvSpPr>
          <p:nvPr>
            <p:ph type="title" hasCustomPrompt="1"/>
          </p:nvPr>
        </p:nvSpPr>
        <p:spPr>
          <a:xfrm>
            <a:off x="1618488" y="5376672"/>
            <a:ext cx="9079992" cy="466344"/>
          </a:xfrm>
        </p:spPr>
        <p:txBody>
          <a:bodyPr anchor="t">
            <a:normAutofit/>
          </a:bodyPr>
          <a:lstStyle>
            <a:lvl1pPr>
              <a:lnSpc>
                <a:spcPct val="120000"/>
              </a:lnSpc>
              <a:defRPr sz="2200">
                <a:latin typeface="+mn-lt"/>
              </a:defRPr>
            </a:lvl1pPr>
          </a:lstStyle>
          <a:p>
            <a:r>
              <a:rPr lang="en-US" dirty="0"/>
              <a:t>Quote Author</a:t>
            </a:r>
          </a:p>
        </p:txBody>
      </p:sp>
      <p:sp>
        <p:nvSpPr>
          <p:cNvPr id="3" name="Date Placeholder 2">
            <a:extLst>
              <a:ext uri="{FF2B5EF4-FFF2-40B4-BE49-F238E27FC236}">
                <a16:creationId xmlns:a16="http://schemas.microsoft.com/office/drawing/2014/main" id="{7450CCE4-9136-9EA6-8630-92DA75F38F3D}"/>
              </a:ext>
            </a:extLst>
          </p:cNvPr>
          <p:cNvSpPr>
            <a:spLocks noGrp="1"/>
          </p:cNvSpPr>
          <p:nvPr>
            <p:ph type="dt" sz="half" idx="10"/>
          </p:nvPr>
        </p:nvSpPr>
        <p:spPr/>
        <p:txBody>
          <a:bodyPr/>
          <a:lstStyle/>
          <a:p>
            <a:fld id="{5AD6B288-8E04-43D1-ABDE-292EB3F11F3E}" type="datetime1">
              <a:rPr lang="en-US" smtClean="0"/>
              <a:t>8/25/2025</a:t>
            </a:fld>
            <a:endParaRPr lang="en-US" dirty="0"/>
          </a:p>
        </p:txBody>
      </p:sp>
      <p:sp>
        <p:nvSpPr>
          <p:cNvPr id="4" name="Footer Placeholder 3">
            <a:extLst>
              <a:ext uri="{FF2B5EF4-FFF2-40B4-BE49-F238E27FC236}">
                <a16:creationId xmlns:a16="http://schemas.microsoft.com/office/drawing/2014/main" id="{CB66F519-3A11-8ACC-F11B-0C5B8388C6E7}"/>
              </a:ext>
            </a:extLst>
          </p:cNvPr>
          <p:cNvSpPr>
            <a:spLocks noGrp="1"/>
          </p:cNvSpPr>
          <p:nvPr>
            <p:ph type="ftr" sz="quarter" idx="11"/>
          </p:nvPr>
        </p:nvSpPr>
        <p:spPr/>
        <p:txBody>
          <a:bodyPr/>
          <a:lstStyle/>
          <a:p>
            <a:r>
              <a:rPr lang="en-US"/>
              <a:t>Wildfire Consulting Northwest</a:t>
            </a:r>
            <a:endParaRPr lang="en-US" dirty="0"/>
          </a:p>
        </p:txBody>
      </p:sp>
      <p:sp>
        <p:nvSpPr>
          <p:cNvPr id="5" name="Slide Number Placeholder 4">
            <a:extLst>
              <a:ext uri="{FF2B5EF4-FFF2-40B4-BE49-F238E27FC236}">
                <a16:creationId xmlns:a16="http://schemas.microsoft.com/office/drawing/2014/main" id="{3B677173-46BB-8B19-DE87-86D46A98F540}"/>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63EF4BD9-B936-0E90-F933-A03D5E185561}"/>
              </a:ext>
            </a:extLst>
          </p:cNvPr>
          <p:cNvSpPr>
            <a:spLocks noGrp="1"/>
          </p:cNvSpPr>
          <p:nvPr>
            <p:ph sz="quarter" idx="13" hasCustomPrompt="1"/>
          </p:nvPr>
        </p:nvSpPr>
        <p:spPr>
          <a:xfrm>
            <a:off x="1499616" y="1527048"/>
            <a:ext cx="9198864" cy="2871216"/>
          </a:xfrm>
        </p:spPr>
        <p:txBody>
          <a:bodyPr anchor="ctr">
            <a:normAutofit/>
          </a:bodyPr>
          <a:lstStyle>
            <a:lvl1pPr marL="137160" indent="-137160">
              <a:lnSpc>
                <a:spcPct val="110000"/>
              </a:lnSpc>
              <a:spcBef>
                <a:spcPts val="0"/>
              </a:spcBef>
              <a:buNone/>
              <a:defRPr sz="4000">
                <a:solidFill>
                  <a:schemeClr val="accent1"/>
                </a:solidFill>
                <a:latin typeface="+mj-lt"/>
              </a:defRPr>
            </a:lvl1pPr>
          </a:lstStyle>
          <a:p>
            <a:pPr lvl="0"/>
            <a:r>
              <a:rPr lang="en-US" dirty="0"/>
              <a:t>Click to edit Quote</a:t>
            </a:r>
          </a:p>
        </p:txBody>
      </p:sp>
    </p:spTree>
    <p:extLst>
      <p:ext uri="{BB962C8B-B14F-4D97-AF65-F5344CB8AC3E}">
        <p14:creationId xmlns:p14="http://schemas.microsoft.com/office/powerpoint/2010/main" val="12198720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Quote 2">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3AF1DAFD-6C43-776A-EDEF-047653131661}"/>
              </a:ext>
            </a:extLst>
          </p:cNvPr>
          <p:cNvSpPr/>
          <p:nvPr/>
        </p:nvSpPr>
        <p:spPr>
          <a:xfrm flipV="1">
            <a:off x="0" y="823828"/>
            <a:ext cx="11385608" cy="6034172"/>
          </a:xfrm>
          <a:custGeom>
            <a:avLst/>
            <a:gdLst>
              <a:gd name="connsiteX0" fmla="*/ 0 w 11385608"/>
              <a:gd name="connsiteY0" fmla="*/ 6034172 h 6034172"/>
              <a:gd name="connsiteX1" fmla="*/ 10969276 w 11385608"/>
              <a:gd name="connsiteY1" fmla="*/ 6034172 h 6034172"/>
              <a:gd name="connsiteX2" fmla="*/ 11385608 w 11385608"/>
              <a:gd name="connsiteY2" fmla="*/ 5617840 h 6034172"/>
              <a:gd name="connsiteX3" fmla="*/ 11385608 w 11385608"/>
              <a:gd name="connsiteY3" fmla="*/ 0 h 6034172"/>
              <a:gd name="connsiteX4" fmla="*/ 0 w 11385608"/>
              <a:gd name="connsiteY4" fmla="*/ 0 h 6034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5608" h="6034172">
                <a:moveTo>
                  <a:pt x="0" y="6034172"/>
                </a:moveTo>
                <a:lnTo>
                  <a:pt x="10969276" y="6034172"/>
                </a:lnTo>
                <a:cubicBezTo>
                  <a:pt x="11199210" y="6034172"/>
                  <a:pt x="11385608" y="5847774"/>
                  <a:pt x="11385608" y="5617840"/>
                </a:cubicBezTo>
                <a:lnTo>
                  <a:pt x="11385608" y="0"/>
                </a:lnTo>
                <a:lnTo>
                  <a:pt x="0" y="0"/>
                </a:lnTo>
                <a:close/>
              </a:path>
            </a:pathLst>
          </a:cu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297B7014-5970-11E5-11F0-6B902283689F}"/>
              </a:ext>
            </a:extLst>
          </p:cNvPr>
          <p:cNvSpPr>
            <a:spLocks noGrp="1"/>
          </p:cNvSpPr>
          <p:nvPr>
            <p:ph type="title" hasCustomPrompt="1"/>
          </p:nvPr>
        </p:nvSpPr>
        <p:spPr>
          <a:xfrm>
            <a:off x="566928" y="5148072"/>
            <a:ext cx="8366760" cy="1188720"/>
          </a:xfrm>
        </p:spPr>
        <p:txBody>
          <a:bodyPr anchor="ctr">
            <a:normAutofit/>
          </a:bodyPr>
          <a:lstStyle>
            <a:lvl1pPr>
              <a:lnSpc>
                <a:spcPct val="120000"/>
              </a:lnSpc>
              <a:defRPr sz="1800" b="1">
                <a:latin typeface="+mn-lt"/>
              </a:defRPr>
            </a:lvl1pPr>
          </a:lstStyle>
          <a:p>
            <a:r>
              <a:rPr lang="en-US" dirty="0"/>
              <a:t>Quote Author</a:t>
            </a:r>
          </a:p>
        </p:txBody>
      </p:sp>
      <p:sp>
        <p:nvSpPr>
          <p:cNvPr id="3" name="Date Placeholder 2">
            <a:extLst>
              <a:ext uri="{FF2B5EF4-FFF2-40B4-BE49-F238E27FC236}">
                <a16:creationId xmlns:a16="http://schemas.microsoft.com/office/drawing/2014/main" id="{7450CCE4-9136-9EA6-8630-92DA75F38F3D}"/>
              </a:ext>
            </a:extLst>
          </p:cNvPr>
          <p:cNvSpPr>
            <a:spLocks noGrp="1"/>
          </p:cNvSpPr>
          <p:nvPr>
            <p:ph type="dt" sz="half" idx="10"/>
          </p:nvPr>
        </p:nvSpPr>
        <p:spPr/>
        <p:txBody>
          <a:bodyPr/>
          <a:lstStyle/>
          <a:p>
            <a:fld id="{39D8AAC6-E5D9-426E-89A4-B53FF7D4D7EA}" type="datetime1">
              <a:rPr lang="en-US" smtClean="0"/>
              <a:t>8/25/2025</a:t>
            </a:fld>
            <a:endParaRPr lang="en-US" dirty="0"/>
          </a:p>
        </p:txBody>
      </p:sp>
      <p:sp>
        <p:nvSpPr>
          <p:cNvPr id="4" name="Footer Placeholder 3">
            <a:extLst>
              <a:ext uri="{FF2B5EF4-FFF2-40B4-BE49-F238E27FC236}">
                <a16:creationId xmlns:a16="http://schemas.microsoft.com/office/drawing/2014/main" id="{CB66F519-3A11-8ACC-F11B-0C5B8388C6E7}"/>
              </a:ext>
            </a:extLst>
          </p:cNvPr>
          <p:cNvSpPr>
            <a:spLocks noGrp="1"/>
          </p:cNvSpPr>
          <p:nvPr>
            <p:ph type="ftr" sz="quarter" idx="11"/>
          </p:nvPr>
        </p:nvSpPr>
        <p:spPr>
          <a:xfrm>
            <a:off x="8668512" y="6492240"/>
            <a:ext cx="2660904" cy="338328"/>
          </a:xfrm>
        </p:spPr>
        <p:txBody>
          <a:bodyPr/>
          <a:lstStyle/>
          <a:p>
            <a:r>
              <a:rPr lang="en-US"/>
              <a:t>Wildfire Consulting Northwest</a:t>
            </a:r>
            <a:endParaRPr lang="en-US" dirty="0"/>
          </a:p>
        </p:txBody>
      </p:sp>
      <p:sp>
        <p:nvSpPr>
          <p:cNvPr id="5" name="Slide Number Placeholder 4">
            <a:extLst>
              <a:ext uri="{FF2B5EF4-FFF2-40B4-BE49-F238E27FC236}">
                <a16:creationId xmlns:a16="http://schemas.microsoft.com/office/drawing/2014/main" id="{3B677173-46BB-8B19-DE87-86D46A98F540}"/>
              </a:ext>
            </a:extLst>
          </p:cNvPr>
          <p:cNvSpPr>
            <a:spLocks noGrp="1"/>
          </p:cNvSpPr>
          <p:nvPr>
            <p:ph type="sldNum" sz="quarter" idx="12"/>
          </p:nvPr>
        </p:nvSpPr>
        <p:spPr>
          <a:xfrm>
            <a:off x="11420856" y="6492240"/>
            <a:ext cx="457200" cy="338328"/>
          </a:xfrm>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63EF4BD9-B936-0E90-F933-A03D5E185561}"/>
              </a:ext>
            </a:extLst>
          </p:cNvPr>
          <p:cNvSpPr>
            <a:spLocks noGrp="1"/>
          </p:cNvSpPr>
          <p:nvPr>
            <p:ph sz="quarter" idx="13" hasCustomPrompt="1"/>
          </p:nvPr>
        </p:nvSpPr>
        <p:spPr>
          <a:xfrm>
            <a:off x="429768" y="1783080"/>
            <a:ext cx="8503920" cy="3209544"/>
          </a:xfrm>
        </p:spPr>
        <p:txBody>
          <a:bodyPr anchor="t">
            <a:normAutofit/>
          </a:bodyPr>
          <a:lstStyle>
            <a:lvl1pPr marL="137160" indent="-137160">
              <a:lnSpc>
                <a:spcPct val="100000"/>
              </a:lnSpc>
              <a:spcBef>
                <a:spcPts val="0"/>
              </a:spcBef>
              <a:buNone/>
              <a:defRPr sz="4000">
                <a:solidFill>
                  <a:schemeClr val="accent1"/>
                </a:solidFill>
                <a:latin typeface="+mj-lt"/>
              </a:defRPr>
            </a:lvl1pPr>
          </a:lstStyle>
          <a:p>
            <a:pPr lvl="0"/>
            <a:r>
              <a:rPr lang="en-US" dirty="0"/>
              <a:t>Click to edit Quote</a:t>
            </a:r>
          </a:p>
        </p:txBody>
      </p:sp>
    </p:spTree>
    <p:extLst>
      <p:ext uri="{BB962C8B-B14F-4D97-AF65-F5344CB8AC3E}">
        <p14:creationId xmlns:p14="http://schemas.microsoft.com/office/powerpoint/2010/main" val="26817903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Quote 3">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25BDAC2-53C5-6F8B-7446-54D1152EB91B}"/>
              </a:ext>
            </a:extLst>
          </p:cNvPr>
          <p:cNvSpPr/>
          <p:nvPr/>
        </p:nvSpPr>
        <p:spPr>
          <a:xfrm>
            <a:off x="0" y="0"/>
            <a:ext cx="11385608" cy="5084064"/>
          </a:xfrm>
          <a:custGeom>
            <a:avLst/>
            <a:gdLst>
              <a:gd name="connsiteX0" fmla="*/ 0 w 11385608"/>
              <a:gd name="connsiteY0" fmla="*/ 0 h 5084064"/>
              <a:gd name="connsiteX1" fmla="*/ 11385608 w 11385608"/>
              <a:gd name="connsiteY1" fmla="*/ 0 h 5084064"/>
              <a:gd name="connsiteX2" fmla="*/ 11385608 w 11385608"/>
              <a:gd name="connsiteY2" fmla="*/ 4562110 h 5084064"/>
              <a:gd name="connsiteX3" fmla="*/ 10863655 w 11385608"/>
              <a:gd name="connsiteY3" fmla="*/ 5084064 h 5084064"/>
              <a:gd name="connsiteX4" fmla="*/ 0 w 11385608"/>
              <a:gd name="connsiteY4" fmla="*/ 5084064 h 5084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5608" h="5084064">
                <a:moveTo>
                  <a:pt x="0" y="0"/>
                </a:moveTo>
                <a:lnTo>
                  <a:pt x="11385608" y="0"/>
                </a:lnTo>
                <a:lnTo>
                  <a:pt x="11385608" y="4562110"/>
                </a:lnTo>
                <a:cubicBezTo>
                  <a:pt x="11385608" y="4850377"/>
                  <a:pt x="11151922" y="5084064"/>
                  <a:pt x="10863655" y="5084064"/>
                </a:cubicBezTo>
                <a:lnTo>
                  <a:pt x="0" y="5084064"/>
                </a:lnTo>
                <a:close/>
              </a:path>
            </a:pathLst>
          </a:cu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297B7014-5970-11E5-11F0-6B902283689F}"/>
              </a:ext>
            </a:extLst>
          </p:cNvPr>
          <p:cNvSpPr>
            <a:spLocks noGrp="1"/>
          </p:cNvSpPr>
          <p:nvPr>
            <p:ph type="title" hasCustomPrompt="1"/>
          </p:nvPr>
        </p:nvSpPr>
        <p:spPr>
          <a:xfrm>
            <a:off x="566928" y="5449824"/>
            <a:ext cx="9546336" cy="905256"/>
          </a:xfrm>
        </p:spPr>
        <p:txBody>
          <a:bodyPr anchor="ctr">
            <a:normAutofit/>
          </a:bodyPr>
          <a:lstStyle>
            <a:lvl1pPr>
              <a:lnSpc>
                <a:spcPct val="120000"/>
              </a:lnSpc>
              <a:defRPr sz="1800" b="1">
                <a:latin typeface="+mn-lt"/>
              </a:defRPr>
            </a:lvl1pPr>
          </a:lstStyle>
          <a:p>
            <a:r>
              <a:rPr lang="en-US" dirty="0"/>
              <a:t>Quote Author</a:t>
            </a:r>
          </a:p>
        </p:txBody>
      </p:sp>
      <p:sp>
        <p:nvSpPr>
          <p:cNvPr id="3" name="Date Placeholder 2">
            <a:extLst>
              <a:ext uri="{FF2B5EF4-FFF2-40B4-BE49-F238E27FC236}">
                <a16:creationId xmlns:a16="http://schemas.microsoft.com/office/drawing/2014/main" id="{7450CCE4-9136-9EA6-8630-92DA75F38F3D}"/>
              </a:ext>
            </a:extLst>
          </p:cNvPr>
          <p:cNvSpPr>
            <a:spLocks noGrp="1"/>
          </p:cNvSpPr>
          <p:nvPr>
            <p:ph type="dt" sz="half" idx="10"/>
          </p:nvPr>
        </p:nvSpPr>
        <p:spPr/>
        <p:txBody>
          <a:bodyPr/>
          <a:lstStyle/>
          <a:p>
            <a:fld id="{07A3D99D-883D-4D38-8C81-8D02DC621BD5}" type="datetime1">
              <a:rPr lang="en-US" smtClean="0"/>
              <a:t>8/25/2025</a:t>
            </a:fld>
            <a:endParaRPr lang="en-US" dirty="0"/>
          </a:p>
        </p:txBody>
      </p:sp>
      <p:sp>
        <p:nvSpPr>
          <p:cNvPr id="4" name="Footer Placeholder 3">
            <a:extLst>
              <a:ext uri="{FF2B5EF4-FFF2-40B4-BE49-F238E27FC236}">
                <a16:creationId xmlns:a16="http://schemas.microsoft.com/office/drawing/2014/main" id="{CB66F519-3A11-8ACC-F11B-0C5B8388C6E7}"/>
              </a:ext>
            </a:extLst>
          </p:cNvPr>
          <p:cNvSpPr>
            <a:spLocks noGrp="1"/>
          </p:cNvSpPr>
          <p:nvPr>
            <p:ph type="ftr" sz="quarter" idx="11"/>
          </p:nvPr>
        </p:nvSpPr>
        <p:spPr>
          <a:xfrm>
            <a:off x="8668512" y="6492240"/>
            <a:ext cx="2660904" cy="338328"/>
          </a:xfrm>
        </p:spPr>
        <p:txBody>
          <a:bodyPr/>
          <a:lstStyle/>
          <a:p>
            <a:r>
              <a:rPr lang="en-US"/>
              <a:t>Wildfire Consulting Northwest</a:t>
            </a:r>
            <a:endParaRPr lang="en-US" dirty="0"/>
          </a:p>
        </p:txBody>
      </p:sp>
      <p:sp>
        <p:nvSpPr>
          <p:cNvPr id="5" name="Slide Number Placeholder 4">
            <a:extLst>
              <a:ext uri="{FF2B5EF4-FFF2-40B4-BE49-F238E27FC236}">
                <a16:creationId xmlns:a16="http://schemas.microsoft.com/office/drawing/2014/main" id="{3B677173-46BB-8B19-DE87-86D46A98F540}"/>
              </a:ext>
            </a:extLst>
          </p:cNvPr>
          <p:cNvSpPr>
            <a:spLocks noGrp="1"/>
          </p:cNvSpPr>
          <p:nvPr>
            <p:ph type="sldNum" sz="quarter" idx="12"/>
          </p:nvPr>
        </p:nvSpPr>
        <p:spPr>
          <a:xfrm>
            <a:off x="11420856" y="6492240"/>
            <a:ext cx="457200" cy="338328"/>
          </a:xfrm>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63EF4BD9-B936-0E90-F933-A03D5E185561}"/>
              </a:ext>
            </a:extLst>
          </p:cNvPr>
          <p:cNvSpPr>
            <a:spLocks noGrp="1"/>
          </p:cNvSpPr>
          <p:nvPr>
            <p:ph sz="quarter" idx="13" hasCustomPrompt="1"/>
          </p:nvPr>
        </p:nvSpPr>
        <p:spPr>
          <a:xfrm>
            <a:off x="429768" y="530352"/>
            <a:ext cx="9683496" cy="3950208"/>
          </a:xfrm>
        </p:spPr>
        <p:txBody>
          <a:bodyPr anchor="ctr">
            <a:normAutofit/>
          </a:bodyPr>
          <a:lstStyle>
            <a:lvl1pPr marL="137160" indent="-137160">
              <a:lnSpc>
                <a:spcPct val="110000"/>
              </a:lnSpc>
              <a:spcBef>
                <a:spcPts val="0"/>
              </a:spcBef>
              <a:buNone/>
              <a:defRPr sz="4400">
                <a:solidFill>
                  <a:schemeClr val="accent1"/>
                </a:solidFill>
                <a:latin typeface="+mj-lt"/>
              </a:defRPr>
            </a:lvl1pPr>
          </a:lstStyle>
          <a:p>
            <a:pPr lvl="0"/>
            <a:r>
              <a:rPr lang="en-US" dirty="0"/>
              <a:t>Click to edit Quote</a:t>
            </a:r>
          </a:p>
        </p:txBody>
      </p:sp>
    </p:spTree>
    <p:extLst>
      <p:ext uri="{BB962C8B-B14F-4D97-AF65-F5344CB8AC3E}">
        <p14:creationId xmlns:p14="http://schemas.microsoft.com/office/powerpoint/2010/main" val="34975104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Quot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B7014-5970-11E5-11F0-6B902283689F}"/>
              </a:ext>
            </a:extLst>
          </p:cNvPr>
          <p:cNvSpPr>
            <a:spLocks noGrp="1"/>
          </p:cNvSpPr>
          <p:nvPr>
            <p:ph type="title" hasCustomPrompt="1"/>
          </p:nvPr>
        </p:nvSpPr>
        <p:spPr>
          <a:xfrm>
            <a:off x="557784" y="4965192"/>
            <a:ext cx="8339328" cy="1289304"/>
          </a:xfrm>
        </p:spPr>
        <p:txBody>
          <a:bodyPr anchor="ctr">
            <a:normAutofit/>
          </a:bodyPr>
          <a:lstStyle>
            <a:lvl1pPr>
              <a:lnSpc>
                <a:spcPct val="120000"/>
              </a:lnSpc>
              <a:defRPr sz="1800" b="0">
                <a:latin typeface="+mn-lt"/>
              </a:defRPr>
            </a:lvl1pPr>
          </a:lstStyle>
          <a:p>
            <a:r>
              <a:rPr lang="en-US" dirty="0"/>
              <a:t>Quote Author</a:t>
            </a:r>
          </a:p>
        </p:txBody>
      </p:sp>
      <p:sp>
        <p:nvSpPr>
          <p:cNvPr id="7" name="Content Placeholder 6">
            <a:extLst>
              <a:ext uri="{FF2B5EF4-FFF2-40B4-BE49-F238E27FC236}">
                <a16:creationId xmlns:a16="http://schemas.microsoft.com/office/drawing/2014/main" id="{63EF4BD9-B936-0E90-F933-A03D5E185561}"/>
              </a:ext>
            </a:extLst>
          </p:cNvPr>
          <p:cNvSpPr>
            <a:spLocks noGrp="1"/>
          </p:cNvSpPr>
          <p:nvPr>
            <p:ph sz="quarter" idx="13" hasCustomPrompt="1"/>
          </p:nvPr>
        </p:nvSpPr>
        <p:spPr>
          <a:xfrm>
            <a:off x="429768" y="1033272"/>
            <a:ext cx="8467344" cy="3931920"/>
          </a:xfrm>
        </p:spPr>
        <p:txBody>
          <a:bodyPr anchor="b">
            <a:normAutofit/>
          </a:bodyPr>
          <a:lstStyle>
            <a:lvl1pPr marL="137160" indent="-137160">
              <a:lnSpc>
                <a:spcPct val="110000"/>
              </a:lnSpc>
              <a:spcBef>
                <a:spcPts val="0"/>
              </a:spcBef>
              <a:buNone/>
              <a:defRPr sz="4400">
                <a:solidFill>
                  <a:schemeClr val="accent1"/>
                </a:solidFill>
                <a:latin typeface="+mj-lt"/>
              </a:defRPr>
            </a:lvl1pPr>
          </a:lstStyle>
          <a:p>
            <a:pPr lvl="0"/>
            <a:r>
              <a:rPr lang="en-US" dirty="0"/>
              <a:t>Click to edit Quote</a:t>
            </a:r>
          </a:p>
        </p:txBody>
      </p:sp>
      <p:sp>
        <p:nvSpPr>
          <p:cNvPr id="6" name="Date Placeholder 5">
            <a:extLst>
              <a:ext uri="{FF2B5EF4-FFF2-40B4-BE49-F238E27FC236}">
                <a16:creationId xmlns:a16="http://schemas.microsoft.com/office/drawing/2014/main" id="{1554EA42-18F1-82AE-02C3-B2B2A57AD709}"/>
              </a:ext>
            </a:extLst>
          </p:cNvPr>
          <p:cNvSpPr>
            <a:spLocks noGrp="1"/>
          </p:cNvSpPr>
          <p:nvPr>
            <p:ph type="dt" sz="half" idx="14"/>
          </p:nvPr>
        </p:nvSpPr>
        <p:spPr/>
        <p:txBody>
          <a:bodyPr/>
          <a:lstStyle/>
          <a:p>
            <a:fld id="{2642D8F6-6196-41EF-B545-EFEC3A2988E3}" type="datetime1">
              <a:rPr lang="en-US" smtClean="0"/>
              <a:t>8/25/2025</a:t>
            </a:fld>
            <a:endParaRPr lang="en-US" dirty="0"/>
          </a:p>
        </p:txBody>
      </p:sp>
      <p:sp>
        <p:nvSpPr>
          <p:cNvPr id="9" name="Footer Placeholder 8">
            <a:extLst>
              <a:ext uri="{FF2B5EF4-FFF2-40B4-BE49-F238E27FC236}">
                <a16:creationId xmlns:a16="http://schemas.microsoft.com/office/drawing/2014/main" id="{A8AE5996-C1E5-AFF0-1C20-EFDC8711799D}"/>
              </a:ext>
            </a:extLst>
          </p:cNvPr>
          <p:cNvSpPr>
            <a:spLocks noGrp="1"/>
          </p:cNvSpPr>
          <p:nvPr>
            <p:ph type="ftr" sz="quarter" idx="15"/>
          </p:nvPr>
        </p:nvSpPr>
        <p:spPr/>
        <p:txBody>
          <a:bodyPr/>
          <a:lstStyle/>
          <a:p>
            <a:r>
              <a:rPr lang="en-US"/>
              <a:t>Wildfire Consulting Northwest</a:t>
            </a:r>
            <a:endParaRPr lang="en-US" dirty="0"/>
          </a:p>
        </p:txBody>
      </p:sp>
      <p:sp>
        <p:nvSpPr>
          <p:cNvPr id="10" name="Slide Number Placeholder 9">
            <a:extLst>
              <a:ext uri="{FF2B5EF4-FFF2-40B4-BE49-F238E27FC236}">
                <a16:creationId xmlns:a16="http://schemas.microsoft.com/office/drawing/2014/main" id="{4A8ACF18-7D60-FEE3-1B8D-6E5F51611A84}"/>
              </a:ext>
            </a:extLst>
          </p:cNvPr>
          <p:cNvSpPr>
            <a:spLocks noGrp="1"/>
          </p:cNvSpPr>
          <p:nvPr>
            <p:ph type="sldNum" sz="quarter" idx="16"/>
          </p:nvPr>
        </p:nvSpPr>
        <p:spPr/>
        <p:txBody>
          <a:body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660747443"/>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7" y="294248"/>
            <a:ext cx="11164825" cy="958480"/>
          </a:xfrm>
        </p:spPr>
        <p:txBody>
          <a:bodyPr/>
          <a:lstStyle/>
          <a:p>
            <a:r>
              <a:rPr lang="en-US" dirty="0"/>
              <a:t>Click to edit Master title style</a:t>
            </a:r>
          </a:p>
        </p:txBody>
      </p:sp>
      <p:sp>
        <p:nvSpPr>
          <p:cNvPr id="9" name="Text Placeholder 8">
            <a:extLst>
              <a:ext uri="{FF2B5EF4-FFF2-40B4-BE49-F238E27FC236}">
                <a16:creationId xmlns:a16="http://schemas.microsoft.com/office/drawing/2014/main" id="{778C515B-8D5A-0268-9044-7B2013C87E02}"/>
              </a:ext>
            </a:extLst>
          </p:cNvPr>
          <p:cNvSpPr>
            <a:spLocks noGrp="1"/>
          </p:cNvSpPr>
          <p:nvPr>
            <p:ph type="body" sz="quarter" idx="13"/>
          </p:nvPr>
        </p:nvSpPr>
        <p:spPr>
          <a:xfrm>
            <a:off x="429767" y="2020825"/>
            <a:ext cx="5212208" cy="428472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13C7061A-8ED7-8B72-BD2B-2DF67F8C7A75}"/>
              </a:ext>
            </a:extLst>
          </p:cNvPr>
          <p:cNvSpPr>
            <a:spLocks noGrp="1"/>
          </p:cNvSpPr>
          <p:nvPr>
            <p:ph type="body" sz="quarter" idx="14"/>
          </p:nvPr>
        </p:nvSpPr>
        <p:spPr>
          <a:xfrm>
            <a:off x="6381622" y="2020822"/>
            <a:ext cx="5212208" cy="428472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A8EF880F-498E-427C-882C-85C234B38318}" type="datetime1">
              <a:rPr lang="en-US" smtClean="0"/>
              <a:t>8/25/2025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Wildfire Consulting Northwest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8475671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429768" y="276166"/>
            <a:ext cx="11164824" cy="976562"/>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429767" y="1380744"/>
            <a:ext cx="521208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Text Placeholder 10">
            <a:extLst>
              <a:ext uri="{FF2B5EF4-FFF2-40B4-BE49-F238E27FC236}">
                <a16:creationId xmlns:a16="http://schemas.microsoft.com/office/drawing/2014/main" id="{A211279F-0D05-3637-19CD-29468F4DD2F3}"/>
              </a:ext>
            </a:extLst>
          </p:cNvPr>
          <p:cNvSpPr>
            <a:spLocks noGrp="1"/>
          </p:cNvSpPr>
          <p:nvPr>
            <p:ph type="body" sz="quarter" idx="13"/>
          </p:nvPr>
        </p:nvSpPr>
        <p:spPr>
          <a:xfrm>
            <a:off x="430213" y="2021134"/>
            <a:ext cx="5211762" cy="434315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382512" y="1380744"/>
            <a:ext cx="521208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Text Placeholder 12">
            <a:extLst>
              <a:ext uri="{FF2B5EF4-FFF2-40B4-BE49-F238E27FC236}">
                <a16:creationId xmlns:a16="http://schemas.microsoft.com/office/drawing/2014/main" id="{F1B170DE-636A-B1A9-2EAB-C426DBFB3E51}"/>
              </a:ext>
            </a:extLst>
          </p:cNvPr>
          <p:cNvSpPr>
            <a:spLocks noGrp="1"/>
          </p:cNvSpPr>
          <p:nvPr>
            <p:ph type="body" sz="quarter" idx="14"/>
          </p:nvPr>
        </p:nvSpPr>
        <p:spPr>
          <a:xfrm>
            <a:off x="6381750" y="2020888"/>
            <a:ext cx="5213350" cy="4343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071D381C-7325-4949-AF44-32FECBF34202}" type="datetime1">
              <a:rPr lang="en-US" smtClean="0"/>
              <a:t>8/25/2025</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r>
              <a:rPr lang="en-US"/>
              <a:t>Wildfire Consulting Northwest</a:t>
            </a:r>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4331231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13BF514D-F393-4787-97C0-13A12A0B364C}" type="datetime1">
              <a:rPr lang="en-US" smtClean="0"/>
              <a:t>8/25/2025</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r>
              <a:rPr lang="en-US"/>
              <a:t>Wildfire Consulting Northwest</a:t>
            </a:r>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1640411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24DA8F1D-070E-4129-A681-57BD29F1D9AD}" type="datetime1">
              <a:rPr lang="en-US" smtClean="0"/>
              <a:t>8/25/2025</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r>
              <a:rPr lang="en-US"/>
              <a:t>Wildfire Consulting Northwest</a:t>
            </a:r>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5565637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429768" y="553616"/>
            <a:ext cx="3595634" cy="1757505"/>
          </a:xfrm>
        </p:spPr>
        <p:txBody>
          <a:bodyPr anchor="t">
            <a:normAutofit/>
          </a:bodyPr>
          <a:lstStyle>
            <a:lvl1pPr>
              <a:defRPr sz="2800"/>
            </a:lvl1pPr>
          </a:lstStyle>
          <a:p>
            <a:r>
              <a:rPr lang="en-US" dirty="0"/>
              <a:t>Click to edit Master title style</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429769" y="2311121"/>
            <a:ext cx="3309608" cy="3993263"/>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6995" y="553616"/>
            <a:ext cx="6466741" cy="5752566"/>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25D31885-B765-4622-ABF0-C4A94DE575ED}" type="datetime1">
              <a:rPr lang="en-US" smtClean="0"/>
              <a:t>8/25/2025</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r>
              <a:rPr lang="en-US"/>
              <a:t>Wildfire Consulting Northwest</a:t>
            </a:r>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927914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Photo 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5276088"/>
            <a:ext cx="11347704" cy="786384"/>
          </a:xfrm>
        </p:spPr>
        <p:txBody>
          <a:bodyPr vert="horz" lIns="91440" tIns="45720" rIns="91440" bIns="45720" rtlCol="0" anchor="b">
            <a:normAutofit/>
          </a:bodyPr>
          <a:lstStyle>
            <a:lvl1pPr>
              <a:defRPr lang="en-US" sz="4400" dirty="0">
                <a:solidFill>
                  <a:schemeClr val="tx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5980176"/>
            <a:ext cx="11347704" cy="530352"/>
          </a:xfrm>
        </p:spPr>
        <p:txBody>
          <a:bodyPr vert="horz" lIns="91440" tIns="45720" rIns="91440" bIns="45720" rtlCol="0" anchor="ctr">
            <a:normAutofit/>
          </a:bodyPr>
          <a:lstStyle>
            <a:lvl1pPr marL="0" indent="0">
              <a:buNone/>
              <a:defRPr lang="en-US" dirty="0">
                <a:solidFill>
                  <a:schemeClr val="tx2"/>
                </a:solidFill>
              </a:defRPr>
            </a:lvl1pPr>
          </a:lstStyle>
          <a:p>
            <a:pPr lvl="0"/>
            <a:r>
              <a:rPr lang="en-US" dirty="0"/>
              <a:t>Click to edit Master subtitle style</a:t>
            </a:r>
          </a:p>
        </p:txBody>
      </p:sp>
      <p:sp>
        <p:nvSpPr>
          <p:cNvPr id="9" name="Picture Placeholder 8">
            <a:extLst>
              <a:ext uri="{FF2B5EF4-FFF2-40B4-BE49-F238E27FC236}">
                <a16:creationId xmlns:a16="http://schemas.microsoft.com/office/drawing/2014/main" id="{A9E06FED-92D3-C4D6-28D7-600D842F7AC3}"/>
              </a:ext>
            </a:extLst>
          </p:cNvPr>
          <p:cNvSpPr>
            <a:spLocks noGrp="1"/>
          </p:cNvSpPr>
          <p:nvPr>
            <p:ph type="pic" sz="quarter" idx="13" hasCustomPrompt="1"/>
          </p:nvPr>
        </p:nvSpPr>
        <p:spPr>
          <a:xfrm>
            <a:off x="0" y="0"/>
            <a:ext cx="11733150" cy="5135804"/>
          </a:xfrm>
          <a:custGeom>
            <a:avLst/>
            <a:gdLst>
              <a:gd name="connsiteX0" fmla="*/ 0 w 11733150"/>
              <a:gd name="connsiteY0" fmla="*/ 0 h 5135804"/>
              <a:gd name="connsiteX1" fmla="*/ 11733150 w 11733150"/>
              <a:gd name="connsiteY1" fmla="*/ 0 h 5135804"/>
              <a:gd name="connsiteX2" fmla="*/ 11733150 w 11733150"/>
              <a:gd name="connsiteY2" fmla="*/ 4533808 h 5135804"/>
              <a:gd name="connsiteX3" fmla="*/ 11131154 w 11733150"/>
              <a:gd name="connsiteY3" fmla="*/ 5135804 h 5135804"/>
              <a:gd name="connsiteX4" fmla="*/ 0 w 11733150"/>
              <a:gd name="connsiteY4" fmla="*/ 5135804 h 5135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3150" h="5135804">
                <a:moveTo>
                  <a:pt x="0" y="0"/>
                </a:moveTo>
                <a:lnTo>
                  <a:pt x="11733150" y="0"/>
                </a:lnTo>
                <a:lnTo>
                  <a:pt x="11733150" y="4533808"/>
                </a:lnTo>
                <a:cubicBezTo>
                  <a:pt x="11733150" y="4866281"/>
                  <a:pt x="11463627" y="5135804"/>
                  <a:pt x="11131154" y="5135804"/>
                </a:cubicBezTo>
                <a:lnTo>
                  <a:pt x="0" y="5135804"/>
                </a:lnTo>
                <a:close/>
              </a:path>
            </a:pathLst>
          </a:custGeom>
          <a:blipFill dpi="0" rotWithShape="1">
            <a:blip r:embed="rId2">
              <a:alphaModFix amt="75000"/>
            </a:blip>
            <a:srcRect/>
            <a:stretch>
              <a:fillRect/>
            </a:stretch>
          </a:blipFill>
        </p:spPr>
        <p:txBody>
          <a:bodyPr wrap="square">
            <a:noAutofit/>
          </a:bodyPr>
          <a:lstStyle>
            <a:lvl1pPr marL="0" indent="0">
              <a:buNone/>
              <a:defRPr/>
            </a:lvl1pPr>
          </a:lstStyle>
          <a:p>
            <a:r>
              <a:rPr lang="en-US" dirty="0"/>
              <a: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137160" y="6519672"/>
            <a:ext cx="3494314" cy="365125"/>
          </a:xfrm>
        </p:spPr>
        <p:txBody>
          <a:bodyPr/>
          <a:lstStyle>
            <a:lvl1pPr>
              <a:defRPr>
                <a:solidFill>
                  <a:schemeClr val="tx2"/>
                </a:solidFill>
                <a:effectLst/>
              </a:defRPr>
            </a:lvl1pPr>
          </a:lstStyle>
          <a:p>
            <a:fld id="{954E6E0C-7597-48CA-9D27-A9AD3764B50F}" type="datetime1">
              <a:rPr lang="en-US" smtClean="0"/>
              <a:t>8/25/2025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876521" y="6519672"/>
            <a:ext cx="2805405" cy="365125"/>
          </a:xfrm>
        </p:spPr>
        <p:txBody>
          <a:bodyPr/>
          <a:lstStyle>
            <a:lvl1pPr>
              <a:defRPr>
                <a:solidFill>
                  <a:schemeClr val="tx2"/>
                </a:solidFill>
                <a:effectLst/>
              </a:defRPr>
            </a:lvl1pPr>
          </a:lstStyle>
          <a:p>
            <a:r>
              <a:rPr lang="en-US"/>
              <a:t>Wildfire Consulting Northwest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632162" y="6519672"/>
            <a:ext cx="429207" cy="365125"/>
          </a:xfrm>
        </p:spPr>
        <p:txBody>
          <a:bodyPr/>
          <a:lstStyle>
            <a:lvl1pPr>
              <a:defRPr>
                <a:solidFill>
                  <a:schemeClr val="tx2"/>
                </a:solidFill>
                <a:effectLst/>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80643262"/>
      </p:ext>
    </p:extLst>
  </p:cSld>
  <p:clrMapOvr>
    <a:overrideClrMapping bg1="dk1" tx1="lt1" bg2="dk2" tx2="lt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429768" y="557784"/>
            <a:ext cx="3713996" cy="2212313"/>
          </a:xfrm>
        </p:spPr>
        <p:txBody>
          <a:bodyPr anchor="t">
            <a:normAutofit/>
          </a:bodyPr>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429767" y="2826137"/>
            <a:ext cx="3310128"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3" name="Picture Placeholder 8">
            <a:extLst>
              <a:ext uri="{FF2B5EF4-FFF2-40B4-BE49-F238E27FC236}">
                <a16:creationId xmlns:a16="http://schemas.microsoft.com/office/drawing/2014/main" id="{FA23F0E6-EDAF-3A7F-5EC8-F911E9AE48EF}"/>
              </a:ext>
            </a:extLst>
          </p:cNvPr>
          <p:cNvSpPr>
            <a:spLocks noGrp="1"/>
          </p:cNvSpPr>
          <p:nvPr>
            <p:ph type="pic" sz="quarter" idx="13" hasCustomPrompt="1"/>
          </p:nvPr>
        </p:nvSpPr>
        <p:spPr>
          <a:xfrm>
            <a:off x="4502843" y="0"/>
            <a:ext cx="7689157" cy="6399152"/>
          </a:xfrm>
          <a:custGeom>
            <a:avLst/>
            <a:gdLst>
              <a:gd name="connsiteX0" fmla="*/ 0 w 7689157"/>
              <a:gd name="connsiteY0" fmla="*/ 0 h 6399152"/>
              <a:gd name="connsiteX1" fmla="*/ 7689157 w 7689157"/>
              <a:gd name="connsiteY1" fmla="*/ 0 h 6399152"/>
              <a:gd name="connsiteX2" fmla="*/ 7689157 w 7689157"/>
              <a:gd name="connsiteY2" fmla="*/ 6399152 h 6399152"/>
              <a:gd name="connsiteX3" fmla="*/ 578440 w 7689157"/>
              <a:gd name="connsiteY3" fmla="*/ 6399152 h 6399152"/>
              <a:gd name="connsiteX4" fmla="*/ 0 w 7689157"/>
              <a:gd name="connsiteY4" fmla="*/ 582071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9157" h="6399152">
                <a:moveTo>
                  <a:pt x="0" y="0"/>
                </a:moveTo>
                <a:lnTo>
                  <a:pt x="7689157" y="0"/>
                </a:lnTo>
                <a:lnTo>
                  <a:pt x="7689157" y="6399152"/>
                </a:lnTo>
                <a:lnTo>
                  <a:pt x="578440" y="6399152"/>
                </a:lnTo>
                <a:cubicBezTo>
                  <a:pt x="258976" y="6399152"/>
                  <a:pt x="0" y="6140176"/>
                  <a:pt x="0" y="5820712"/>
                </a:cubicBez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6DB60DB6-0EB9-49EE-BB9F-3FF6BBE4D1DD}" type="datetime1">
              <a:rPr lang="en-US" smtClean="0"/>
              <a:t>8/25/2025</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r>
              <a:rPr lang="en-US"/>
              <a:t>Wildfire Consulting Northwest</a:t>
            </a:r>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3922324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onclusio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429768"/>
            <a:ext cx="10890374" cy="1627632"/>
          </a:xfrm>
        </p:spPr>
        <p:txBody>
          <a:bodyPr anchor="t">
            <a:normAutofit/>
          </a:bodyPr>
          <a:lstStyle>
            <a:lvl1pPr>
              <a:defRPr sz="6600">
                <a:solidFill>
                  <a:schemeClr val="accent1"/>
                </a:solidFill>
              </a:defRPr>
            </a:lvl1pPr>
          </a:lstStyle>
          <a:p>
            <a:r>
              <a:rPr lang="en-US" dirty="0"/>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429768" y="3264408"/>
            <a:ext cx="10890374" cy="283464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D3093A1B-2D7E-4B63-80A4-56A634470EEF}" type="datetime1">
              <a:rPr lang="en-US" smtClean="0"/>
              <a:t>8/25/2025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Wildfire Consulting Northwest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618530079"/>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onclusion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27318"/>
            <a:ext cx="8430768" cy="1842020"/>
          </a:xfrm>
        </p:spPr>
        <p:txBody>
          <a:bodyPr anchor="b">
            <a:normAutofit/>
          </a:bodyPr>
          <a:lstStyle>
            <a:lvl1pPr>
              <a:defRPr sz="6000">
                <a:solidFill>
                  <a:schemeClr val="accent1"/>
                </a:solidFill>
              </a:defRPr>
            </a:lvl1pPr>
          </a:lstStyle>
          <a:p>
            <a:r>
              <a:rPr lang="en-US" dirty="0"/>
              <a:t>Click to edit Master title style</a:t>
            </a:r>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429768" y="3622673"/>
            <a:ext cx="8430768" cy="1828800"/>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665D42F6-8DCE-42E2-81DA-1B4AF588253A}" type="datetime1">
              <a:rPr lang="en-US" smtClean="0"/>
              <a:t>8/25/2025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Wildfire Consulting Northwest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431556787"/>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1">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93776"/>
            <a:ext cx="8028432" cy="4325112"/>
          </a:xfrm>
        </p:spPr>
        <p:txBody>
          <a:bodyPr vert="horz" lIns="91440" tIns="45720" rIns="91440" bIns="45720" rtlCol="0" anchor="t">
            <a:normAutofit/>
          </a:bodyPr>
          <a:lstStyle>
            <a:lvl1pPr>
              <a:defRPr lang="en-US" sz="8000" dirty="0">
                <a:solidFill>
                  <a:schemeClr val="tx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5065776"/>
            <a:ext cx="5431536" cy="1188720"/>
          </a:xfrm>
        </p:spPr>
        <p:txBody>
          <a:bodyPr vert="horz" lIns="91440" tIns="45720" rIns="91440" bIns="45720" rtlCol="0" anchor="b">
            <a:normAutofit/>
          </a:bodyPr>
          <a:lstStyle>
            <a:lvl1pPr marL="0" indent="0">
              <a:buNone/>
              <a:defRPr lang="en-US" dirty="0">
                <a:solidFill>
                  <a:schemeClr val="tx2"/>
                </a:solidFill>
              </a:defRPr>
            </a:lvl1pPr>
          </a:lstStyle>
          <a:p>
            <a:pPr lvl="0"/>
            <a:r>
              <a:rPr lang="en-US" dirty="0"/>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33234EC8-24F8-4046-A422-D41D28669D1A}" type="datetime1">
              <a:rPr lang="en-US" smtClean="0"/>
              <a:t>8/25/2025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a:t>Wildfire Consulting Northwest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2783256902"/>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408176" y="1536192"/>
            <a:ext cx="9171432" cy="2615184"/>
          </a:xfrm>
        </p:spPr>
        <p:txBody>
          <a:bodyPr anchor="ctr">
            <a:normAutofit/>
          </a:bodyPr>
          <a:lstStyle>
            <a:lvl1pPr algn="ctr">
              <a:defRPr sz="5400">
                <a:solidFill>
                  <a:schemeClr val="tx2"/>
                </a:solidFill>
              </a:defRPr>
            </a:lvl1pPr>
          </a:lstStyle>
          <a:p>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408176" y="5111496"/>
            <a:ext cx="9171432" cy="1143000"/>
          </a:xfrm>
        </p:spPr>
        <p:txBody>
          <a:bodyPr anchor="t">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4F40B175-595D-4D9F-9C3C-AC8B21408193}" type="datetime1">
              <a:rPr lang="en-US" smtClean="0"/>
              <a:t>8/25/2025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a:t>Wildfire Consulting Northwest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1293732126"/>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3">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38912"/>
            <a:ext cx="11494008" cy="4654296"/>
          </a:xfrm>
        </p:spPr>
        <p:txBody>
          <a:bodyPr vert="horz" lIns="91440" tIns="45720" rIns="91440" bIns="45720" rtlCol="0" anchor="t">
            <a:normAutofit/>
          </a:bodyPr>
          <a:lstStyle>
            <a:lvl1pPr>
              <a:defRPr lang="en-US" sz="12500" dirty="0">
                <a:solidFill>
                  <a:schemeClr val="tx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5170516"/>
            <a:ext cx="4800600" cy="1083980"/>
          </a:xfrm>
        </p:spPr>
        <p:txBody>
          <a:bodyPr vert="horz" lIns="91440" tIns="45720" rIns="91440" bIns="45720" rtlCol="0" anchor="b">
            <a:normAutofit/>
          </a:bodyPr>
          <a:lstStyle>
            <a:lvl1pPr marL="0" indent="0">
              <a:buNone/>
              <a:defRPr lang="en-US" dirty="0">
                <a:solidFill>
                  <a:schemeClr val="tx2"/>
                </a:solidFill>
              </a:defRPr>
            </a:lvl1pPr>
          </a:lstStyle>
          <a:p>
            <a:pPr lvl="0"/>
            <a:r>
              <a:rPr lang="en-US" dirty="0"/>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75226624-F6F0-43ED-A316-776D8952ACB0}" type="datetime1">
              <a:rPr lang="en-US" smtClean="0"/>
              <a:t>8/25/2025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a:t>Wildfire Consulting Northwest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474790064"/>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7A12A6-507C-2714-2F24-09ADE11584C5}"/>
              </a:ext>
            </a:extLst>
          </p:cNvPr>
          <p:cNvSpPr/>
          <p:nvPr/>
        </p:nvSpPr>
        <p:spPr>
          <a:xfrm>
            <a:off x="0" y="0"/>
            <a:ext cx="12192000" cy="6858000"/>
          </a:xfrm>
          <a:prstGeom prst="rect">
            <a:avLst/>
          </a:prstGeom>
          <a:solidFill>
            <a:schemeClr val="accent3">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429768" y="1810512"/>
            <a:ext cx="8961120" cy="4654296"/>
          </a:xfrm>
        </p:spPr>
        <p:txBody>
          <a:bodyPr anchor="b">
            <a:normAutofit/>
          </a:bodyPr>
          <a:lstStyle>
            <a:lvl1pPr>
              <a:defRPr sz="6000">
                <a:solidFill>
                  <a:schemeClr val="accent1"/>
                </a:solidFill>
              </a:defRPr>
            </a:lvl1pPr>
          </a:lstStyle>
          <a:p>
            <a:r>
              <a:rPr lang="en-US" dirty="0"/>
              <a:t>Click to edit Master title style</a:t>
            </a:r>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p:txBody>
          <a:bodyPr/>
          <a:lstStyle>
            <a:lvl1pPr>
              <a:defRPr>
                <a:solidFill>
                  <a:schemeClr val="accent1"/>
                </a:solidFill>
              </a:defRPr>
            </a:lvl1pPr>
          </a:lstStyle>
          <a:p>
            <a:fld id="{5E84E77D-44B8-4902-B1CD-E7B0BF3D5A6C}" type="datetime1">
              <a:rPr lang="en-US" smtClean="0"/>
              <a:t>8/25/2025</a:t>
            </a:fld>
            <a:endParaRPr lang="en-US" dirty="0"/>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p:txBody>
          <a:bodyPr/>
          <a:lstStyle>
            <a:lvl1pPr>
              <a:defRPr>
                <a:solidFill>
                  <a:schemeClr val="accent1"/>
                </a:solidFill>
              </a:defRPr>
            </a:lvl1pPr>
          </a:lstStyle>
          <a:p>
            <a:r>
              <a:rPr lang="en-US"/>
              <a:t>Wildfire Consulting Northwest</a:t>
            </a:r>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p:txBody>
          <a:bodyPr/>
          <a:lstStyle>
            <a:lvl1pPr>
              <a:defRPr>
                <a:solidFill>
                  <a:schemeClr val="accent1"/>
                </a:solidFill>
              </a:defRPr>
            </a:lvl1pPr>
          </a:lstStyle>
          <a:p>
            <a:fld id="{84145AC3-CC88-4C8A-A6CE-8D44921B6A23}" type="slidenum">
              <a:rPr lang="en-US" smtClean="0"/>
              <a:pPr/>
              <a:t>‹#›</a:t>
            </a:fld>
            <a:endParaRPr lang="en-US"/>
          </a:p>
        </p:txBody>
      </p:sp>
    </p:spTree>
    <p:extLst>
      <p:ext uri="{BB962C8B-B14F-4D97-AF65-F5344CB8AC3E}">
        <p14:creationId xmlns:p14="http://schemas.microsoft.com/office/powerpoint/2010/main" val="2801230792"/>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429768" y="283464"/>
            <a:ext cx="10652760" cy="969264"/>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429768" y="1380744"/>
            <a:ext cx="10652760" cy="490118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429768" y="6492240"/>
            <a:ext cx="2843784" cy="338328"/>
          </a:xfrm>
          <a:prstGeom prst="rect">
            <a:avLst/>
          </a:prstGeom>
        </p:spPr>
        <p:txBody>
          <a:bodyPr vert="horz" lIns="91440" tIns="45720" rIns="91440" bIns="45720" rtlCol="0" anchor="ctr"/>
          <a:lstStyle>
            <a:lvl1pPr algn="l">
              <a:defRPr sz="800">
                <a:solidFill>
                  <a:schemeClr val="tx1"/>
                </a:solidFill>
              </a:defRPr>
            </a:lvl1pPr>
          </a:lstStyle>
          <a:p>
            <a:fld id="{10CBF4A6-DC26-4F71-B79D-CDBE513A7EC5}" type="datetime1">
              <a:rPr lang="en-US" smtClean="0"/>
              <a:t>8/25/2025</a:t>
            </a:fld>
            <a:endParaRPr lang="en-US" dirty="0"/>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97112" y="6492240"/>
            <a:ext cx="2660904" cy="338328"/>
          </a:xfrm>
          <a:prstGeom prst="rect">
            <a:avLst/>
          </a:prstGeom>
        </p:spPr>
        <p:txBody>
          <a:bodyPr vert="horz" lIns="91440" tIns="45720" rIns="91440" bIns="45720" rtlCol="0" anchor="ctr"/>
          <a:lstStyle>
            <a:lvl1pPr algn="r">
              <a:defRPr sz="800">
                <a:solidFill>
                  <a:schemeClr val="tx1"/>
                </a:solidFill>
              </a:defRPr>
            </a:lvl1pPr>
          </a:lstStyle>
          <a:p>
            <a:r>
              <a:rPr lang="en-US"/>
              <a:t>Wildfire Consulting Northwest</a:t>
            </a:r>
            <a:endParaRPr lang="en-US" dirty="0"/>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49456" y="6492240"/>
            <a:ext cx="457200" cy="338328"/>
          </a:xfrm>
          <a:prstGeom prst="rect">
            <a:avLst/>
          </a:prstGeom>
        </p:spPr>
        <p:txBody>
          <a:bodyPr vert="horz" lIns="91440" tIns="45720" rIns="91440" bIns="45720" rtlCol="0" anchor="ctr"/>
          <a:lstStyle>
            <a:lvl1pPr algn="r">
              <a:defRPr sz="800">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816906657"/>
      </p:ext>
    </p:extLst>
  </p:cSld>
  <p:clrMap bg1="lt1" tx1="dk1" bg2="lt2" tx2="dk2" accent1="accent1" accent2="accent2" accent3="accent3" accent4="accent4" accent5="accent5" accent6="accent6" hlink="hlink" folHlink="folHlink"/>
  <p:sldLayoutIdLst>
    <p:sldLayoutId id="2147483803" r:id="rId1"/>
    <p:sldLayoutId id="2147483802" r:id="rId2"/>
    <p:sldLayoutId id="2147483804"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 id="2147483767" r:id="rId18"/>
    <p:sldLayoutId id="2147483768" r:id="rId19"/>
    <p:sldLayoutId id="2147483769" r:id="rId20"/>
    <p:sldLayoutId id="2147483770" r:id="rId21"/>
    <p:sldLayoutId id="2147483771" r:id="rId22"/>
    <p:sldLayoutId id="2147483772" r:id="rId23"/>
    <p:sldLayoutId id="2147483773" r:id="rId24"/>
    <p:sldLayoutId id="2147483774" r:id="rId25"/>
    <p:sldLayoutId id="2147483775" r:id="rId26"/>
    <p:sldLayoutId id="2147483776" r:id="rId27"/>
    <p:sldLayoutId id="2147483777" r:id="rId28"/>
    <p:sldLayoutId id="2147483778" r:id="rId29"/>
    <p:sldLayoutId id="2147483779" r:id="rId30"/>
    <p:sldLayoutId id="2147483780" r:id="rId31"/>
    <p:sldLayoutId id="2147483781" r:id="rId32"/>
    <p:sldLayoutId id="2147483782" r:id="rId33"/>
    <p:sldLayoutId id="2147483783" r:id="rId34"/>
    <p:sldLayoutId id="2147483784" r:id="rId35"/>
    <p:sldLayoutId id="2147483785" r:id="rId36"/>
    <p:sldLayoutId id="2147483786" r:id="rId37"/>
    <p:sldLayoutId id="2147483787" r:id="rId38"/>
    <p:sldLayoutId id="2147483788" r:id="rId39"/>
    <p:sldLayoutId id="2147483789" r:id="rId40"/>
    <p:sldLayoutId id="2147483790" r:id="rId41"/>
    <p:sldLayoutId id="2147483791" r:id="rId42"/>
    <p:sldLayoutId id="2147483792" r:id="rId43"/>
    <p:sldLayoutId id="2147483793" r:id="rId44"/>
    <p:sldLayoutId id="2147483794" r:id="rId45"/>
    <p:sldLayoutId id="2147483795" r:id="rId46"/>
    <p:sldLayoutId id="2147483796" r:id="rId47"/>
    <p:sldLayoutId id="2147483797" r:id="rId48"/>
    <p:sldLayoutId id="2147483798" r:id="rId49"/>
    <p:sldLayoutId id="2147483799" r:id="rId50"/>
    <p:sldLayoutId id="2147483800" r:id="rId51"/>
    <p:sldLayoutId id="2147483801" r:id="rId52"/>
  </p:sldLayoutIdLst>
  <p:hf sldNum="0" hdr="0"/>
  <p:txStyles>
    <p:titleStyle>
      <a:lvl1pPr algn="l" defTabSz="914400" rtl="0" eaLnBrk="1" latinLnBrk="0" hangingPunct="1">
        <a:lnSpc>
          <a:spcPct val="90000"/>
        </a:lnSpc>
        <a:spcBef>
          <a:spcPct val="0"/>
        </a:spcBef>
        <a:buNone/>
        <a:defRPr sz="3200" b="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ildfireready.dnr.wa.gov/" TargetMode="External"/><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2" Type="http://schemas.openxmlformats.org/officeDocument/2006/relationships/hyperlink" Target="https://www.iccsafe.org/products-and-services/wildland-urban-interface-code/" TargetMode="External"/><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2" Type="http://schemas.openxmlformats.org/officeDocument/2006/relationships/hyperlink" Target="https://www.nist.gov/programs-projects/wildland-urban-interface-wui-fire-data-collection-parcel-vulnerabilities/hazard" TargetMode="External"/><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2" Type="http://schemas.openxmlformats.org/officeDocument/2006/relationships/hyperlink" Target="https://www.nfpa.org/news-blogs-and-articles/blogs/2022/12/01/using-codes-and-standards-to-protect-homes-and-businesses-from-wildfire" TargetMode="External"/><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2" Type="http://schemas.openxmlformats.org/officeDocument/2006/relationships/hyperlink" Target="http://www.nfpa.org/outthinkwildfire" TargetMode="External"/><Relationship Id="rId1" Type="http://schemas.openxmlformats.org/officeDocument/2006/relationships/slideLayout" Target="../slideLayouts/slideLayout48.xml"/></Relationships>
</file>

<file path=ppt/slides/_rels/slide15.xml.rels><?xml version="1.0" encoding="UTF-8" standalone="yes"?>
<Relationships xmlns="http://schemas.openxmlformats.org/package/2006/relationships"><Relationship Id="rId3" Type="http://schemas.openxmlformats.org/officeDocument/2006/relationships/hyperlink" Target="https://www.nwcg.gov/announcement/nwcg-standards-for-mitigation-in-wildland-urban-interface-pms-052" TargetMode="External"/><Relationship Id="rId2" Type="http://schemas.openxmlformats.org/officeDocument/2006/relationships/notesSlide" Target="../notesSlides/notesSlide1.xml"/><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2" Type="http://schemas.openxmlformats.org/officeDocument/2006/relationships/hyperlink" Target="https://www.nwcg.gov/announcement/publications/new-nwcg-wildland-urban-interface-mitigation-field-guide-pms-053" TargetMode="External"/><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2" Type="http://schemas.openxmlformats.org/officeDocument/2006/relationships/hyperlink" Target="https://www.caloes.ca.gov/office-of-the-director/operations/recovery-directorate/hazard-mitigation/california-wildfire-mitigation-program/" TargetMode="External"/><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2" Type="http://schemas.openxmlformats.org/officeDocument/2006/relationships/hyperlink" Target="https://aaisonline.com/wp-content/uploads/2024/03/White-Paper-FLAMES.pdf" TargetMode="External"/><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2" Type="http://schemas.openxmlformats.org/officeDocument/2006/relationships/hyperlink" Target="https://wildfireprepared.org/" TargetMode="External"/><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2" Type="http://schemas.openxmlformats.org/officeDocument/2006/relationships/hyperlink" Target="https://www.nfpa.org/Education-and-Research/Wildfire/Firewise-USA" TargetMode="External"/><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7E740-387C-8768-2A13-8A7ED9B77E64}"/>
              </a:ext>
            </a:extLst>
          </p:cNvPr>
          <p:cNvSpPr>
            <a:spLocks noGrp="1"/>
          </p:cNvSpPr>
          <p:nvPr>
            <p:ph type="ctrTitle"/>
          </p:nvPr>
        </p:nvSpPr>
        <p:spPr>
          <a:xfrm>
            <a:off x="429768" y="411480"/>
            <a:ext cx="5330952" cy="3739896"/>
          </a:xfrm>
        </p:spPr>
        <p:txBody>
          <a:bodyPr anchor="t">
            <a:normAutofit/>
          </a:bodyPr>
          <a:lstStyle/>
          <a:p>
            <a:r>
              <a:rPr lang="en-US" sz="4800" dirty="0"/>
              <a:t>Wildland Fire Mitigation Standards AND guidelines </a:t>
            </a:r>
          </a:p>
        </p:txBody>
      </p:sp>
      <p:sp>
        <p:nvSpPr>
          <p:cNvPr id="3" name="Subtitle 2">
            <a:extLst>
              <a:ext uri="{FF2B5EF4-FFF2-40B4-BE49-F238E27FC236}">
                <a16:creationId xmlns:a16="http://schemas.microsoft.com/office/drawing/2014/main" id="{ECD06DCE-C804-BC25-5CAE-3598002C3EF2}"/>
              </a:ext>
            </a:extLst>
          </p:cNvPr>
          <p:cNvSpPr>
            <a:spLocks noGrp="1"/>
          </p:cNvSpPr>
          <p:nvPr>
            <p:ph type="subTitle" idx="1"/>
          </p:nvPr>
        </p:nvSpPr>
        <p:spPr>
          <a:xfrm>
            <a:off x="429768" y="4873752"/>
            <a:ext cx="4517136" cy="1380744"/>
          </a:xfrm>
        </p:spPr>
        <p:txBody>
          <a:bodyPr anchor="b">
            <a:normAutofit/>
          </a:bodyPr>
          <a:lstStyle/>
          <a:p>
            <a:r>
              <a:rPr lang="en-US" sz="2800" dirty="0"/>
              <a:t>An Overview of Key Standards and Programs</a:t>
            </a:r>
          </a:p>
        </p:txBody>
      </p:sp>
      <p:pic>
        <p:nvPicPr>
          <p:cNvPr id="5" name="Picture Placeholder 4" descr="Aerial view of residential houses and the green trees">
            <a:extLst>
              <a:ext uri="{FF2B5EF4-FFF2-40B4-BE49-F238E27FC236}">
                <a16:creationId xmlns:a16="http://schemas.microsoft.com/office/drawing/2014/main" id="{0C223C0D-457B-2C97-C3FE-F433C177F80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5057" r="25057"/>
          <a:stretch>
            <a:fillRect/>
          </a:stretch>
        </p:blipFill>
        <p:spPr>
          <a:xfrm>
            <a:off x="6516688" y="0"/>
            <a:ext cx="5675312" cy="6399213"/>
          </a:xfrm>
        </p:spPr>
      </p:pic>
      <p:sp>
        <p:nvSpPr>
          <p:cNvPr id="4" name="Date Placeholder 3">
            <a:extLst>
              <a:ext uri="{FF2B5EF4-FFF2-40B4-BE49-F238E27FC236}">
                <a16:creationId xmlns:a16="http://schemas.microsoft.com/office/drawing/2014/main" id="{6E3278BF-9F2F-210D-378D-50D62AD08CB9}"/>
              </a:ext>
            </a:extLst>
          </p:cNvPr>
          <p:cNvSpPr>
            <a:spLocks noGrp="1"/>
          </p:cNvSpPr>
          <p:nvPr>
            <p:ph type="dt" sz="half" idx="10"/>
          </p:nvPr>
        </p:nvSpPr>
        <p:spPr/>
        <p:txBody>
          <a:bodyPr/>
          <a:lstStyle/>
          <a:p>
            <a:fld id="{3A9CDBA6-1E33-4C6E-BEC6-1837B2B5812B}" type="datetime1">
              <a:rPr lang="en-US" smtClean="0"/>
              <a:t>8/25/2025</a:t>
            </a:fld>
            <a:endParaRPr lang="en-US" dirty="0"/>
          </a:p>
        </p:txBody>
      </p:sp>
      <p:sp>
        <p:nvSpPr>
          <p:cNvPr id="6" name="Footer Placeholder 5">
            <a:extLst>
              <a:ext uri="{FF2B5EF4-FFF2-40B4-BE49-F238E27FC236}">
                <a16:creationId xmlns:a16="http://schemas.microsoft.com/office/drawing/2014/main" id="{EEA1244D-707B-650E-5AF2-D1A387BCA3FA}"/>
              </a:ext>
            </a:extLst>
          </p:cNvPr>
          <p:cNvSpPr>
            <a:spLocks noGrp="1"/>
          </p:cNvSpPr>
          <p:nvPr>
            <p:ph type="ftr" sz="quarter" idx="11"/>
          </p:nvPr>
        </p:nvSpPr>
        <p:spPr/>
        <p:txBody>
          <a:bodyPr/>
          <a:lstStyle/>
          <a:p>
            <a:r>
              <a:rPr lang="en-US"/>
              <a:t>Wildfire Consulting Northwest</a:t>
            </a:r>
          </a:p>
        </p:txBody>
      </p:sp>
    </p:spTree>
    <p:extLst>
      <p:ext uri="{BB962C8B-B14F-4D97-AF65-F5344CB8AC3E}">
        <p14:creationId xmlns:p14="http://schemas.microsoft.com/office/powerpoint/2010/main" val="2895357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2E80381D-D4C4-3CD9-536C-507DDBAF14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AA76B0-ACAA-C5F5-937E-BAB0D747AAB3}"/>
              </a:ext>
            </a:extLst>
          </p:cNvPr>
          <p:cNvSpPr txBox="1">
            <a:spLocks noGrp="1"/>
          </p:cNvSpPr>
          <p:nvPr>
            <p:ph type="title" idx="4294967295"/>
          </p:nvPr>
        </p:nvSpPr>
        <p:spPr>
          <a:xfrm>
            <a:off x="1295400" y="435429"/>
            <a:ext cx="9862457"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mn-lt"/>
                <a:ea typeface="+mn-ea"/>
                <a:cs typeface="+mn-cs"/>
              </a:rPr>
              <a:t>Wildfire Ready Neighbors</a:t>
            </a:r>
          </a:p>
        </p:txBody>
      </p:sp>
      <p:sp>
        <p:nvSpPr>
          <p:cNvPr id="3" name="TextBox 2">
            <a:extLst>
              <a:ext uri="{FF2B5EF4-FFF2-40B4-BE49-F238E27FC236}">
                <a16:creationId xmlns:a16="http://schemas.microsoft.com/office/drawing/2014/main" id="{61FA100E-AFEE-6D66-3A8C-68496B63F96A}"/>
              </a:ext>
            </a:extLst>
          </p:cNvPr>
          <p:cNvSpPr txBox="1"/>
          <p:nvPr/>
        </p:nvSpPr>
        <p:spPr>
          <a:xfrm>
            <a:off x="1295400" y="1344258"/>
            <a:ext cx="8817428" cy="5355312"/>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rgbClr val="002060"/>
                </a:solidFill>
              </a:rPr>
              <a:t>Organization:  </a:t>
            </a:r>
            <a:r>
              <a:rPr lang="en-US" dirty="0"/>
              <a:t>Department of Natural Resources </a:t>
            </a:r>
            <a:r>
              <a:rPr lang="en-US" dirty="0">
                <a:hlinkClick r:id="rId2"/>
              </a:rPr>
              <a:t>Home | Wildfire Ready Neighbors!</a:t>
            </a:r>
            <a:endParaRPr lang="en-US" dirty="0"/>
          </a:p>
          <a:p>
            <a:endParaRPr lang="en-US" dirty="0"/>
          </a:p>
          <a:p>
            <a:pPr marL="285750" indent="-285750">
              <a:buFont typeface="Arial" panose="020B0604020202020204" pitchFamily="34" charset="0"/>
              <a:buChar char="•"/>
            </a:pPr>
            <a:r>
              <a:rPr lang="en-US" b="1" dirty="0">
                <a:solidFill>
                  <a:srgbClr val="002060"/>
                </a:solidFill>
              </a:rPr>
              <a:t>Scope:   </a:t>
            </a:r>
            <a:r>
              <a:rPr lang="en-US" dirty="0"/>
              <a:t>State of Washington </a:t>
            </a:r>
          </a:p>
          <a:p>
            <a:endParaRPr lang="en-US" b="1" dirty="0">
              <a:solidFill>
                <a:srgbClr val="002060"/>
              </a:solidFill>
            </a:endParaRPr>
          </a:p>
          <a:p>
            <a:pPr marL="285750" indent="-285750">
              <a:buFont typeface="Arial" panose="020B0604020202020204" pitchFamily="34" charset="0"/>
              <a:buChar char="•"/>
            </a:pPr>
            <a:r>
              <a:rPr lang="en-US" b="1" dirty="0">
                <a:solidFill>
                  <a:srgbClr val="002060"/>
                </a:solidFill>
              </a:rPr>
              <a:t>Key Components and Focus:  </a:t>
            </a:r>
          </a:p>
          <a:p>
            <a:pPr marL="285750" indent="-285750">
              <a:buFont typeface="Arial" panose="020B0604020202020204" pitchFamily="34" charset="0"/>
              <a:buChar char="•"/>
            </a:pPr>
            <a:endParaRPr lang="en-US" b="1" dirty="0">
              <a:solidFill>
                <a:srgbClr val="002060"/>
              </a:solidFill>
            </a:endParaRPr>
          </a:p>
          <a:p>
            <a:pPr marL="742950" lvl="1" indent="-285750">
              <a:buFont typeface="Arial" panose="020B0604020202020204" pitchFamily="34" charset="0"/>
              <a:buChar char="•"/>
            </a:pPr>
            <a:r>
              <a:rPr lang="en-US" dirty="0"/>
              <a:t>Provides a free Wildfire Ready Plan to help prioritize wildfire ready actions on property and connects homeowners with local wildfire mitigation experts in their area.</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Voluntary home assessments focusing on three zones; immediate, intermediate and extended. Up to 200’ feet from structures.</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solidFill>
                  <a:srgbClr val="002060"/>
                </a:solidFill>
              </a:rPr>
              <a:t>Certification Program:   </a:t>
            </a:r>
            <a:r>
              <a:rPr lang="en-US" dirty="0"/>
              <a:t>No</a:t>
            </a:r>
          </a:p>
          <a:p>
            <a:endParaRPr lang="en-US" dirty="0"/>
          </a:p>
          <a:p>
            <a:pPr marL="285750" indent="-285750">
              <a:buFont typeface="Arial" panose="020B0604020202020204" pitchFamily="34" charset="0"/>
              <a:buChar char="•"/>
            </a:pPr>
            <a:r>
              <a:rPr lang="en-US" b="1" dirty="0">
                <a:solidFill>
                  <a:srgbClr val="002060"/>
                </a:solidFill>
              </a:rPr>
              <a:t>Intended Users:  </a:t>
            </a:r>
            <a:r>
              <a:rPr lang="en-US" dirty="0"/>
              <a:t>WA residents, DNR Outreach Teams, Fire Service</a:t>
            </a:r>
          </a:p>
          <a:p>
            <a:pPr marL="742950" lvl="1" indent="-285750">
              <a:buFont typeface="Arial" panose="020B0604020202020204" pitchFamily="34" charset="0"/>
              <a:buChar char="•"/>
            </a:pPr>
            <a:endParaRPr lang="en-US" dirty="0"/>
          </a:p>
          <a:p>
            <a:endParaRPr lang="en-US" b="1" dirty="0">
              <a:solidFill>
                <a:srgbClr val="002060"/>
              </a:solidFill>
            </a:endParaRPr>
          </a:p>
        </p:txBody>
      </p:sp>
      <p:sp>
        <p:nvSpPr>
          <p:cNvPr id="4" name="Date Placeholder 3">
            <a:extLst>
              <a:ext uri="{FF2B5EF4-FFF2-40B4-BE49-F238E27FC236}">
                <a16:creationId xmlns:a16="http://schemas.microsoft.com/office/drawing/2014/main" id="{D4483EC3-D0ED-228A-95EF-E5117A537B13}"/>
              </a:ext>
            </a:extLst>
          </p:cNvPr>
          <p:cNvSpPr>
            <a:spLocks noGrp="1"/>
          </p:cNvSpPr>
          <p:nvPr>
            <p:ph type="dt" sz="half" idx="10"/>
          </p:nvPr>
        </p:nvSpPr>
        <p:spPr/>
        <p:txBody>
          <a:bodyPr/>
          <a:lstStyle/>
          <a:p>
            <a:fld id="{BC6D3CDD-C8C2-4984-AAF5-F222BE2949C7}" type="datetime1">
              <a:rPr lang="en-US" smtClean="0"/>
              <a:t>8/25/2025</a:t>
            </a:fld>
            <a:endParaRPr lang="en-US"/>
          </a:p>
        </p:txBody>
      </p:sp>
      <p:sp>
        <p:nvSpPr>
          <p:cNvPr id="5" name="Footer Placeholder 4">
            <a:extLst>
              <a:ext uri="{FF2B5EF4-FFF2-40B4-BE49-F238E27FC236}">
                <a16:creationId xmlns:a16="http://schemas.microsoft.com/office/drawing/2014/main" id="{00BF1FFD-9154-7093-D88E-389EE6CD9A08}"/>
              </a:ext>
            </a:extLst>
          </p:cNvPr>
          <p:cNvSpPr>
            <a:spLocks noGrp="1"/>
          </p:cNvSpPr>
          <p:nvPr>
            <p:ph type="ftr" sz="quarter" idx="11"/>
          </p:nvPr>
        </p:nvSpPr>
        <p:spPr/>
        <p:txBody>
          <a:bodyPr/>
          <a:lstStyle/>
          <a:p>
            <a:r>
              <a:rPr lang="en-US"/>
              <a:t>Wildfire Consulting Northwest</a:t>
            </a:r>
          </a:p>
        </p:txBody>
      </p:sp>
    </p:spTree>
    <p:extLst>
      <p:ext uri="{BB962C8B-B14F-4D97-AF65-F5344CB8AC3E}">
        <p14:creationId xmlns:p14="http://schemas.microsoft.com/office/powerpoint/2010/main" val="2636434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D6D095-99B9-F03A-4B87-CBC5BFE02AC9}"/>
              </a:ext>
            </a:extLst>
          </p:cNvPr>
          <p:cNvSpPr txBox="1">
            <a:spLocks noGrp="1"/>
          </p:cNvSpPr>
          <p:nvPr>
            <p:ph type="title" idx="4294967295"/>
          </p:nvPr>
        </p:nvSpPr>
        <p:spPr>
          <a:xfrm>
            <a:off x="1088571" y="478972"/>
            <a:ext cx="899160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mn-lt"/>
                <a:ea typeface="+mn-ea"/>
                <a:cs typeface="+mn-cs"/>
              </a:rPr>
              <a:t>International Wildland-Urban Interface Code</a:t>
            </a:r>
          </a:p>
        </p:txBody>
      </p:sp>
      <p:sp>
        <p:nvSpPr>
          <p:cNvPr id="5" name="TextBox 4">
            <a:extLst>
              <a:ext uri="{FF2B5EF4-FFF2-40B4-BE49-F238E27FC236}">
                <a16:creationId xmlns:a16="http://schemas.microsoft.com/office/drawing/2014/main" id="{3D557D2A-2564-37A5-64EC-B4C6BF80B280}"/>
              </a:ext>
            </a:extLst>
          </p:cNvPr>
          <p:cNvSpPr txBox="1"/>
          <p:nvPr/>
        </p:nvSpPr>
        <p:spPr>
          <a:xfrm>
            <a:off x="1088571" y="1287568"/>
            <a:ext cx="10297886" cy="5091460"/>
          </a:xfrm>
          <a:prstGeom prst="rect">
            <a:avLst/>
          </a:prstGeom>
          <a:noFill/>
        </p:spPr>
        <p:txBody>
          <a:bodyPr wrap="square" rtlCol="0">
            <a:noAutofit/>
          </a:bodyPr>
          <a:lstStyle/>
          <a:p>
            <a:pPr marL="285750" indent="-285750">
              <a:buFont typeface="Arial" panose="020B0604020202020204" pitchFamily="34" charset="0"/>
              <a:buChar char="•"/>
            </a:pPr>
            <a:r>
              <a:rPr lang="en-US" b="1" dirty="0">
                <a:solidFill>
                  <a:srgbClr val="002060"/>
                </a:solidFill>
              </a:rPr>
              <a:t>Organization:  </a:t>
            </a:r>
            <a:r>
              <a:rPr lang="en-US" dirty="0"/>
              <a:t>International Code Counsel (ICC) </a:t>
            </a:r>
            <a:r>
              <a:rPr lang="en-US" dirty="0">
                <a:hlinkClick r:id="rId2"/>
              </a:rPr>
              <a:t>https://www.iccsafe.org/products-and-services/wildland-urban-interface-code/</a:t>
            </a:r>
            <a:endParaRPr lang="en-US" dirty="0"/>
          </a:p>
          <a:p>
            <a:endParaRPr lang="en-US" dirty="0"/>
          </a:p>
          <a:p>
            <a:pPr marL="285750" indent="-285750">
              <a:buFont typeface="Arial" panose="020B0604020202020204" pitchFamily="34" charset="0"/>
              <a:buChar char="•"/>
            </a:pPr>
            <a:r>
              <a:rPr lang="en-US" b="1" dirty="0">
                <a:solidFill>
                  <a:srgbClr val="002060"/>
                </a:solidFill>
              </a:rPr>
              <a:t>Scope:  </a:t>
            </a:r>
            <a:r>
              <a:rPr lang="en-US" dirty="0"/>
              <a:t>National</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solidFill>
                  <a:srgbClr val="002060"/>
                </a:solidFill>
              </a:rPr>
              <a:t>Key Components and Focus:</a:t>
            </a:r>
          </a:p>
          <a:p>
            <a:pPr marL="285750" indent="-285750">
              <a:buFont typeface="Arial" panose="020B0604020202020204" pitchFamily="34" charset="0"/>
              <a:buChar char="•"/>
            </a:pPr>
            <a:endParaRPr lang="en-US" b="1" dirty="0">
              <a:solidFill>
                <a:srgbClr val="002060"/>
              </a:solidFill>
            </a:endParaRPr>
          </a:p>
          <a:p>
            <a:pPr marL="742950" lvl="1" indent="-285750">
              <a:buFont typeface="Arial" panose="020B0604020202020204" pitchFamily="34" charset="0"/>
              <a:buChar char="•"/>
            </a:pPr>
            <a:r>
              <a:rPr lang="en-US" dirty="0"/>
              <a:t>Regulates ignition-resistant construction techniques and defensible space as well as fire department access and available water supplies for fire suppression.</a:t>
            </a:r>
          </a:p>
          <a:p>
            <a:pPr marL="742950" lvl="1" indent="-285750">
              <a:buFont typeface="Arial" panose="020B0604020202020204" pitchFamily="34" charset="0"/>
              <a:buChar char="•"/>
            </a:pPr>
            <a:r>
              <a:rPr lang="en-US" dirty="0"/>
              <a:t>Focuses on preventing ignition of buildings and vegetative fuels from direct exposure to wildfire and fire exposure from adjacent structures.</a:t>
            </a:r>
          </a:p>
          <a:p>
            <a:pPr marL="742950" lvl="1" indent="-285750">
              <a:buFont typeface="Arial" panose="020B0604020202020204" pitchFamily="34" charset="0"/>
              <a:buChar char="•"/>
            </a:pPr>
            <a:r>
              <a:rPr lang="en-US" dirty="0"/>
              <a:t>Helps prevent structure fires in the WUI from spreading to wildland fuels, even in the absence of fire department intervention.</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solidFill>
                  <a:srgbClr val="002060"/>
                </a:solidFill>
              </a:rPr>
              <a:t>Certification:  </a:t>
            </a:r>
            <a:r>
              <a:rPr lang="en-US" dirty="0"/>
              <a:t>No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solidFill>
                  <a:srgbClr val="002060"/>
                </a:solidFill>
              </a:rPr>
              <a:t>Intended Users:  </a:t>
            </a:r>
            <a:r>
              <a:rPr lang="en-US" dirty="0"/>
              <a:t>Builders, Zoning Boards, Code Officials, Homeowners</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b="1" dirty="0">
              <a:solidFill>
                <a:srgbClr val="002060"/>
              </a:solidFill>
            </a:endParaRPr>
          </a:p>
          <a:p>
            <a:endParaRPr lang="en-US" dirty="0"/>
          </a:p>
          <a:p>
            <a:pPr marL="285750" indent="-285750">
              <a:buFont typeface="Arial" panose="020B0604020202020204" pitchFamily="34" charset="0"/>
              <a:buChar char="•"/>
            </a:pPr>
            <a:endParaRPr lang="en-US" dirty="0"/>
          </a:p>
        </p:txBody>
      </p:sp>
      <p:sp>
        <p:nvSpPr>
          <p:cNvPr id="2" name="Date Placeholder 1">
            <a:extLst>
              <a:ext uri="{FF2B5EF4-FFF2-40B4-BE49-F238E27FC236}">
                <a16:creationId xmlns:a16="http://schemas.microsoft.com/office/drawing/2014/main" id="{AA305EA0-4E44-0473-E606-6D0E61202E3D}"/>
              </a:ext>
            </a:extLst>
          </p:cNvPr>
          <p:cNvSpPr>
            <a:spLocks noGrp="1"/>
          </p:cNvSpPr>
          <p:nvPr>
            <p:ph type="dt" sz="half" idx="10"/>
          </p:nvPr>
        </p:nvSpPr>
        <p:spPr/>
        <p:txBody>
          <a:bodyPr/>
          <a:lstStyle/>
          <a:p>
            <a:fld id="{DC22EAF9-119C-4AFC-9EE3-15BD963B5692}" type="datetime1">
              <a:rPr lang="en-US" smtClean="0"/>
              <a:t>8/25/2025</a:t>
            </a:fld>
            <a:endParaRPr lang="en-US"/>
          </a:p>
        </p:txBody>
      </p:sp>
      <p:sp>
        <p:nvSpPr>
          <p:cNvPr id="4" name="Footer Placeholder 3">
            <a:extLst>
              <a:ext uri="{FF2B5EF4-FFF2-40B4-BE49-F238E27FC236}">
                <a16:creationId xmlns:a16="http://schemas.microsoft.com/office/drawing/2014/main" id="{578019AD-CF78-766E-844F-7EA5D282D22A}"/>
              </a:ext>
            </a:extLst>
          </p:cNvPr>
          <p:cNvSpPr>
            <a:spLocks noGrp="1"/>
          </p:cNvSpPr>
          <p:nvPr>
            <p:ph type="ftr" sz="quarter" idx="11"/>
          </p:nvPr>
        </p:nvSpPr>
        <p:spPr/>
        <p:txBody>
          <a:bodyPr/>
          <a:lstStyle/>
          <a:p>
            <a:r>
              <a:rPr lang="en-US"/>
              <a:t>Wildfire Consulting Northwest</a:t>
            </a:r>
          </a:p>
        </p:txBody>
      </p:sp>
    </p:spTree>
    <p:extLst>
      <p:ext uri="{BB962C8B-B14F-4D97-AF65-F5344CB8AC3E}">
        <p14:creationId xmlns:p14="http://schemas.microsoft.com/office/powerpoint/2010/main" val="8660356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C75533B3-CC0D-BE79-B3B5-BD212C5AAB5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F324509-B25B-82C6-BFD9-FECE6FEF1186}"/>
              </a:ext>
            </a:extLst>
          </p:cNvPr>
          <p:cNvSpPr>
            <a:spLocks noGrp="1"/>
          </p:cNvSpPr>
          <p:nvPr>
            <p:ph type="title"/>
          </p:nvPr>
        </p:nvSpPr>
        <p:spPr>
          <a:xfrm>
            <a:off x="769620" y="283464"/>
            <a:ext cx="10652760" cy="576508"/>
          </a:xfrm>
        </p:spPr>
        <p:txBody>
          <a:bodyPr/>
          <a:lstStyle/>
          <a:p>
            <a:r>
              <a:rPr lang="en-US" b="1" dirty="0">
                <a:solidFill>
                  <a:srgbClr val="002060"/>
                </a:solidFill>
              </a:rPr>
              <a:t>Hazard Mitigation Methodology (HMM) </a:t>
            </a:r>
          </a:p>
        </p:txBody>
      </p:sp>
      <p:sp>
        <p:nvSpPr>
          <p:cNvPr id="5" name="TextBox 4">
            <a:extLst>
              <a:ext uri="{FF2B5EF4-FFF2-40B4-BE49-F238E27FC236}">
                <a16:creationId xmlns:a16="http://schemas.microsoft.com/office/drawing/2014/main" id="{38CB0EA0-1CC8-3307-2234-515EFCE174FE}"/>
              </a:ext>
            </a:extLst>
          </p:cNvPr>
          <p:cNvSpPr txBox="1"/>
          <p:nvPr/>
        </p:nvSpPr>
        <p:spPr>
          <a:xfrm>
            <a:off x="769620" y="1012372"/>
            <a:ext cx="9666514" cy="5632311"/>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rgbClr val="002060"/>
                </a:solidFill>
              </a:rPr>
              <a:t>Organization:</a:t>
            </a:r>
            <a:r>
              <a:rPr lang="en-US" b="1" dirty="0"/>
              <a:t> </a:t>
            </a:r>
            <a:r>
              <a:rPr lang="en-US" dirty="0"/>
              <a:t>National Institute of Standards and Technology (NIST) </a:t>
            </a:r>
            <a:r>
              <a:rPr lang="en-US" dirty="0">
                <a:hlinkClick r:id="rId2"/>
              </a:rPr>
              <a:t>Hazard Mitigation Methodology - NIST</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solidFill>
                  <a:srgbClr val="002060"/>
                </a:solidFill>
              </a:rPr>
              <a:t>Scope:</a:t>
            </a:r>
            <a:r>
              <a:rPr lang="en-US" dirty="0"/>
              <a:t>  National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solidFill>
                  <a:srgbClr val="002060"/>
                </a:solidFill>
              </a:rPr>
              <a:t>Key Components and Focus: </a:t>
            </a:r>
          </a:p>
          <a:p>
            <a:pPr marL="285750"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Designed to be applied in communities located in hazardous fire prone WUI areas.</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The goal of the HMM is to reduce the overall implementation burden by assessing local exposures and applying the latest laboratory research findings and knowledge from post-fire field observations to effectively harden structures in a cost-effective way. </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The HMM is primarily aimed at retrofitting existing buildings but may be applied to new construction.</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solidFill>
                  <a:srgbClr val="002060"/>
                </a:solidFill>
              </a:rPr>
              <a:t>Certification: </a:t>
            </a:r>
            <a:r>
              <a:rPr lang="en-US" dirty="0">
                <a:solidFill>
                  <a:srgbClr val="002060"/>
                </a:solidFill>
              </a:rPr>
              <a:t>	 </a:t>
            </a:r>
            <a:r>
              <a:rPr lang="en-US" dirty="0"/>
              <a:t>No </a:t>
            </a:r>
          </a:p>
          <a:p>
            <a:pPr marL="285750" indent="-285750">
              <a:buFont typeface="Arial" panose="020B0604020202020204" pitchFamily="34" charset="0"/>
              <a:buChar char="•"/>
            </a:pPr>
            <a:endParaRPr lang="en-US" b="1" dirty="0">
              <a:solidFill>
                <a:srgbClr val="002060"/>
              </a:solidFill>
            </a:endParaRPr>
          </a:p>
          <a:p>
            <a:pPr marL="285750" indent="-285750">
              <a:buFont typeface="Arial" panose="020B0604020202020204" pitchFamily="34" charset="0"/>
              <a:buChar char="•"/>
            </a:pPr>
            <a:r>
              <a:rPr lang="en-US" b="1" dirty="0">
                <a:solidFill>
                  <a:srgbClr val="002060"/>
                </a:solidFill>
              </a:rPr>
              <a:t>Intended Users:  </a:t>
            </a:r>
            <a:r>
              <a:rPr lang="en-US" dirty="0"/>
              <a:t>Authorities with jurisdiction and homeowners. </a:t>
            </a:r>
          </a:p>
        </p:txBody>
      </p:sp>
      <p:sp>
        <p:nvSpPr>
          <p:cNvPr id="2" name="Date Placeholder 1">
            <a:extLst>
              <a:ext uri="{FF2B5EF4-FFF2-40B4-BE49-F238E27FC236}">
                <a16:creationId xmlns:a16="http://schemas.microsoft.com/office/drawing/2014/main" id="{FDFADD09-B0EB-F158-A7B1-5B19983734C1}"/>
              </a:ext>
            </a:extLst>
          </p:cNvPr>
          <p:cNvSpPr>
            <a:spLocks noGrp="1"/>
          </p:cNvSpPr>
          <p:nvPr>
            <p:ph type="dt" sz="half" idx="10"/>
          </p:nvPr>
        </p:nvSpPr>
        <p:spPr/>
        <p:txBody>
          <a:bodyPr/>
          <a:lstStyle/>
          <a:p>
            <a:fld id="{FAEE4756-3812-42DF-BB9F-B6303F862F88}" type="datetime1">
              <a:rPr lang="en-US" smtClean="0"/>
              <a:t>8/25/2025</a:t>
            </a:fld>
            <a:endParaRPr lang="en-US"/>
          </a:p>
        </p:txBody>
      </p:sp>
      <p:sp>
        <p:nvSpPr>
          <p:cNvPr id="3" name="Footer Placeholder 2">
            <a:extLst>
              <a:ext uri="{FF2B5EF4-FFF2-40B4-BE49-F238E27FC236}">
                <a16:creationId xmlns:a16="http://schemas.microsoft.com/office/drawing/2014/main" id="{3C27CD8D-244B-E04A-B5F7-285538DB38B1}"/>
              </a:ext>
            </a:extLst>
          </p:cNvPr>
          <p:cNvSpPr>
            <a:spLocks noGrp="1"/>
          </p:cNvSpPr>
          <p:nvPr>
            <p:ph type="ftr" sz="quarter" idx="11"/>
          </p:nvPr>
        </p:nvSpPr>
        <p:spPr/>
        <p:txBody>
          <a:bodyPr/>
          <a:lstStyle/>
          <a:p>
            <a:r>
              <a:rPr lang="en-US"/>
              <a:t>Wildfire Consulting Northwest</a:t>
            </a:r>
          </a:p>
        </p:txBody>
      </p:sp>
    </p:spTree>
    <p:extLst>
      <p:ext uri="{BB962C8B-B14F-4D97-AF65-F5344CB8AC3E}">
        <p14:creationId xmlns:p14="http://schemas.microsoft.com/office/powerpoint/2010/main" val="41813476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D9F9A4-E05F-1F8F-2141-61420300D015}"/>
              </a:ext>
            </a:extLst>
          </p:cNvPr>
          <p:cNvSpPr txBox="1"/>
          <p:nvPr/>
        </p:nvSpPr>
        <p:spPr>
          <a:xfrm>
            <a:off x="914400" y="1045031"/>
            <a:ext cx="10847832" cy="6955750"/>
          </a:xfrm>
          <a:prstGeom prst="rect">
            <a:avLst/>
          </a:prstGeom>
          <a:noFill/>
        </p:spPr>
        <p:txBody>
          <a:bodyPr wrap="square" rtlCol="0">
            <a:spAutoFit/>
          </a:bodyPr>
          <a:lstStyle/>
          <a:p>
            <a:endParaRPr lang="en-US" sz="3200" dirty="0">
              <a:solidFill>
                <a:srgbClr val="002060"/>
              </a:solidFill>
            </a:endParaRPr>
          </a:p>
          <a:p>
            <a:pPr marL="457200" indent="-457200">
              <a:buFont typeface="Arial" panose="020B0604020202020204" pitchFamily="34" charset="0"/>
              <a:buChar char="•"/>
            </a:pPr>
            <a:r>
              <a:rPr lang="en-US" b="1" dirty="0">
                <a:solidFill>
                  <a:srgbClr val="002060"/>
                </a:solidFill>
              </a:rPr>
              <a:t>Organization:   </a:t>
            </a:r>
            <a:r>
              <a:rPr lang="en-US" dirty="0"/>
              <a:t>National Fire Protection Association® (NFPA®) </a:t>
            </a:r>
            <a:r>
              <a:rPr lang="en-US" dirty="0">
                <a:hlinkClick r:id="rId2"/>
              </a:rPr>
              <a:t>Using Standards to Protect Homes from Wildfires | NFPA</a:t>
            </a: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b="1" dirty="0">
                <a:solidFill>
                  <a:srgbClr val="002060"/>
                </a:solidFill>
              </a:rPr>
              <a:t>Scope:  </a:t>
            </a:r>
            <a:r>
              <a:rPr lang="en-US" dirty="0"/>
              <a:t>National </a:t>
            </a:r>
          </a:p>
          <a:p>
            <a:pPr marL="457200" indent="-457200">
              <a:buFont typeface="Arial" panose="020B0604020202020204" pitchFamily="34" charset="0"/>
              <a:buChar char="•"/>
            </a:pPr>
            <a:endParaRPr lang="en-US" b="1" dirty="0">
              <a:solidFill>
                <a:srgbClr val="002060"/>
              </a:solidFill>
            </a:endParaRPr>
          </a:p>
          <a:p>
            <a:pPr marL="457200" indent="-457200">
              <a:buFont typeface="Arial" panose="020B0604020202020204" pitchFamily="34" charset="0"/>
              <a:buChar char="•"/>
            </a:pPr>
            <a:r>
              <a:rPr lang="en-US" b="1" dirty="0">
                <a:solidFill>
                  <a:srgbClr val="002060"/>
                </a:solidFill>
              </a:rPr>
              <a:t>Key Components and Focus:</a:t>
            </a:r>
          </a:p>
          <a:p>
            <a:pPr marL="457200" indent="-457200">
              <a:buFont typeface="Arial" panose="020B0604020202020204" pitchFamily="34" charset="0"/>
              <a:buChar char="•"/>
            </a:pPr>
            <a:endParaRPr lang="en-US" b="1" dirty="0">
              <a:solidFill>
                <a:srgbClr val="002060"/>
              </a:solidFill>
            </a:endParaRPr>
          </a:p>
          <a:p>
            <a:pPr marL="914400" lvl="1" indent="-457200">
              <a:buFont typeface="Arial" panose="020B0604020202020204" pitchFamily="34" charset="0"/>
              <a:buChar char="•"/>
            </a:pPr>
            <a:r>
              <a:rPr lang="en-US" dirty="0"/>
              <a:t>Addresses risk reduction for existing and new development, as well as the operational needs of wildland firefighting.</a:t>
            </a:r>
          </a:p>
          <a:p>
            <a:pPr marL="914400" lvl="1" indent="-457200">
              <a:buFont typeface="Arial" panose="020B0604020202020204" pitchFamily="34" charset="0"/>
              <a:buChar char="•"/>
            </a:pPr>
            <a:endParaRPr lang="en-US" dirty="0"/>
          </a:p>
          <a:p>
            <a:pPr marL="914400" lvl="1" indent="-457200">
              <a:buFont typeface="Arial" panose="020B0604020202020204" pitchFamily="34" charset="0"/>
              <a:buChar char="•"/>
            </a:pPr>
            <a:r>
              <a:rPr lang="en-US" dirty="0"/>
              <a:t>Includes guidelines for maintaining defensible space around structures to minimize fire spread.</a:t>
            </a:r>
          </a:p>
          <a:p>
            <a:pPr marL="914400" lvl="1" indent="-457200">
              <a:buFont typeface="Arial" panose="020B0604020202020204" pitchFamily="34" charset="0"/>
              <a:buChar char="•"/>
            </a:pPr>
            <a:endParaRPr lang="en-US" dirty="0"/>
          </a:p>
          <a:p>
            <a:pPr marL="914400" lvl="1" indent="-457200">
              <a:buFont typeface="Arial" panose="020B0604020202020204" pitchFamily="34" charset="0"/>
              <a:buChar char="•"/>
            </a:pPr>
            <a:r>
              <a:rPr lang="en-US" dirty="0"/>
              <a:t>Sets standards for ignition-resistant construction in fire-prone areas.</a:t>
            </a:r>
          </a:p>
          <a:p>
            <a:pPr marL="914400" lvl="1" indent="-457200">
              <a:buFont typeface="Arial" panose="020B0604020202020204" pitchFamily="34" charset="0"/>
              <a:buChar char="•"/>
            </a:pPr>
            <a:endParaRPr lang="en-US" b="1" dirty="0">
              <a:solidFill>
                <a:srgbClr val="002060"/>
              </a:solidFill>
            </a:endParaRPr>
          </a:p>
          <a:p>
            <a:pPr marL="457200" indent="-457200">
              <a:buFont typeface="Arial" panose="020B0604020202020204" pitchFamily="34" charset="0"/>
              <a:buChar char="•"/>
            </a:pPr>
            <a:r>
              <a:rPr lang="en-US" b="1" dirty="0">
                <a:solidFill>
                  <a:srgbClr val="002060"/>
                </a:solidFill>
              </a:rPr>
              <a:t>Certification:  </a:t>
            </a:r>
            <a:r>
              <a:rPr lang="en-US" dirty="0"/>
              <a:t>No</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b="1" dirty="0">
                <a:solidFill>
                  <a:srgbClr val="002060"/>
                </a:solidFill>
              </a:rPr>
              <a:t>Intended Users:  </a:t>
            </a:r>
            <a:r>
              <a:rPr lang="en-US" dirty="0"/>
              <a:t>Homeowners, Zoning Boards, Building Officials and Fire Service</a:t>
            </a:r>
          </a:p>
          <a:p>
            <a:pPr marL="914400" lvl="1" indent="-457200">
              <a:buFont typeface="Arial" panose="020B0604020202020204" pitchFamily="34" charset="0"/>
              <a:buChar char="•"/>
            </a:pPr>
            <a:endParaRPr lang="en-US" b="1" dirty="0">
              <a:solidFill>
                <a:srgbClr val="002060"/>
              </a:solidFill>
            </a:endParaRPr>
          </a:p>
          <a:p>
            <a:pPr marL="457200" indent="-457200">
              <a:buFont typeface="Arial" panose="020B0604020202020204" pitchFamily="34" charset="0"/>
              <a:buChar char="•"/>
            </a:pPr>
            <a:endParaRPr lang="en-US" b="1" dirty="0">
              <a:solidFill>
                <a:srgbClr val="002060"/>
              </a:solidFill>
            </a:endParaRPr>
          </a:p>
          <a:p>
            <a:pPr marL="457200" indent="-457200">
              <a:buFont typeface="Arial" panose="020B0604020202020204" pitchFamily="34" charset="0"/>
              <a:buChar char="•"/>
            </a:pPr>
            <a:endParaRPr lang="en-US" b="1" dirty="0">
              <a:solidFill>
                <a:srgbClr val="002060"/>
              </a:solidFill>
            </a:endParaRPr>
          </a:p>
          <a:p>
            <a:pPr marL="457200" indent="-457200">
              <a:buFont typeface="Arial" panose="020B0604020202020204" pitchFamily="34" charset="0"/>
              <a:buChar char="•"/>
            </a:pPr>
            <a:endParaRPr lang="en-US" b="1" dirty="0">
              <a:solidFill>
                <a:srgbClr val="002060"/>
              </a:solidFill>
            </a:endParaRPr>
          </a:p>
          <a:p>
            <a:pPr marL="457200" indent="-457200">
              <a:buFont typeface="Arial" panose="020B0604020202020204" pitchFamily="34" charset="0"/>
              <a:buChar char="•"/>
            </a:pPr>
            <a:endParaRPr lang="en-US" b="1" dirty="0">
              <a:solidFill>
                <a:srgbClr val="002060"/>
              </a:solidFill>
            </a:endParaRPr>
          </a:p>
        </p:txBody>
      </p:sp>
      <p:sp>
        <p:nvSpPr>
          <p:cNvPr id="3" name="Title 2">
            <a:extLst>
              <a:ext uri="{FF2B5EF4-FFF2-40B4-BE49-F238E27FC236}">
                <a16:creationId xmlns:a16="http://schemas.microsoft.com/office/drawing/2014/main" id="{97DC1776-4092-A2D3-B0CC-741C764DC36E}"/>
              </a:ext>
            </a:extLst>
          </p:cNvPr>
          <p:cNvSpPr txBox="1">
            <a:spLocks noGrp="1"/>
          </p:cNvSpPr>
          <p:nvPr>
            <p:ph type="title" idx="4294967295"/>
          </p:nvPr>
        </p:nvSpPr>
        <p:spPr>
          <a:xfrm>
            <a:off x="914400" y="370114"/>
            <a:ext cx="9884229"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Neue Haas Grotesk Text Pro"/>
                <a:ea typeface="+mn-ea"/>
                <a:cs typeface="+mn-cs"/>
              </a:rPr>
              <a:t>NFPA 1140 Standard for Wildland Fire Protection </a:t>
            </a:r>
          </a:p>
        </p:txBody>
      </p:sp>
      <p:sp>
        <p:nvSpPr>
          <p:cNvPr id="4" name="Date Placeholder 3">
            <a:extLst>
              <a:ext uri="{FF2B5EF4-FFF2-40B4-BE49-F238E27FC236}">
                <a16:creationId xmlns:a16="http://schemas.microsoft.com/office/drawing/2014/main" id="{7328670F-14F5-DCC6-83F9-9E4B05D39A06}"/>
              </a:ext>
            </a:extLst>
          </p:cNvPr>
          <p:cNvSpPr>
            <a:spLocks noGrp="1"/>
          </p:cNvSpPr>
          <p:nvPr>
            <p:ph type="dt" sz="half" idx="10"/>
          </p:nvPr>
        </p:nvSpPr>
        <p:spPr/>
        <p:txBody>
          <a:bodyPr/>
          <a:lstStyle/>
          <a:p>
            <a:fld id="{20C80F65-896C-4306-BAAB-6680346C6177}" type="datetime1">
              <a:rPr lang="en-US" smtClean="0"/>
              <a:t>8/25/2025</a:t>
            </a:fld>
            <a:endParaRPr lang="en-US"/>
          </a:p>
        </p:txBody>
      </p:sp>
      <p:sp>
        <p:nvSpPr>
          <p:cNvPr id="5" name="Footer Placeholder 4">
            <a:extLst>
              <a:ext uri="{FF2B5EF4-FFF2-40B4-BE49-F238E27FC236}">
                <a16:creationId xmlns:a16="http://schemas.microsoft.com/office/drawing/2014/main" id="{A64C9E1C-C4D0-45E9-1278-1E3C4C7ED094}"/>
              </a:ext>
            </a:extLst>
          </p:cNvPr>
          <p:cNvSpPr>
            <a:spLocks noGrp="1"/>
          </p:cNvSpPr>
          <p:nvPr>
            <p:ph type="ftr" sz="quarter" idx="11"/>
          </p:nvPr>
        </p:nvSpPr>
        <p:spPr/>
        <p:txBody>
          <a:bodyPr/>
          <a:lstStyle/>
          <a:p>
            <a:r>
              <a:rPr lang="en-US"/>
              <a:t>Wildfire Consulting Northwest</a:t>
            </a:r>
          </a:p>
        </p:txBody>
      </p:sp>
    </p:spTree>
    <p:extLst>
      <p:ext uri="{BB962C8B-B14F-4D97-AF65-F5344CB8AC3E}">
        <p14:creationId xmlns:p14="http://schemas.microsoft.com/office/powerpoint/2010/main" val="10835609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B5190ED9-D17F-9826-C680-E03E4EF11B2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9547A76-31AE-8A2A-86AD-563BFB3BAAD7}"/>
              </a:ext>
            </a:extLst>
          </p:cNvPr>
          <p:cNvSpPr txBox="1"/>
          <p:nvPr/>
        </p:nvSpPr>
        <p:spPr>
          <a:xfrm>
            <a:off x="1045029" y="836673"/>
            <a:ext cx="10482942" cy="5803614"/>
          </a:xfrm>
          <a:prstGeom prst="rect">
            <a:avLst/>
          </a:prstGeom>
          <a:noFill/>
        </p:spPr>
        <p:txBody>
          <a:bodyPr wrap="square" rtlCol="0">
            <a:noAutofit/>
          </a:bodyPr>
          <a:lstStyle/>
          <a:p>
            <a:pPr marL="457200" indent="-457200">
              <a:buFont typeface="Arial" panose="020B0604020202020204" pitchFamily="34" charset="0"/>
              <a:buChar char="•"/>
            </a:pPr>
            <a:r>
              <a:rPr lang="en-US" b="1" dirty="0">
                <a:solidFill>
                  <a:srgbClr val="002060"/>
                </a:solidFill>
              </a:rPr>
              <a:t>Organization:   </a:t>
            </a:r>
            <a:r>
              <a:rPr lang="en-US" dirty="0"/>
              <a:t>National Fire Protection Association® (NFPA®) </a:t>
            </a:r>
            <a:r>
              <a:rPr lang="en-US" dirty="0">
                <a:hlinkClick r:id="rId2"/>
              </a:rPr>
              <a:t>http://www.nfpa.org/outthinkwildfire</a:t>
            </a:r>
            <a:endParaRPr lang="en-US" dirty="0"/>
          </a:p>
          <a:p>
            <a:pPr marL="457200" indent="-457200">
              <a:buFont typeface="Arial" panose="020B0604020202020204" pitchFamily="34" charset="0"/>
              <a:buChar char="•"/>
            </a:pPr>
            <a:endParaRPr lang="en-US" b="1" dirty="0">
              <a:solidFill>
                <a:srgbClr val="002060"/>
              </a:solidFill>
            </a:endParaRPr>
          </a:p>
          <a:p>
            <a:pPr marL="457200" indent="-457200">
              <a:buFont typeface="Arial" panose="020B0604020202020204" pitchFamily="34" charset="0"/>
              <a:buChar char="•"/>
            </a:pPr>
            <a:r>
              <a:rPr lang="en-US" b="1" dirty="0">
                <a:solidFill>
                  <a:srgbClr val="002060"/>
                </a:solidFill>
              </a:rPr>
              <a:t>Scope:  </a:t>
            </a:r>
            <a:r>
              <a:rPr lang="en-US" sz="1400" dirty="0"/>
              <a:t>National </a:t>
            </a:r>
          </a:p>
          <a:p>
            <a:pPr marL="457200" indent="-457200">
              <a:buFont typeface="Arial" panose="020B0604020202020204" pitchFamily="34" charset="0"/>
              <a:buChar char="•"/>
            </a:pPr>
            <a:endParaRPr lang="en-US" b="1" dirty="0">
              <a:solidFill>
                <a:srgbClr val="002060"/>
              </a:solidFill>
            </a:endParaRPr>
          </a:p>
          <a:p>
            <a:pPr marL="457200" indent="-457200">
              <a:buFont typeface="Arial" panose="020B0604020202020204" pitchFamily="34" charset="0"/>
              <a:buChar char="•"/>
            </a:pPr>
            <a:r>
              <a:rPr lang="en-US" b="1" dirty="0">
                <a:solidFill>
                  <a:srgbClr val="002060"/>
                </a:solidFill>
              </a:rPr>
              <a:t>Key Components and Focus:</a:t>
            </a:r>
          </a:p>
          <a:p>
            <a:pPr marL="457200" indent="-457200">
              <a:buFont typeface="Arial" panose="020B0604020202020204" pitchFamily="34" charset="0"/>
              <a:buChar char="•"/>
            </a:pPr>
            <a:endParaRPr lang="en-US" b="1" dirty="0">
              <a:solidFill>
                <a:srgbClr val="002060"/>
              </a:solidFill>
            </a:endParaRPr>
          </a:p>
          <a:p>
            <a:pPr marL="457200" indent="-457200">
              <a:buFont typeface="Arial" panose="020B0604020202020204" pitchFamily="34" charset="0"/>
              <a:buChar char="•"/>
            </a:pPr>
            <a:r>
              <a:rPr lang="en-US" sz="1400" dirty="0"/>
              <a:t>Calls for a comprehensive approach that, over time, attempts to significantly reduce risk to communities. The strategy is rooted in two perceived realities—wildfires are going to happen, and the fire service will not be able to extinguish these fires at a pace to save people and property in their path.  There are five action policies associated with Outthink Wildfire: </a:t>
            </a:r>
          </a:p>
          <a:p>
            <a:pPr marL="457200" indent="-457200">
              <a:buFont typeface="Arial" panose="020B0604020202020204" pitchFamily="34" charset="0"/>
              <a:buChar char="•"/>
            </a:pPr>
            <a:endParaRPr lang="en-US" b="1" dirty="0">
              <a:solidFill>
                <a:srgbClr val="002060"/>
              </a:solidFill>
            </a:endParaRPr>
          </a:p>
          <a:p>
            <a:pPr lvl="1">
              <a:buFont typeface="+mj-lt"/>
              <a:buAutoNum type="arabicPeriod"/>
            </a:pPr>
            <a:r>
              <a:rPr lang="en-US" sz="1400" b="0" i="0" dirty="0">
                <a:solidFill>
                  <a:srgbClr val="000000"/>
                </a:solidFill>
                <a:effectLst/>
                <a:latin typeface="Roboto" panose="02000000000000000000" pitchFamily="2" charset="0"/>
              </a:rPr>
              <a:t>Require all homes and business in the wildland-urban interface (WUI) to be more resistant to ignition from wildfire embers and flames.</a:t>
            </a:r>
          </a:p>
          <a:p>
            <a:pPr lvl="1">
              <a:buFont typeface="+mj-lt"/>
              <a:buAutoNum type="arabicPeriod"/>
            </a:pPr>
            <a:r>
              <a:rPr lang="en-US" sz="1400" b="0" i="0" dirty="0">
                <a:solidFill>
                  <a:srgbClr val="000000"/>
                </a:solidFill>
                <a:effectLst/>
                <a:latin typeface="Roboto" panose="02000000000000000000" pitchFamily="2" charset="0"/>
              </a:rPr>
              <a:t>Current codes and standards, as well as sound land-use practices, must be in use and enforced for new development and rebuilding in wildfire-prone areas.</a:t>
            </a:r>
          </a:p>
          <a:p>
            <a:pPr lvl="1">
              <a:buFont typeface="+mj-lt"/>
              <a:buAutoNum type="arabicPeriod"/>
            </a:pPr>
            <a:r>
              <a:rPr lang="en-US" sz="1400" b="0" i="0" dirty="0">
                <a:solidFill>
                  <a:srgbClr val="000000"/>
                </a:solidFill>
                <a:effectLst/>
                <a:latin typeface="Roboto" panose="02000000000000000000" pitchFamily="2" charset="0"/>
              </a:rPr>
              <a:t>Fire departments for communities in the WUI must be prepared to respond safely and effectively to wildfire.</a:t>
            </a:r>
          </a:p>
          <a:p>
            <a:pPr lvl="1">
              <a:buFont typeface="+mj-lt"/>
              <a:buAutoNum type="arabicPeriod"/>
            </a:pPr>
            <a:r>
              <a:rPr lang="en-US" sz="1400" b="0" i="0" dirty="0">
                <a:solidFill>
                  <a:srgbClr val="000000"/>
                </a:solidFill>
                <a:effectLst/>
                <a:latin typeface="Roboto" panose="02000000000000000000" pitchFamily="2" charset="0"/>
              </a:rPr>
              <a:t>Government must increase resources for vegetative fuel management on public land.</a:t>
            </a:r>
          </a:p>
          <a:p>
            <a:pPr lvl="1">
              <a:buFont typeface="+mj-lt"/>
              <a:buAutoNum type="arabicPeriod"/>
            </a:pPr>
            <a:r>
              <a:rPr lang="en-US" sz="1400" b="0" i="0" dirty="0">
                <a:solidFill>
                  <a:srgbClr val="000000"/>
                </a:solidFill>
                <a:effectLst/>
                <a:latin typeface="Roboto" panose="02000000000000000000" pitchFamily="2" charset="0"/>
              </a:rPr>
              <a:t>Members of the public must understand their role and take action in reducing wildfire risk.</a:t>
            </a:r>
          </a:p>
          <a:p>
            <a:endParaRPr lang="en-US" sz="1400" b="1" dirty="0">
              <a:solidFill>
                <a:srgbClr val="002060"/>
              </a:solidFill>
            </a:endParaRPr>
          </a:p>
          <a:p>
            <a:pPr marL="457200" indent="-457200">
              <a:buFont typeface="Arial" panose="020B0604020202020204" pitchFamily="34" charset="0"/>
              <a:buChar char="•"/>
            </a:pPr>
            <a:r>
              <a:rPr lang="en-US" b="1" dirty="0">
                <a:solidFill>
                  <a:srgbClr val="002060"/>
                </a:solidFill>
              </a:rPr>
              <a:t>Certification:  </a:t>
            </a:r>
            <a:r>
              <a:rPr lang="en-US" sz="1400" dirty="0"/>
              <a:t>No</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b="1" dirty="0">
                <a:solidFill>
                  <a:srgbClr val="002060"/>
                </a:solidFill>
              </a:rPr>
              <a:t>Intended Users:  </a:t>
            </a:r>
            <a:r>
              <a:rPr lang="en-US" sz="1400" dirty="0"/>
              <a:t>Homeowners, Zoning Boards, Building Officials and Fire Service</a:t>
            </a:r>
          </a:p>
          <a:p>
            <a:pPr marL="914400" lvl="1" indent="-457200">
              <a:buFont typeface="Arial" panose="020B0604020202020204" pitchFamily="34" charset="0"/>
              <a:buChar char="•"/>
            </a:pPr>
            <a:endParaRPr lang="en-US" b="1" dirty="0">
              <a:solidFill>
                <a:srgbClr val="002060"/>
              </a:solidFill>
            </a:endParaRPr>
          </a:p>
          <a:p>
            <a:pPr marL="457200" indent="-457200">
              <a:buFont typeface="Arial" panose="020B0604020202020204" pitchFamily="34" charset="0"/>
              <a:buChar char="•"/>
            </a:pPr>
            <a:endParaRPr lang="en-US" b="1" dirty="0">
              <a:solidFill>
                <a:srgbClr val="002060"/>
              </a:solidFill>
            </a:endParaRPr>
          </a:p>
          <a:p>
            <a:pPr marL="457200" indent="-457200">
              <a:buFont typeface="Arial" panose="020B0604020202020204" pitchFamily="34" charset="0"/>
              <a:buChar char="•"/>
            </a:pPr>
            <a:endParaRPr lang="en-US" b="1" dirty="0">
              <a:solidFill>
                <a:srgbClr val="002060"/>
              </a:solidFill>
            </a:endParaRPr>
          </a:p>
          <a:p>
            <a:pPr marL="457200" indent="-457200">
              <a:buFont typeface="Arial" panose="020B0604020202020204" pitchFamily="34" charset="0"/>
              <a:buChar char="•"/>
            </a:pPr>
            <a:endParaRPr lang="en-US" b="1" dirty="0">
              <a:solidFill>
                <a:srgbClr val="002060"/>
              </a:solidFill>
            </a:endParaRPr>
          </a:p>
          <a:p>
            <a:pPr marL="457200" indent="-457200">
              <a:buFont typeface="Arial" panose="020B0604020202020204" pitchFamily="34" charset="0"/>
              <a:buChar char="•"/>
            </a:pPr>
            <a:endParaRPr lang="en-US" b="1" dirty="0">
              <a:solidFill>
                <a:srgbClr val="002060"/>
              </a:solidFill>
            </a:endParaRPr>
          </a:p>
        </p:txBody>
      </p:sp>
      <p:sp>
        <p:nvSpPr>
          <p:cNvPr id="3" name="Title 2">
            <a:extLst>
              <a:ext uri="{FF2B5EF4-FFF2-40B4-BE49-F238E27FC236}">
                <a16:creationId xmlns:a16="http://schemas.microsoft.com/office/drawing/2014/main" id="{72D26715-0ACB-3739-A9DF-7D4D339A1C65}"/>
              </a:ext>
            </a:extLst>
          </p:cNvPr>
          <p:cNvSpPr txBox="1">
            <a:spLocks noGrp="1"/>
          </p:cNvSpPr>
          <p:nvPr>
            <p:ph type="title" idx="4294967295"/>
          </p:nvPr>
        </p:nvSpPr>
        <p:spPr>
          <a:xfrm>
            <a:off x="1045029" y="119742"/>
            <a:ext cx="9884229"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Neue Haas Grotesk Text Pro"/>
                <a:ea typeface="+mn-ea"/>
                <a:cs typeface="+mn-cs"/>
              </a:rPr>
              <a:t>Outthink Wildfire </a:t>
            </a:r>
          </a:p>
        </p:txBody>
      </p:sp>
      <p:sp>
        <p:nvSpPr>
          <p:cNvPr id="4" name="Date Placeholder 3">
            <a:extLst>
              <a:ext uri="{FF2B5EF4-FFF2-40B4-BE49-F238E27FC236}">
                <a16:creationId xmlns:a16="http://schemas.microsoft.com/office/drawing/2014/main" id="{2613879A-E610-2B62-0C60-1A8C91A59CF1}"/>
              </a:ext>
            </a:extLst>
          </p:cNvPr>
          <p:cNvSpPr>
            <a:spLocks noGrp="1"/>
          </p:cNvSpPr>
          <p:nvPr>
            <p:ph type="dt" sz="half" idx="10"/>
          </p:nvPr>
        </p:nvSpPr>
        <p:spPr/>
        <p:txBody>
          <a:bodyPr/>
          <a:lstStyle/>
          <a:p>
            <a:fld id="{11CDD35B-F2AE-4E6A-9ADC-851F8D703D50}" type="datetime1">
              <a:rPr lang="en-US" smtClean="0"/>
              <a:t>8/25/2025</a:t>
            </a:fld>
            <a:endParaRPr lang="en-US"/>
          </a:p>
        </p:txBody>
      </p:sp>
      <p:sp>
        <p:nvSpPr>
          <p:cNvPr id="5" name="Footer Placeholder 4">
            <a:extLst>
              <a:ext uri="{FF2B5EF4-FFF2-40B4-BE49-F238E27FC236}">
                <a16:creationId xmlns:a16="http://schemas.microsoft.com/office/drawing/2014/main" id="{250C18DC-8845-79A0-2528-BF17E3C7F4FC}"/>
              </a:ext>
            </a:extLst>
          </p:cNvPr>
          <p:cNvSpPr>
            <a:spLocks noGrp="1"/>
          </p:cNvSpPr>
          <p:nvPr>
            <p:ph type="ftr" sz="quarter" idx="11"/>
          </p:nvPr>
        </p:nvSpPr>
        <p:spPr/>
        <p:txBody>
          <a:bodyPr/>
          <a:lstStyle/>
          <a:p>
            <a:r>
              <a:rPr lang="en-US"/>
              <a:t>Wildfire Consulting Northwest</a:t>
            </a:r>
          </a:p>
        </p:txBody>
      </p:sp>
    </p:spTree>
    <p:extLst>
      <p:ext uri="{BB962C8B-B14F-4D97-AF65-F5344CB8AC3E}">
        <p14:creationId xmlns:p14="http://schemas.microsoft.com/office/powerpoint/2010/main" val="17074516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B656D02B-BF34-1909-7CD6-A90466CF43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53DDDA-77C9-5361-4801-96048122FE7E}"/>
              </a:ext>
            </a:extLst>
          </p:cNvPr>
          <p:cNvSpPr txBox="1">
            <a:spLocks noGrp="1"/>
          </p:cNvSpPr>
          <p:nvPr>
            <p:ph type="title" idx="4294967295"/>
          </p:nvPr>
        </p:nvSpPr>
        <p:spPr>
          <a:xfrm>
            <a:off x="925286" y="468086"/>
            <a:ext cx="10374085" cy="10772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mn-lt"/>
                <a:ea typeface="+mn-ea"/>
                <a:cs typeface="+mn-cs"/>
              </a:rPr>
              <a:t>NWCG Wildland Urban Interface Mitigation Field Guide, PMS 052</a:t>
            </a:r>
          </a:p>
        </p:txBody>
      </p:sp>
      <p:sp>
        <p:nvSpPr>
          <p:cNvPr id="3" name="TextBox 2">
            <a:extLst>
              <a:ext uri="{FF2B5EF4-FFF2-40B4-BE49-F238E27FC236}">
                <a16:creationId xmlns:a16="http://schemas.microsoft.com/office/drawing/2014/main" id="{76E6F491-B7BD-055E-FFBF-73B167342DE2}"/>
              </a:ext>
            </a:extLst>
          </p:cNvPr>
          <p:cNvSpPr txBox="1"/>
          <p:nvPr/>
        </p:nvSpPr>
        <p:spPr>
          <a:xfrm>
            <a:off x="1045029" y="1621972"/>
            <a:ext cx="8556171" cy="5355312"/>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rgbClr val="002060"/>
                </a:solidFill>
              </a:rPr>
              <a:t>Organization: </a:t>
            </a:r>
            <a:r>
              <a:rPr lang="en-US" dirty="0"/>
              <a:t>National Wildfire Coordinating Group (NWCG) </a:t>
            </a:r>
            <a:r>
              <a:rPr lang="en-US" dirty="0">
                <a:hlinkClick r:id="rId3"/>
              </a:rPr>
              <a:t>NWCG Standards for Mitigation in the Wildland Urban Interface PMS 052</a:t>
            </a:r>
            <a:endParaRPr lang="en-US" dirty="0"/>
          </a:p>
          <a:p>
            <a:endParaRPr lang="en-US" dirty="0"/>
          </a:p>
          <a:p>
            <a:pPr marL="285750" indent="-285750">
              <a:buFont typeface="Arial" panose="020B0604020202020204" pitchFamily="34" charset="0"/>
              <a:buChar char="•"/>
            </a:pPr>
            <a:r>
              <a:rPr lang="en-US" b="1" dirty="0">
                <a:solidFill>
                  <a:srgbClr val="002060"/>
                </a:solidFill>
              </a:rPr>
              <a:t>Scope:  </a:t>
            </a:r>
            <a:r>
              <a:rPr lang="en-US" dirty="0"/>
              <a:t>National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solidFill>
                  <a:srgbClr val="002060"/>
                </a:solidFill>
              </a:rPr>
              <a:t>Key Components and Focus: </a:t>
            </a:r>
          </a:p>
          <a:p>
            <a:pPr marL="285750" indent="-285750">
              <a:buFont typeface="Arial" panose="020B0604020202020204" pitchFamily="34" charset="0"/>
              <a:buChar char="•"/>
            </a:pPr>
            <a:endParaRPr lang="en-US" b="1" dirty="0">
              <a:solidFill>
                <a:srgbClr val="002060"/>
              </a:solidFill>
            </a:endParaRPr>
          </a:p>
          <a:p>
            <a:pPr marL="742950" lvl="1" indent="-285750">
              <a:buFont typeface="Arial" panose="020B0604020202020204" pitchFamily="34" charset="0"/>
              <a:buChar char="•"/>
            </a:pPr>
            <a:r>
              <a:rPr lang="en-US" dirty="0"/>
              <a:t>Designed to support common understanding.</a:t>
            </a:r>
          </a:p>
          <a:p>
            <a:pPr marL="742950" lvl="1" indent="-285750">
              <a:buFont typeface="Arial" panose="020B0604020202020204" pitchFamily="34" charset="0"/>
              <a:buChar char="•"/>
            </a:pPr>
            <a:r>
              <a:rPr lang="en-US" dirty="0"/>
              <a:t>Encourage use of consistent and proven local risk reduction efforts.</a:t>
            </a:r>
          </a:p>
          <a:p>
            <a:pPr marL="742950" lvl="1" indent="-285750">
              <a:buFont typeface="Arial" panose="020B0604020202020204" pitchFamily="34" charset="0"/>
              <a:buChar char="•"/>
            </a:pPr>
            <a:r>
              <a:rPr lang="en-US" dirty="0"/>
              <a:t>Increase awareness and implementation of mitigation best practices, techniques, tactics, and strategies.</a:t>
            </a:r>
          </a:p>
          <a:p>
            <a:pPr marL="742950" lvl="1" indent="-285750">
              <a:buFont typeface="Arial" panose="020B0604020202020204" pitchFamily="34" charset="0"/>
              <a:buChar char="•"/>
            </a:pPr>
            <a:r>
              <a:rPr lang="en-US" dirty="0"/>
              <a:t>Improve community and structure survivability as the result of pre-wildfire mitigation actions. </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solidFill>
                  <a:srgbClr val="002060"/>
                </a:solidFill>
              </a:rPr>
              <a:t>Certification:  </a:t>
            </a:r>
            <a:r>
              <a:rPr lang="en-US" dirty="0"/>
              <a:t>No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solidFill>
                  <a:srgbClr val="002060"/>
                </a:solidFill>
              </a:rPr>
              <a:t>Intended Users: </a:t>
            </a:r>
            <a:r>
              <a:rPr lang="en-US" dirty="0"/>
              <a:t>Wildfire Mitigation Practitioners, Fire Service and Homeowners </a:t>
            </a:r>
          </a:p>
          <a:p>
            <a:pPr marL="285750" indent="-285750">
              <a:buFont typeface="Arial" panose="020B0604020202020204" pitchFamily="34" charset="0"/>
              <a:buChar char="•"/>
            </a:pPr>
            <a:endParaRPr lang="en-US" dirty="0"/>
          </a:p>
        </p:txBody>
      </p:sp>
      <p:sp>
        <p:nvSpPr>
          <p:cNvPr id="4" name="Date Placeholder 3">
            <a:extLst>
              <a:ext uri="{FF2B5EF4-FFF2-40B4-BE49-F238E27FC236}">
                <a16:creationId xmlns:a16="http://schemas.microsoft.com/office/drawing/2014/main" id="{C5CCBA79-46BB-D0D6-3349-DA101CBAAA6B}"/>
              </a:ext>
            </a:extLst>
          </p:cNvPr>
          <p:cNvSpPr>
            <a:spLocks noGrp="1"/>
          </p:cNvSpPr>
          <p:nvPr>
            <p:ph type="dt" sz="half" idx="10"/>
          </p:nvPr>
        </p:nvSpPr>
        <p:spPr/>
        <p:txBody>
          <a:bodyPr/>
          <a:lstStyle/>
          <a:p>
            <a:fld id="{35277E4A-1E75-483F-AC58-9C93B1ADF4D6}" type="datetime1">
              <a:rPr lang="en-US" smtClean="0"/>
              <a:t>8/25/2025</a:t>
            </a:fld>
            <a:endParaRPr lang="en-US"/>
          </a:p>
        </p:txBody>
      </p:sp>
      <p:sp>
        <p:nvSpPr>
          <p:cNvPr id="5" name="Footer Placeholder 4">
            <a:extLst>
              <a:ext uri="{FF2B5EF4-FFF2-40B4-BE49-F238E27FC236}">
                <a16:creationId xmlns:a16="http://schemas.microsoft.com/office/drawing/2014/main" id="{748C5112-87FE-D2D2-3899-A41D5A0790DB}"/>
              </a:ext>
            </a:extLst>
          </p:cNvPr>
          <p:cNvSpPr>
            <a:spLocks noGrp="1"/>
          </p:cNvSpPr>
          <p:nvPr>
            <p:ph type="ftr" sz="quarter" idx="11"/>
          </p:nvPr>
        </p:nvSpPr>
        <p:spPr/>
        <p:txBody>
          <a:bodyPr/>
          <a:lstStyle/>
          <a:p>
            <a:r>
              <a:rPr lang="en-US"/>
              <a:t>Wildfire Consulting Northwest</a:t>
            </a:r>
          </a:p>
        </p:txBody>
      </p:sp>
    </p:spTree>
    <p:extLst>
      <p:ext uri="{BB962C8B-B14F-4D97-AF65-F5344CB8AC3E}">
        <p14:creationId xmlns:p14="http://schemas.microsoft.com/office/powerpoint/2010/main" val="10908264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DD755048-80C6-F2CD-AD4F-57AC51436BE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76B37EC-ECD5-423C-7D7E-704B4BD86D88}"/>
              </a:ext>
            </a:extLst>
          </p:cNvPr>
          <p:cNvSpPr txBox="1">
            <a:spLocks noGrp="1"/>
          </p:cNvSpPr>
          <p:nvPr>
            <p:ph type="title" idx="4294967295"/>
          </p:nvPr>
        </p:nvSpPr>
        <p:spPr>
          <a:xfrm>
            <a:off x="1099457" y="381000"/>
            <a:ext cx="9601200" cy="10772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mn-lt"/>
                <a:ea typeface="+mn-ea"/>
                <a:cs typeface="+mn-cs"/>
              </a:rPr>
              <a:t>NWCG Wildland Urban Interface Mitigation Field Guide, PMS 053</a:t>
            </a:r>
          </a:p>
        </p:txBody>
      </p:sp>
      <p:sp>
        <p:nvSpPr>
          <p:cNvPr id="5" name="TextBox 4">
            <a:extLst>
              <a:ext uri="{FF2B5EF4-FFF2-40B4-BE49-F238E27FC236}">
                <a16:creationId xmlns:a16="http://schemas.microsoft.com/office/drawing/2014/main" id="{AFFA8C11-F830-7A6E-6C53-9DE40808F77B}"/>
              </a:ext>
            </a:extLst>
          </p:cNvPr>
          <p:cNvSpPr txBox="1"/>
          <p:nvPr/>
        </p:nvSpPr>
        <p:spPr>
          <a:xfrm>
            <a:off x="1099457" y="1578428"/>
            <a:ext cx="9949543" cy="507831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solidFill>
                  <a:srgbClr val="002060"/>
                </a:solidFill>
              </a:rPr>
              <a:t>Organization:  </a:t>
            </a:r>
            <a:r>
              <a:rPr lang="en-US" dirty="0"/>
              <a:t>National Wildfire Coordinating Group (NWCG)</a:t>
            </a:r>
            <a:r>
              <a:rPr lang="en-US" dirty="0">
                <a:hlinkClick r:id="rId2"/>
              </a:rPr>
              <a:t> NWCG Wildland Urban Interface Mitigation Field Guide, PMS 053 | NWCG</a:t>
            </a:r>
            <a:endParaRPr lang="en-US" dirty="0"/>
          </a:p>
          <a:p>
            <a:pPr marR="0" lvl="0" algn="l" defTabSz="914400" rtl="0" eaLnBrk="1" fontAlgn="auto" latinLnBrk="0" hangingPunct="1">
              <a:lnSpc>
                <a:spcPct val="100000"/>
              </a:lnSpc>
              <a:spcBef>
                <a:spcPts val="0"/>
              </a:spcBef>
              <a:spcAft>
                <a:spcPts val="0"/>
              </a:spcAft>
              <a:buClrTx/>
              <a:buSzTx/>
              <a:tabLst/>
              <a:defRPr/>
            </a:pPr>
            <a:endParaRPr lang="en-US" dirty="0"/>
          </a:p>
          <a:p>
            <a:pPr marL="285750" indent="-285750">
              <a:buFont typeface="Arial" panose="020B0604020202020204" pitchFamily="34" charset="0"/>
              <a:buChar char="•"/>
            </a:pPr>
            <a:r>
              <a:rPr lang="en-US" b="1" dirty="0">
                <a:solidFill>
                  <a:srgbClr val="002060"/>
                </a:solidFill>
              </a:rPr>
              <a:t>Scope:  </a:t>
            </a:r>
            <a:r>
              <a:rPr lang="en-US" dirty="0"/>
              <a:t>National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solidFill>
                  <a:srgbClr val="002060"/>
                </a:solidFill>
              </a:rPr>
              <a:t>Key Components and Focus:   </a:t>
            </a:r>
          </a:p>
          <a:p>
            <a:pPr marL="285750"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Provides mitigation practitioners at all experience levels with recommendations on the most effective and efficient ways to accomplish mitigation work in communities at risk to wildfire damage or destruction.</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Written in coordination with the NWCG Standards for Mitigation in the Wildland Urban Interface, PMS 052, and is intended to act as an in-depth supplement to that </a:t>
            </a:r>
          </a:p>
          <a:p>
            <a:pPr marL="742950" lvl="1" indent="-285750">
              <a:buFont typeface="Arial" panose="020B0604020202020204" pitchFamily="34" charset="0"/>
              <a:buChar char="•"/>
            </a:pPr>
            <a:r>
              <a:rPr lang="en-US" dirty="0"/>
              <a:t>Publication</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solidFill>
                  <a:srgbClr val="002060"/>
                </a:solidFill>
              </a:rPr>
              <a:t>Certification:  </a:t>
            </a:r>
            <a:r>
              <a:rPr lang="en-US" dirty="0"/>
              <a:t>No</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solidFill>
                  <a:srgbClr val="002060"/>
                </a:solidFill>
              </a:rPr>
              <a:t>Intended Users:  </a:t>
            </a:r>
            <a:r>
              <a:rPr lang="en-US" dirty="0"/>
              <a:t>Wildfire Mitigation Practitioners, Fire Service and Homeowners</a:t>
            </a:r>
          </a:p>
        </p:txBody>
      </p:sp>
      <p:sp>
        <p:nvSpPr>
          <p:cNvPr id="2" name="Date Placeholder 1">
            <a:extLst>
              <a:ext uri="{FF2B5EF4-FFF2-40B4-BE49-F238E27FC236}">
                <a16:creationId xmlns:a16="http://schemas.microsoft.com/office/drawing/2014/main" id="{6AED39DA-7C24-BC30-0EF6-5DD4CC849C61}"/>
              </a:ext>
            </a:extLst>
          </p:cNvPr>
          <p:cNvSpPr>
            <a:spLocks noGrp="1"/>
          </p:cNvSpPr>
          <p:nvPr>
            <p:ph type="dt" sz="half" idx="10"/>
          </p:nvPr>
        </p:nvSpPr>
        <p:spPr/>
        <p:txBody>
          <a:bodyPr/>
          <a:lstStyle/>
          <a:p>
            <a:fld id="{218CC383-5AC1-4404-8E9C-CB51733AEBF4}" type="datetime1">
              <a:rPr lang="en-US" smtClean="0"/>
              <a:t>8/25/2025</a:t>
            </a:fld>
            <a:endParaRPr lang="en-US"/>
          </a:p>
        </p:txBody>
      </p:sp>
      <p:sp>
        <p:nvSpPr>
          <p:cNvPr id="4" name="Footer Placeholder 3">
            <a:extLst>
              <a:ext uri="{FF2B5EF4-FFF2-40B4-BE49-F238E27FC236}">
                <a16:creationId xmlns:a16="http://schemas.microsoft.com/office/drawing/2014/main" id="{FC6E58C9-B8A6-9C56-E111-F30AB6DF6728}"/>
              </a:ext>
            </a:extLst>
          </p:cNvPr>
          <p:cNvSpPr>
            <a:spLocks noGrp="1"/>
          </p:cNvSpPr>
          <p:nvPr>
            <p:ph type="ftr" sz="quarter" idx="11"/>
          </p:nvPr>
        </p:nvSpPr>
        <p:spPr/>
        <p:txBody>
          <a:bodyPr/>
          <a:lstStyle/>
          <a:p>
            <a:r>
              <a:rPr lang="en-US"/>
              <a:t>Wildfire Consulting Northwest</a:t>
            </a:r>
          </a:p>
        </p:txBody>
      </p:sp>
    </p:spTree>
    <p:extLst>
      <p:ext uri="{BB962C8B-B14F-4D97-AF65-F5344CB8AC3E}">
        <p14:creationId xmlns:p14="http://schemas.microsoft.com/office/powerpoint/2010/main" val="6811699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42C2FC76-A369-3D00-BD94-8627C9C3DC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54ADD3-5560-97B6-2A45-A50B2EB36CEE}"/>
              </a:ext>
            </a:extLst>
          </p:cNvPr>
          <p:cNvSpPr txBox="1">
            <a:spLocks noGrp="1"/>
          </p:cNvSpPr>
          <p:nvPr>
            <p:ph type="title" idx="4294967295"/>
          </p:nvPr>
        </p:nvSpPr>
        <p:spPr>
          <a:xfrm>
            <a:off x="1001485" y="326571"/>
            <a:ext cx="8948057"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mn-lt"/>
                <a:ea typeface="+mn-ea"/>
                <a:cs typeface="+mn-cs"/>
              </a:rPr>
              <a:t>California Wildfire Mitigation Program</a:t>
            </a:r>
          </a:p>
        </p:txBody>
      </p:sp>
      <p:sp>
        <p:nvSpPr>
          <p:cNvPr id="3" name="TextBox 2">
            <a:extLst>
              <a:ext uri="{FF2B5EF4-FFF2-40B4-BE49-F238E27FC236}">
                <a16:creationId xmlns:a16="http://schemas.microsoft.com/office/drawing/2014/main" id="{94D9CF1A-19C4-97D1-4C32-C0E79F0AE911}"/>
              </a:ext>
            </a:extLst>
          </p:cNvPr>
          <p:cNvSpPr txBox="1"/>
          <p:nvPr/>
        </p:nvSpPr>
        <p:spPr>
          <a:xfrm>
            <a:off x="1001485" y="1073289"/>
            <a:ext cx="9231086" cy="6740307"/>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rgbClr val="002060"/>
                </a:solidFill>
              </a:rPr>
              <a:t>Managing Organization:  </a:t>
            </a:r>
            <a:r>
              <a:rPr lang="en-US" dirty="0"/>
              <a:t>Cal OES &amp; CAL FIRE </a:t>
            </a:r>
            <a:r>
              <a:rPr lang="en-US" dirty="0">
                <a:hlinkClick r:id="rId2"/>
              </a:rPr>
              <a:t>California Wildfire Mitigation Program | California Governor's Office of Emergency Services</a:t>
            </a:r>
            <a:endParaRPr lang="en-US" dirty="0"/>
          </a:p>
          <a:p>
            <a:pPr marL="285750" indent="-285750">
              <a:buFont typeface="Arial" panose="020B0604020202020204" pitchFamily="34" charset="0"/>
              <a:buChar char="•"/>
            </a:pPr>
            <a:endParaRPr lang="en-US" b="1" dirty="0">
              <a:solidFill>
                <a:srgbClr val="002060"/>
              </a:solidFill>
            </a:endParaRPr>
          </a:p>
          <a:p>
            <a:pPr marL="285750" indent="-285750">
              <a:buFont typeface="Arial" panose="020B0604020202020204" pitchFamily="34" charset="0"/>
              <a:buChar char="•"/>
            </a:pPr>
            <a:r>
              <a:rPr lang="en-US" b="1" dirty="0">
                <a:solidFill>
                  <a:srgbClr val="002060"/>
                </a:solidFill>
              </a:rPr>
              <a:t>Scope:  </a:t>
            </a:r>
            <a:r>
              <a:rPr lang="en-US" dirty="0"/>
              <a:t>State of California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solidFill>
                  <a:srgbClr val="002060"/>
                </a:solidFill>
              </a:rPr>
              <a:t>Key Components and Focus:</a:t>
            </a:r>
            <a:r>
              <a:rPr lang="en-US" dirty="0"/>
              <a:t> </a:t>
            </a:r>
          </a:p>
          <a:p>
            <a:pPr marL="285750"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Provides financial assistance to support wildfire home hardening for homeowners who qualify for the program. Wildfire home hardening includes retrofitting homes with ignition-resistant materials and creation of defensible space.</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Community and homeowner education on wildfire home hardening.</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A framework that can be modeled throughout California communities.</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solidFill>
                  <a:srgbClr val="002060"/>
                </a:solidFill>
              </a:rPr>
              <a:t>Certification:</a:t>
            </a:r>
            <a:r>
              <a:rPr lang="en-US" dirty="0"/>
              <a:t>  No</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solidFill>
                  <a:srgbClr val="002060"/>
                </a:solidFill>
              </a:rPr>
              <a:t>Intended Users:  </a:t>
            </a:r>
            <a:r>
              <a:rPr lang="en-US" dirty="0"/>
              <a:t>Homeowners, Builders, Fire Service and Mitigation Practitioners  </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b="1" dirty="0">
              <a:solidFill>
                <a:srgbClr val="002060"/>
              </a:solidFill>
            </a:endParaRPr>
          </a:p>
          <a:p>
            <a:endParaRPr lang="en-US" b="1" dirty="0">
              <a:solidFill>
                <a:srgbClr val="002060"/>
              </a:solidFill>
            </a:endParaRPr>
          </a:p>
        </p:txBody>
      </p:sp>
      <p:sp>
        <p:nvSpPr>
          <p:cNvPr id="4" name="Date Placeholder 3">
            <a:extLst>
              <a:ext uri="{FF2B5EF4-FFF2-40B4-BE49-F238E27FC236}">
                <a16:creationId xmlns:a16="http://schemas.microsoft.com/office/drawing/2014/main" id="{52C3097B-9AC6-9113-D55F-AB4BB5186EF0}"/>
              </a:ext>
            </a:extLst>
          </p:cNvPr>
          <p:cNvSpPr>
            <a:spLocks noGrp="1"/>
          </p:cNvSpPr>
          <p:nvPr>
            <p:ph type="dt" sz="half" idx="10"/>
          </p:nvPr>
        </p:nvSpPr>
        <p:spPr/>
        <p:txBody>
          <a:bodyPr/>
          <a:lstStyle/>
          <a:p>
            <a:fld id="{CB36322C-2989-48A2-84AB-EEDB7ED6DA88}" type="datetime1">
              <a:rPr lang="en-US" smtClean="0"/>
              <a:t>8/25/2025</a:t>
            </a:fld>
            <a:endParaRPr lang="en-US" dirty="0"/>
          </a:p>
        </p:txBody>
      </p:sp>
      <p:sp>
        <p:nvSpPr>
          <p:cNvPr id="5" name="Footer Placeholder 4">
            <a:extLst>
              <a:ext uri="{FF2B5EF4-FFF2-40B4-BE49-F238E27FC236}">
                <a16:creationId xmlns:a16="http://schemas.microsoft.com/office/drawing/2014/main" id="{3362567A-B759-4E6E-5BB8-4327F7F0754A}"/>
              </a:ext>
            </a:extLst>
          </p:cNvPr>
          <p:cNvSpPr>
            <a:spLocks noGrp="1"/>
          </p:cNvSpPr>
          <p:nvPr>
            <p:ph type="ftr" sz="quarter" idx="11"/>
          </p:nvPr>
        </p:nvSpPr>
        <p:spPr/>
        <p:txBody>
          <a:bodyPr/>
          <a:lstStyle/>
          <a:p>
            <a:r>
              <a:rPr lang="en-US"/>
              <a:t>Wildfire Consulting Northwest</a:t>
            </a:r>
          </a:p>
        </p:txBody>
      </p:sp>
    </p:spTree>
    <p:extLst>
      <p:ext uri="{BB962C8B-B14F-4D97-AF65-F5344CB8AC3E}">
        <p14:creationId xmlns:p14="http://schemas.microsoft.com/office/powerpoint/2010/main" val="29380894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6F25ED47-8647-3263-96EA-B786A5D26C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968BD4-BF53-88B7-6A8D-6DAF2EC8B105}"/>
              </a:ext>
            </a:extLst>
          </p:cNvPr>
          <p:cNvSpPr txBox="1">
            <a:spLocks noGrp="1"/>
          </p:cNvSpPr>
          <p:nvPr>
            <p:ph type="title" idx="4294967295"/>
          </p:nvPr>
        </p:nvSpPr>
        <p:spPr>
          <a:xfrm>
            <a:off x="1306285" y="457200"/>
            <a:ext cx="9318172"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mn-lt"/>
                <a:ea typeface="+mn-ea"/>
                <a:cs typeface="+mn-cs"/>
              </a:rPr>
              <a:t>FLAMES </a:t>
            </a:r>
            <a:r>
              <a:rPr kumimoji="0" lang="en-US" sz="2400" b="1" i="0" u="none" strike="noStrike" kern="1200" cap="none" spc="0" normalizeH="0" baseline="0" noProof="0" dirty="0">
                <a:ln>
                  <a:noFill/>
                </a:ln>
                <a:solidFill>
                  <a:srgbClr val="002060"/>
                </a:solidFill>
                <a:effectLst/>
                <a:uLnTx/>
                <a:uFillTx/>
                <a:latin typeface="+mn-lt"/>
                <a:ea typeface="+mn-ea"/>
                <a:cs typeface="+mn-cs"/>
              </a:rPr>
              <a:t>(Fire Loss and Mitigation Evaluation Score)</a:t>
            </a:r>
          </a:p>
        </p:txBody>
      </p:sp>
      <p:sp>
        <p:nvSpPr>
          <p:cNvPr id="3" name="TextBox 2">
            <a:extLst>
              <a:ext uri="{FF2B5EF4-FFF2-40B4-BE49-F238E27FC236}">
                <a16:creationId xmlns:a16="http://schemas.microsoft.com/office/drawing/2014/main" id="{3B292AC9-97AD-C8DE-3E1A-FA2F43885A39}"/>
              </a:ext>
            </a:extLst>
          </p:cNvPr>
          <p:cNvSpPr txBox="1"/>
          <p:nvPr/>
        </p:nvSpPr>
        <p:spPr>
          <a:xfrm>
            <a:off x="1306286" y="1175656"/>
            <a:ext cx="10178143" cy="4739759"/>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rgbClr val="002060"/>
                </a:solidFill>
              </a:rPr>
              <a:t>Managing Organization:  </a:t>
            </a:r>
            <a:r>
              <a:rPr lang="en-US" dirty="0"/>
              <a:t>American Association of Insurance Services (AAIS</a:t>
            </a:r>
            <a:r>
              <a:rPr lang="en-US"/>
              <a:t>) </a:t>
            </a:r>
            <a:r>
              <a:rPr lang="en-US">
                <a:hlinkClick r:id="rId2"/>
              </a:rPr>
              <a:t>White-Paper-FLAMES.pdf</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solidFill>
                  <a:srgbClr val="002060"/>
                </a:solidFill>
              </a:rPr>
              <a:t>Scope:  </a:t>
            </a:r>
            <a:r>
              <a:rPr lang="en-US" dirty="0"/>
              <a:t>National*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solidFill>
                  <a:srgbClr val="002060"/>
                </a:solidFill>
              </a:rPr>
              <a:t>Key Components and Focus: </a:t>
            </a:r>
          </a:p>
          <a:p>
            <a:pPr marL="285750" indent="-285750">
              <a:buFont typeface="Arial" panose="020B0604020202020204" pitchFamily="34" charset="0"/>
              <a:buChar char="•"/>
            </a:pPr>
            <a:endParaRPr lang="en-US" b="1" dirty="0">
              <a:solidFill>
                <a:srgbClr val="002060"/>
              </a:solidFill>
            </a:endParaRPr>
          </a:p>
          <a:p>
            <a:pPr marL="742950" lvl="1" indent="-285750">
              <a:buFont typeface="Arial" panose="020B0604020202020204" pitchFamily="34" charset="0"/>
              <a:buChar char="•"/>
            </a:pPr>
            <a:r>
              <a:rPr lang="en-US" dirty="0"/>
              <a:t>Is a data driven, predictive model developed to help insurers more accurately quantify expected fire severity at the ZIP code level.</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Provides for evaluation of homes, landscapes, and community mitigation measures</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solidFill>
                  <a:srgbClr val="002060"/>
                </a:solidFill>
              </a:rPr>
              <a:t>Certification:  </a:t>
            </a:r>
            <a:r>
              <a:rPr lang="en-US" dirty="0"/>
              <a:t>No</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solidFill>
                  <a:srgbClr val="002060"/>
                </a:solidFill>
              </a:rPr>
              <a:t>Intended Users:  </a:t>
            </a:r>
            <a:r>
              <a:rPr lang="en-US" dirty="0"/>
              <a:t>Insurers and Regulators</a:t>
            </a:r>
          </a:p>
          <a:p>
            <a:pPr marL="742950" lvl="1" indent="-285750">
              <a:buFont typeface="Arial" panose="020B0604020202020204" pitchFamily="34" charset="0"/>
              <a:buChar char="•"/>
            </a:pPr>
            <a:endParaRPr lang="en-US" b="1" dirty="0">
              <a:solidFill>
                <a:srgbClr val="002060"/>
              </a:solidFill>
            </a:endParaRPr>
          </a:p>
          <a:p>
            <a:r>
              <a:rPr lang="en-US" sz="1400" b="1" dirty="0">
                <a:solidFill>
                  <a:srgbClr val="002060"/>
                </a:solidFill>
              </a:rPr>
              <a:t>*  Only approved for use in Florida </a:t>
            </a:r>
          </a:p>
        </p:txBody>
      </p:sp>
      <p:sp>
        <p:nvSpPr>
          <p:cNvPr id="4" name="Date Placeholder 3">
            <a:extLst>
              <a:ext uri="{FF2B5EF4-FFF2-40B4-BE49-F238E27FC236}">
                <a16:creationId xmlns:a16="http://schemas.microsoft.com/office/drawing/2014/main" id="{6FBC7748-2D18-8FB6-1E0D-2E7CBBE09917}"/>
              </a:ext>
            </a:extLst>
          </p:cNvPr>
          <p:cNvSpPr>
            <a:spLocks noGrp="1"/>
          </p:cNvSpPr>
          <p:nvPr>
            <p:ph type="dt" sz="half" idx="10"/>
          </p:nvPr>
        </p:nvSpPr>
        <p:spPr/>
        <p:txBody>
          <a:bodyPr/>
          <a:lstStyle/>
          <a:p>
            <a:fld id="{BA18C9D3-B258-4FB9-BEBD-3712FB94EFFB}" type="datetime1">
              <a:rPr lang="en-US" smtClean="0"/>
              <a:t>8/25/2025</a:t>
            </a:fld>
            <a:endParaRPr lang="en-US"/>
          </a:p>
        </p:txBody>
      </p:sp>
      <p:sp>
        <p:nvSpPr>
          <p:cNvPr id="5" name="Footer Placeholder 4">
            <a:extLst>
              <a:ext uri="{FF2B5EF4-FFF2-40B4-BE49-F238E27FC236}">
                <a16:creationId xmlns:a16="http://schemas.microsoft.com/office/drawing/2014/main" id="{EC2845C9-1515-1C5A-47B9-A17F84814BD6}"/>
              </a:ext>
            </a:extLst>
          </p:cNvPr>
          <p:cNvSpPr>
            <a:spLocks noGrp="1"/>
          </p:cNvSpPr>
          <p:nvPr>
            <p:ph type="ftr" sz="quarter" idx="11"/>
          </p:nvPr>
        </p:nvSpPr>
        <p:spPr/>
        <p:txBody>
          <a:bodyPr/>
          <a:lstStyle/>
          <a:p>
            <a:r>
              <a:rPr lang="en-US"/>
              <a:t>Wildfire Consulting Northwest</a:t>
            </a:r>
          </a:p>
        </p:txBody>
      </p:sp>
    </p:spTree>
    <p:extLst>
      <p:ext uri="{BB962C8B-B14F-4D97-AF65-F5344CB8AC3E}">
        <p14:creationId xmlns:p14="http://schemas.microsoft.com/office/powerpoint/2010/main" val="1853926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B45F5-85EB-9E1A-4A3D-5216CB222FE6}"/>
              </a:ext>
            </a:extLst>
          </p:cNvPr>
          <p:cNvSpPr>
            <a:spLocks noGrp="1"/>
          </p:cNvSpPr>
          <p:nvPr>
            <p:ph type="title"/>
          </p:nvPr>
        </p:nvSpPr>
        <p:spPr>
          <a:xfrm>
            <a:off x="429768" y="411480"/>
            <a:ext cx="11045952" cy="1828800"/>
          </a:xfrm>
        </p:spPr>
        <p:txBody>
          <a:bodyPr anchor="t">
            <a:normAutofit/>
          </a:bodyPr>
          <a:lstStyle/>
          <a:p>
            <a:r>
              <a:rPr lang="en-US" dirty="0"/>
              <a:t>Topics</a:t>
            </a:r>
          </a:p>
        </p:txBody>
      </p:sp>
      <p:graphicFrame>
        <p:nvGraphicFramePr>
          <p:cNvPr id="5" name="Content Placeholder 4">
            <a:extLst>
              <a:ext uri="{FF2B5EF4-FFF2-40B4-BE49-F238E27FC236}">
                <a16:creationId xmlns:a16="http://schemas.microsoft.com/office/drawing/2014/main" id="{929781C2-4748-919B-53FB-80A1FD533CF9}"/>
              </a:ext>
            </a:extLst>
          </p:cNvPr>
          <p:cNvGraphicFramePr>
            <a:graphicFrameLocks noGrp="1"/>
          </p:cNvGraphicFramePr>
          <p:nvPr>
            <p:ph sz="quarter" idx="13"/>
            <p:extLst>
              <p:ext uri="{D42A27DB-BD31-4B8C-83A1-F6EECF244321}">
                <p14:modId xmlns:p14="http://schemas.microsoft.com/office/powerpoint/2010/main" val="3472924572"/>
              </p:ext>
              <p:ext uri="{E7BDC344-281C-4309-B0C6-D0EE65EED2A8}">
                <p202:designPr xmlns:p202="http://schemas.microsoft.com/office/powerpoint/2020/02/main">
                  <p202:designTagLst>
                    <p202:designTag name="ARCH:1:CLS" val="StackedSequentialRowTable"/>
                  </p202:designTagLst>
                </p202:designPr>
              </p:ext>
            </p:extLst>
          </p:nvPr>
        </p:nvGraphicFramePr>
        <p:xfrm>
          <a:off x="4103916" y="1948769"/>
          <a:ext cx="7164978" cy="3644311"/>
        </p:xfrm>
        <a:graphic>
          <a:graphicData uri="http://schemas.openxmlformats.org/drawingml/2006/table">
            <a:tbl>
              <a:tblPr firstRow="1" bandRow="1">
                <a:noFill/>
                <a:tableStyleId>{5C22544A-7EE6-4342-B048-85BDC9FD1C3A}</a:tableStyleId>
              </a:tblPr>
              <a:tblGrid>
                <a:gridCol w="2507600">
                  <a:extLst>
                    <a:ext uri="{9D8B030D-6E8A-4147-A177-3AD203B41FA5}">
                      <a16:colId xmlns:a16="http://schemas.microsoft.com/office/drawing/2014/main" val="3681507540"/>
                    </a:ext>
                  </a:extLst>
                </a:gridCol>
                <a:gridCol w="4657378">
                  <a:extLst>
                    <a:ext uri="{9D8B030D-6E8A-4147-A177-3AD203B41FA5}">
                      <a16:colId xmlns:a16="http://schemas.microsoft.com/office/drawing/2014/main" val="3447695906"/>
                    </a:ext>
                  </a:extLst>
                </a:gridCol>
              </a:tblGrid>
              <a:tr h="0">
                <a:tc>
                  <a:txBody>
                    <a:bodyPr/>
                    <a:lstStyle/>
                    <a:p>
                      <a:r>
                        <a:rPr lang="en-US" sz="2800" b="1" cap="none" spc="0" dirty="0">
                          <a:solidFill>
                            <a:schemeClr val="accent1"/>
                          </a:solidFill>
                        </a:rPr>
                        <a:t>01</a:t>
                      </a:r>
                    </a:p>
                  </a:txBody>
                  <a:tcPr marL="120070" marR="120070" marT="120070" marB="120070" anchor="ctr">
                    <a:lnL w="12700" cmpd="sng">
                      <a:noFill/>
                      <a:prstDash val="solid"/>
                    </a:lnL>
                    <a:lnR w="12700" cmpd="sng">
                      <a:noFill/>
                      <a:prstDash val="solid"/>
                    </a:lnR>
                    <a:lnT w="6350" cap="flat" cmpd="sng" algn="ctr">
                      <a:noFill/>
                      <a:prstDash val="solid"/>
                    </a:lnT>
                    <a:lnB w="6350" cap="flat" cmpd="sng" algn="ctr">
                      <a:solidFill>
                        <a:schemeClr val="tx1"/>
                      </a:solidFill>
                      <a:prstDash val="soli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tx1"/>
                          </a:solidFill>
                          <a:effectLst/>
                          <a:latin typeface="+mn-lt"/>
                          <a:ea typeface="+mn-ea"/>
                          <a:cs typeface="+mn-cs"/>
                        </a:rPr>
                        <a:t>Introduction to the concept of mitigation standards and their benefits in reducing wildfire risks</a:t>
                      </a:r>
                      <a:r>
                        <a:rPr lang="en-US" sz="1400" b="1" kern="1200" dirty="0">
                          <a:solidFill>
                            <a:schemeClr val="accent2">
                              <a:lumMod val="50000"/>
                            </a:schemeClr>
                          </a:solidFill>
                          <a:effectLst/>
                          <a:latin typeface="+mn-lt"/>
                          <a:ea typeface="+mn-ea"/>
                          <a:cs typeface="+mn-cs"/>
                        </a:rPr>
                        <a:t>.</a:t>
                      </a:r>
                      <a:endParaRPr lang="en-US" sz="1400" b="0" cap="none" spc="0" dirty="0">
                        <a:solidFill>
                          <a:schemeClr val="tx1"/>
                        </a:solidFill>
                      </a:endParaRPr>
                    </a:p>
                  </a:txBody>
                  <a:tcPr marL="120070" marR="120070" marT="120070" marB="120070" anchor="ctr">
                    <a:lnL w="12700" cmpd="sng">
                      <a:noFill/>
                      <a:prstDash val="solid"/>
                    </a:lnL>
                    <a:lnR w="12700" cmpd="sng">
                      <a:noFill/>
                      <a:prstDash val="solid"/>
                    </a:lnR>
                    <a:lnT w="6350" cap="flat" cmpd="sng" algn="ctr">
                      <a:noFill/>
                      <a:prstDash val="solid"/>
                    </a:lnT>
                    <a:lnB w="6350" cap="flat" cmpd="sng" algn="ctr">
                      <a:solidFill>
                        <a:schemeClr val="tx1"/>
                      </a:solidFill>
                      <a:prstDash val="solid"/>
                    </a:lnB>
                    <a:noFill/>
                  </a:tcPr>
                </a:tc>
                <a:extLst>
                  <a:ext uri="{0D108BD9-81ED-4DB2-BD59-A6C34878D82A}">
                    <a16:rowId xmlns:a16="http://schemas.microsoft.com/office/drawing/2014/main" val="1121100037"/>
                  </a:ext>
                </a:extLst>
              </a:tr>
              <a:tr h="699077">
                <a:tc>
                  <a:txBody>
                    <a:bodyPr/>
                    <a:lstStyle/>
                    <a:p>
                      <a:r>
                        <a:rPr lang="en-US" sz="2800" b="1" cap="none" spc="0" dirty="0">
                          <a:solidFill>
                            <a:schemeClr val="accent1"/>
                          </a:solidFill>
                        </a:rPr>
                        <a:t>02</a:t>
                      </a:r>
                    </a:p>
                  </a:txBody>
                  <a:tcPr marL="120070" marR="120070" marT="120070" marB="120070"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lgn="l"/>
                      <a:r>
                        <a:rPr lang="en-US" sz="1400" kern="1200" dirty="0">
                          <a:solidFill>
                            <a:schemeClr val="dk1"/>
                          </a:solidFill>
                          <a:effectLst/>
                          <a:latin typeface="+mn-lt"/>
                          <a:ea typeface="+mn-ea"/>
                          <a:cs typeface="+mn-cs"/>
                        </a:rPr>
                        <a:t>Overview of the elements associated with mitigation standards. </a:t>
                      </a:r>
                      <a:endParaRPr lang="en-US" sz="1400" b="0" cap="none" spc="0" dirty="0">
                        <a:solidFill>
                          <a:schemeClr val="tx1"/>
                        </a:solidFill>
                      </a:endParaRPr>
                    </a:p>
                  </a:txBody>
                  <a:tcPr marL="120070" marR="120070" marT="120070" marB="120070"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extLst>
                  <a:ext uri="{0D108BD9-81ED-4DB2-BD59-A6C34878D82A}">
                    <a16:rowId xmlns:a16="http://schemas.microsoft.com/office/drawing/2014/main" val="1116980256"/>
                  </a:ext>
                </a:extLst>
              </a:tr>
              <a:tr h="699077">
                <a:tc>
                  <a:txBody>
                    <a:bodyPr/>
                    <a:lstStyle/>
                    <a:p>
                      <a:r>
                        <a:rPr lang="en-US" sz="2800" b="1" cap="none" spc="0" dirty="0">
                          <a:solidFill>
                            <a:schemeClr val="accent1"/>
                          </a:solidFill>
                        </a:rPr>
                        <a:t>03</a:t>
                      </a:r>
                    </a:p>
                  </a:txBody>
                  <a:tcPr marL="120070" marR="120070" marT="120070" marB="120070"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lgn="l"/>
                      <a:r>
                        <a:rPr lang="en-US" sz="1400" kern="1200" dirty="0">
                          <a:solidFill>
                            <a:schemeClr val="dk1"/>
                          </a:solidFill>
                          <a:effectLst/>
                          <a:latin typeface="+mn-lt"/>
                          <a:ea typeface="+mn-ea"/>
                          <a:cs typeface="+mn-cs"/>
                        </a:rPr>
                        <a:t>Leading standards, guidelines </a:t>
                      </a:r>
                      <a:r>
                        <a:rPr lang="en-US" sz="1400" kern="1200">
                          <a:solidFill>
                            <a:schemeClr val="dk1"/>
                          </a:solidFill>
                          <a:effectLst/>
                          <a:latin typeface="+mn-lt"/>
                          <a:ea typeface="+mn-ea"/>
                          <a:cs typeface="+mn-cs"/>
                        </a:rPr>
                        <a:t>and models</a:t>
                      </a:r>
                      <a:endParaRPr lang="en-US" sz="1400" b="0" cap="none" spc="0" dirty="0">
                        <a:solidFill>
                          <a:schemeClr val="tx1"/>
                        </a:solidFill>
                      </a:endParaRPr>
                    </a:p>
                  </a:txBody>
                  <a:tcPr marL="120070" marR="120070" marT="120070" marB="120070"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extLst>
                  <a:ext uri="{0D108BD9-81ED-4DB2-BD59-A6C34878D82A}">
                    <a16:rowId xmlns:a16="http://schemas.microsoft.com/office/drawing/2014/main" val="3935166563"/>
                  </a:ext>
                </a:extLst>
              </a:tr>
              <a:tr h="699077">
                <a:tc>
                  <a:txBody>
                    <a:bodyPr/>
                    <a:lstStyle/>
                    <a:p>
                      <a:r>
                        <a:rPr lang="en-US" sz="2800" b="1" cap="none" spc="0">
                          <a:solidFill>
                            <a:schemeClr val="accent1"/>
                          </a:solidFill>
                        </a:rPr>
                        <a:t>04</a:t>
                      </a:r>
                    </a:p>
                  </a:txBody>
                  <a:tcPr marL="120070" marR="120070" marT="120070" marB="120070"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lgn="l"/>
                      <a:r>
                        <a:rPr lang="en-US" sz="1400" kern="1200" dirty="0">
                          <a:solidFill>
                            <a:schemeClr val="dk1"/>
                          </a:solidFill>
                          <a:effectLst/>
                          <a:latin typeface="+mn-lt"/>
                          <a:ea typeface="+mn-ea"/>
                          <a:cs typeface="+mn-cs"/>
                        </a:rPr>
                        <a:t>Description of the key components and focus areas of standards, such as defensible space, building construction, and risk reduction </a:t>
                      </a:r>
                      <a:endParaRPr lang="en-US" sz="1400" b="0" cap="none" spc="0" dirty="0">
                        <a:solidFill>
                          <a:schemeClr val="tx1"/>
                        </a:solidFill>
                      </a:endParaRPr>
                    </a:p>
                  </a:txBody>
                  <a:tcPr marL="120070" marR="120070" marT="120070" marB="120070"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extLst>
                  <a:ext uri="{0D108BD9-81ED-4DB2-BD59-A6C34878D82A}">
                    <a16:rowId xmlns:a16="http://schemas.microsoft.com/office/drawing/2014/main" val="1743120384"/>
                  </a:ext>
                </a:extLst>
              </a:tr>
              <a:tr h="699077">
                <a:tc>
                  <a:txBody>
                    <a:bodyPr/>
                    <a:lstStyle/>
                    <a:p>
                      <a:r>
                        <a:rPr lang="en-US" sz="2800" b="1" cap="none" spc="0" dirty="0">
                          <a:solidFill>
                            <a:schemeClr val="accent1"/>
                          </a:solidFill>
                        </a:rPr>
                        <a:t>05</a:t>
                      </a:r>
                    </a:p>
                  </a:txBody>
                  <a:tcPr marL="120070" marR="120070" marT="120070" marB="120070" anchor="ctr">
                    <a:lnL w="12700" cmpd="sng">
                      <a:noFill/>
                      <a:prstDash val="solid"/>
                    </a:lnL>
                    <a:lnR w="12700" cmpd="sng">
                      <a:noFill/>
                      <a:prstDash val="solid"/>
                    </a:lnR>
                    <a:lnT w="6350" cap="flat" cmpd="sng" algn="ctr">
                      <a:solidFill>
                        <a:schemeClr val="tx1"/>
                      </a:solidFill>
                      <a:prstDash val="solid"/>
                    </a:lnT>
                    <a:lnB w="6350" cap="flat" cmpd="sng" algn="ctr">
                      <a:noFill/>
                      <a:prstDash val="solid"/>
                    </a:lnB>
                    <a:noFill/>
                  </a:tcPr>
                </a:tc>
                <a:tc>
                  <a:txBody>
                    <a:bodyPr/>
                    <a:lstStyle/>
                    <a:p>
                      <a:pPr algn="l"/>
                      <a:r>
                        <a:rPr lang="en-US" sz="1400" kern="1200" dirty="0">
                          <a:solidFill>
                            <a:schemeClr val="dk1"/>
                          </a:solidFill>
                          <a:effectLst/>
                          <a:latin typeface="+mn-lt"/>
                          <a:ea typeface="+mn-ea"/>
                          <a:cs typeface="+mn-cs"/>
                        </a:rPr>
                        <a:t>Information on certification programs and the requirements for certification</a:t>
                      </a:r>
                      <a:endParaRPr lang="en-US" sz="1400" b="0" cap="none" spc="0" dirty="0">
                        <a:solidFill>
                          <a:schemeClr val="tx1"/>
                        </a:solidFill>
                      </a:endParaRPr>
                    </a:p>
                  </a:txBody>
                  <a:tcPr marL="120070" marR="120070" marT="120070" marB="120070" anchor="ctr">
                    <a:lnL w="12700" cmpd="sng">
                      <a:noFill/>
                      <a:prstDash val="solid"/>
                    </a:lnL>
                    <a:lnR w="12700" cmpd="sng">
                      <a:noFill/>
                      <a:prstDash val="solid"/>
                    </a:lnR>
                    <a:lnT w="6350" cap="flat" cmpd="sng" algn="ctr">
                      <a:solidFill>
                        <a:schemeClr val="tx1"/>
                      </a:solidFill>
                      <a:prstDash val="solid"/>
                    </a:lnT>
                    <a:lnB w="6350" cap="flat" cmpd="sng" algn="ctr">
                      <a:noFill/>
                      <a:prstDash val="solid"/>
                    </a:lnB>
                    <a:noFill/>
                  </a:tcPr>
                </a:tc>
                <a:extLst>
                  <a:ext uri="{0D108BD9-81ED-4DB2-BD59-A6C34878D82A}">
                    <a16:rowId xmlns:a16="http://schemas.microsoft.com/office/drawing/2014/main" val="2510756977"/>
                  </a:ext>
                </a:extLst>
              </a:tr>
            </a:tbl>
          </a:graphicData>
        </a:graphic>
      </p:graphicFrame>
      <p:sp>
        <p:nvSpPr>
          <p:cNvPr id="3" name="Date Placeholder 2">
            <a:extLst>
              <a:ext uri="{FF2B5EF4-FFF2-40B4-BE49-F238E27FC236}">
                <a16:creationId xmlns:a16="http://schemas.microsoft.com/office/drawing/2014/main" id="{A22E82BF-9358-D61B-197A-0B7D23C13503}"/>
              </a:ext>
            </a:extLst>
          </p:cNvPr>
          <p:cNvSpPr>
            <a:spLocks noGrp="1"/>
          </p:cNvSpPr>
          <p:nvPr>
            <p:ph type="dt" sz="half" idx="10"/>
          </p:nvPr>
        </p:nvSpPr>
        <p:spPr/>
        <p:txBody>
          <a:bodyPr/>
          <a:lstStyle/>
          <a:p>
            <a:fld id="{5137F20F-A1AB-42A5-A5D0-BB2119000BA1}" type="datetime1">
              <a:rPr lang="en-US" smtClean="0"/>
              <a:t>8/25/2025</a:t>
            </a:fld>
            <a:endParaRPr lang="en-US"/>
          </a:p>
        </p:txBody>
      </p:sp>
      <p:sp>
        <p:nvSpPr>
          <p:cNvPr id="4" name="Footer Placeholder 3">
            <a:extLst>
              <a:ext uri="{FF2B5EF4-FFF2-40B4-BE49-F238E27FC236}">
                <a16:creationId xmlns:a16="http://schemas.microsoft.com/office/drawing/2014/main" id="{9831D7DD-CB29-6FE1-0A22-8ECAF60E4A47}"/>
              </a:ext>
            </a:extLst>
          </p:cNvPr>
          <p:cNvSpPr>
            <a:spLocks noGrp="1"/>
          </p:cNvSpPr>
          <p:nvPr>
            <p:ph type="ftr" sz="quarter" idx="11"/>
          </p:nvPr>
        </p:nvSpPr>
        <p:spPr/>
        <p:txBody>
          <a:bodyPr/>
          <a:lstStyle/>
          <a:p>
            <a:r>
              <a:rPr lang="en-US"/>
              <a:t>Wildfire Consulting Northwest</a:t>
            </a:r>
          </a:p>
        </p:txBody>
      </p:sp>
    </p:spTree>
    <p:extLst>
      <p:ext uri="{BB962C8B-B14F-4D97-AF65-F5344CB8AC3E}">
        <p14:creationId xmlns:p14="http://schemas.microsoft.com/office/powerpoint/2010/main" val="13727516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820BA87-0726-F737-93AE-5C279BCC9C84}"/>
              </a:ext>
            </a:extLst>
          </p:cNvPr>
          <p:cNvSpPr>
            <a:spLocks noGrp="1"/>
          </p:cNvSpPr>
          <p:nvPr>
            <p:ph type="title"/>
          </p:nvPr>
        </p:nvSpPr>
        <p:spPr>
          <a:xfrm>
            <a:off x="6433458" y="1020002"/>
            <a:ext cx="5209018" cy="1947672"/>
          </a:xfrm>
        </p:spPr>
        <p:txBody>
          <a:bodyPr/>
          <a:lstStyle/>
          <a:p>
            <a:r>
              <a:rPr lang="en-US" dirty="0"/>
              <a:t>Why Mitigation Standards?  </a:t>
            </a:r>
          </a:p>
        </p:txBody>
      </p:sp>
      <p:pic>
        <p:nvPicPr>
          <p:cNvPr id="6" name="Picture Placeholder 5" descr="Burning forest and trees">
            <a:extLst>
              <a:ext uri="{FF2B5EF4-FFF2-40B4-BE49-F238E27FC236}">
                <a16:creationId xmlns:a16="http://schemas.microsoft.com/office/drawing/2014/main" id="{0200D230-3B47-57A5-ECC2-3460D75F0E1F}"/>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14575" r="12383" b="1"/>
          <a:stretch>
            <a:fillRect/>
          </a:stretch>
        </p:blipFill>
        <p:spPr>
          <a:xfrm>
            <a:off x="0" y="-99756"/>
            <a:ext cx="5889171" cy="5499070"/>
          </a:xfrm>
          <a:noFill/>
        </p:spPr>
      </p:pic>
      <p:sp>
        <p:nvSpPr>
          <p:cNvPr id="13" name="Content Placeholder 3">
            <a:extLst>
              <a:ext uri="{FF2B5EF4-FFF2-40B4-BE49-F238E27FC236}">
                <a16:creationId xmlns:a16="http://schemas.microsoft.com/office/drawing/2014/main" id="{2BECF26F-F969-C8C2-78BF-5A91E7C46234}"/>
              </a:ext>
            </a:extLst>
          </p:cNvPr>
          <p:cNvSpPr>
            <a:spLocks noGrp="1"/>
          </p:cNvSpPr>
          <p:nvPr>
            <p:ph sz="quarter" idx="14"/>
          </p:nvPr>
        </p:nvSpPr>
        <p:spPr>
          <a:xfrm>
            <a:off x="6433459" y="3099815"/>
            <a:ext cx="5209018" cy="3084599"/>
          </a:xfrm>
        </p:spPr>
        <p:txBody>
          <a:bodyPr/>
          <a:lstStyle/>
          <a:p>
            <a:pPr marL="0" indent="0">
              <a:buNone/>
            </a:pPr>
            <a:r>
              <a:rPr lang="en-US" dirty="0"/>
              <a:t>Wildfire mitigation standards are designed to reduce the risk and impact of wildfires on people, property, and ecosystems—especially in areas where the built environment meets wildland vegetation, commonly known as the wildland-urban interface or WUI.  </a:t>
            </a:r>
          </a:p>
        </p:txBody>
      </p:sp>
      <p:sp>
        <p:nvSpPr>
          <p:cNvPr id="2" name="Date Placeholder 1">
            <a:extLst>
              <a:ext uri="{FF2B5EF4-FFF2-40B4-BE49-F238E27FC236}">
                <a16:creationId xmlns:a16="http://schemas.microsoft.com/office/drawing/2014/main" id="{FEE2A1CA-040C-B901-5E8F-6904B5763A27}"/>
              </a:ext>
            </a:extLst>
          </p:cNvPr>
          <p:cNvSpPr>
            <a:spLocks noGrp="1"/>
          </p:cNvSpPr>
          <p:nvPr>
            <p:ph type="dt" sz="half" idx="10"/>
          </p:nvPr>
        </p:nvSpPr>
        <p:spPr/>
        <p:txBody>
          <a:bodyPr/>
          <a:lstStyle/>
          <a:p>
            <a:fld id="{3EC6D483-18E0-4FDE-B07E-F3B11B737FD8}" type="datetime1">
              <a:rPr lang="en-US" smtClean="0"/>
              <a:t>8/25/2025</a:t>
            </a:fld>
            <a:endParaRPr lang="en-US"/>
          </a:p>
        </p:txBody>
      </p:sp>
      <p:sp>
        <p:nvSpPr>
          <p:cNvPr id="3" name="Footer Placeholder 2">
            <a:extLst>
              <a:ext uri="{FF2B5EF4-FFF2-40B4-BE49-F238E27FC236}">
                <a16:creationId xmlns:a16="http://schemas.microsoft.com/office/drawing/2014/main" id="{FBA515D8-3D34-9F00-827B-40F3EE124A99}"/>
              </a:ext>
            </a:extLst>
          </p:cNvPr>
          <p:cNvSpPr>
            <a:spLocks noGrp="1"/>
          </p:cNvSpPr>
          <p:nvPr>
            <p:ph type="ftr" sz="quarter" idx="11"/>
          </p:nvPr>
        </p:nvSpPr>
        <p:spPr/>
        <p:txBody>
          <a:bodyPr/>
          <a:lstStyle/>
          <a:p>
            <a:r>
              <a:rPr lang="en-US"/>
              <a:t>Wildfire Consulting Northwest</a:t>
            </a:r>
          </a:p>
        </p:txBody>
      </p:sp>
    </p:spTree>
    <p:extLst>
      <p:ext uri="{BB962C8B-B14F-4D97-AF65-F5344CB8AC3E}">
        <p14:creationId xmlns:p14="http://schemas.microsoft.com/office/powerpoint/2010/main" val="24717063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3DB69-FBC7-C58D-56BB-A79072784A71}"/>
              </a:ext>
            </a:extLst>
          </p:cNvPr>
          <p:cNvSpPr>
            <a:spLocks noGrp="1"/>
          </p:cNvSpPr>
          <p:nvPr>
            <p:ph type="title"/>
          </p:nvPr>
        </p:nvSpPr>
        <p:spPr>
          <a:xfrm>
            <a:off x="484197" y="0"/>
            <a:ext cx="10652760" cy="969264"/>
          </a:xfrm>
        </p:spPr>
        <p:txBody>
          <a:bodyPr/>
          <a:lstStyle/>
          <a:p>
            <a:r>
              <a:rPr lang="en-US" dirty="0"/>
              <a:t>Benefits of Mitigation Standards </a:t>
            </a:r>
          </a:p>
        </p:txBody>
      </p:sp>
      <p:sp>
        <p:nvSpPr>
          <p:cNvPr id="4" name="TextBox 3">
            <a:extLst>
              <a:ext uri="{FF2B5EF4-FFF2-40B4-BE49-F238E27FC236}">
                <a16:creationId xmlns:a16="http://schemas.microsoft.com/office/drawing/2014/main" id="{85A4C734-126D-E204-FCD9-D59E17CD24ED}"/>
              </a:ext>
            </a:extLst>
          </p:cNvPr>
          <p:cNvSpPr txBox="1"/>
          <p:nvPr/>
        </p:nvSpPr>
        <p:spPr>
          <a:xfrm>
            <a:off x="397329" y="1110344"/>
            <a:ext cx="11397341" cy="5262979"/>
          </a:xfrm>
          <a:prstGeom prst="rect">
            <a:avLst/>
          </a:prstGeom>
          <a:noFill/>
        </p:spPr>
        <p:txBody>
          <a:bodyPr wrap="square">
            <a:spAutoFit/>
          </a:bodyPr>
          <a:lstStyle/>
          <a:p>
            <a:pPr>
              <a:buNone/>
            </a:pPr>
            <a:r>
              <a:rPr lang="en-US" sz="1600" b="1" dirty="0"/>
              <a:t>Protect Life and Property</a:t>
            </a:r>
          </a:p>
          <a:p>
            <a:pPr>
              <a:buFont typeface="Arial" panose="020B0604020202020204" pitchFamily="34" charset="0"/>
              <a:buChar char="•"/>
            </a:pPr>
            <a:r>
              <a:rPr lang="en-US" sz="1600" u="sng" dirty="0"/>
              <a:t>Minimize ignition risk: </a:t>
            </a:r>
            <a:r>
              <a:rPr lang="en-US" sz="1600" dirty="0"/>
              <a:t>Standards guide the use of ignition-resistant materials and defensible space to prevent structures from catching fire.</a:t>
            </a:r>
          </a:p>
          <a:p>
            <a:pPr>
              <a:buFont typeface="Arial" panose="020B0604020202020204" pitchFamily="34" charset="0"/>
              <a:buChar char="•"/>
            </a:pPr>
            <a:r>
              <a:rPr lang="en-US" sz="1600" u="sng" dirty="0"/>
              <a:t>Enhance survivability: </a:t>
            </a:r>
            <a:r>
              <a:rPr lang="en-US" sz="1600" dirty="0"/>
              <a:t>Homes and infrastructure built to accepted standards are more likely to withstand wildfire exposure.</a:t>
            </a:r>
          </a:p>
          <a:p>
            <a:pPr>
              <a:buFont typeface="Arial" panose="020B0604020202020204" pitchFamily="34" charset="0"/>
              <a:buChar char="•"/>
            </a:pPr>
            <a:endParaRPr lang="en-US" sz="1600" dirty="0"/>
          </a:p>
          <a:p>
            <a:pPr>
              <a:buNone/>
            </a:pPr>
            <a:r>
              <a:rPr lang="en-US" sz="1600" b="1" dirty="0"/>
              <a:t>Promote Resilient Landscapes</a:t>
            </a:r>
          </a:p>
          <a:p>
            <a:pPr>
              <a:buFont typeface="Arial" panose="020B0604020202020204" pitchFamily="34" charset="0"/>
              <a:buChar char="•"/>
            </a:pPr>
            <a:r>
              <a:rPr lang="en-US" sz="1600" u="sng" dirty="0"/>
              <a:t>Fuel management:</a:t>
            </a:r>
            <a:r>
              <a:rPr lang="en-US" sz="1600" dirty="0"/>
              <a:t> Standards often include vegetation spacing, pruning, and fuel removal to reduce fire intensity.</a:t>
            </a:r>
          </a:p>
          <a:p>
            <a:pPr>
              <a:buFont typeface="Arial" panose="020B0604020202020204" pitchFamily="34" charset="0"/>
              <a:buChar char="•"/>
            </a:pPr>
            <a:r>
              <a:rPr lang="en-US" sz="1600" u="sng" dirty="0"/>
              <a:t>Landscape-level planning: </a:t>
            </a:r>
            <a:r>
              <a:rPr lang="en-US" sz="1600" dirty="0"/>
              <a:t>They encourage coordinated efforts across properties and jurisdictions to reduce overall wildfire risk.</a:t>
            </a:r>
          </a:p>
          <a:p>
            <a:endParaRPr lang="en-US" sz="1600" dirty="0"/>
          </a:p>
          <a:p>
            <a:pPr>
              <a:buNone/>
            </a:pPr>
            <a:r>
              <a:rPr lang="en-US" sz="1600" b="1" dirty="0"/>
              <a:t>Guide Risk Reduction Practices</a:t>
            </a:r>
          </a:p>
          <a:p>
            <a:pPr>
              <a:buFont typeface="Arial" panose="020B0604020202020204" pitchFamily="34" charset="0"/>
              <a:buChar char="•"/>
            </a:pPr>
            <a:r>
              <a:rPr lang="en-US" sz="1600" u="sng" dirty="0"/>
              <a:t>Consistent best practices: </a:t>
            </a:r>
            <a:r>
              <a:rPr lang="en-US" sz="1600" dirty="0"/>
              <a:t>They provide a framework for communities, developers, and land managers to follow proven mitigation strategies.</a:t>
            </a:r>
          </a:p>
          <a:p>
            <a:pPr>
              <a:buFont typeface="Arial" panose="020B0604020202020204" pitchFamily="34" charset="0"/>
              <a:buChar char="•"/>
            </a:pPr>
            <a:r>
              <a:rPr lang="en-US" sz="1600" u="sng" dirty="0"/>
              <a:t>Informed decision-making: </a:t>
            </a:r>
            <a:r>
              <a:rPr lang="en-US" sz="1600" dirty="0"/>
              <a:t>Standards are often based on risk assessments, fire behavior modeling, and lessons learned from past fires.</a:t>
            </a:r>
          </a:p>
          <a:p>
            <a:pPr>
              <a:buFont typeface="Arial" panose="020B0604020202020204" pitchFamily="34" charset="0"/>
              <a:buChar char="•"/>
            </a:pPr>
            <a:endParaRPr lang="en-US" sz="1600" dirty="0"/>
          </a:p>
          <a:p>
            <a:pPr>
              <a:buNone/>
            </a:pPr>
            <a:r>
              <a:rPr lang="en-US" sz="1600" b="1" dirty="0"/>
              <a:t>Strengthen Community and Individual Resilience</a:t>
            </a:r>
          </a:p>
          <a:p>
            <a:pPr>
              <a:buFont typeface="Arial" panose="020B0604020202020204" pitchFamily="34" charset="0"/>
              <a:buChar char="•"/>
            </a:pPr>
            <a:r>
              <a:rPr lang="en-US" sz="1600" u="sng" dirty="0"/>
              <a:t>Break the disaster-rebuild-disaster cycle: </a:t>
            </a:r>
            <a:r>
              <a:rPr lang="en-US" sz="1600" dirty="0"/>
              <a:t>Instead of rebuilding vulnerable structures, standards promote safer reconstruction.</a:t>
            </a:r>
          </a:p>
          <a:p>
            <a:pPr>
              <a:buFont typeface="Arial" panose="020B0604020202020204" pitchFamily="34" charset="0"/>
              <a:buChar char="•"/>
            </a:pPr>
            <a:r>
              <a:rPr lang="en-US" sz="1600" u="sng" dirty="0"/>
              <a:t>Encourage long-term planning: </a:t>
            </a:r>
            <a:r>
              <a:rPr lang="en-US" sz="1600" dirty="0"/>
              <a:t>They integrate wildfire risk into land use, zoning, and emergency preparedness plans.</a:t>
            </a:r>
          </a:p>
        </p:txBody>
      </p:sp>
      <p:sp>
        <p:nvSpPr>
          <p:cNvPr id="3" name="Date Placeholder 2">
            <a:extLst>
              <a:ext uri="{FF2B5EF4-FFF2-40B4-BE49-F238E27FC236}">
                <a16:creationId xmlns:a16="http://schemas.microsoft.com/office/drawing/2014/main" id="{7737A2F9-B786-2B3F-B568-CE94761539EC}"/>
              </a:ext>
            </a:extLst>
          </p:cNvPr>
          <p:cNvSpPr>
            <a:spLocks noGrp="1"/>
          </p:cNvSpPr>
          <p:nvPr>
            <p:ph type="dt" sz="half" idx="10"/>
          </p:nvPr>
        </p:nvSpPr>
        <p:spPr/>
        <p:txBody>
          <a:bodyPr/>
          <a:lstStyle/>
          <a:p>
            <a:fld id="{0F3BD70E-8C27-4092-853E-D777206CE668}" type="datetime1">
              <a:rPr lang="en-US" smtClean="0"/>
              <a:t>8/25/2025</a:t>
            </a:fld>
            <a:endParaRPr lang="en-US"/>
          </a:p>
        </p:txBody>
      </p:sp>
      <p:sp>
        <p:nvSpPr>
          <p:cNvPr id="5" name="Footer Placeholder 4">
            <a:extLst>
              <a:ext uri="{FF2B5EF4-FFF2-40B4-BE49-F238E27FC236}">
                <a16:creationId xmlns:a16="http://schemas.microsoft.com/office/drawing/2014/main" id="{062D1BF4-5D5C-7554-AA2C-C853D01BC15F}"/>
              </a:ext>
            </a:extLst>
          </p:cNvPr>
          <p:cNvSpPr>
            <a:spLocks noGrp="1"/>
          </p:cNvSpPr>
          <p:nvPr>
            <p:ph type="ftr" sz="quarter" idx="11"/>
          </p:nvPr>
        </p:nvSpPr>
        <p:spPr/>
        <p:txBody>
          <a:bodyPr/>
          <a:lstStyle/>
          <a:p>
            <a:r>
              <a:rPr lang="en-US"/>
              <a:t>Wildfire Consulting Northwest</a:t>
            </a:r>
          </a:p>
        </p:txBody>
      </p:sp>
    </p:spTree>
    <p:extLst>
      <p:ext uri="{BB962C8B-B14F-4D97-AF65-F5344CB8AC3E}">
        <p14:creationId xmlns:p14="http://schemas.microsoft.com/office/powerpoint/2010/main" val="1410679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8" name="Title 27">
            <a:extLst>
              <a:ext uri="{FF2B5EF4-FFF2-40B4-BE49-F238E27FC236}">
                <a16:creationId xmlns:a16="http://schemas.microsoft.com/office/drawing/2014/main" id="{82D4AA91-FE63-6413-F3F9-1E415604FAE7}"/>
              </a:ext>
            </a:extLst>
          </p:cNvPr>
          <p:cNvSpPr txBox="1">
            <a:spLocks noGrp="1"/>
          </p:cNvSpPr>
          <p:nvPr>
            <p:ph type="title" idx="4294967295"/>
          </p:nvPr>
        </p:nvSpPr>
        <p:spPr>
          <a:xfrm>
            <a:off x="810986" y="597890"/>
            <a:ext cx="10570029"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COMMON ELEMENTS OF MITIGATION STANDARDS</a:t>
            </a:r>
          </a:p>
        </p:txBody>
      </p:sp>
      <p:grpSp>
        <p:nvGrpSpPr>
          <p:cNvPr id="27" name="Group 26" descr="image place holder">
            <a:extLst>
              <a:ext uri="{FF2B5EF4-FFF2-40B4-BE49-F238E27FC236}">
                <a16:creationId xmlns:a16="http://schemas.microsoft.com/office/drawing/2014/main" id="{1320ED34-7332-50A1-78CB-7CEA226C408C}"/>
              </a:ext>
            </a:extLst>
          </p:cNvPr>
          <p:cNvGrpSpPr/>
          <p:nvPr/>
        </p:nvGrpSpPr>
        <p:grpSpPr>
          <a:xfrm>
            <a:off x="1707205" y="1557189"/>
            <a:ext cx="7406336" cy="4778501"/>
            <a:chOff x="1543067" y="501832"/>
            <a:chExt cx="8865806" cy="5638144"/>
          </a:xfrm>
        </p:grpSpPr>
        <p:grpSp>
          <p:nvGrpSpPr>
            <p:cNvPr id="2" name="Group 1">
              <a:extLst>
                <a:ext uri="{FF2B5EF4-FFF2-40B4-BE49-F238E27FC236}">
                  <a16:creationId xmlns:a16="http://schemas.microsoft.com/office/drawing/2014/main" id="{0D17AA9D-5251-7846-26BF-B565A99A5A51}"/>
                </a:ext>
              </a:extLst>
            </p:cNvPr>
            <p:cNvGrpSpPr/>
            <p:nvPr/>
          </p:nvGrpSpPr>
          <p:grpSpPr>
            <a:xfrm>
              <a:off x="1601017" y="1153994"/>
              <a:ext cx="2394040" cy="1240863"/>
              <a:chOff x="242415" y="1052757"/>
              <a:chExt cx="2394040" cy="1240863"/>
            </a:xfrm>
          </p:grpSpPr>
          <p:sp>
            <p:nvSpPr>
              <p:cNvPr id="3" name="Rectangle 2">
                <a:extLst>
                  <a:ext uri="{FF2B5EF4-FFF2-40B4-BE49-F238E27FC236}">
                    <a16:creationId xmlns:a16="http://schemas.microsoft.com/office/drawing/2014/main" id="{6B94A7B8-07B2-9A50-B2C1-BF562E33E3C7}"/>
                  </a:ext>
                </a:extLst>
              </p:cNvPr>
              <p:cNvSpPr/>
              <p:nvPr/>
            </p:nvSpPr>
            <p:spPr>
              <a:xfrm>
                <a:off x="242415" y="1052757"/>
                <a:ext cx="1957796" cy="1218982"/>
              </a:xfrm>
              <a:prstGeom prst="rect">
                <a:avLst/>
              </a:pr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4" name="TextBox 3">
                <a:extLst>
                  <a:ext uri="{FF2B5EF4-FFF2-40B4-BE49-F238E27FC236}">
                    <a16:creationId xmlns:a16="http://schemas.microsoft.com/office/drawing/2014/main" id="{B0B26CC4-024A-B807-CD34-8D3EB9BBA77A}"/>
                  </a:ext>
                </a:extLst>
              </p:cNvPr>
              <p:cNvSpPr txBox="1"/>
              <p:nvPr/>
            </p:nvSpPr>
            <p:spPr>
              <a:xfrm>
                <a:off x="678659" y="1074638"/>
                <a:ext cx="1957796" cy="1218982"/>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en-US" sz="2100" b="1" kern="1200" dirty="0"/>
                  <a:t>Post-Fire Hazard Mitigation</a:t>
                </a:r>
                <a:endParaRPr lang="en-US" sz="2100" kern="1200" dirty="0"/>
              </a:p>
            </p:txBody>
          </p:sp>
        </p:grpSp>
        <p:sp>
          <p:nvSpPr>
            <p:cNvPr id="5" name="Rectangle 4">
              <a:extLst>
                <a:ext uri="{FF2B5EF4-FFF2-40B4-BE49-F238E27FC236}">
                  <a16:creationId xmlns:a16="http://schemas.microsoft.com/office/drawing/2014/main" id="{C162FF03-F2DA-B5DF-0FDC-5EA5BBB6E41B}"/>
                </a:ext>
              </a:extLst>
            </p:cNvPr>
            <p:cNvSpPr/>
            <p:nvPr/>
          </p:nvSpPr>
          <p:spPr>
            <a:xfrm>
              <a:off x="4838700" y="2575464"/>
              <a:ext cx="2514600" cy="127362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MITIGATION </a:t>
              </a:r>
            </a:p>
          </p:txBody>
        </p:sp>
        <p:grpSp>
          <p:nvGrpSpPr>
            <p:cNvPr id="6" name="Group 5">
              <a:extLst>
                <a:ext uri="{FF2B5EF4-FFF2-40B4-BE49-F238E27FC236}">
                  <a16:creationId xmlns:a16="http://schemas.microsoft.com/office/drawing/2014/main" id="{FA421A27-721C-6D51-1A0D-85E68722BC13}"/>
                </a:ext>
              </a:extLst>
            </p:cNvPr>
            <p:cNvGrpSpPr/>
            <p:nvPr/>
          </p:nvGrpSpPr>
          <p:grpSpPr>
            <a:xfrm>
              <a:off x="4848356" y="501832"/>
              <a:ext cx="2252820" cy="1191348"/>
              <a:chOff x="2821435" y="0"/>
              <a:chExt cx="2252820" cy="1191348"/>
            </a:xfrm>
          </p:grpSpPr>
          <p:sp>
            <p:nvSpPr>
              <p:cNvPr id="7" name="Rectangle 6">
                <a:extLst>
                  <a:ext uri="{FF2B5EF4-FFF2-40B4-BE49-F238E27FC236}">
                    <a16:creationId xmlns:a16="http://schemas.microsoft.com/office/drawing/2014/main" id="{19554B2E-0C6B-2FF2-9CC0-91BB34B4809A}"/>
                  </a:ext>
                </a:extLst>
              </p:cNvPr>
              <p:cNvSpPr/>
              <p:nvPr/>
            </p:nvSpPr>
            <p:spPr>
              <a:xfrm>
                <a:off x="2821435" y="0"/>
                <a:ext cx="2070746" cy="1108165"/>
              </a:xfrm>
              <a:prstGeom prst="rect">
                <a:avLst/>
              </a:pr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8" name="TextBox 7">
                <a:extLst>
                  <a:ext uri="{FF2B5EF4-FFF2-40B4-BE49-F238E27FC236}">
                    <a16:creationId xmlns:a16="http://schemas.microsoft.com/office/drawing/2014/main" id="{39E624E8-A430-11DE-BC90-0A45EB158760}"/>
                  </a:ext>
                </a:extLst>
              </p:cNvPr>
              <p:cNvSpPr txBox="1"/>
              <p:nvPr/>
            </p:nvSpPr>
            <p:spPr>
              <a:xfrm>
                <a:off x="3003509" y="83183"/>
                <a:ext cx="2070746" cy="1108165"/>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en-US" sz="2100" b="1" kern="1200" dirty="0"/>
                  <a:t>Risk Assessment &amp; Mapping</a:t>
                </a:r>
                <a:endParaRPr lang="en-US" sz="2100" kern="1200" dirty="0"/>
              </a:p>
            </p:txBody>
          </p:sp>
        </p:grpSp>
        <p:grpSp>
          <p:nvGrpSpPr>
            <p:cNvPr id="12" name="Group 11">
              <a:extLst>
                <a:ext uri="{FF2B5EF4-FFF2-40B4-BE49-F238E27FC236}">
                  <a16:creationId xmlns:a16="http://schemas.microsoft.com/office/drawing/2014/main" id="{7E722BA3-4730-4495-439B-8318E88C1DC9}"/>
                </a:ext>
              </a:extLst>
            </p:cNvPr>
            <p:cNvGrpSpPr/>
            <p:nvPr/>
          </p:nvGrpSpPr>
          <p:grpSpPr>
            <a:xfrm>
              <a:off x="8208645" y="1153994"/>
              <a:ext cx="1957796" cy="1218982"/>
              <a:chOff x="5513406" y="1052757"/>
              <a:chExt cx="1957796" cy="1218982"/>
            </a:xfrm>
          </p:grpSpPr>
          <p:sp>
            <p:nvSpPr>
              <p:cNvPr id="13" name="Rectangle 12">
                <a:extLst>
                  <a:ext uri="{FF2B5EF4-FFF2-40B4-BE49-F238E27FC236}">
                    <a16:creationId xmlns:a16="http://schemas.microsoft.com/office/drawing/2014/main" id="{BE8756A3-62CB-EA1F-8ADD-6E1D29BF3357}"/>
                  </a:ext>
                </a:extLst>
              </p:cNvPr>
              <p:cNvSpPr/>
              <p:nvPr/>
            </p:nvSpPr>
            <p:spPr>
              <a:xfrm>
                <a:off x="5513406" y="1052757"/>
                <a:ext cx="1957796" cy="1218982"/>
              </a:xfrm>
              <a:prstGeom prst="rect">
                <a:avLst/>
              </a:pr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4" name="TextBox 13">
                <a:extLst>
                  <a:ext uri="{FF2B5EF4-FFF2-40B4-BE49-F238E27FC236}">
                    <a16:creationId xmlns:a16="http://schemas.microsoft.com/office/drawing/2014/main" id="{79CD6A49-7840-7154-F426-AFBA14C2AB69}"/>
                  </a:ext>
                </a:extLst>
              </p:cNvPr>
              <p:cNvSpPr txBox="1"/>
              <p:nvPr/>
            </p:nvSpPr>
            <p:spPr>
              <a:xfrm>
                <a:off x="5513406" y="1052757"/>
                <a:ext cx="1957796" cy="1218982"/>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en-US" sz="2100" b="1" kern="1200" dirty="0"/>
                  <a:t>Defensible Space &amp; Home Hardening</a:t>
                </a:r>
                <a:endParaRPr lang="en-US" sz="2100" kern="1200" dirty="0"/>
              </a:p>
            </p:txBody>
          </p:sp>
        </p:grpSp>
        <p:grpSp>
          <p:nvGrpSpPr>
            <p:cNvPr id="15" name="Group 14">
              <a:extLst>
                <a:ext uri="{FF2B5EF4-FFF2-40B4-BE49-F238E27FC236}">
                  <a16:creationId xmlns:a16="http://schemas.microsoft.com/office/drawing/2014/main" id="{195D7F0C-523B-C9F6-0127-8E2820686B30}"/>
                </a:ext>
              </a:extLst>
            </p:cNvPr>
            <p:cNvGrpSpPr/>
            <p:nvPr/>
          </p:nvGrpSpPr>
          <p:grpSpPr>
            <a:xfrm>
              <a:off x="1543067" y="3009790"/>
              <a:ext cx="2211930" cy="1477262"/>
              <a:chOff x="-148245" y="2604189"/>
              <a:chExt cx="2211930" cy="1477262"/>
            </a:xfrm>
          </p:grpSpPr>
          <p:sp>
            <p:nvSpPr>
              <p:cNvPr id="16" name="Rectangle 15">
                <a:extLst>
                  <a:ext uri="{FF2B5EF4-FFF2-40B4-BE49-F238E27FC236}">
                    <a16:creationId xmlns:a16="http://schemas.microsoft.com/office/drawing/2014/main" id="{67F45882-F73A-8FAA-9B0B-E729190D4D19}"/>
                  </a:ext>
                </a:extLst>
              </p:cNvPr>
              <p:cNvSpPr/>
              <p:nvPr/>
            </p:nvSpPr>
            <p:spPr>
              <a:xfrm>
                <a:off x="91815" y="2604189"/>
                <a:ext cx="1920146" cy="1302094"/>
              </a:xfrm>
              <a:prstGeom prst="rect">
                <a:avLst/>
              </a:pr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7" name="TextBox 16">
                <a:extLst>
                  <a:ext uri="{FF2B5EF4-FFF2-40B4-BE49-F238E27FC236}">
                    <a16:creationId xmlns:a16="http://schemas.microsoft.com/office/drawing/2014/main" id="{DC293B67-31C4-B1BA-0629-94F4E3BAD1C0}"/>
                  </a:ext>
                </a:extLst>
              </p:cNvPr>
              <p:cNvSpPr txBox="1"/>
              <p:nvPr/>
            </p:nvSpPr>
            <p:spPr>
              <a:xfrm>
                <a:off x="-148245" y="2779357"/>
                <a:ext cx="2211930" cy="1302094"/>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en-US" sz="2100" b="1" kern="1200" dirty="0"/>
                  <a:t>Collaboration &amp; Funding</a:t>
                </a:r>
                <a:endParaRPr lang="en-US" sz="2100" kern="1200" dirty="0"/>
              </a:p>
            </p:txBody>
          </p:sp>
        </p:grpSp>
        <p:grpSp>
          <p:nvGrpSpPr>
            <p:cNvPr id="18" name="Group 17">
              <a:extLst>
                <a:ext uri="{FF2B5EF4-FFF2-40B4-BE49-F238E27FC236}">
                  <a16:creationId xmlns:a16="http://schemas.microsoft.com/office/drawing/2014/main" id="{81F6B12B-C714-5A88-7515-C7FF75FF7DE7}"/>
                </a:ext>
              </a:extLst>
            </p:cNvPr>
            <p:cNvGrpSpPr/>
            <p:nvPr/>
          </p:nvGrpSpPr>
          <p:grpSpPr>
            <a:xfrm>
              <a:off x="2959684" y="4919687"/>
              <a:ext cx="3106116" cy="1220289"/>
              <a:chOff x="769514" y="4320539"/>
              <a:chExt cx="3106116" cy="1220289"/>
            </a:xfrm>
          </p:grpSpPr>
          <p:sp>
            <p:nvSpPr>
              <p:cNvPr id="19" name="Rectangle 18">
                <a:extLst>
                  <a:ext uri="{FF2B5EF4-FFF2-40B4-BE49-F238E27FC236}">
                    <a16:creationId xmlns:a16="http://schemas.microsoft.com/office/drawing/2014/main" id="{A1A7DF97-ACDE-9BD7-EEB0-FF527EC06114}"/>
                  </a:ext>
                </a:extLst>
              </p:cNvPr>
              <p:cNvSpPr/>
              <p:nvPr/>
            </p:nvSpPr>
            <p:spPr>
              <a:xfrm>
                <a:off x="769514" y="4349550"/>
                <a:ext cx="2070746" cy="1191278"/>
              </a:xfrm>
              <a:prstGeom prst="rect">
                <a:avLst/>
              </a:pr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0" name="TextBox 19">
                <a:extLst>
                  <a:ext uri="{FF2B5EF4-FFF2-40B4-BE49-F238E27FC236}">
                    <a16:creationId xmlns:a16="http://schemas.microsoft.com/office/drawing/2014/main" id="{2DAE86F2-E455-8440-DFAB-FD47056FCCFA}"/>
                  </a:ext>
                </a:extLst>
              </p:cNvPr>
              <p:cNvSpPr txBox="1"/>
              <p:nvPr/>
            </p:nvSpPr>
            <p:spPr>
              <a:xfrm>
                <a:off x="1804885" y="4320539"/>
                <a:ext cx="2070745" cy="1191278"/>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en-US" sz="2100" b="1" kern="1200" dirty="0"/>
                  <a:t>Regulatory &amp; Planning Tools</a:t>
                </a:r>
                <a:endParaRPr lang="en-US" sz="2100" kern="1200" dirty="0"/>
              </a:p>
            </p:txBody>
          </p:sp>
        </p:grpSp>
        <p:grpSp>
          <p:nvGrpSpPr>
            <p:cNvPr id="21" name="Group 20">
              <a:extLst>
                <a:ext uri="{FF2B5EF4-FFF2-40B4-BE49-F238E27FC236}">
                  <a16:creationId xmlns:a16="http://schemas.microsoft.com/office/drawing/2014/main" id="{597E53DD-9E48-CB75-2414-B72834C0CAFD}"/>
                </a:ext>
              </a:extLst>
            </p:cNvPr>
            <p:cNvGrpSpPr/>
            <p:nvPr/>
          </p:nvGrpSpPr>
          <p:grpSpPr>
            <a:xfrm>
              <a:off x="6840401" y="4814561"/>
              <a:ext cx="2149447" cy="1302115"/>
              <a:chOff x="4794656" y="4349550"/>
              <a:chExt cx="2149447" cy="1302115"/>
            </a:xfrm>
          </p:grpSpPr>
          <p:sp>
            <p:nvSpPr>
              <p:cNvPr id="22" name="Rectangle 21">
                <a:extLst>
                  <a:ext uri="{FF2B5EF4-FFF2-40B4-BE49-F238E27FC236}">
                    <a16:creationId xmlns:a16="http://schemas.microsoft.com/office/drawing/2014/main" id="{2A972E66-A60B-97FE-AD99-CF290ED14283}"/>
                  </a:ext>
                </a:extLst>
              </p:cNvPr>
              <p:cNvSpPr/>
              <p:nvPr/>
            </p:nvSpPr>
            <p:spPr>
              <a:xfrm>
                <a:off x="4873357" y="4349550"/>
                <a:ext cx="2070746" cy="1191278"/>
              </a:xfrm>
              <a:prstGeom prst="rect">
                <a:avLst/>
              </a:pr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3" name="TextBox 22">
                <a:extLst>
                  <a:ext uri="{FF2B5EF4-FFF2-40B4-BE49-F238E27FC236}">
                    <a16:creationId xmlns:a16="http://schemas.microsoft.com/office/drawing/2014/main" id="{081EC6D4-AF32-9B2D-44B1-92DE9C6C0B2B}"/>
                  </a:ext>
                </a:extLst>
              </p:cNvPr>
              <p:cNvSpPr txBox="1"/>
              <p:nvPr/>
            </p:nvSpPr>
            <p:spPr>
              <a:xfrm>
                <a:off x="4794656" y="4460387"/>
                <a:ext cx="2070746" cy="1191278"/>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en-US" sz="2100" b="1" kern="1200" dirty="0"/>
                  <a:t> Education &amp; Outreach</a:t>
                </a:r>
                <a:endParaRPr lang="en-US" sz="2100" kern="1200" dirty="0"/>
              </a:p>
            </p:txBody>
          </p:sp>
        </p:grpSp>
        <p:grpSp>
          <p:nvGrpSpPr>
            <p:cNvPr id="24" name="Group 23">
              <a:extLst>
                <a:ext uri="{FF2B5EF4-FFF2-40B4-BE49-F238E27FC236}">
                  <a16:creationId xmlns:a16="http://schemas.microsoft.com/office/drawing/2014/main" id="{62301437-9639-F36D-26EC-D59C385FA277}"/>
                </a:ext>
              </a:extLst>
            </p:cNvPr>
            <p:cNvGrpSpPr/>
            <p:nvPr/>
          </p:nvGrpSpPr>
          <p:grpSpPr>
            <a:xfrm>
              <a:off x="8488727" y="3009790"/>
              <a:ext cx="1920146" cy="1625661"/>
              <a:chOff x="5701655" y="2604189"/>
              <a:chExt cx="1920146" cy="1625661"/>
            </a:xfrm>
          </p:grpSpPr>
          <p:sp>
            <p:nvSpPr>
              <p:cNvPr id="25" name="Rectangle 24">
                <a:extLst>
                  <a:ext uri="{FF2B5EF4-FFF2-40B4-BE49-F238E27FC236}">
                    <a16:creationId xmlns:a16="http://schemas.microsoft.com/office/drawing/2014/main" id="{46BE5058-F3EE-70BA-1D5B-B14613EB661E}"/>
                  </a:ext>
                </a:extLst>
              </p:cNvPr>
              <p:cNvSpPr/>
              <p:nvPr/>
            </p:nvSpPr>
            <p:spPr>
              <a:xfrm>
                <a:off x="5701655" y="2604189"/>
                <a:ext cx="1920146" cy="1302094"/>
              </a:xfrm>
              <a:prstGeom prst="rect">
                <a:avLst/>
              </a:pr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6" name="TextBox 25">
                <a:extLst>
                  <a:ext uri="{FF2B5EF4-FFF2-40B4-BE49-F238E27FC236}">
                    <a16:creationId xmlns:a16="http://schemas.microsoft.com/office/drawing/2014/main" id="{F446FF42-1260-CA10-4141-6DC910E414A3}"/>
                  </a:ext>
                </a:extLst>
              </p:cNvPr>
              <p:cNvSpPr txBox="1"/>
              <p:nvPr/>
            </p:nvSpPr>
            <p:spPr>
              <a:xfrm>
                <a:off x="5701655" y="2927756"/>
                <a:ext cx="1920146" cy="1302094"/>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en-US" sz="2100" b="1" kern="1200" dirty="0"/>
                  <a:t>Hazardous Fuel Reduction</a:t>
                </a:r>
                <a:endParaRPr lang="en-US" sz="2100" kern="1200" dirty="0"/>
              </a:p>
            </p:txBody>
          </p:sp>
        </p:grpSp>
      </p:grpSp>
      <p:sp>
        <p:nvSpPr>
          <p:cNvPr id="31" name="Arrow: Down 30" descr="image place holder">
            <a:extLst>
              <a:ext uri="{FF2B5EF4-FFF2-40B4-BE49-F238E27FC236}">
                <a16:creationId xmlns:a16="http://schemas.microsoft.com/office/drawing/2014/main" id="{BCDB0C38-3993-2FE1-6A97-C172EF91A06E}"/>
              </a:ext>
            </a:extLst>
          </p:cNvPr>
          <p:cNvSpPr/>
          <p:nvPr/>
        </p:nvSpPr>
        <p:spPr>
          <a:xfrm>
            <a:off x="5485416" y="2691918"/>
            <a:ext cx="163286" cy="35671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Down 31" descr="image place holder">
            <a:extLst>
              <a:ext uri="{FF2B5EF4-FFF2-40B4-BE49-F238E27FC236}">
                <a16:creationId xmlns:a16="http://schemas.microsoft.com/office/drawing/2014/main" id="{DA1D55B9-604F-F8AD-1264-208B5BC42CFB}"/>
              </a:ext>
            </a:extLst>
          </p:cNvPr>
          <p:cNvSpPr/>
          <p:nvPr/>
        </p:nvSpPr>
        <p:spPr>
          <a:xfrm rot="3763163">
            <a:off x="7005899" y="3035442"/>
            <a:ext cx="163286" cy="35671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Down 32" descr="image place holder">
            <a:extLst>
              <a:ext uri="{FF2B5EF4-FFF2-40B4-BE49-F238E27FC236}">
                <a16:creationId xmlns:a16="http://schemas.microsoft.com/office/drawing/2014/main" id="{C525DC82-DC2E-2B1C-5184-CD9FC0E398F7}"/>
              </a:ext>
            </a:extLst>
          </p:cNvPr>
          <p:cNvSpPr/>
          <p:nvPr/>
        </p:nvSpPr>
        <p:spPr>
          <a:xfrm rot="6961121">
            <a:off x="7099907" y="3980221"/>
            <a:ext cx="163286" cy="35671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rrow: Down 33" descr="image place holder">
            <a:extLst>
              <a:ext uri="{FF2B5EF4-FFF2-40B4-BE49-F238E27FC236}">
                <a16:creationId xmlns:a16="http://schemas.microsoft.com/office/drawing/2014/main" id="{76EA842B-D98B-687B-1B39-91C4F156430E}"/>
              </a:ext>
            </a:extLst>
          </p:cNvPr>
          <p:cNvSpPr/>
          <p:nvPr/>
        </p:nvSpPr>
        <p:spPr>
          <a:xfrm rot="18698129">
            <a:off x="4006818" y="2997229"/>
            <a:ext cx="163286" cy="35671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Down 34" descr="image place holder">
            <a:extLst>
              <a:ext uri="{FF2B5EF4-FFF2-40B4-BE49-F238E27FC236}">
                <a16:creationId xmlns:a16="http://schemas.microsoft.com/office/drawing/2014/main" id="{5747F985-C8D1-EDA1-F92E-E67158A95C1A}"/>
              </a:ext>
            </a:extLst>
          </p:cNvPr>
          <p:cNvSpPr/>
          <p:nvPr/>
        </p:nvSpPr>
        <p:spPr>
          <a:xfrm rot="8732115">
            <a:off x="6479327" y="4793260"/>
            <a:ext cx="163286" cy="35671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row: Down 35" descr="image place holder">
            <a:extLst>
              <a:ext uri="{FF2B5EF4-FFF2-40B4-BE49-F238E27FC236}">
                <a16:creationId xmlns:a16="http://schemas.microsoft.com/office/drawing/2014/main" id="{595AF733-639C-39BF-6300-223F2703B14A}"/>
              </a:ext>
            </a:extLst>
          </p:cNvPr>
          <p:cNvSpPr/>
          <p:nvPr/>
        </p:nvSpPr>
        <p:spPr>
          <a:xfrm rot="15197609">
            <a:off x="3922271" y="3937701"/>
            <a:ext cx="159715" cy="35671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rrow: Down 36" descr="image place holder">
            <a:extLst>
              <a:ext uri="{FF2B5EF4-FFF2-40B4-BE49-F238E27FC236}">
                <a16:creationId xmlns:a16="http://schemas.microsoft.com/office/drawing/2014/main" id="{D2059103-4751-D2FF-6007-24B8AF5183D9}"/>
              </a:ext>
            </a:extLst>
          </p:cNvPr>
          <p:cNvSpPr/>
          <p:nvPr/>
        </p:nvSpPr>
        <p:spPr>
          <a:xfrm rot="12608294">
            <a:off x="4817574" y="4795246"/>
            <a:ext cx="163286" cy="35671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a16="http://schemas.microsoft.com/office/drawing/2014/main" id="{6EBE5A8D-AA39-3382-5EFE-3C272B711C4B}"/>
              </a:ext>
            </a:extLst>
          </p:cNvPr>
          <p:cNvSpPr>
            <a:spLocks noGrp="1"/>
          </p:cNvSpPr>
          <p:nvPr>
            <p:ph type="dt" sz="half" idx="10"/>
          </p:nvPr>
        </p:nvSpPr>
        <p:spPr/>
        <p:txBody>
          <a:bodyPr/>
          <a:lstStyle/>
          <a:p>
            <a:fld id="{16DECE13-718D-4608-8BFB-DFA54A9AE5EF}" type="datetime1">
              <a:rPr lang="en-US" smtClean="0"/>
              <a:t>8/25/2025</a:t>
            </a:fld>
            <a:endParaRPr lang="en-US"/>
          </a:p>
        </p:txBody>
      </p:sp>
      <p:sp>
        <p:nvSpPr>
          <p:cNvPr id="10" name="Footer Placeholder 9">
            <a:extLst>
              <a:ext uri="{FF2B5EF4-FFF2-40B4-BE49-F238E27FC236}">
                <a16:creationId xmlns:a16="http://schemas.microsoft.com/office/drawing/2014/main" id="{9633BA7A-7A91-E8F8-B7E2-BFD37585F37D}"/>
              </a:ext>
            </a:extLst>
          </p:cNvPr>
          <p:cNvSpPr>
            <a:spLocks noGrp="1"/>
          </p:cNvSpPr>
          <p:nvPr>
            <p:ph type="ftr" sz="quarter" idx="11"/>
          </p:nvPr>
        </p:nvSpPr>
        <p:spPr/>
        <p:txBody>
          <a:bodyPr/>
          <a:lstStyle/>
          <a:p>
            <a:r>
              <a:rPr lang="en-US"/>
              <a:t>Wildfire Consulting Northwest</a:t>
            </a:r>
          </a:p>
        </p:txBody>
      </p:sp>
    </p:spTree>
    <p:extLst>
      <p:ext uri="{BB962C8B-B14F-4D97-AF65-F5344CB8AC3E}">
        <p14:creationId xmlns:p14="http://schemas.microsoft.com/office/powerpoint/2010/main" val="38175846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D5392-9BA6-2434-ED79-8D4DA374F69C}"/>
              </a:ext>
            </a:extLst>
          </p:cNvPr>
          <p:cNvSpPr>
            <a:spLocks noGrp="1"/>
          </p:cNvSpPr>
          <p:nvPr>
            <p:ph type="title"/>
          </p:nvPr>
        </p:nvSpPr>
        <p:spPr>
          <a:xfrm>
            <a:off x="321733" y="561425"/>
            <a:ext cx="2953618" cy="1892808"/>
          </a:xfrm>
        </p:spPr>
        <p:txBody>
          <a:bodyPr vert="horz" lIns="91440" tIns="45720" rIns="91440" bIns="45720" rtlCol="0" anchor="t">
            <a:normAutofit/>
          </a:bodyPr>
          <a:lstStyle/>
          <a:p>
            <a:r>
              <a:rPr lang="en-US" b="0" kern="1200" cap="all" baseline="0" dirty="0">
                <a:latin typeface="+mj-lt"/>
                <a:ea typeface="+mj-ea"/>
                <a:cs typeface="+mj-cs"/>
              </a:rPr>
              <a:t>Where do Standards Come from?  </a:t>
            </a:r>
          </a:p>
        </p:txBody>
      </p:sp>
      <p:sp>
        <p:nvSpPr>
          <p:cNvPr id="4" name="TextBox 3">
            <a:extLst>
              <a:ext uri="{FF2B5EF4-FFF2-40B4-BE49-F238E27FC236}">
                <a16:creationId xmlns:a16="http://schemas.microsoft.com/office/drawing/2014/main" id="{0EF625E5-6014-3C26-F065-A61D279ED40C}"/>
              </a:ext>
            </a:extLst>
          </p:cNvPr>
          <p:cNvSpPr txBox="1"/>
          <p:nvPr/>
        </p:nvSpPr>
        <p:spPr>
          <a:xfrm>
            <a:off x="3977640" y="561425"/>
            <a:ext cx="7772400" cy="2240280"/>
          </a:xfrm>
          <a:prstGeom prst="rect">
            <a:avLst/>
          </a:prstGeom>
        </p:spPr>
        <p:txBody>
          <a:bodyPr vert="horz" lIns="91440" tIns="45720" rIns="91440" bIns="45720" rtlCol="0">
            <a:normAutofit/>
          </a:bodyPr>
          <a:lstStyle/>
          <a:p>
            <a:pPr marL="285750" indent="-285750">
              <a:lnSpc>
                <a:spcPct val="120000"/>
              </a:lnSpc>
              <a:spcBef>
                <a:spcPts val="1000"/>
              </a:spcBef>
              <a:buFont typeface="Arial" panose="020B0604020202020204" pitchFamily="34" charset="0"/>
              <a:buChar char="•"/>
            </a:pPr>
            <a:r>
              <a:rPr lang="en-US" dirty="0"/>
              <a:t>Wildland fire mitigation standards come from the efforts of a diverse mix of </a:t>
            </a:r>
            <a:r>
              <a:rPr lang="en-US" b="1" dirty="0"/>
              <a:t>national, state, and local</a:t>
            </a:r>
            <a:r>
              <a:rPr lang="en-US" dirty="0"/>
              <a:t> </a:t>
            </a:r>
            <a:r>
              <a:rPr lang="en-US" b="1" dirty="0"/>
              <a:t>organizations, </a:t>
            </a:r>
            <a:r>
              <a:rPr lang="en-US" dirty="0"/>
              <a:t>and are shaped by research, policy evolution, and lessons learned from past wildfires.</a:t>
            </a:r>
          </a:p>
        </p:txBody>
      </p:sp>
      <p:pic>
        <p:nvPicPr>
          <p:cNvPr id="7" name="Picture 6" descr="Firefighters in uniform">
            <a:extLst>
              <a:ext uri="{FF2B5EF4-FFF2-40B4-BE49-F238E27FC236}">
                <a16:creationId xmlns:a16="http://schemas.microsoft.com/office/drawing/2014/main" id="{A89FB148-0FFE-F111-4C86-30479B814A2C}"/>
              </a:ext>
            </a:extLst>
          </p:cNvPr>
          <p:cNvPicPr>
            <a:picLocks noChangeAspect="1"/>
          </p:cNvPicPr>
          <p:nvPr/>
        </p:nvPicPr>
        <p:blipFill>
          <a:blip r:embed="rId2">
            <a:extLst>
              <a:ext uri="{28A0092B-C50C-407E-A947-70E740481C1C}">
                <a14:useLocalDpi xmlns:a14="http://schemas.microsoft.com/office/drawing/2010/main" val="0"/>
              </a:ext>
            </a:extLst>
          </a:blip>
          <a:srcRect t="18978" b="32692"/>
          <a:stretch>
            <a:fillRect/>
          </a:stretch>
        </p:blipFill>
        <p:spPr>
          <a:xfrm>
            <a:off x="441960" y="3067414"/>
            <a:ext cx="11750040" cy="3790586"/>
          </a:xfrm>
          <a:custGeom>
            <a:avLst/>
            <a:gdLst>
              <a:gd name="connsiteX0" fmla="*/ 603695 w 11750040"/>
              <a:gd name="connsiteY0" fmla="*/ 0 h 3790586"/>
              <a:gd name="connsiteX1" fmla="*/ 11750040 w 11750040"/>
              <a:gd name="connsiteY1" fmla="*/ 0 h 3790586"/>
              <a:gd name="connsiteX2" fmla="*/ 11750040 w 11750040"/>
              <a:gd name="connsiteY2" fmla="*/ 3790586 h 3790586"/>
              <a:gd name="connsiteX3" fmla="*/ 0 w 11750040"/>
              <a:gd name="connsiteY3" fmla="*/ 3790586 h 3790586"/>
              <a:gd name="connsiteX4" fmla="*/ 0 w 11750040"/>
              <a:gd name="connsiteY4" fmla="*/ 603695 h 3790586"/>
              <a:gd name="connsiteX5" fmla="*/ 603695 w 11750040"/>
              <a:gd name="connsiteY5" fmla="*/ 0 h 379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50040" h="3790586">
                <a:moveTo>
                  <a:pt x="603695" y="0"/>
                </a:moveTo>
                <a:lnTo>
                  <a:pt x="11750040" y="0"/>
                </a:lnTo>
                <a:lnTo>
                  <a:pt x="11750040" y="3790586"/>
                </a:lnTo>
                <a:lnTo>
                  <a:pt x="0" y="3790586"/>
                </a:lnTo>
                <a:lnTo>
                  <a:pt x="0" y="603695"/>
                </a:lnTo>
                <a:cubicBezTo>
                  <a:pt x="0" y="270283"/>
                  <a:pt x="270283" y="0"/>
                  <a:pt x="603695" y="0"/>
                </a:cubicBezTo>
                <a:close/>
              </a:path>
            </a:pathLst>
          </a:custGeom>
          <a:noFill/>
        </p:spPr>
      </p:pic>
      <p:sp>
        <p:nvSpPr>
          <p:cNvPr id="3" name="Date Placeholder 2">
            <a:extLst>
              <a:ext uri="{FF2B5EF4-FFF2-40B4-BE49-F238E27FC236}">
                <a16:creationId xmlns:a16="http://schemas.microsoft.com/office/drawing/2014/main" id="{133F253B-A38C-1133-EDE0-8102714FB688}"/>
              </a:ext>
            </a:extLst>
          </p:cNvPr>
          <p:cNvSpPr>
            <a:spLocks noGrp="1"/>
          </p:cNvSpPr>
          <p:nvPr>
            <p:ph type="dt" sz="half" idx="10"/>
          </p:nvPr>
        </p:nvSpPr>
        <p:spPr/>
        <p:txBody>
          <a:bodyPr/>
          <a:lstStyle/>
          <a:p>
            <a:fld id="{EEF0449B-1317-4116-ACDE-33C8C0010E84}" type="datetime1">
              <a:rPr lang="en-US" smtClean="0"/>
              <a:t>8/25/2025</a:t>
            </a:fld>
            <a:endParaRPr lang="en-US" dirty="0"/>
          </a:p>
        </p:txBody>
      </p:sp>
      <p:sp>
        <p:nvSpPr>
          <p:cNvPr id="5" name="Footer Placeholder 4">
            <a:extLst>
              <a:ext uri="{FF2B5EF4-FFF2-40B4-BE49-F238E27FC236}">
                <a16:creationId xmlns:a16="http://schemas.microsoft.com/office/drawing/2014/main" id="{4506C38C-0068-8F5D-4447-AC0E9745DE97}"/>
              </a:ext>
            </a:extLst>
          </p:cNvPr>
          <p:cNvSpPr>
            <a:spLocks noGrp="1"/>
          </p:cNvSpPr>
          <p:nvPr>
            <p:ph type="ftr" sz="quarter" idx="11"/>
          </p:nvPr>
        </p:nvSpPr>
        <p:spPr/>
        <p:txBody>
          <a:bodyPr/>
          <a:lstStyle/>
          <a:p>
            <a:r>
              <a:rPr lang="en-US"/>
              <a:t>Wildfire Consulting Northwest</a:t>
            </a:r>
            <a:endParaRPr lang="en-US" dirty="0"/>
          </a:p>
        </p:txBody>
      </p:sp>
    </p:spTree>
    <p:extLst>
      <p:ext uri="{BB962C8B-B14F-4D97-AF65-F5344CB8AC3E}">
        <p14:creationId xmlns:p14="http://schemas.microsoft.com/office/powerpoint/2010/main" val="1969054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B51C8-39EE-F7BC-5B67-885AE7618865}"/>
              </a:ext>
            </a:extLst>
          </p:cNvPr>
          <p:cNvSpPr>
            <a:spLocks noGrp="1"/>
          </p:cNvSpPr>
          <p:nvPr>
            <p:ph type="title"/>
          </p:nvPr>
        </p:nvSpPr>
        <p:spPr>
          <a:xfrm>
            <a:off x="1914253" y="2732749"/>
            <a:ext cx="8363494" cy="969264"/>
          </a:xfrm>
        </p:spPr>
        <p:txBody>
          <a:bodyPr/>
          <a:lstStyle/>
          <a:p>
            <a:r>
              <a:rPr lang="en-US" dirty="0">
                <a:solidFill>
                  <a:srgbClr val="002060"/>
                </a:solidFill>
              </a:rPr>
              <a:t>Leading Standards and Guidelines</a:t>
            </a:r>
          </a:p>
        </p:txBody>
      </p:sp>
      <p:sp>
        <p:nvSpPr>
          <p:cNvPr id="3" name="Date Placeholder 2">
            <a:extLst>
              <a:ext uri="{FF2B5EF4-FFF2-40B4-BE49-F238E27FC236}">
                <a16:creationId xmlns:a16="http://schemas.microsoft.com/office/drawing/2014/main" id="{AF53278C-C757-9BBA-DD1F-3927D0554A4F}"/>
              </a:ext>
            </a:extLst>
          </p:cNvPr>
          <p:cNvSpPr>
            <a:spLocks noGrp="1"/>
          </p:cNvSpPr>
          <p:nvPr>
            <p:ph type="dt" sz="half" idx="10"/>
          </p:nvPr>
        </p:nvSpPr>
        <p:spPr/>
        <p:txBody>
          <a:bodyPr/>
          <a:lstStyle/>
          <a:p>
            <a:fld id="{527E2C90-C9E9-49FC-8B00-CD2C1E16ADFF}" type="datetime1">
              <a:rPr lang="en-US" smtClean="0"/>
              <a:t>8/25/2025</a:t>
            </a:fld>
            <a:endParaRPr lang="en-US"/>
          </a:p>
        </p:txBody>
      </p:sp>
      <p:sp>
        <p:nvSpPr>
          <p:cNvPr id="4" name="Footer Placeholder 3">
            <a:extLst>
              <a:ext uri="{FF2B5EF4-FFF2-40B4-BE49-F238E27FC236}">
                <a16:creationId xmlns:a16="http://schemas.microsoft.com/office/drawing/2014/main" id="{A421649F-9CAC-71FD-2C63-D9376D241442}"/>
              </a:ext>
            </a:extLst>
          </p:cNvPr>
          <p:cNvSpPr>
            <a:spLocks noGrp="1"/>
          </p:cNvSpPr>
          <p:nvPr>
            <p:ph type="ftr" sz="quarter" idx="11"/>
          </p:nvPr>
        </p:nvSpPr>
        <p:spPr/>
        <p:txBody>
          <a:bodyPr/>
          <a:lstStyle/>
          <a:p>
            <a:r>
              <a:rPr lang="en-US"/>
              <a:t>Wildfire Consulting Northwest</a:t>
            </a:r>
          </a:p>
        </p:txBody>
      </p:sp>
    </p:spTree>
    <p:extLst>
      <p:ext uri="{BB962C8B-B14F-4D97-AF65-F5344CB8AC3E}">
        <p14:creationId xmlns:p14="http://schemas.microsoft.com/office/powerpoint/2010/main" val="20459795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EF45F284-A803-EB10-6C43-B91D9002D8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551E32-5943-6654-147A-4A33994391BA}"/>
              </a:ext>
            </a:extLst>
          </p:cNvPr>
          <p:cNvSpPr txBox="1">
            <a:spLocks noGrp="1"/>
          </p:cNvSpPr>
          <p:nvPr>
            <p:ph type="title" idx="4294967295"/>
          </p:nvPr>
        </p:nvSpPr>
        <p:spPr>
          <a:xfrm>
            <a:off x="816430" y="97971"/>
            <a:ext cx="8262257"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mn-lt"/>
                <a:ea typeface="+mn-ea"/>
                <a:cs typeface="+mn-cs"/>
              </a:rPr>
              <a:t>Wildfire</a:t>
            </a:r>
            <a:r>
              <a:rPr kumimoji="0" lang="en-US" sz="3200" b="0" i="0" u="none" strike="noStrike" kern="1200" cap="none" spc="0" normalizeH="0" baseline="0" noProof="0" dirty="0">
                <a:ln>
                  <a:noFill/>
                </a:ln>
                <a:solidFill>
                  <a:srgbClr val="002060"/>
                </a:solidFill>
                <a:effectLst/>
                <a:uLnTx/>
                <a:uFillTx/>
                <a:latin typeface="+mn-lt"/>
                <a:ea typeface="+mn-ea"/>
                <a:cs typeface="+mn-cs"/>
              </a:rPr>
              <a:t> </a:t>
            </a:r>
            <a:r>
              <a:rPr kumimoji="0" lang="en-US" sz="3200" b="1" i="0" u="none" strike="noStrike" kern="1200" cap="none" spc="0" normalizeH="0" baseline="0" noProof="0" dirty="0">
                <a:ln>
                  <a:noFill/>
                </a:ln>
                <a:solidFill>
                  <a:srgbClr val="002060"/>
                </a:solidFill>
                <a:effectLst/>
                <a:uLnTx/>
                <a:uFillTx/>
                <a:latin typeface="+mn-lt"/>
                <a:ea typeface="+mn-ea"/>
                <a:cs typeface="+mn-cs"/>
              </a:rPr>
              <a:t>Prepared Home</a:t>
            </a:r>
          </a:p>
        </p:txBody>
      </p:sp>
      <p:sp>
        <p:nvSpPr>
          <p:cNvPr id="3" name="TextBox 2">
            <a:extLst>
              <a:ext uri="{FF2B5EF4-FFF2-40B4-BE49-F238E27FC236}">
                <a16:creationId xmlns:a16="http://schemas.microsoft.com/office/drawing/2014/main" id="{D29F95A4-9968-D6B3-E3D0-B4B8ECF9A3AB}"/>
              </a:ext>
            </a:extLst>
          </p:cNvPr>
          <p:cNvSpPr txBox="1"/>
          <p:nvPr/>
        </p:nvSpPr>
        <p:spPr>
          <a:xfrm>
            <a:off x="979716" y="835147"/>
            <a:ext cx="10384970" cy="6309420"/>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rgbClr val="002060"/>
                </a:solidFill>
              </a:rPr>
              <a:t>Managing Organization:  Institute for Business &amp; Home Safety (IBHS) </a:t>
            </a:r>
            <a:r>
              <a:rPr lang="en-US" dirty="0">
                <a:hlinkClick r:id="rId2"/>
              </a:rPr>
              <a:t>Wildfire Prepared Home, a Program of IBHS - Resources</a:t>
            </a:r>
            <a:endParaRPr lang="en-US" b="1" dirty="0">
              <a:solidFill>
                <a:srgbClr val="002060"/>
              </a:solidFill>
            </a:endParaRPr>
          </a:p>
          <a:p>
            <a:pPr marL="285750" indent="-285750">
              <a:buFont typeface="Arial" panose="020B0604020202020204" pitchFamily="34" charset="0"/>
              <a:buChar char="•"/>
            </a:pPr>
            <a:endParaRPr lang="en-US" b="1" dirty="0">
              <a:solidFill>
                <a:srgbClr val="002060"/>
              </a:solidFill>
            </a:endParaRPr>
          </a:p>
          <a:p>
            <a:pPr marL="285750" indent="-285750">
              <a:buFont typeface="Arial" panose="020B0604020202020204" pitchFamily="34" charset="0"/>
              <a:buChar char="•"/>
            </a:pPr>
            <a:r>
              <a:rPr lang="en-US" b="1" dirty="0">
                <a:solidFill>
                  <a:srgbClr val="002060"/>
                </a:solidFill>
              </a:rPr>
              <a:t>Scope:  </a:t>
            </a:r>
            <a:r>
              <a:rPr lang="en-US" dirty="0"/>
              <a:t>California and Oregon (currently)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 </a:t>
            </a:r>
            <a:r>
              <a:rPr lang="en-US" b="1" dirty="0">
                <a:solidFill>
                  <a:srgbClr val="002060"/>
                </a:solidFill>
              </a:rPr>
              <a:t>Key Components and Focus:</a:t>
            </a:r>
          </a:p>
          <a:p>
            <a:pPr marL="285750" indent="-285750">
              <a:buFont typeface="Arial" panose="020B0604020202020204" pitchFamily="34" charset="0"/>
              <a:buChar char="•"/>
            </a:pPr>
            <a:endParaRPr lang="en-US" b="1" dirty="0">
              <a:solidFill>
                <a:srgbClr val="002060"/>
              </a:solidFill>
            </a:endParaRPr>
          </a:p>
          <a:p>
            <a:pPr marL="742950" lvl="1" indent="-285750">
              <a:buFont typeface="Arial" panose="020B0604020202020204" pitchFamily="34" charset="0"/>
              <a:buChar char="•"/>
            </a:pPr>
            <a:r>
              <a:rPr lang="en-US" sz="1600" dirty="0"/>
              <a:t>Wildfire Prepared Home™ is a designation program designed to reduce wildfire risks through a set of mitigation actions at the parcel level.</a:t>
            </a:r>
          </a:p>
          <a:p>
            <a:pPr marL="742950" lvl="1" indent="-285750">
              <a:buFont typeface="Arial" panose="020B0604020202020204" pitchFamily="34" charset="0"/>
              <a:buChar char="•"/>
            </a:pPr>
            <a:endParaRPr lang="en-US" sz="1600" dirty="0"/>
          </a:p>
          <a:p>
            <a:pPr marL="742950" lvl="1" indent="-285750">
              <a:buFont typeface="Arial" panose="020B0604020202020204" pitchFamily="34" charset="0"/>
              <a:buChar char="•"/>
            </a:pPr>
            <a:r>
              <a:rPr lang="en-US" sz="1600" dirty="0"/>
              <a:t>The program offers two levels of protection to choose from, Base or Plus. Homeowners must meet and maintain the requirements for their selected level to earn a designation certificate.</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solidFill>
                  <a:srgbClr val="002060"/>
                </a:solidFill>
              </a:rPr>
              <a:t>Certification:  </a:t>
            </a:r>
            <a:r>
              <a:rPr lang="en-US" sz="1600" dirty="0"/>
              <a:t>Yes (designation only) </a:t>
            </a:r>
          </a:p>
          <a:p>
            <a:endParaRPr lang="en-US" dirty="0">
              <a:solidFill>
                <a:srgbClr val="002060"/>
              </a:solidFill>
            </a:endParaRP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b="1" dirty="0">
              <a:solidFill>
                <a:srgbClr val="002060"/>
              </a:solidFill>
            </a:endParaRPr>
          </a:p>
          <a:p>
            <a:pPr marL="285750" indent="-285750">
              <a:buFont typeface="Arial" panose="020B0604020202020204" pitchFamily="34" charset="0"/>
              <a:buChar char="•"/>
            </a:pPr>
            <a:endParaRPr lang="en-US" b="1" dirty="0">
              <a:solidFill>
                <a:srgbClr val="002060"/>
              </a:solidFill>
            </a:endParaRPr>
          </a:p>
          <a:p>
            <a:pPr marL="285750" indent="-285750">
              <a:buFont typeface="Arial" panose="020B0604020202020204" pitchFamily="34" charset="0"/>
              <a:buChar char="•"/>
            </a:pPr>
            <a:endParaRPr lang="en-US" b="1" dirty="0">
              <a:solidFill>
                <a:srgbClr val="002060"/>
              </a:solidFill>
            </a:endParaRPr>
          </a:p>
          <a:p>
            <a:pPr marL="285750" indent="-285750">
              <a:buFont typeface="Arial" panose="020B0604020202020204" pitchFamily="34" charset="0"/>
              <a:buChar char="•"/>
            </a:pPr>
            <a:endParaRPr lang="en-US" b="1" dirty="0">
              <a:solidFill>
                <a:srgbClr val="002060"/>
              </a:solidFill>
            </a:endParaRPr>
          </a:p>
          <a:p>
            <a:pPr marL="285750" indent="-285750">
              <a:buFont typeface="Arial" panose="020B0604020202020204" pitchFamily="34" charset="0"/>
              <a:buChar char="•"/>
            </a:pPr>
            <a:r>
              <a:rPr lang="en-US" b="1" dirty="0">
                <a:solidFill>
                  <a:srgbClr val="002060"/>
                </a:solidFill>
              </a:rPr>
              <a:t>Intended Users:  </a:t>
            </a:r>
            <a:r>
              <a:rPr lang="en-US" sz="1600" dirty="0"/>
              <a:t>Homeowners, insurers, builders</a:t>
            </a:r>
          </a:p>
          <a:p>
            <a:pPr marL="742950" lvl="1" indent="-285750">
              <a:buFont typeface="Arial" panose="020B0604020202020204" pitchFamily="34" charset="0"/>
              <a:buChar char="•"/>
            </a:pPr>
            <a:endParaRPr lang="en-US" dirty="0"/>
          </a:p>
          <a:p>
            <a:pPr lvl="1"/>
            <a:endParaRPr lang="en-US" dirty="0"/>
          </a:p>
        </p:txBody>
      </p:sp>
      <p:sp>
        <p:nvSpPr>
          <p:cNvPr id="5" name="TextBox 4">
            <a:extLst>
              <a:ext uri="{FF2B5EF4-FFF2-40B4-BE49-F238E27FC236}">
                <a16:creationId xmlns:a16="http://schemas.microsoft.com/office/drawing/2014/main" id="{235F268D-886D-12CD-D4F3-D006B21438EC}"/>
              </a:ext>
            </a:extLst>
          </p:cNvPr>
          <p:cNvSpPr txBox="1"/>
          <p:nvPr/>
        </p:nvSpPr>
        <p:spPr>
          <a:xfrm>
            <a:off x="6313715" y="4846489"/>
            <a:ext cx="5050971" cy="1169551"/>
          </a:xfrm>
          <a:prstGeom prst="rect">
            <a:avLst/>
          </a:prstGeom>
          <a:noFill/>
        </p:spPr>
        <p:txBody>
          <a:bodyPr wrap="square" rtlCol="0">
            <a:spAutoFit/>
          </a:bodyPr>
          <a:lstStyle/>
          <a:p>
            <a:r>
              <a:rPr lang="en-US" sz="1400" b="1" dirty="0"/>
              <a:t>Plus-level:</a:t>
            </a:r>
          </a:p>
          <a:p>
            <a:r>
              <a:rPr lang="en-US" sz="1400" dirty="0"/>
              <a:t>Provides stronger protection against radiant heat and direct flame contact by adding enhanced building features and stricter defensible space requirements within the first 30 feet of the home. </a:t>
            </a:r>
          </a:p>
        </p:txBody>
      </p:sp>
      <p:sp>
        <p:nvSpPr>
          <p:cNvPr id="7" name="TextBox 6">
            <a:extLst>
              <a:ext uri="{FF2B5EF4-FFF2-40B4-BE49-F238E27FC236}">
                <a16:creationId xmlns:a16="http://schemas.microsoft.com/office/drawing/2014/main" id="{CE7C2F0F-ED49-C8E5-8109-ED787169A60C}"/>
              </a:ext>
            </a:extLst>
          </p:cNvPr>
          <p:cNvSpPr txBox="1"/>
          <p:nvPr/>
        </p:nvSpPr>
        <p:spPr>
          <a:xfrm>
            <a:off x="1360714" y="4648200"/>
            <a:ext cx="4561116" cy="1169551"/>
          </a:xfrm>
          <a:prstGeom prst="rect">
            <a:avLst/>
          </a:prstGeom>
          <a:noFill/>
        </p:spPr>
        <p:txBody>
          <a:bodyPr wrap="square" rtlCol="0">
            <a:spAutoFit/>
          </a:bodyPr>
          <a:lstStyle/>
          <a:p>
            <a:endParaRPr lang="en-US" sz="1400" b="1" dirty="0"/>
          </a:p>
          <a:p>
            <a:r>
              <a:rPr lang="en-US" sz="1400" b="1" dirty="0"/>
              <a:t>Base-level:</a:t>
            </a:r>
          </a:p>
          <a:p>
            <a:r>
              <a:rPr lang="en-US" sz="1400" dirty="0"/>
              <a:t>•     Creating the 0–5 Foot Noncombustible Zone</a:t>
            </a:r>
          </a:p>
          <a:p>
            <a:pPr marL="285750" indent="-285750">
              <a:buFont typeface="Arial" panose="020B0604020202020204" pitchFamily="34" charset="0"/>
              <a:buChar char="•"/>
            </a:pPr>
            <a:r>
              <a:rPr lang="en-US" sz="1400" dirty="0"/>
              <a:t>Maintaining 30 feet of defensible space</a:t>
            </a:r>
          </a:p>
          <a:p>
            <a:pPr marL="285750" indent="-285750">
              <a:buFont typeface="Arial" panose="020B0604020202020204" pitchFamily="34" charset="0"/>
              <a:buChar char="•"/>
            </a:pPr>
            <a:r>
              <a:rPr lang="en-US" sz="1400" dirty="0"/>
              <a:t>Upgrading vulnerable building features</a:t>
            </a:r>
          </a:p>
        </p:txBody>
      </p:sp>
      <p:sp>
        <p:nvSpPr>
          <p:cNvPr id="4" name="Date Placeholder 3">
            <a:extLst>
              <a:ext uri="{FF2B5EF4-FFF2-40B4-BE49-F238E27FC236}">
                <a16:creationId xmlns:a16="http://schemas.microsoft.com/office/drawing/2014/main" id="{60374006-79FF-0C4F-F7F5-699B4E84844F}"/>
              </a:ext>
            </a:extLst>
          </p:cNvPr>
          <p:cNvSpPr>
            <a:spLocks noGrp="1"/>
          </p:cNvSpPr>
          <p:nvPr>
            <p:ph type="dt" sz="half" idx="10"/>
          </p:nvPr>
        </p:nvSpPr>
        <p:spPr/>
        <p:txBody>
          <a:bodyPr/>
          <a:lstStyle/>
          <a:p>
            <a:fld id="{3BCD63A8-AB06-4E69-A2EE-5ECB23DD3DF6}" type="datetime1">
              <a:rPr lang="en-US" smtClean="0"/>
              <a:t>8/25/2025</a:t>
            </a:fld>
            <a:endParaRPr lang="en-US"/>
          </a:p>
        </p:txBody>
      </p:sp>
      <p:sp>
        <p:nvSpPr>
          <p:cNvPr id="6" name="Footer Placeholder 5">
            <a:extLst>
              <a:ext uri="{FF2B5EF4-FFF2-40B4-BE49-F238E27FC236}">
                <a16:creationId xmlns:a16="http://schemas.microsoft.com/office/drawing/2014/main" id="{C95620F9-9B33-F8EC-7334-990FC635472F}"/>
              </a:ext>
            </a:extLst>
          </p:cNvPr>
          <p:cNvSpPr>
            <a:spLocks noGrp="1"/>
          </p:cNvSpPr>
          <p:nvPr>
            <p:ph type="ftr" sz="quarter" idx="11"/>
          </p:nvPr>
        </p:nvSpPr>
        <p:spPr/>
        <p:txBody>
          <a:bodyPr/>
          <a:lstStyle/>
          <a:p>
            <a:r>
              <a:rPr lang="en-US"/>
              <a:t>Wildfire Consulting Northwest</a:t>
            </a:r>
          </a:p>
        </p:txBody>
      </p:sp>
    </p:spTree>
    <p:extLst>
      <p:ext uri="{BB962C8B-B14F-4D97-AF65-F5344CB8AC3E}">
        <p14:creationId xmlns:p14="http://schemas.microsoft.com/office/powerpoint/2010/main" val="41990045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586CA37-50AB-77C7-A129-577F137B8AEA}"/>
              </a:ext>
            </a:extLst>
          </p:cNvPr>
          <p:cNvSpPr txBox="1"/>
          <p:nvPr/>
        </p:nvSpPr>
        <p:spPr>
          <a:xfrm>
            <a:off x="1034144" y="911347"/>
            <a:ext cx="9960428" cy="5601533"/>
          </a:xfrm>
          <a:prstGeom prst="rect">
            <a:avLst/>
          </a:prstGeom>
          <a:noFill/>
        </p:spPr>
        <p:txBody>
          <a:bodyPr wrap="square" rtlCol="0">
            <a:spAutoFit/>
          </a:bodyPr>
          <a:lstStyle/>
          <a:p>
            <a:endParaRPr lang="en-US" sz="3200" dirty="0">
              <a:solidFill>
                <a:srgbClr val="002060"/>
              </a:solidFill>
            </a:endParaRPr>
          </a:p>
          <a:p>
            <a:pPr marL="285750" indent="-285750">
              <a:buFont typeface="Arial" panose="020B0604020202020204" pitchFamily="34" charset="0"/>
              <a:buChar char="•"/>
            </a:pPr>
            <a:r>
              <a:rPr lang="en-US" b="1" dirty="0">
                <a:solidFill>
                  <a:srgbClr val="002060"/>
                </a:solidFill>
              </a:rPr>
              <a:t>Organization:   </a:t>
            </a:r>
            <a:r>
              <a:rPr lang="en-US" dirty="0"/>
              <a:t>National Fire Protection Association® (NFPA®) </a:t>
            </a:r>
            <a:r>
              <a:rPr lang="en-US" dirty="0">
                <a:hlinkClick r:id="rId2"/>
              </a:rPr>
              <a:t>NFPA | Firewise USA</a:t>
            </a:r>
            <a:r>
              <a:rPr lang="en-US" dirty="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solidFill>
                  <a:srgbClr val="002060"/>
                </a:solidFill>
              </a:rPr>
              <a:t>Scope:  </a:t>
            </a:r>
            <a:r>
              <a:rPr lang="en-US" dirty="0"/>
              <a:t>National</a:t>
            </a:r>
            <a:r>
              <a:rPr lang="en-US" b="1" dirty="0"/>
              <a:t>  </a:t>
            </a:r>
          </a:p>
          <a:p>
            <a:pPr marL="285750" indent="-285750">
              <a:buFont typeface="Arial" panose="020B0604020202020204" pitchFamily="34" charset="0"/>
              <a:buChar char="•"/>
            </a:pPr>
            <a:endParaRPr lang="en-US" b="1" dirty="0">
              <a:solidFill>
                <a:srgbClr val="002060"/>
              </a:solidFill>
            </a:endParaRPr>
          </a:p>
          <a:p>
            <a:pPr marL="285750" indent="-285750">
              <a:buFont typeface="Arial" panose="020B0604020202020204" pitchFamily="34" charset="0"/>
              <a:buChar char="•"/>
            </a:pPr>
            <a:r>
              <a:rPr lang="en-US" b="1" dirty="0">
                <a:solidFill>
                  <a:srgbClr val="002060"/>
                </a:solidFill>
              </a:rPr>
              <a:t>Key Components and Focus: </a:t>
            </a:r>
          </a:p>
          <a:p>
            <a:pPr lvl="1"/>
            <a:endParaRPr lang="en-US" b="1" dirty="0">
              <a:solidFill>
                <a:srgbClr val="002060"/>
              </a:solidFill>
            </a:endParaRPr>
          </a:p>
          <a:p>
            <a:pPr marL="742950" lvl="1" indent="-285750">
              <a:buFont typeface="Arial" panose="020B0604020202020204" pitchFamily="34" charset="0"/>
              <a:buChar char="•"/>
            </a:pPr>
            <a:r>
              <a:rPr lang="en-US" dirty="0"/>
              <a:t>Community assessments, wildfire mitigation plans, recognition process</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solidFill>
                  <a:srgbClr val="002060"/>
                </a:solidFill>
              </a:rPr>
              <a:t>Certification:  </a:t>
            </a:r>
            <a:r>
              <a:rPr lang="en-US" dirty="0"/>
              <a:t>Yes (community certification)</a:t>
            </a:r>
          </a:p>
          <a:p>
            <a:pPr marL="285750" indent="-285750">
              <a:buFont typeface="Arial" panose="020B0604020202020204" pitchFamily="34" charset="0"/>
              <a:buChar char="•"/>
            </a:pPr>
            <a:endParaRPr lang="en-US" dirty="0"/>
          </a:p>
          <a:p>
            <a:pPr marL="800100" lvl="1" indent="-342900">
              <a:buFont typeface="+mj-lt"/>
              <a:buAutoNum type="arabicPeriod"/>
            </a:pPr>
            <a:r>
              <a:rPr lang="en-US" sz="1600" dirty="0"/>
              <a:t>Create and implement a local plan with cooperative assistance from state forestry agencies and local fire staff.</a:t>
            </a:r>
          </a:p>
          <a:p>
            <a:pPr marL="800100" lvl="1" indent="-342900">
              <a:buFont typeface="+mj-lt"/>
              <a:buAutoNum type="arabicPeriod"/>
            </a:pPr>
            <a:endParaRPr lang="en-US" sz="1600" dirty="0"/>
          </a:p>
          <a:p>
            <a:pPr marL="800100" lvl="1" indent="-342900">
              <a:buFont typeface="+mj-lt"/>
              <a:buAutoNum type="arabicPeriod"/>
            </a:pPr>
            <a:r>
              <a:rPr lang="en-US" sz="1600" dirty="0"/>
              <a:t>Continue regular maintenance and education to retain recognition status. </a:t>
            </a:r>
          </a:p>
          <a:p>
            <a:pPr marL="800100" lvl="1" indent="-342900">
              <a:buFont typeface="+mj-lt"/>
              <a:buAutoNum type="arabicPeriod"/>
            </a:pPr>
            <a:endParaRPr lang="en-US" sz="1600" dirty="0"/>
          </a:p>
          <a:p>
            <a:pPr marL="800100" lvl="1" indent="-342900">
              <a:buFont typeface="+mj-lt"/>
              <a:buAutoNum type="arabicPeriod"/>
            </a:pPr>
            <a:r>
              <a:rPr lang="en-US" sz="1600" dirty="0"/>
              <a:t>Meet specific voluntary criteria, plus any additional state-required criteria, on an annual basis. </a:t>
            </a:r>
          </a:p>
          <a:p>
            <a:pPr marL="800100" lvl="1" indent="-342900">
              <a:buFont typeface="+mj-lt"/>
              <a:buAutoNum type="arabicPeriod"/>
            </a:pPr>
            <a:endParaRPr lang="en-US" sz="1600" dirty="0"/>
          </a:p>
          <a:p>
            <a:pPr marL="800100" lvl="1" indent="-342900">
              <a:buFont typeface="+mj-lt"/>
              <a:buAutoNum type="arabicPeriod"/>
            </a:pPr>
            <a:r>
              <a:rPr lang="en-US" sz="1600" dirty="0"/>
              <a:t>Work together in a community to reduce wildfire risk through education and collaboration. </a:t>
            </a:r>
          </a:p>
          <a:p>
            <a:pPr marL="285750" indent="-285750">
              <a:buFont typeface="Arial" panose="020B0604020202020204" pitchFamily="34" charset="0"/>
              <a:buChar char="•"/>
            </a:pPr>
            <a:endParaRPr lang="en-US" dirty="0"/>
          </a:p>
        </p:txBody>
      </p:sp>
      <p:sp>
        <p:nvSpPr>
          <p:cNvPr id="2" name="Title 1">
            <a:extLst>
              <a:ext uri="{FF2B5EF4-FFF2-40B4-BE49-F238E27FC236}">
                <a16:creationId xmlns:a16="http://schemas.microsoft.com/office/drawing/2014/main" id="{ADD113C5-A63B-EB89-8110-C8391F38ABEC}"/>
              </a:ext>
            </a:extLst>
          </p:cNvPr>
          <p:cNvSpPr txBox="1">
            <a:spLocks noGrp="1"/>
          </p:cNvSpPr>
          <p:nvPr>
            <p:ph type="title" idx="4294967295"/>
          </p:nvPr>
        </p:nvSpPr>
        <p:spPr>
          <a:xfrm>
            <a:off x="1034144" y="430888"/>
            <a:ext cx="8665028"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Neue Haas Grotesk Text Pro"/>
                <a:ea typeface="+mn-ea"/>
                <a:cs typeface="+mn-cs"/>
              </a:rPr>
              <a:t>Firewise USA®</a:t>
            </a:r>
          </a:p>
        </p:txBody>
      </p:sp>
      <p:sp>
        <p:nvSpPr>
          <p:cNvPr id="4" name="Date Placeholder 3">
            <a:extLst>
              <a:ext uri="{FF2B5EF4-FFF2-40B4-BE49-F238E27FC236}">
                <a16:creationId xmlns:a16="http://schemas.microsoft.com/office/drawing/2014/main" id="{9C19A82A-22EE-A39E-E027-EB34F2A82AAD}"/>
              </a:ext>
            </a:extLst>
          </p:cNvPr>
          <p:cNvSpPr>
            <a:spLocks noGrp="1"/>
          </p:cNvSpPr>
          <p:nvPr>
            <p:ph type="dt" sz="half" idx="10"/>
          </p:nvPr>
        </p:nvSpPr>
        <p:spPr/>
        <p:txBody>
          <a:bodyPr/>
          <a:lstStyle/>
          <a:p>
            <a:fld id="{4EB9CC09-913D-46AA-AA7F-EF3DE49B5812}" type="datetime1">
              <a:rPr lang="en-US" smtClean="0"/>
              <a:t>8/25/2025</a:t>
            </a:fld>
            <a:endParaRPr lang="en-US"/>
          </a:p>
        </p:txBody>
      </p:sp>
      <p:sp>
        <p:nvSpPr>
          <p:cNvPr id="5" name="Footer Placeholder 4">
            <a:extLst>
              <a:ext uri="{FF2B5EF4-FFF2-40B4-BE49-F238E27FC236}">
                <a16:creationId xmlns:a16="http://schemas.microsoft.com/office/drawing/2014/main" id="{514EDD8A-DC6E-041C-3433-715C4B7E25B0}"/>
              </a:ext>
            </a:extLst>
          </p:cNvPr>
          <p:cNvSpPr>
            <a:spLocks noGrp="1"/>
          </p:cNvSpPr>
          <p:nvPr>
            <p:ph type="ftr" sz="quarter" idx="11"/>
          </p:nvPr>
        </p:nvSpPr>
        <p:spPr/>
        <p:txBody>
          <a:bodyPr/>
          <a:lstStyle/>
          <a:p>
            <a:r>
              <a:rPr lang="en-US"/>
              <a:t>Wildfire Consulting Northwest</a:t>
            </a:r>
          </a:p>
        </p:txBody>
      </p:sp>
    </p:spTree>
    <p:extLst>
      <p:ext uri="{BB962C8B-B14F-4D97-AF65-F5344CB8AC3E}">
        <p14:creationId xmlns:p14="http://schemas.microsoft.com/office/powerpoint/2010/main" val="2811434914"/>
      </p:ext>
    </p:extLst>
  </p:cSld>
  <p:clrMapOvr>
    <a:masterClrMapping/>
  </p:clrMapOvr>
</p:sld>
</file>

<file path=ppt/theme/theme1.xml><?xml version="1.0" encoding="utf-8"?>
<a:theme xmlns:a="http://schemas.openxmlformats.org/drawingml/2006/main" name="Oasis">
  <a:themeElements>
    <a:clrScheme name="Oasis">
      <a:dk1>
        <a:srgbClr val="131313"/>
      </a:dk1>
      <a:lt1>
        <a:sysClr val="window" lastClr="FFFFFF"/>
      </a:lt1>
      <a:dk2>
        <a:srgbClr val="2D2A27"/>
      </a:dk2>
      <a:lt2>
        <a:srgbClr val="F0EBE6"/>
      </a:lt2>
      <a:accent1>
        <a:srgbClr val="9F7667"/>
      </a:accent1>
      <a:accent2>
        <a:srgbClr val="BE8856"/>
      </a:accent2>
      <a:accent3>
        <a:srgbClr val="BD9075"/>
      </a:accent3>
      <a:accent4>
        <a:srgbClr val="939081"/>
      </a:accent4>
      <a:accent5>
        <a:srgbClr val="A16D4C"/>
      </a:accent5>
      <a:accent6>
        <a:srgbClr val="8C8662"/>
      </a:accent6>
      <a:hlink>
        <a:srgbClr val="A57361"/>
      </a:hlink>
      <a:folHlink>
        <a:srgbClr val="8C8662"/>
      </a:folHlink>
    </a:clrScheme>
    <a:fontScheme name="Oasis Font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asis" id="{F87D57D1-6595-40EA-BD1E-F0C34D0EF910}" vid="{ECA7DBCD-4BC8-40F2-8EF4-7A6D942FA19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3504</TotalTime>
  <Words>1716</Words>
  <Application>Microsoft Office PowerPoint</Application>
  <PresentationFormat>Widescreen</PresentationFormat>
  <Paragraphs>277</Paragraphs>
  <Slides>18</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Aptos</vt:lpstr>
      <vt:lpstr>Arial</vt:lpstr>
      <vt:lpstr>Neue Haas Grotesk Text Pro</vt:lpstr>
      <vt:lpstr>Roboto</vt:lpstr>
      <vt:lpstr>Oasis</vt:lpstr>
      <vt:lpstr>Wildland Fire Mitigation Standards AND guidelines </vt:lpstr>
      <vt:lpstr>Topics</vt:lpstr>
      <vt:lpstr>Why Mitigation Standards?  </vt:lpstr>
      <vt:lpstr>Benefits of Mitigation Standards </vt:lpstr>
      <vt:lpstr>COMMON ELEMENTS OF MITIGATION STANDARDS</vt:lpstr>
      <vt:lpstr>Where do Standards Come from?  </vt:lpstr>
      <vt:lpstr>Leading Standards and Guidelines</vt:lpstr>
      <vt:lpstr>Wildfire Prepared Home</vt:lpstr>
      <vt:lpstr>Firewise USA®</vt:lpstr>
      <vt:lpstr>Wildfire Ready Neighbors</vt:lpstr>
      <vt:lpstr>International Wildland-Urban Interface Code</vt:lpstr>
      <vt:lpstr>Hazard Mitigation Methodology (HMM) </vt:lpstr>
      <vt:lpstr>NFPA 1140 Standard for Wildland Fire Protection </vt:lpstr>
      <vt:lpstr>Outthink Wildfire </vt:lpstr>
      <vt:lpstr>NWCG Wildland Urban Interface Mitigation Field Guide, PMS 052</vt:lpstr>
      <vt:lpstr>NWCG Wildland Urban Interface Mitigation Field Guide, PMS 053</vt:lpstr>
      <vt:lpstr>California Wildfire Mitigation Program</vt:lpstr>
      <vt:lpstr>FLAMES (Fire Loss and Mitigation Evaluation Score)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Wildfire Consulting Northwest presentation</dc:title>
  <dc:subject>Wildfire mitigation and resiliency standards work group presentation by Loren Torgerson for August 19 meeting.</dc:subject>
  <dc:creator>Loren Torgerson;policy@oic.wa.gov</dc:creator>
  <cp:lastModifiedBy>Fritschy, Deanne (OIC)</cp:lastModifiedBy>
  <cp:revision>5</cp:revision>
  <dcterms:created xsi:type="dcterms:W3CDTF">2025-07-01T20:14:21Z</dcterms:created>
  <dcterms:modified xsi:type="dcterms:W3CDTF">2025-08-25T17:39:33Z</dcterms:modified>
</cp:coreProperties>
</file>