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268" r:id="rId6"/>
    <p:sldId id="285" r:id="rId7"/>
    <p:sldId id="286" r:id="rId8"/>
    <p:sldId id="287" r:id="rId9"/>
    <p:sldId id="300" r:id="rId10"/>
    <p:sldId id="302" r:id="rId11"/>
    <p:sldId id="301" r:id="rId12"/>
    <p:sldId id="289" r:id="rId13"/>
    <p:sldId id="303" r:id="rId14"/>
    <p:sldId id="304" r:id="rId15"/>
    <p:sldId id="305" r:id="rId16"/>
    <p:sldId id="264" r:id="rId17"/>
    <p:sldId id="307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0" autoAdjust="0"/>
    <p:restoredTop sz="94858" autoAdjust="0"/>
  </p:normalViewPr>
  <p:slideViewPr>
    <p:cSldViewPr snapToGrid="0">
      <p:cViewPr varScale="1">
        <p:scale>
          <a:sx n="108" d="100"/>
          <a:sy n="108" d="100"/>
        </p:scale>
        <p:origin x="231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0205_LegWA_3001ab-(ZF-8244-58416-1-005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886"/>
            <a:ext cx="9144000" cy="6096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3846799"/>
            <a:ext cx="9144000" cy="3011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341625" y="4270840"/>
            <a:ext cx="8463512" cy="651067"/>
          </a:xfrm>
        </p:spPr>
        <p:txBody>
          <a:bodyPr anchor="t">
            <a:no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3562350" y="5372626"/>
            <a:ext cx="5242786" cy="407815"/>
          </a:xfrm>
        </p:spPr>
        <p:txBody>
          <a:bodyPr anchor="t"/>
          <a:lstStyle>
            <a:lvl1pPr>
              <a:defRPr sz="825">
                <a:solidFill>
                  <a:srgbClr val="084678"/>
                </a:solidFill>
              </a:defRPr>
            </a:lvl1pPr>
          </a:lstStyle>
          <a:p>
            <a:fld id="{F9CF0BC4-9A67-FF48-BC10-0473A027F7AC}" type="datetime4">
              <a:rPr lang="en-US" smtClean="0"/>
              <a:pPr/>
              <a:t>July 24, 2024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" y="5683020"/>
            <a:ext cx="9143998" cy="796779"/>
            <a:chOff x="1" y="5683018"/>
            <a:chExt cx="9143998" cy="79677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" y="5822950"/>
              <a:ext cx="269874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562350" y="5822950"/>
              <a:ext cx="5581649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0" y="5683018"/>
              <a:ext cx="2986104" cy="796779"/>
            </a:xfrm>
            <a:prstGeom prst="rect">
              <a:avLst/>
            </a:prstGeom>
          </p:spPr>
        </p:pic>
      </p:grp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1625" y="4921905"/>
            <a:ext cx="8463512" cy="450720"/>
          </a:xfrm>
        </p:spPr>
        <p:txBody>
          <a:bodyPr>
            <a:normAutofit/>
          </a:bodyPr>
          <a:lstStyle>
            <a:lvl1pPr marL="0" indent="0" algn="r">
              <a:buNone/>
              <a:defRPr sz="1500" i="1">
                <a:solidFill>
                  <a:srgbClr val="084678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9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9486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1661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7514"/>
            <a:ext cx="5486400" cy="68357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E85-5EF1-884C-888B-CC75AF37E5CC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5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2F4D-73F5-FF41-B546-CAC8CAC99704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22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808-2F09-694B-84EC-3532CC2D53A1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9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0205_LegWA_3001ab-(ZF-8244-58416-1-005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886"/>
            <a:ext cx="9144000" cy="6096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3846797"/>
            <a:ext cx="9144000" cy="3011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341624" y="4270838"/>
            <a:ext cx="8463512" cy="651067"/>
          </a:xfrm>
        </p:spPr>
        <p:txBody>
          <a:bodyPr anchor="t">
            <a:no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3562350" y="5372624"/>
            <a:ext cx="5242786" cy="407815"/>
          </a:xfrm>
        </p:spPr>
        <p:txBody>
          <a:bodyPr anchor="t"/>
          <a:lstStyle>
            <a:lvl1pPr>
              <a:defRPr sz="1100">
                <a:solidFill>
                  <a:srgbClr val="084678"/>
                </a:solidFill>
              </a:defRPr>
            </a:lvl1pPr>
          </a:lstStyle>
          <a:p>
            <a:fld id="{F9CF0BC4-9A67-FF48-BC10-0473A027F7AC}" type="datetime4">
              <a:rPr lang="en-US" smtClean="0"/>
              <a:pPr/>
              <a:t>July 24, 2024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" y="5683018"/>
            <a:ext cx="9143998" cy="796779"/>
            <a:chOff x="1" y="5683018"/>
            <a:chExt cx="9143998" cy="79677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" y="5822950"/>
              <a:ext cx="269874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562350" y="5822950"/>
              <a:ext cx="5581649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0" y="5683018"/>
              <a:ext cx="2986104" cy="796779"/>
            </a:xfrm>
            <a:prstGeom prst="rect">
              <a:avLst/>
            </a:prstGeom>
          </p:spPr>
        </p:pic>
      </p:grp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1624" y="4921905"/>
            <a:ext cx="8463512" cy="450720"/>
          </a:xfrm>
        </p:spPr>
        <p:txBody>
          <a:bodyPr>
            <a:normAutofit/>
          </a:bodyPr>
          <a:lstStyle>
            <a:lvl1pPr marL="0" indent="0" algn="r">
              <a:buNone/>
              <a:defRPr sz="2000" i="1">
                <a:solidFill>
                  <a:srgbClr val="084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3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1"/>
            <a:ext cx="9144000" cy="5339644"/>
            <a:chOff x="0" y="1"/>
            <a:chExt cx="9144000" cy="533964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"/>
              <a:ext cx="9144000" cy="533964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>
              <a:off x="0" y="1065390"/>
              <a:ext cx="8149167" cy="4274255"/>
            </a:xfrm>
            <a:prstGeom prst="rtTriangle">
              <a:avLst/>
            </a:prstGeom>
            <a:solidFill>
              <a:srgbClr val="D0D0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41624" y="980371"/>
            <a:ext cx="8463512" cy="1470025"/>
          </a:xfrm>
        </p:spPr>
        <p:txBody>
          <a:bodyPr anchor="b">
            <a:no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41624" y="2576837"/>
            <a:ext cx="8463512" cy="646525"/>
          </a:xfrm>
        </p:spPr>
        <p:txBody>
          <a:bodyPr>
            <a:normAutofit/>
          </a:bodyPr>
          <a:lstStyle>
            <a:lvl1pPr marL="0" indent="0" algn="r">
              <a:buNone/>
              <a:defRPr sz="3000" i="1">
                <a:solidFill>
                  <a:srgbClr val="084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62350" y="3231465"/>
            <a:ext cx="5242786" cy="407815"/>
          </a:xfrm>
        </p:spPr>
        <p:txBody>
          <a:bodyPr anchor="t"/>
          <a:lstStyle>
            <a:lvl1pPr>
              <a:defRPr sz="1400">
                <a:solidFill>
                  <a:srgbClr val="084678"/>
                </a:solidFill>
              </a:defRPr>
            </a:lvl1pPr>
          </a:lstStyle>
          <a:p>
            <a:fld id="{3FC52A6E-B5E4-3D4F-874D-95EF9E1A115F}" type="datetime4">
              <a:rPr lang="en-US" smtClean="0"/>
              <a:pPr/>
              <a:t>July 24, 2024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" y="5683018"/>
            <a:ext cx="9143998" cy="796779"/>
            <a:chOff x="1" y="5683018"/>
            <a:chExt cx="9143998" cy="7967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5822950"/>
              <a:ext cx="269874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562350" y="5822950"/>
              <a:ext cx="5581649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0" y="5683018"/>
              <a:ext cx="2986104" cy="796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27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172" y="4270838"/>
            <a:ext cx="8464963" cy="651067"/>
          </a:xfrm>
        </p:spPr>
        <p:txBody>
          <a:bodyPr anchor="t">
            <a:normAutofit/>
          </a:bodyPr>
          <a:lstStyle>
            <a:lvl1pPr algn="r">
              <a:defRPr sz="3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72" y="4921905"/>
            <a:ext cx="8464963" cy="808824"/>
          </a:xfrm>
        </p:spPr>
        <p:txBody>
          <a:bodyPr anchor="t"/>
          <a:lstStyle>
            <a:lvl1pPr marL="0" indent="0" algn="r">
              <a:buNone/>
              <a:defRPr sz="2000" i="1">
                <a:solidFill>
                  <a:srgbClr val="0846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355C-BF78-6F45-BAC3-400777F688FC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846797"/>
            <a:chOff x="0" y="1"/>
            <a:chExt cx="12692560" cy="533964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"/>
              <a:ext cx="12692560" cy="533964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ight Triangle 9"/>
            <p:cNvSpPr/>
            <p:nvPr userDrawn="1"/>
          </p:nvSpPr>
          <p:spPr>
            <a:xfrm>
              <a:off x="0" y="1065390"/>
              <a:ext cx="8149167" cy="4274255"/>
            </a:xfrm>
            <a:prstGeom prst="rtTriangle">
              <a:avLst/>
            </a:prstGeom>
            <a:solidFill>
              <a:srgbClr val="D0D0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942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2DE-529F-3F46-851B-EDE2E603D2FB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871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210" y="1312056"/>
            <a:ext cx="4135590" cy="4814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056"/>
            <a:ext cx="4156936" cy="4814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989E-413E-EF4F-B230-4683F4D06CDB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1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0" y="1312056"/>
            <a:ext cx="4137178" cy="86281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846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210" y="2174875"/>
            <a:ext cx="41371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2056"/>
            <a:ext cx="4160111" cy="86281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846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6011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A12-C479-0C43-BC84-62C03DA9EA8F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641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CF03-4856-B149-A38E-BED196DF846D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61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1"/>
            <a:ext cx="9144000" cy="5339644"/>
            <a:chOff x="0" y="1"/>
            <a:chExt cx="9144000" cy="533964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"/>
              <a:ext cx="9144000" cy="533964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>
              <a:off x="0" y="1065390"/>
              <a:ext cx="8149167" cy="4274255"/>
            </a:xfrm>
            <a:prstGeom prst="rtTriangle">
              <a:avLst/>
            </a:prstGeom>
            <a:solidFill>
              <a:srgbClr val="D0D0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41625" y="980373"/>
            <a:ext cx="8463512" cy="1470025"/>
          </a:xfrm>
        </p:spPr>
        <p:txBody>
          <a:bodyPr anchor="b">
            <a:noAutofit/>
          </a:bodyPr>
          <a:lstStyle>
            <a:lvl1pPr algn="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41625" y="2576839"/>
            <a:ext cx="8463512" cy="646525"/>
          </a:xfrm>
        </p:spPr>
        <p:txBody>
          <a:bodyPr>
            <a:normAutofit/>
          </a:bodyPr>
          <a:lstStyle>
            <a:lvl1pPr marL="0" indent="0" algn="r">
              <a:buNone/>
              <a:defRPr sz="2250" i="1">
                <a:solidFill>
                  <a:srgbClr val="084678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62350" y="3231467"/>
            <a:ext cx="5242786" cy="407815"/>
          </a:xfrm>
        </p:spPr>
        <p:txBody>
          <a:bodyPr anchor="t"/>
          <a:lstStyle>
            <a:lvl1pPr>
              <a:defRPr sz="1050">
                <a:solidFill>
                  <a:srgbClr val="084678"/>
                </a:solidFill>
              </a:defRPr>
            </a:lvl1pPr>
          </a:lstStyle>
          <a:p>
            <a:fld id="{3FC52A6E-B5E4-3D4F-874D-95EF9E1A115F}" type="datetime4">
              <a:rPr lang="en-US" smtClean="0"/>
              <a:pPr/>
              <a:t>July 24, 2024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" y="5683020"/>
            <a:ext cx="9143998" cy="796779"/>
            <a:chOff x="1" y="5683018"/>
            <a:chExt cx="9143998" cy="7967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5822950"/>
              <a:ext cx="269874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562350" y="5822950"/>
              <a:ext cx="5581649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0" y="5683018"/>
              <a:ext cx="2986104" cy="796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18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000-B45B-394C-ACD1-6114AC56AF54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72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87" y="273050"/>
            <a:ext cx="3008313" cy="10712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298" y="273050"/>
            <a:ext cx="50918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38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8835-2AA2-4D4F-AE54-4CA0E776ED97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948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166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7512"/>
            <a:ext cx="5486400" cy="6835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E85-5EF1-884C-888B-CC75AF37E5CC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72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2F4D-73F5-FF41-B546-CAC8CAC99704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2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808-2F09-694B-84EC-3532CC2D53A1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9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173" y="4270840"/>
            <a:ext cx="8464963" cy="651067"/>
          </a:xfrm>
        </p:spPr>
        <p:txBody>
          <a:bodyPr anchor="t">
            <a:normAutofit/>
          </a:bodyPr>
          <a:lstStyle>
            <a:lvl1pPr algn="r">
              <a:defRPr sz="27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73" y="4921905"/>
            <a:ext cx="8464963" cy="808824"/>
          </a:xfrm>
        </p:spPr>
        <p:txBody>
          <a:bodyPr anchor="t"/>
          <a:lstStyle>
            <a:lvl1pPr marL="0" indent="0" algn="r">
              <a:buNone/>
              <a:defRPr sz="1500" i="1">
                <a:solidFill>
                  <a:srgbClr val="084678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355C-BF78-6F45-BAC3-400777F688FC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2"/>
            <a:ext cx="9144000" cy="3846797"/>
            <a:chOff x="0" y="1"/>
            <a:chExt cx="12692560" cy="533964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"/>
              <a:ext cx="12692560" cy="533964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ight Triangle 9"/>
            <p:cNvSpPr/>
            <p:nvPr userDrawn="1"/>
          </p:nvSpPr>
          <p:spPr>
            <a:xfrm>
              <a:off x="0" y="1065390"/>
              <a:ext cx="8149167" cy="4274255"/>
            </a:xfrm>
            <a:prstGeom prst="rtTriangle">
              <a:avLst/>
            </a:prstGeom>
            <a:solidFill>
              <a:srgbClr val="D0D0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49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2DE-529F-3F46-851B-EDE2E603D2FB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5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210" y="1312056"/>
            <a:ext cx="4135590" cy="481410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056"/>
            <a:ext cx="4156936" cy="481410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989E-413E-EF4F-B230-4683F4D06CDB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8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0" y="1312058"/>
            <a:ext cx="4137178" cy="862819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rgbClr val="084678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210" y="2174875"/>
            <a:ext cx="413717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12058"/>
            <a:ext cx="4160111" cy="862819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rgbClr val="084678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6011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A12-C479-0C43-BC84-62C03DA9EA8F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0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CF03-4856-B149-A38E-BED196DF846D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45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000-B45B-394C-ACD1-6114AC56AF54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2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88" y="273052"/>
            <a:ext cx="3008313" cy="10712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298" y="273052"/>
            <a:ext cx="509183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388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8835-2AA2-4D4F-AE54-4CA0E776ED97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24,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" y="6169132"/>
            <a:ext cx="9143999" cy="519140"/>
            <a:chOff x="1" y="6169132"/>
            <a:chExt cx="9143999" cy="519140"/>
          </a:xfrm>
        </p:grpSpPr>
        <p:sp>
          <p:nvSpPr>
            <p:cNvPr id="7" name="Rectangle 6"/>
            <p:cNvSpPr/>
            <p:nvPr userDrawn="1"/>
          </p:nvSpPr>
          <p:spPr>
            <a:xfrm>
              <a:off x="1279525" y="6257925"/>
              <a:ext cx="7864475" cy="32702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" y="6257925"/>
              <a:ext cx="231774" cy="32702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11" name="Picture 10" descr="OIClogo_RGB_abridged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31" y="6169132"/>
              <a:ext cx="822960" cy="51914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210" y="327998"/>
            <a:ext cx="8444926" cy="6675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0" y="1312058"/>
            <a:ext cx="8444926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6713" y="6314490"/>
            <a:ext cx="2133600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342900"/>
            <a:fld id="{4F90963F-9640-0E4E-97A5-10433052FF3D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July 24,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7210" y="6314490"/>
            <a:ext cx="3354245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342900"/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5698" y="6314490"/>
            <a:ext cx="639439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342900"/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9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084678"/>
          </a:solidFill>
          <a:latin typeface="Segoe UI"/>
          <a:ea typeface="+mj-ea"/>
          <a:cs typeface="Segoe UI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Wingdings" charset="2"/>
        <a:buNone/>
        <a:defRPr sz="2100" kern="1200">
          <a:solidFill>
            <a:schemeClr val="tx1"/>
          </a:solidFill>
          <a:latin typeface="Segoe UI"/>
          <a:ea typeface="+mn-ea"/>
          <a:cs typeface="Segoe UI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Segoe UI"/>
          <a:ea typeface="+mn-ea"/>
          <a:cs typeface="Segoe UI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Segoe UI"/>
          <a:ea typeface="+mn-ea"/>
          <a:cs typeface="Segoe UI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Segoe UI"/>
          <a:ea typeface="+mn-ea"/>
          <a:cs typeface="Segoe UI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Segoe UI"/>
          <a:ea typeface="+mn-ea"/>
          <a:cs typeface="Segoe UI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" y="6169132"/>
            <a:ext cx="9143999" cy="519140"/>
            <a:chOff x="1" y="6169132"/>
            <a:chExt cx="9143999" cy="519140"/>
          </a:xfrm>
        </p:grpSpPr>
        <p:sp>
          <p:nvSpPr>
            <p:cNvPr id="7" name="Rectangle 6"/>
            <p:cNvSpPr/>
            <p:nvPr userDrawn="1"/>
          </p:nvSpPr>
          <p:spPr>
            <a:xfrm>
              <a:off x="1279525" y="6257925"/>
              <a:ext cx="7864475" cy="32702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" y="6257925"/>
              <a:ext cx="231774" cy="32702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 descr="OIClogo_RGB_abridged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31" y="6169132"/>
              <a:ext cx="822960" cy="51914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210" y="327998"/>
            <a:ext cx="8444926" cy="6675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0" y="1312056"/>
            <a:ext cx="8444926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6713" y="6314490"/>
            <a:ext cx="2133600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457200"/>
            <a:fld id="{4F90963F-9640-0E4E-97A5-10433052FF3D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July 24,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7209" y="6314490"/>
            <a:ext cx="3354245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45720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5697" y="6314490"/>
            <a:ext cx="639439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457200"/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3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84678"/>
          </a:solidFill>
          <a:latin typeface="Segoe UI"/>
          <a:ea typeface="+mj-ea"/>
          <a:cs typeface="Segoe U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800" kern="1200">
          <a:solidFill>
            <a:schemeClr val="tx1"/>
          </a:solidFill>
          <a:latin typeface="Segoe UI"/>
          <a:ea typeface="+mn-ea"/>
          <a:cs typeface="Segoe U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Segoe U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Segoe UI"/>
          <a:ea typeface="+mn-ea"/>
          <a:cs typeface="Segoe U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Segoe UI"/>
          <a:ea typeface="+mn-ea"/>
          <a:cs typeface="Segoe U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Segoe UI"/>
          <a:ea typeface="+mn-ea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SOIC" TargetMode="External"/><Relationship Id="rId2" Type="http://schemas.openxmlformats.org/officeDocument/2006/relationships/hyperlink" Target="mailto:david.forte@oic.wa.gov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www.insurance.wa.gov/" TargetMode="External"/><Relationship Id="rId4" Type="http://schemas.openxmlformats.org/officeDocument/2006/relationships/hyperlink" Target="https://twitter.com/WA_OI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41624" y="4375230"/>
            <a:ext cx="8463512" cy="833378"/>
          </a:xfrm>
        </p:spPr>
        <p:txBody>
          <a:bodyPr/>
          <a:lstStyle/>
          <a:p>
            <a:pPr algn="ctr"/>
            <a:r>
              <a:rPr lang="en-US" sz="3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 Group- insurance hard market update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C0B-958A-9C41-A3A0-4E6EAC3210D4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24, 2024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4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P&amp;C insurance is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37" y="1166018"/>
            <a:ext cx="8444926" cy="45259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Global and National market pressures: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Natural Disasters and 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Economic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Litigation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Emerging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Lack of capacity and market 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can we control in WA?</a:t>
            </a:r>
          </a:p>
          <a:p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Actual risk and perception of risk = insurability</a:t>
            </a:r>
          </a:p>
          <a:p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Cost of claims = affordability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Helvetica Neue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24, 2024</a:t>
            </a:fld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7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41624" y="4375230"/>
            <a:ext cx="8463512" cy="833378"/>
          </a:xfrm>
        </p:spPr>
        <p:txBody>
          <a:bodyPr/>
          <a:lstStyle/>
          <a:p>
            <a:pPr algn="ctr"/>
            <a:r>
              <a:rPr lang="en-US" sz="3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 Group- OIC regulatory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C0B-958A-9C41-A3A0-4E6EAC3210D4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24, 2024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3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WA state Insurance Commissioner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state-wide elected official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legislature created the office in 1889 and became its own agency in 1907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Commissioner’s authority comes from the Legislature in Title 48 RCW.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We protect consumers, the public interest and our state’s economy through fair and efficient regulation of the insurance industry.”</a:t>
            </a:r>
            <a:endParaRPr lang="en-US" sz="2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24, 2024</a:t>
            </a:fld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Office of the Insurance Commissioner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62500" lnSpcReduction="20000"/>
          </a:bodyPr>
          <a:lstStyle/>
          <a:p>
            <a:pPr algn="ctr"/>
            <a:r>
              <a:rPr lang="en-US" sz="2600" u="sng" dirty="0">
                <a:ea typeface="Segoe UI" panose="020B0502040204020203" pitchFamily="34" charset="0"/>
              </a:rPr>
              <a:t>Types of P&amp;C companies we regulate</a:t>
            </a:r>
          </a:p>
          <a:p>
            <a:endParaRPr lang="en-US" sz="2600" dirty="0">
              <a:ea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ea typeface="Segoe UI" panose="020B0502040204020203" pitchFamily="34" charset="0"/>
              </a:rPr>
              <a:t>Authorized companies (RCW 48.05)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Licensed (750 P&amp;C companies and another 200 liability only)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Insurance producers (agent/brokers)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ea typeface="Segoe UI" panose="020B0502040204020203" pitchFamily="34" charset="0"/>
              </a:rPr>
              <a:t>~74k producers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Review and approve policy forms and rates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ea typeface="Segoe UI" panose="020B0502040204020203" pitchFamily="34" charset="0"/>
              </a:rPr>
              <a:t>~3200 policy filings and 3000 rate filings per year</a:t>
            </a:r>
          </a:p>
          <a:p>
            <a:pPr lvl="2" indent="0">
              <a:buNone/>
            </a:pPr>
            <a:endParaRPr lang="en-US" sz="2000" dirty="0">
              <a:ea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ea typeface="Segoe UI" panose="020B0502040204020203" pitchFamily="34" charset="0"/>
              </a:rPr>
              <a:t>Unauthorized companies (RCW 48.15)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Unlicensed- About 14% of the market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Do NOT review and approve policy forms and rates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Surplus line brokers 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ea typeface="Segoe UI" panose="020B0502040204020203" pitchFamily="34" charset="0"/>
              </a:rPr>
              <a:t>~4.3k licensed brokers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endParaRPr lang="en-US" sz="1700" dirty="0">
              <a:ea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ea typeface="Segoe UI" panose="020B0502040204020203" pitchFamily="34" charset="0"/>
              </a:rPr>
              <a:t>Risk Retention Groups (RCW 48.92) (liability only)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Created by the federal govt., file a notice with OIC when doing business in WA.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OIC cannot reject a notice from an RRG.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Do NOT review and approve policy forms and rates</a:t>
            </a:r>
          </a:p>
          <a:p>
            <a:endParaRPr lang="en-US" sz="2600" dirty="0">
              <a:ea typeface="Segoe UI" panose="020B0502040204020203" pitchFamily="34" charset="0"/>
            </a:endParaRPr>
          </a:p>
          <a:p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24, 2024</a:t>
            </a:fld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David Forte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Senior Policy Advisor, Property &amp; Casualty 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david.forte@oic.wa.gov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/ 360-725-7268</a:t>
            </a:r>
          </a:p>
          <a:p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Connect with us!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Facebook: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https://www.facebook.com/WSOIC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Twitter: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/>
              </a:rPr>
              <a:t>https://twitter.com/WA_OIC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www.insurance.wa.gov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24, 2024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7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insurance works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210" y="1312058"/>
            <a:ext cx="8444926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Spreading (or pooling) of risk is the central concept of the business of insurance. </a:t>
            </a:r>
          </a:p>
          <a:p>
            <a:br>
              <a:rPr lang="en-US" sz="2400" dirty="0"/>
            </a:br>
            <a:r>
              <a:rPr lang="en-US" sz="2400" dirty="0"/>
              <a:t>If risks (chance of loss) can be divided among many members of a group, the financial cost to recover is spread out to many. </a:t>
            </a:r>
          </a:p>
          <a:p>
            <a:endParaRPr lang="en-US" sz="2400" dirty="0"/>
          </a:p>
          <a:p>
            <a:r>
              <a:rPr lang="en-US" sz="2400" dirty="0"/>
              <a:t>A pool with more low-risk individuals will result in lower premiums, a pool of high-risk individuals will have higher premiums.</a:t>
            </a:r>
          </a:p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209" y="6314490"/>
            <a:ext cx="3354245" cy="20097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July 24,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575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insurance is stable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210" y="1312058"/>
            <a:ext cx="8444926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Law of Large Numbers </a:t>
            </a:r>
            <a:r>
              <a:rPr lang="en-US" b="0" i="0" dirty="0">
                <a:solidFill>
                  <a:srgbClr val="11111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holds that, as a sample of observations increases in size, the relative variation around the mean declines.</a:t>
            </a:r>
          </a:p>
          <a:p>
            <a:endParaRPr lang="en-US" dirty="0">
              <a:solidFill>
                <a:srgbClr val="1111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0" i="0" dirty="0">
              <a:solidFill>
                <a:srgbClr val="11111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rgbClr val="1111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0" i="0" dirty="0">
              <a:solidFill>
                <a:srgbClr val="11111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 insurance, with a large number of policyholders, the actual loss per event will equal the expected loss per event.</a:t>
            </a:r>
          </a:p>
        </p:txBody>
      </p:sp>
      <p:pic>
        <p:nvPicPr>
          <p:cNvPr id="1026" name="Picture 2" descr="Law of Large Numbers Theory, Statistics &amp; Examples | What is the Law of  Large Numbers? - Video &amp; Lesson Transcript | Study.com">
            <a:extLst>
              <a:ext uri="{FF2B5EF4-FFF2-40B4-BE49-F238E27FC236}">
                <a16:creationId xmlns:a16="http://schemas.microsoft.com/office/drawing/2014/main" id="{117F99E1-A527-91BB-0AB4-318A55317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671763"/>
            <a:ext cx="42386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209" y="6314490"/>
            <a:ext cx="3354245" cy="20097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July 24,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28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property insurance is changing</a:t>
            </a:r>
          </a:p>
        </p:txBody>
      </p:sp>
      <p:sp>
        <p:nvSpPr>
          <p:cNvPr id="7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0" y="1312058"/>
            <a:ext cx="8444926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A graph of a number of different colored lines representing how property insurance is changing.">
            <a:extLst>
              <a:ext uri="{FF2B5EF4-FFF2-40B4-BE49-F238E27FC236}">
                <a16:creationId xmlns:a16="http://schemas.microsoft.com/office/drawing/2014/main" id="{1922027A-3966-BF3E-4397-C196885A5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979"/>
            <a:ext cx="9005213" cy="48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209" y="6314490"/>
            <a:ext cx="3354245" cy="20097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July 24,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9230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property insurance is changing</a:t>
            </a:r>
          </a:p>
        </p:txBody>
      </p:sp>
      <p:sp>
        <p:nvSpPr>
          <p:cNvPr id="7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0" y="1312058"/>
            <a:ext cx="8444926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Map of the united states representing billion dollar weather and climate disasters.">
            <a:extLst>
              <a:ext uri="{FF2B5EF4-FFF2-40B4-BE49-F238E27FC236}">
                <a16:creationId xmlns:a16="http://schemas.microsoft.com/office/drawing/2014/main" id="{C7D40F5B-2346-6A5F-1A53-6AFBD828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74" y="1089553"/>
            <a:ext cx="7173651" cy="49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209" y="6314490"/>
            <a:ext cx="3354245" cy="20097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July 24,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312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liability insurance is changing</a:t>
            </a:r>
          </a:p>
        </p:txBody>
      </p:sp>
      <p:sp>
        <p:nvSpPr>
          <p:cNvPr id="7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0" y="1312058"/>
            <a:ext cx="8444926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graph of a number of people">
            <a:extLst>
              <a:ext uri="{FF2B5EF4-FFF2-40B4-BE49-F238E27FC236}">
                <a16:creationId xmlns:a16="http://schemas.microsoft.com/office/drawing/2014/main" id="{67C4CABB-914C-2011-9741-1FED8A5D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6" y="1165166"/>
            <a:ext cx="8239323" cy="4915634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209" y="6314490"/>
            <a:ext cx="3354245" cy="20097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July 24,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829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liability insurance is changing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current rate of liability claims inflation (16%) is unsustainable.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 in medical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 in jury verdict amounts.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Trust in institutions declining- corporations should be held accountable via jury verdicts- Punitive damages increased by 20%.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Advent of litigation finance business model.</a:t>
            </a:r>
            <a:r>
              <a:rPr lang="en-US" sz="2200" b="0" i="0" dirty="0">
                <a:solidFill>
                  <a:srgbClr val="23366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Investment returns due to higher interest rates will not be enough to cover the cost of claims, and liability insurers will need to retain focus on underwriting discipline. </a:t>
            </a:r>
          </a:p>
          <a:p>
            <a:endParaRPr lang="en-US" sz="2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Helvetica Neue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24, 2024</a:t>
            </a:fld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3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reinsurance is changing</a:t>
            </a:r>
          </a:p>
        </p:txBody>
      </p:sp>
      <p:sp>
        <p:nvSpPr>
          <p:cNvPr id="7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0" y="1312058"/>
            <a:ext cx="8444926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ext, screenshot, line, plot">
            <a:extLst>
              <a:ext uri="{FF2B5EF4-FFF2-40B4-BE49-F238E27FC236}">
                <a16:creationId xmlns:a16="http://schemas.microsoft.com/office/drawing/2014/main" id="{9A85F8AA-5481-5046-C248-90FB3A45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0" y="1027678"/>
            <a:ext cx="8423580" cy="499669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95403" y="6329030"/>
            <a:ext cx="3354245" cy="20097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July 24,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2226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commercial insurance is changing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 Commercial* claim costs: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2018: $</a:t>
            </a: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1,022,356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,000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2019: $1,088,664,000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2020: $1,149,609,000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2021: $1,316,646,000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2022: $1,418,556,000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2023: $1,683,752,000 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(65% increase from 2018)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indent="0"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* Not including commercial auto or medical professional liability claims</a:t>
            </a:r>
            <a:endParaRPr lang="en-US" sz="16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dirty="0">
              <a:solidFill>
                <a:srgbClr val="000000"/>
              </a:solidFill>
              <a:latin typeface="Helvetica Neue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24, 2024</a:t>
            </a:fld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52614"/>
      </p:ext>
    </p:extLst>
  </p:cSld>
  <p:clrMapOvr>
    <a:masterClrMapping/>
  </p:clrMapOvr>
</p:sld>
</file>

<file path=ppt/theme/theme1.xml><?xml version="1.0" encoding="utf-8"?>
<a:theme xmlns:a="http://schemas.openxmlformats.org/drawingml/2006/main" name="OIC_presentation_PPT">
  <a:themeElements>
    <a:clrScheme name="OIC Color">
      <a:dk1>
        <a:sysClr val="windowText" lastClr="000000"/>
      </a:dk1>
      <a:lt1>
        <a:sysClr val="window" lastClr="FFFFFF"/>
      </a:lt1>
      <a:dk2>
        <a:srgbClr val="084678"/>
      </a:dk2>
      <a:lt2>
        <a:srgbClr val="E0E0E0"/>
      </a:lt2>
      <a:accent1>
        <a:srgbClr val="1084D3"/>
      </a:accent1>
      <a:accent2>
        <a:srgbClr val="52BA3F"/>
      </a:accent2>
      <a:accent3>
        <a:srgbClr val="FCBE25"/>
      </a:accent3>
      <a:accent4>
        <a:srgbClr val="307A22"/>
      </a:accent4>
      <a:accent5>
        <a:srgbClr val="FD6308"/>
      </a:accent5>
      <a:accent6>
        <a:srgbClr val="A5A5A5"/>
      </a:accent6>
      <a:hlink>
        <a:srgbClr val="0C42D7"/>
      </a:hlink>
      <a:folHlink>
        <a:srgbClr val="307A22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IC_presentation_PPT_2.potx [Read-Only]" id="{27912BEE-B2BD-4278-BF8C-A22F92C2E673}" vid="{17620353-4B37-4336-828F-17E83F044A57}"/>
    </a:ext>
  </a:extLst>
</a:theme>
</file>

<file path=ppt/theme/theme2.xml><?xml version="1.0" encoding="utf-8"?>
<a:theme xmlns:a="http://schemas.openxmlformats.org/drawingml/2006/main" name="1_OIC_presentation_PPT">
  <a:themeElements>
    <a:clrScheme name="OIC Color">
      <a:dk1>
        <a:sysClr val="windowText" lastClr="000000"/>
      </a:dk1>
      <a:lt1>
        <a:sysClr val="window" lastClr="FFFFFF"/>
      </a:lt1>
      <a:dk2>
        <a:srgbClr val="084678"/>
      </a:dk2>
      <a:lt2>
        <a:srgbClr val="E0E0E0"/>
      </a:lt2>
      <a:accent1>
        <a:srgbClr val="1084D3"/>
      </a:accent1>
      <a:accent2>
        <a:srgbClr val="52BA3F"/>
      </a:accent2>
      <a:accent3>
        <a:srgbClr val="FCBE25"/>
      </a:accent3>
      <a:accent4>
        <a:srgbClr val="307A22"/>
      </a:accent4>
      <a:accent5>
        <a:srgbClr val="FD6308"/>
      </a:accent5>
      <a:accent6>
        <a:srgbClr val="A5A5A5"/>
      </a:accent6>
      <a:hlink>
        <a:srgbClr val="0C42D7"/>
      </a:hlink>
      <a:folHlink>
        <a:srgbClr val="307A22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IC_presentation_PPT_2.potx [Read-Only]" id="{27912BEE-B2BD-4278-BF8C-A22F92C2E673}" vid="{17620353-4B37-4336-828F-17E83F044A5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a4021e75-bf3c-4393-9b24-7c08e22479bc">
      <Terms xmlns="http://schemas.microsoft.com/office/infopath/2007/PartnerControls"/>
    </lcf76f155ced4ddcb4097134ff3c332f>
    <TaxCatchAll xmlns="7c2553a2-6557-406e-8767-3c388428ad86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DEA7EDD2E72A48B4AE21A3D3073FB2" ma:contentTypeVersion="14" ma:contentTypeDescription="Create a new document." ma:contentTypeScope="" ma:versionID="4f423598285c9aa6a00862072ec6a2ad">
  <xsd:schema xmlns:xsd="http://www.w3.org/2001/XMLSchema" xmlns:xs="http://www.w3.org/2001/XMLSchema" xmlns:p="http://schemas.microsoft.com/office/2006/metadata/properties" xmlns:ns1="http://schemas.microsoft.com/sharepoint/v3" xmlns:ns2="a4021e75-bf3c-4393-9b24-7c08e22479bc" xmlns:ns3="7c2553a2-6557-406e-8767-3c388428ad86" targetNamespace="http://schemas.microsoft.com/office/2006/metadata/properties" ma:root="true" ma:fieldsID="d0a0772d09bd6a409f6db96850f4ad24" ns1:_="" ns2:_="" ns3:_="">
    <xsd:import namespace="http://schemas.microsoft.com/sharepoint/v3"/>
    <xsd:import namespace="a4021e75-bf3c-4393-9b24-7c08e22479bc"/>
    <xsd:import namespace="7c2553a2-6557-406e-8767-3c388428ad86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21e75-bf3c-4393-9b24-7c08e22479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553a2-6557-406e-8767-3c388428ad8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4ffea12-8583-493c-b7de-dacda95ae59d}" ma:internalName="TaxCatchAll" ma:showField="CatchAllData" ma:web="7c2553a2-6557-406e-8767-3c388428ad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FDE18-D27D-4597-A902-9AD1527E145D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7c2553a2-6557-406e-8767-3c388428ad86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a4021e75-bf3c-4393-9b24-7c08e22479bc"/>
  </ds:schemaRefs>
</ds:datastoreItem>
</file>

<file path=customXml/itemProps2.xml><?xml version="1.0" encoding="utf-8"?>
<ds:datastoreItem xmlns:ds="http://schemas.openxmlformats.org/officeDocument/2006/customXml" ds:itemID="{8A637382-3E49-4003-A9AA-7D8FE934FA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B2C1B5-3375-4ECF-AC05-EDCD58F24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021e75-bf3c-4393-9b24-7c08e22479bc"/>
    <ds:schemaRef ds:uri="7c2553a2-6557-406e-8767-3c388428ad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645</Words>
  <Application>Microsoft Office PowerPoint</Application>
  <PresentationFormat>On-screen Show (4:3)</PresentationFormat>
  <Paragraphs>150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Helvetica Neue</vt:lpstr>
      <vt:lpstr>News Gothic MT</vt:lpstr>
      <vt:lpstr>Segoe UI</vt:lpstr>
      <vt:lpstr>Wingdings</vt:lpstr>
      <vt:lpstr>OIC_presentation_PPT</vt:lpstr>
      <vt:lpstr>1_OIC_presentation_PPT</vt:lpstr>
      <vt:lpstr>Work Group- insurance hard market update</vt:lpstr>
      <vt:lpstr>How insurance works</vt:lpstr>
      <vt:lpstr>How insurance is stable</vt:lpstr>
      <vt:lpstr>How property insurance is changing</vt:lpstr>
      <vt:lpstr>How property insurance is changing</vt:lpstr>
      <vt:lpstr>How liability insurance is changing</vt:lpstr>
      <vt:lpstr>How liability insurance is changing</vt:lpstr>
      <vt:lpstr>How reinsurance is changing</vt:lpstr>
      <vt:lpstr>How commercial insurance is changing</vt:lpstr>
      <vt:lpstr>How P&amp;C insurance is changing</vt:lpstr>
      <vt:lpstr>Work Group- OIC regulatory framework</vt:lpstr>
      <vt:lpstr>WA state Insurance Commissioner</vt:lpstr>
      <vt:lpstr>Office of the Insurance Commissioner</vt:lpstr>
      <vt:lpstr>Questions?</vt:lpstr>
    </vt:vector>
  </TitlesOfParts>
  <Company>Office of the Insurance Commissioner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July 24, Office of the insurance commissioner, David Forte presentation</dc:title>
  <dc:subject>July 24 presentation by David Forte for Adult Family liability market study work group</dc:subject>
  <dc:creator>Forte, David (OIC);policy@oic.wa.gov</dc:creator>
  <cp:lastModifiedBy>Fritschy, Deanne (OIC)</cp:lastModifiedBy>
  <cp:revision>105</cp:revision>
  <dcterms:created xsi:type="dcterms:W3CDTF">2019-10-28T14:48:06Z</dcterms:created>
  <dcterms:modified xsi:type="dcterms:W3CDTF">2024-07-24T21:59:49Z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0x01010022DEA7EDD2E72A48B4AE21A3D3073FB2</vt:lpwstr>
  </property>
</Properties>
</file>