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ink/ink1.xml" ContentType="application/inkml+xml"/>
  <Override PartName="/ppt/ink/ink2.xml" ContentType="application/inkml+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4681" r:id="rId2"/>
  </p:sldMasterIdLst>
  <p:notesMasterIdLst>
    <p:notesMasterId r:id="rId71"/>
  </p:notesMasterIdLst>
  <p:handoutMasterIdLst>
    <p:handoutMasterId r:id="rId72"/>
  </p:handoutMasterIdLst>
  <p:sldIdLst>
    <p:sldId id="257" r:id="rId3"/>
    <p:sldId id="325" r:id="rId4"/>
    <p:sldId id="1222" r:id="rId5"/>
    <p:sldId id="1018" r:id="rId6"/>
    <p:sldId id="1245" r:id="rId7"/>
    <p:sldId id="366" r:id="rId8"/>
    <p:sldId id="1223" r:id="rId9"/>
    <p:sldId id="1224" r:id="rId10"/>
    <p:sldId id="1230" r:id="rId11"/>
    <p:sldId id="367" r:id="rId12"/>
    <p:sldId id="368" r:id="rId13"/>
    <p:sldId id="1208" r:id="rId14"/>
    <p:sldId id="1210" r:id="rId15"/>
    <p:sldId id="1211" r:id="rId16"/>
    <p:sldId id="1212" r:id="rId17"/>
    <p:sldId id="369" r:id="rId18"/>
    <p:sldId id="370" r:id="rId19"/>
    <p:sldId id="1213" r:id="rId20"/>
    <p:sldId id="258" r:id="rId21"/>
    <p:sldId id="1048" r:id="rId22"/>
    <p:sldId id="1214" r:id="rId23"/>
    <p:sldId id="1216" r:id="rId24"/>
    <p:sldId id="1258" r:id="rId25"/>
    <p:sldId id="282" r:id="rId26"/>
    <p:sldId id="1215" r:id="rId27"/>
    <p:sldId id="1217" r:id="rId28"/>
    <p:sldId id="1218" r:id="rId29"/>
    <p:sldId id="1204" r:id="rId30"/>
    <p:sldId id="1219" r:id="rId31"/>
    <p:sldId id="1220" r:id="rId32"/>
    <p:sldId id="998" r:id="rId33"/>
    <p:sldId id="1228" r:id="rId34"/>
    <p:sldId id="1229" r:id="rId35"/>
    <p:sldId id="263" r:id="rId36"/>
    <p:sldId id="1226" r:id="rId37"/>
    <p:sldId id="996" r:id="rId38"/>
    <p:sldId id="1000" r:id="rId39"/>
    <p:sldId id="1001" r:id="rId40"/>
    <p:sldId id="1231" r:id="rId41"/>
    <p:sldId id="1227" r:id="rId42"/>
    <p:sldId id="1084" r:id="rId43"/>
    <p:sldId id="1145" r:id="rId44"/>
    <p:sldId id="1250" r:id="rId45"/>
    <p:sldId id="1249" r:id="rId46"/>
    <p:sldId id="357" r:id="rId47"/>
    <p:sldId id="1232" r:id="rId48"/>
    <p:sldId id="1233" r:id="rId49"/>
    <p:sldId id="1234" r:id="rId50"/>
    <p:sldId id="1246" r:id="rId51"/>
    <p:sldId id="1236" r:id="rId52"/>
    <p:sldId id="1239" r:id="rId53"/>
    <p:sldId id="1240" r:id="rId54"/>
    <p:sldId id="1241" r:id="rId55"/>
    <p:sldId id="1242" r:id="rId56"/>
    <p:sldId id="1243" r:id="rId57"/>
    <p:sldId id="1244" r:id="rId58"/>
    <p:sldId id="1247" r:id="rId59"/>
    <p:sldId id="1248" r:id="rId60"/>
    <p:sldId id="1251" r:id="rId61"/>
    <p:sldId id="1256" r:id="rId62"/>
    <p:sldId id="1252" r:id="rId63"/>
    <p:sldId id="1253" r:id="rId64"/>
    <p:sldId id="1254" r:id="rId65"/>
    <p:sldId id="1255" r:id="rId66"/>
    <p:sldId id="1020" r:id="rId67"/>
    <p:sldId id="1257" r:id="rId68"/>
    <p:sldId id="636" r:id="rId69"/>
    <p:sldId id="279" r:id="rId70"/>
  </p:sldIdLst>
  <p:sldSz cx="9144000" cy="6858000" type="screen4x3"/>
  <p:notesSz cx="6858000" cy="9296400"/>
  <p:defaultTextStyle>
    <a:defPPr>
      <a:defRPr lang="en-US"/>
    </a:defPPr>
    <a:lvl1pPr algn="l" defTabSz="457200" rtl="0" eaLnBrk="0" fontAlgn="base" hangingPunct="0">
      <a:spcBef>
        <a:spcPct val="0"/>
      </a:spcBef>
      <a:spcAft>
        <a:spcPct val="0"/>
      </a:spcAft>
      <a:defRPr kern="1200">
        <a:solidFill>
          <a:schemeClr val="tx1"/>
        </a:solidFill>
        <a:latin typeface="News Gothic MT" panose="020B0504020203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News Gothic MT" panose="020B0504020203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News Gothic MT" panose="020B0504020203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News Gothic MT" panose="020B0504020203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News Gothic MT" panose="020B0504020203020204" pitchFamily="34" charset="0"/>
        <a:ea typeface="+mn-ea"/>
        <a:cs typeface="+mn-cs"/>
      </a:defRPr>
    </a:lvl5pPr>
    <a:lvl6pPr marL="2286000" algn="l" defTabSz="914400" rtl="0" eaLnBrk="1" latinLnBrk="0" hangingPunct="1">
      <a:defRPr kern="1200">
        <a:solidFill>
          <a:schemeClr val="tx1"/>
        </a:solidFill>
        <a:latin typeface="News Gothic MT" panose="020B0504020203020204" pitchFamily="34" charset="0"/>
        <a:ea typeface="+mn-ea"/>
        <a:cs typeface="+mn-cs"/>
      </a:defRPr>
    </a:lvl6pPr>
    <a:lvl7pPr marL="2743200" algn="l" defTabSz="914400" rtl="0" eaLnBrk="1" latinLnBrk="0" hangingPunct="1">
      <a:defRPr kern="1200">
        <a:solidFill>
          <a:schemeClr val="tx1"/>
        </a:solidFill>
        <a:latin typeface="News Gothic MT" panose="020B0504020203020204" pitchFamily="34" charset="0"/>
        <a:ea typeface="+mn-ea"/>
        <a:cs typeface="+mn-cs"/>
      </a:defRPr>
    </a:lvl7pPr>
    <a:lvl8pPr marL="3200400" algn="l" defTabSz="914400" rtl="0" eaLnBrk="1" latinLnBrk="0" hangingPunct="1">
      <a:defRPr kern="1200">
        <a:solidFill>
          <a:schemeClr val="tx1"/>
        </a:solidFill>
        <a:latin typeface="News Gothic MT" panose="020B0504020203020204" pitchFamily="34" charset="0"/>
        <a:ea typeface="+mn-ea"/>
        <a:cs typeface="+mn-cs"/>
      </a:defRPr>
    </a:lvl8pPr>
    <a:lvl9pPr marL="3657600" algn="l" defTabSz="914400" rtl="0" eaLnBrk="1" latinLnBrk="0" hangingPunct="1">
      <a:defRPr kern="1200">
        <a:solidFill>
          <a:schemeClr val="tx1"/>
        </a:solidFill>
        <a:latin typeface="News Gothic MT" panose="020B0504020203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62"/>
    <a:srgbClr val="084678"/>
    <a:srgbClr val="FEB924"/>
    <a:srgbClr val="E0E0E0"/>
    <a:srgbClr val="D0D0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53" autoAdjust="0"/>
    <p:restoredTop sz="64740" autoAdjust="0"/>
  </p:normalViewPr>
  <p:slideViewPr>
    <p:cSldViewPr snapToGrid="0" snapToObjects="1">
      <p:cViewPr varScale="1">
        <p:scale>
          <a:sx n="52" d="100"/>
          <a:sy n="52" d="100"/>
        </p:scale>
        <p:origin x="1963" y="48"/>
      </p:cViewPr>
      <p:guideLst>
        <p:guide orient="horz" pos="2160"/>
        <p:guide pos="2928"/>
      </p:guideLst>
    </p:cSldViewPr>
  </p:slideViewPr>
  <p:notesTextViewPr>
    <p:cViewPr>
      <p:scale>
        <a:sx n="3" d="2"/>
        <a:sy n="3" d="2"/>
      </p:scale>
      <p:origin x="0" y="0"/>
    </p:cViewPr>
  </p:notesTextViewPr>
  <p:sorterViewPr>
    <p:cViewPr varScale="1">
      <p:scale>
        <a:sx n="1" d="1"/>
        <a:sy n="1" d="1"/>
      </p:scale>
      <p:origin x="0" y="0"/>
    </p:cViewPr>
  </p:sorterViewPr>
  <p:notesViewPr>
    <p:cSldViewPr snapToGrid="0" snapToObjects="1">
      <p:cViewPr varScale="1">
        <p:scale>
          <a:sx n="91" d="100"/>
          <a:sy n="91" d="100"/>
        </p:scale>
        <p:origin x="3750" y="7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Number</c:v>
                </c:pt>
              </c:strCache>
            </c:strRef>
          </c:tx>
          <c:dPt>
            <c:idx val="0"/>
            <c:bubble3D val="0"/>
            <c:spPr>
              <a:solidFill>
                <a:srgbClr val="CC6600"/>
              </a:solidFill>
              <a:ln w="19050">
                <a:solidFill>
                  <a:schemeClr val="lt1"/>
                </a:solidFill>
              </a:ln>
              <a:effectLst/>
            </c:spPr>
            <c:extLst>
              <c:ext xmlns:c16="http://schemas.microsoft.com/office/drawing/2014/chart" uri="{C3380CC4-5D6E-409C-BE32-E72D297353CC}">
                <c16:uniqueId val="{00000005-755C-48C3-9978-D2ED45CBCD3B}"/>
              </c:ext>
            </c:extLst>
          </c:dPt>
          <c:dPt>
            <c:idx val="1"/>
            <c:bubble3D val="0"/>
            <c:spPr>
              <a:solidFill>
                <a:srgbClr val="CC99FF"/>
              </a:solidFill>
              <a:ln w="19050">
                <a:solidFill>
                  <a:schemeClr val="lt1"/>
                </a:solidFill>
              </a:ln>
              <a:effectLst/>
            </c:spPr>
            <c:extLst>
              <c:ext xmlns:c16="http://schemas.microsoft.com/office/drawing/2014/chart" uri="{C3380CC4-5D6E-409C-BE32-E72D297353CC}">
                <c16:uniqueId val="{00000003-755C-48C3-9978-D2ED45CBCD3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6F8-4E77-85A4-EC4C31DE5465}"/>
              </c:ext>
            </c:extLst>
          </c:dPt>
          <c:dPt>
            <c:idx val="3"/>
            <c:bubble3D val="0"/>
            <c:spPr>
              <a:solidFill>
                <a:srgbClr val="0099CC"/>
              </a:solidFill>
              <a:ln w="19050">
                <a:solidFill>
                  <a:schemeClr val="lt1"/>
                </a:solidFill>
              </a:ln>
              <a:effectLst/>
            </c:spPr>
            <c:extLst>
              <c:ext xmlns:c16="http://schemas.microsoft.com/office/drawing/2014/chart" uri="{C3380CC4-5D6E-409C-BE32-E72D297353CC}">
                <c16:uniqueId val="{00000004-755C-48C3-9978-D2ED45CBCD3B}"/>
              </c:ext>
            </c:extLst>
          </c:dPt>
          <c:dPt>
            <c:idx val="4"/>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2-755C-48C3-9978-D2ED45CBCD3B}"/>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Employment-related</c:v>
                </c:pt>
                <c:pt idx="1">
                  <c:v>Medicaid</c:v>
                </c:pt>
                <c:pt idx="2">
                  <c:v>Medigap</c:v>
                </c:pt>
                <c:pt idx="3">
                  <c:v>MA plans</c:v>
                </c:pt>
                <c:pt idx="4">
                  <c:v>None</c:v>
                </c:pt>
              </c:strCache>
            </c:strRef>
          </c:cat>
          <c:val>
            <c:numRef>
              <c:f>Sheet1!$B$2:$B$6</c:f>
              <c:numCache>
                <c:formatCode>General</c:formatCode>
                <c:ptCount val="5"/>
                <c:pt idx="0">
                  <c:v>15.5</c:v>
                </c:pt>
                <c:pt idx="1">
                  <c:v>10.7</c:v>
                </c:pt>
                <c:pt idx="2">
                  <c:v>11.5</c:v>
                </c:pt>
                <c:pt idx="3">
                  <c:v>15.4</c:v>
                </c:pt>
                <c:pt idx="4">
                  <c:v>4.5999999999999996</c:v>
                </c:pt>
              </c:numCache>
            </c:numRef>
          </c:val>
          <c:extLst>
            <c:ext xmlns:c16="http://schemas.microsoft.com/office/drawing/2014/chart" uri="{C3380CC4-5D6E-409C-BE32-E72D297353CC}">
              <c16:uniqueId val="{00000000-755C-48C3-9978-D2ED45CBCD3B}"/>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B02A726-D394-AA50-2BBE-F54D86283F88}"/>
              </a:ext>
            </a:extLst>
          </p:cNvPr>
          <p:cNvSpPr>
            <a:spLocks noGrp="1"/>
          </p:cNvSpPr>
          <p:nvPr>
            <p:ph type="hdr" sz="quarter"/>
          </p:nvPr>
        </p:nvSpPr>
        <p:spPr>
          <a:xfrm>
            <a:off x="0" y="0"/>
            <a:ext cx="2971800"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a:extLst>
              <a:ext uri="{FF2B5EF4-FFF2-40B4-BE49-F238E27FC236}">
                <a16:creationId xmlns:a16="http://schemas.microsoft.com/office/drawing/2014/main" id="{CB78AADD-0AB6-974C-EA09-1CE4F2C410D5}"/>
              </a:ext>
            </a:extLst>
          </p:cNvPr>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r>
              <a:rPr lang="en-US"/>
              <a:t>12/6/2023</a:t>
            </a:r>
            <a:endParaRPr lang="en-US" dirty="0"/>
          </a:p>
        </p:txBody>
      </p:sp>
      <p:sp>
        <p:nvSpPr>
          <p:cNvPr id="4" name="Footer Placeholder 3">
            <a:extLst>
              <a:ext uri="{FF2B5EF4-FFF2-40B4-BE49-F238E27FC236}">
                <a16:creationId xmlns:a16="http://schemas.microsoft.com/office/drawing/2014/main" id="{FCFEBB58-3640-3734-04A0-8C17E68F7AD0}"/>
              </a:ext>
            </a:extLst>
          </p:cNvPr>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5" name="Slide Number Placeholder 4">
            <a:extLst>
              <a:ext uri="{FF2B5EF4-FFF2-40B4-BE49-F238E27FC236}">
                <a16:creationId xmlns:a16="http://schemas.microsoft.com/office/drawing/2014/main" id="{BD381D80-99E6-9B23-D2BB-28160DF31215}"/>
              </a:ext>
            </a:extLst>
          </p:cNvPr>
          <p:cNvSpPr>
            <a:spLocks noGrp="1"/>
          </p:cNvSpPr>
          <p:nvPr>
            <p:ph type="sldNum" sz="quarter" idx="3"/>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5E47633-1CDA-4E2F-8D78-C30349CEF6DD}"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2-04T03:56:18.421"/>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42,'6601'0,"-6582"0,-1 0,1-2,0-1,-1 0,0-1,20-7,6-7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2-04T03:56:23.664"/>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0,'41'11,"0"-3,1-1,-1-2,72-1,-63-3,931 6,-558-10,4645 3,-5008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216922-372D-82E1-A16D-3380829A0C1F}"/>
              </a:ext>
            </a:extLst>
          </p:cNvPr>
          <p:cNvSpPr>
            <a:spLocks noGrp="1"/>
          </p:cNvSpPr>
          <p:nvPr>
            <p:ph type="hdr" sz="quarter"/>
          </p:nvPr>
        </p:nvSpPr>
        <p:spPr>
          <a:xfrm>
            <a:off x="0" y="0"/>
            <a:ext cx="2971800"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a:extLst>
              <a:ext uri="{FF2B5EF4-FFF2-40B4-BE49-F238E27FC236}">
                <a16:creationId xmlns:a16="http://schemas.microsoft.com/office/drawing/2014/main" id="{0DF8E26A-F5A6-A9DF-F40E-1A70AAEFD058}"/>
              </a:ext>
            </a:extLst>
          </p:cNvPr>
          <p:cNvSpPr>
            <a:spLocks noGrp="1"/>
          </p:cNvSpPr>
          <p:nvPr>
            <p:ph type="dt" idx="1"/>
          </p:nvPr>
        </p:nvSpPr>
        <p:spPr>
          <a:xfrm>
            <a:off x="3884613" y="0"/>
            <a:ext cx="2971800" cy="46513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r>
              <a:rPr lang="en-US"/>
              <a:t>12/6/2023</a:t>
            </a:r>
            <a:endParaRPr lang="en-US" dirty="0"/>
          </a:p>
        </p:txBody>
      </p:sp>
      <p:sp>
        <p:nvSpPr>
          <p:cNvPr id="4" name="Slide Image Placeholder 3">
            <a:extLst>
              <a:ext uri="{FF2B5EF4-FFF2-40B4-BE49-F238E27FC236}">
                <a16:creationId xmlns:a16="http://schemas.microsoft.com/office/drawing/2014/main" id="{2CA39960-2A2F-9848-8617-E32D198832B4}"/>
              </a:ext>
            </a:extLst>
          </p:cNvPr>
          <p:cNvSpPr>
            <a:spLocks noGrp="1" noRot="1" noChangeAspect="1"/>
          </p:cNvSpPr>
          <p:nvPr>
            <p:ph type="sldImg" idx="2"/>
          </p:nvPr>
        </p:nvSpPr>
        <p:spPr>
          <a:xfrm>
            <a:off x="1106488" y="698500"/>
            <a:ext cx="4645025" cy="3484563"/>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A0ED28C2-5BFC-1E75-9744-D65956758B74}"/>
              </a:ext>
            </a:extLst>
          </p:cNvPr>
          <p:cNvSpPr>
            <a:spLocks noGrp="1"/>
          </p:cNvSpPr>
          <p:nvPr>
            <p:ph type="body" sz="quarter" idx="3"/>
          </p:nvPr>
        </p:nvSpPr>
        <p:spPr>
          <a:xfrm>
            <a:off x="685800" y="4414838"/>
            <a:ext cx="5486400" cy="4183062"/>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BD77CB6-CD8E-4EF5-C96C-2A0BF6CF7168}"/>
              </a:ext>
            </a:extLst>
          </p:cNvPr>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7" name="Slide Number Placeholder 6">
            <a:extLst>
              <a:ext uri="{FF2B5EF4-FFF2-40B4-BE49-F238E27FC236}">
                <a16:creationId xmlns:a16="http://schemas.microsoft.com/office/drawing/2014/main" id="{9C920DBE-5B78-EC32-FFDF-746FA396A65E}"/>
              </a:ext>
            </a:extLst>
          </p:cNvPr>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30BDB486-F24D-4D03-B849-E812252D8EFB}"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f hdr="0" ftr="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25E7D01B-5821-667D-593A-1012C4050B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D0D5FCCD-B36B-470B-1225-1CF8B3B4D2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800" dirty="0">
                <a:effectLst/>
                <a:latin typeface="Calibri" panose="020F0502020204030204" pitchFamily="34" charset="0"/>
                <a:ea typeface="Calibri" panose="020F0502020204030204" pitchFamily="34" charset="0"/>
              </a:rPr>
              <a:t>Good Morning. Welcome to our program about </a:t>
            </a:r>
            <a:r>
              <a:rPr lang="en-US" sz="1800" b="1" dirty="0">
                <a:effectLst/>
                <a:latin typeface="Calibri" panose="020F0502020204030204" pitchFamily="34" charset="0"/>
                <a:ea typeface="Calibri" panose="020F0502020204030204" pitchFamily="34" charset="0"/>
              </a:rPr>
              <a:t>You</a:t>
            </a:r>
            <a:r>
              <a:rPr lang="en-US" sz="1800" dirty="0">
                <a:effectLst/>
                <a:latin typeface="Calibri" panose="020F0502020204030204" pitchFamily="34" charset="0"/>
                <a:ea typeface="Calibri" panose="020F0502020204030204" pitchFamily="34" charset="0"/>
              </a:rPr>
              <a:t> &amp; Medicare.  My name is Tim Smolen. I am your presenter for today. I am the Program Manager for the SHIBA program. which is a free service of the Washington State Office of insurance Commissioner. I am very grateful to our colleagues at DRS for the invitation today. This program will be about an hour long, including time at the end for questions and answers. </a:t>
            </a:r>
            <a:endParaRPr lang="en-US" altLang="en-US" dirty="0"/>
          </a:p>
        </p:txBody>
      </p:sp>
      <p:sp>
        <p:nvSpPr>
          <p:cNvPr id="13316" name="Slide Number Placeholder 3">
            <a:extLst>
              <a:ext uri="{FF2B5EF4-FFF2-40B4-BE49-F238E27FC236}">
                <a16:creationId xmlns:a16="http://schemas.microsoft.com/office/drawing/2014/main" id="{5198E4EA-52B2-E865-7925-EDA5F6C640C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News Gothic MT" panose="020B0504020203020204" pitchFamily="34" charset="0"/>
              </a:defRPr>
            </a:lvl1pPr>
            <a:lvl2pPr marL="742950" indent="-285750">
              <a:defRPr>
                <a:solidFill>
                  <a:schemeClr val="tx1"/>
                </a:solidFill>
                <a:latin typeface="News Gothic MT" panose="020B0504020203020204" pitchFamily="34" charset="0"/>
              </a:defRPr>
            </a:lvl2pPr>
            <a:lvl3pPr marL="1143000" indent="-228600">
              <a:defRPr>
                <a:solidFill>
                  <a:schemeClr val="tx1"/>
                </a:solidFill>
                <a:latin typeface="News Gothic MT" panose="020B0504020203020204" pitchFamily="34" charset="0"/>
              </a:defRPr>
            </a:lvl3pPr>
            <a:lvl4pPr marL="1600200" indent="-228600">
              <a:defRPr>
                <a:solidFill>
                  <a:schemeClr val="tx1"/>
                </a:solidFill>
                <a:latin typeface="News Gothic MT" panose="020B0504020203020204" pitchFamily="34" charset="0"/>
              </a:defRPr>
            </a:lvl4pPr>
            <a:lvl5pPr marL="2057400" indent="-228600">
              <a:defRPr>
                <a:solidFill>
                  <a:schemeClr val="tx1"/>
                </a:solidFill>
                <a:latin typeface="News Gothic MT" panose="020B0504020203020204" pitchFamily="34" charset="0"/>
              </a:defRPr>
            </a:lvl5pPr>
            <a:lvl6pPr marL="2514600" indent="-228600" defTabSz="457200" eaLnBrk="0" fontAlgn="base" hangingPunct="0">
              <a:spcBef>
                <a:spcPct val="0"/>
              </a:spcBef>
              <a:spcAft>
                <a:spcPct val="0"/>
              </a:spcAft>
              <a:defRPr>
                <a:solidFill>
                  <a:schemeClr val="tx1"/>
                </a:solidFill>
                <a:latin typeface="News Gothic MT" panose="020B0504020203020204" pitchFamily="34" charset="0"/>
              </a:defRPr>
            </a:lvl6pPr>
            <a:lvl7pPr marL="2971800" indent="-228600" defTabSz="457200" eaLnBrk="0" fontAlgn="base" hangingPunct="0">
              <a:spcBef>
                <a:spcPct val="0"/>
              </a:spcBef>
              <a:spcAft>
                <a:spcPct val="0"/>
              </a:spcAft>
              <a:defRPr>
                <a:solidFill>
                  <a:schemeClr val="tx1"/>
                </a:solidFill>
                <a:latin typeface="News Gothic MT" panose="020B0504020203020204" pitchFamily="34" charset="0"/>
              </a:defRPr>
            </a:lvl7pPr>
            <a:lvl8pPr marL="3429000" indent="-228600" defTabSz="457200" eaLnBrk="0" fontAlgn="base" hangingPunct="0">
              <a:spcBef>
                <a:spcPct val="0"/>
              </a:spcBef>
              <a:spcAft>
                <a:spcPct val="0"/>
              </a:spcAft>
              <a:defRPr>
                <a:solidFill>
                  <a:schemeClr val="tx1"/>
                </a:solidFill>
                <a:latin typeface="News Gothic MT" panose="020B0504020203020204" pitchFamily="34" charset="0"/>
              </a:defRPr>
            </a:lvl8pPr>
            <a:lvl9pPr marL="3886200" indent="-228600" defTabSz="457200" eaLnBrk="0" fontAlgn="base" hangingPunct="0">
              <a:spcBef>
                <a:spcPct val="0"/>
              </a:spcBef>
              <a:spcAft>
                <a:spcPct val="0"/>
              </a:spcAft>
              <a:defRPr>
                <a:solidFill>
                  <a:schemeClr val="tx1"/>
                </a:solidFill>
                <a:latin typeface="News Gothic MT" panose="020B0504020203020204" pitchFamily="34" charset="0"/>
              </a:defRPr>
            </a:lvl9pPr>
          </a:lstStyle>
          <a:p>
            <a:fld id="{2541DA45-B8CF-40EE-BAFB-CEC142E7CBF1}" type="slidenum">
              <a:rPr lang="en-US" altLang="en-US" smtClean="0">
                <a:latin typeface="Calibri" panose="020F0502020204030204" pitchFamily="34" charset="0"/>
              </a:rPr>
              <a:pPr/>
              <a:t>1</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F789990A-27D9-9859-A7B1-FDAA3D6BFA80}"/>
              </a:ext>
            </a:extLst>
          </p:cNvPr>
          <p:cNvSpPr>
            <a:spLocks noGrp="1"/>
          </p:cNvSpPr>
          <p:nvPr>
            <p:ph type="dt" idx="1"/>
          </p:nvPr>
        </p:nvSpPr>
        <p:spPr/>
        <p:txBody>
          <a:bodyPr/>
          <a:lstStyle/>
          <a:p>
            <a:pPr>
              <a:defRPr/>
            </a:pPr>
            <a:r>
              <a:rPr lang="en-US"/>
              <a:t>12/6/2023</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effectLst/>
                <a:latin typeface="Calibri" panose="020F0502020204030204" pitchFamily="34" charset="0"/>
                <a:ea typeface="Calibri" panose="020F0502020204030204" pitchFamily="34" charset="0"/>
              </a:rPr>
              <a:t>We're imagining today's program as if you're encountering the Medicare program for the first time. In effect, you're coming into eligibility. </a:t>
            </a:r>
          </a:p>
          <a:p>
            <a:endParaRPr lang="en-US" sz="1600" dirty="0">
              <a:effectLst/>
              <a:latin typeface="Calibri" panose="020F0502020204030204" pitchFamily="34" charset="0"/>
              <a:ea typeface="Calibri" panose="020F0502020204030204" pitchFamily="34" charset="0"/>
            </a:endParaRPr>
          </a:p>
          <a:p>
            <a:r>
              <a:rPr lang="en-US" sz="1600" dirty="0">
                <a:effectLst/>
                <a:latin typeface="Calibri" panose="020F0502020204030204" pitchFamily="34" charset="0"/>
                <a:ea typeface="Calibri" panose="020F0502020204030204" pitchFamily="34" charset="0"/>
              </a:rPr>
              <a:t>The first part of today's program is going to be about eligibility. Who is eligible? </a:t>
            </a:r>
          </a:p>
          <a:p>
            <a:endParaRPr lang="en-US" sz="1600" dirty="0">
              <a:effectLst/>
              <a:latin typeface="Calibri" panose="020F0502020204030204" pitchFamily="34" charset="0"/>
              <a:ea typeface="Calibri" panose="020F0502020204030204" pitchFamily="34" charset="0"/>
            </a:endParaRPr>
          </a:p>
          <a:p>
            <a:r>
              <a:rPr lang="en-US" sz="1600" dirty="0">
                <a:effectLst/>
                <a:latin typeface="Calibri" panose="020F0502020204030204" pitchFamily="34" charset="0"/>
                <a:ea typeface="Calibri" panose="020F0502020204030204" pitchFamily="34" charset="0"/>
              </a:rPr>
              <a:t>I’m going to refer to Medicare as an entitlement program. And so, I'm going to talk about who's entitled to the program. And how do they exercise or use their entitlement. So, </a:t>
            </a:r>
            <a:r>
              <a:rPr lang="en-US" sz="1600" b="1" dirty="0">
                <a:effectLst/>
                <a:latin typeface="Calibri" panose="020F0502020204030204" pitchFamily="34" charset="0"/>
                <a:ea typeface="Calibri" panose="020F0502020204030204" pitchFamily="34" charset="0"/>
              </a:rPr>
              <a:t>who's entitled? </a:t>
            </a:r>
            <a:r>
              <a:rPr lang="en-US" sz="1600" dirty="0">
                <a:effectLst/>
                <a:latin typeface="Calibri" panose="020F0502020204030204" pitchFamily="34" charset="0"/>
                <a:ea typeface="Calibri" panose="020F0502020204030204" pitchFamily="34" charset="0"/>
              </a:rPr>
              <a:t>And how do they get started?</a:t>
            </a:r>
            <a:endParaRPr lang="en-US" sz="1600" dirty="0"/>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10</a:t>
            </a:fld>
            <a:endParaRPr lang="en-US" altLang="en-US" dirty="0"/>
          </a:p>
        </p:txBody>
      </p:sp>
      <p:sp>
        <p:nvSpPr>
          <p:cNvPr id="5" name="Date Placeholder 4">
            <a:extLst>
              <a:ext uri="{FF2B5EF4-FFF2-40B4-BE49-F238E27FC236}">
                <a16:creationId xmlns:a16="http://schemas.microsoft.com/office/drawing/2014/main" id="{9C135F81-A256-64A1-8E6B-36E903A8BEC1}"/>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1957047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11</a:t>
            </a:fld>
            <a:endParaRPr lang="en-US" altLang="en-US" dirty="0"/>
          </a:p>
        </p:txBody>
      </p:sp>
    </p:spTree>
    <p:extLst>
      <p:ext uri="{BB962C8B-B14F-4D97-AF65-F5344CB8AC3E}">
        <p14:creationId xmlns:p14="http://schemas.microsoft.com/office/powerpoint/2010/main" val="2017586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effectLst/>
                <a:latin typeface="Calibri" panose="020F0502020204030204" pitchFamily="34" charset="0"/>
                <a:ea typeface="Calibri" panose="020F0502020204030204" pitchFamily="34" charset="0"/>
              </a:rPr>
              <a:t>What people imagine is a person who's aged - and ready to retire or recently retired. and that's absolutely accurate. And it's a bit more complex than that. </a:t>
            </a:r>
          </a:p>
          <a:p>
            <a:endParaRPr lang="en-US" sz="1600" dirty="0">
              <a:effectLst/>
              <a:latin typeface="Calibri" panose="020F0502020204030204" pitchFamily="34" charset="0"/>
              <a:ea typeface="Calibri" panose="020F0502020204030204" pitchFamily="34" charset="0"/>
            </a:endParaRPr>
          </a:p>
          <a:p>
            <a:r>
              <a:rPr lang="en-US" sz="1600" dirty="0">
                <a:effectLst/>
                <a:latin typeface="Calibri" panose="020F0502020204030204" pitchFamily="34" charset="0"/>
                <a:ea typeface="Calibri" panose="020F0502020204030204" pitchFamily="34" charset="0"/>
              </a:rPr>
              <a:t>When we talk about eligibility for Medicare, we're talking about different sets of conditions. </a:t>
            </a:r>
          </a:p>
          <a:p>
            <a:pPr marL="342900" indent="-342900">
              <a:buFont typeface="+mj-lt"/>
              <a:buAutoNum type="arabicPeriod"/>
            </a:pPr>
            <a:r>
              <a:rPr lang="en-US" sz="1600" dirty="0">
                <a:effectLst/>
                <a:latin typeface="Calibri" panose="020F0502020204030204" pitchFamily="34" charset="0"/>
                <a:ea typeface="Calibri" panose="020F0502020204030204" pitchFamily="34" charset="0"/>
              </a:rPr>
              <a:t>The first is whether a person is over age or disabled. </a:t>
            </a:r>
          </a:p>
          <a:p>
            <a:pPr marL="342900" indent="-342900">
              <a:buFont typeface="+mj-lt"/>
              <a:buAutoNum type="arabicPeriod"/>
            </a:pPr>
            <a:r>
              <a:rPr lang="en-US" sz="1600" dirty="0">
                <a:effectLst/>
                <a:latin typeface="Calibri" panose="020F0502020204030204" pitchFamily="34" charset="0"/>
                <a:ea typeface="Calibri" panose="020F0502020204030204" pitchFamily="34" charset="0"/>
              </a:rPr>
              <a:t>The second set of conditions is whether the person is a citizen of the United States or a lawful, permanent resident.</a:t>
            </a:r>
          </a:p>
          <a:p>
            <a:endParaRPr lang="en-US" sz="1600" dirty="0">
              <a:effectLst/>
              <a:latin typeface="Calibri" panose="020F0502020204030204" pitchFamily="34" charset="0"/>
              <a:ea typeface="Calibri" panose="020F0502020204030204" pitchFamily="34" charset="0"/>
            </a:endParaRPr>
          </a:p>
          <a:p>
            <a:r>
              <a:rPr lang="en-US" sz="1600" dirty="0">
                <a:effectLst/>
                <a:latin typeface="Calibri" panose="020F0502020204030204" pitchFamily="34" charset="0"/>
                <a:ea typeface="Calibri" panose="020F0502020204030204" pitchFamily="34" charset="0"/>
              </a:rPr>
              <a:t>So, we can imagine kinds of eligibility, and I've depicted those here in this chart</a:t>
            </a:r>
            <a:r>
              <a:rPr lang="en-US" sz="1800" dirty="0">
                <a:effectLst/>
                <a:latin typeface="Calibri" panose="020F0502020204030204" pitchFamily="34" charset="0"/>
                <a:ea typeface="Calibri" panose="020F0502020204030204" pitchFamily="34" charset="0"/>
              </a:rPr>
              <a:t>. </a:t>
            </a: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12</a:t>
            </a:fld>
            <a:endParaRPr lang="en-US" altLang="en-US" dirty="0"/>
          </a:p>
        </p:txBody>
      </p:sp>
      <p:sp>
        <p:nvSpPr>
          <p:cNvPr id="5" name="Date Placeholder 4">
            <a:extLst>
              <a:ext uri="{FF2B5EF4-FFF2-40B4-BE49-F238E27FC236}">
                <a16:creationId xmlns:a16="http://schemas.microsoft.com/office/drawing/2014/main" id="{16EC26B6-3236-FB45-6551-998E42A1BCC8}"/>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2750176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 divergence of the full retirement age and the age of eligibility has serious consequences for both Social Security and Medicare.</a:t>
            </a:r>
          </a:p>
          <a:p>
            <a:endParaRPr lang="en-US" sz="1600" dirty="0"/>
          </a:p>
          <a:p>
            <a:r>
              <a:rPr lang="en-US" sz="1600" dirty="0"/>
              <a:t>And it complicates the task of enrollment for many people.</a:t>
            </a: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13</a:t>
            </a:fld>
            <a:endParaRPr lang="en-US" altLang="en-US" dirty="0"/>
          </a:p>
        </p:txBody>
      </p:sp>
      <p:sp>
        <p:nvSpPr>
          <p:cNvPr id="5" name="Date Placeholder 4">
            <a:extLst>
              <a:ext uri="{FF2B5EF4-FFF2-40B4-BE49-F238E27FC236}">
                <a16:creationId xmlns:a16="http://schemas.microsoft.com/office/drawing/2014/main" id="{286782DD-7B9D-32D2-1B86-A9B9DADDF982}"/>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82358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14</a:t>
            </a:fld>
            <a:endParaRPr lang="en-US" altLang="en-US" dirty="0"/>
          </a:p>
        </p:txBody>
      </p:sp>
      <p:sp>
        <p:nvSpPr>
          <p:cNvPr id="5" name="Date Placeholder 4">
            <a:extLst>
              <a:ext uri="{FF2B5EF4-FFF2-40B4-BE49-F238E27FC236}">
                <a16:creationId xmlns:a16="http://schemas.microsoft.com/office/drawing/2014/main" id="{D60680D1-7C49-8A67-4C7E-4B1428D51108}"/>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321218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This question about deferring enrollment in Medicare Part B is a very common question for us.</a:t>
            </a: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15</a:t>
            </a:fld>
            <a:endParaRPr lang="en-US" altLang="en-US" dirty="0"/>
          </a:p>
        </p:txBody>
      </p:sp>
      <p:sp>
        <p:nvSpPr>
          <p:cNvPr id="5" name="Date Placeholder 4">
            <a:extLst>
              <a:ext uri="{FF2B5EF4-FFF2-40B4-BE49-F238E27FC236}">
                <a16:creationId xmlns:a16="http://schemas.microsoft.com/office/drawing/2014/main" id="{F743DC4E-5676-F7BD-FAFF-E20802E09F23}"/>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322684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16</a:t>
            </a:fld>
            <a:endParaRPr lang="en-US" altLang="en-US" dirty="0"/>
          </a:p>
        </p:txBody>
      </p:sp>
      <p:sp>
        <p:nvSpPr>
          <p:cNvPr id="5" name="Date Placeholder 4">
            <a:extLst>
              <a:ext uri="{FF2B5EF4-FFF2-40B4-BE49-F238E27FC236}">
                <a16:creationId xmlns:a16="http://schemas.microsoft.com/office/drawing/2014/main" id="{C9869DAC-FF6F-22AE-350B-162D87CC7C6E}"/>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16533514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SHIBA volunteers are trained in ‘person-centered counseling’ and to interview for understanding the person, first, and their needs vis-à-vis the Medicare program.</a:t>
            </a: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17</a:t>
            </a:fld>
            <a:endParaRPr lang="en-US" altLang="en-US" dirty="0"/>
          </a:p>
        </p:txBody>
      </p:sp>
      <p:sp>
        <p:nvSpPr>
          <p:cNvPr id="5" name="Date Placeholder 4">
            <a:extLst>
              <a:ext uri="{FF2B5EF4-FFF2-40B4-BE49-F238E27FC236}">
                <a16:creationId xmlns:a16="http://schemas.microsoft.com/office/drawing/2014/main" id="{56699BD1-90BF-6420-9BF4-72449D7AA822}"/>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7983016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18</a:t>
            </a:fld>
            <a:endParaRPr lang="en-US" altLang="en-US" dirty="0"/>
          </a:p>
        </p:txBody>
      </p:sp>
    </p:spTree>
    <p:extLst>
      <p:ext uri="{BB962C8B-B14F-4D97-AF65-F5344CB8AC3E}">
        <p14:creationId xmlns:p14="http://schemas.microsoft.com/office/powerpoint/2010/main" val="40545630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You’ve probably heard of Medicare, right?</a:t>
            </a:r>
          </a:p>
          <a:p>
            <a:endParaRPr lang="en-US" sz="1600" dirty="0"/>
          </a:p>
          <a:p>
            <a:r>
              <a:rPr lang="en-US" sz="1600" dirty="0"/>
              <a:t>It means different things to different people. </a:t>
            </a:r>
          </a:p>
          <a:p>
            <a:endParaRPr lang="en-US" sz="1600" dirty="0"/>
          </a:p>
          <a:p>
            <a:r>
              <a:rPr lang="en-US" sz="1600" dirty="0"/>
              <a:t>Medicare is an amendment to the Social Security Act. </a:t>
            </a:r>
          </a:p>
          <a:p>
            <a:endParaRPr lang="en-US" sz="1600" dirty="0"/>
          </a:p>
          <a:p>
            <a:r>
              <a:rPr lang="en-US" sz="1600" dirty="0"/>
              <a:t>It is modeled on Social Security and conforms to what private health insurance was like back in 1965.</a:t>
            </a:r>
          </a:p>
          <a:p>
            <a:endParaRPr lang="en-US" sz="1400" dirty="0"/>
          </a:p>
        </p:txBody>
      </p:sp>
      <p:sp>
        <p:nvSpPr>
          <p:cNvPr id="4" name="Slide Number Placeholder 3"/>
          <p:cNvSpPr>
            <a:spLocks noGrp="1"/>
          </p:cNvSpPr>
          <p:nvPr>
            <p:ph type="sldNum" sz="quarter" idx="5"/>
          </p:nvPr>
        </p:nvSpPr>
        <p:spPr/>
        <p:txBody>
          <a:bodyPr/>
          <a:lstStyle/>
          <a:p>
            <a:pPr>
              <a:defRPr/>
            </a:pPr>
            <a:fld id="{DBD6480A-0EC6-4AD4-B1DC-EC92D829E819}" type="slidenum">
              <a:rPr lang="en-US" altLang="en-US" smtClean="0"/>
              <a:pPr>
                <a:defRPr/>
              </a:pPr>
              <a:t>19</a:t>
            </a:fld>
            <a:endParaRPr lang="en-US" altLang="en-US" dirty="0"/>
          </a:p>
        </p:txBody>
      </p:sp>
      <p:sp>
        <p:nvSpPr>
          <p:cNvPr id="5" name="Date Placeholder 4">
            <a:extLst>
              <a:ext uri="{FF2B5EF4-FFF2-40B4-BE49-F238E27FC236}">
                <a16:creationId xmlns:a16="http://schemas.microsoft.com/office/drawing/2014/main" id="{5C7F8284-E753-DCE7-961B-C0C2742D0D12}"/>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2215484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Bef>
                <a:spcPts val="0"/>
              </a:spcBef>
              <a:spcAft>
                <a:spcPts val="0"/>
              </a:spcAft>
            </a:pPr>
            <a:r>
              <a:rPr lang="en-US" sz="1600" kern="100" dirty="0">
                <a:ea typeface="Calibri" panose="020F0502020204030204" pitchFamily="34" charset="0"/>
                <a:cs typeface="Times New Roman" panose="02020603050405020304" pitchFamily="18" charset="0"/>
              </a:rPr>
              <a:t>Thank you for inviting us today. I am saying “</a:t>
            </a:r>
            <a:r>
              <a:rPr lang="en-US" sz="1600" u="sng" kern="100" dirty="0">
                <a:ea typeface="Calibri" panose="020F0502020204030204" pitchFamily="34" charset="0"/>
                <a:cs typeface="Times New Roman" panose="02020603050405020304" pitchFamily="18" charset="0"/>
              </a:rPr>
              <a:t>us”</a:t>
            </a:r>
            <a:r>
              <a:rPr lang="en-US" sz="1600" kern="100" dirty="0">
                <a:ea typeface="Calibri" panose="020F0502020204030204" pitchFamily="34" charset="0"/>
                <a:cs typeface="Times New Roman" panose="02020603050405020304" pitchFamily="18" charset="0"/>
              </a:rPr>
              <a:t> to acknowledge that the substantial work of the program is completed by our network of trained volunteers and Volunteer Coordinators as well as community partners and the professional staff with whom I work at the OIC. </a:t>
            </a:r>
          </a:p>
          <a:p>
            <a:pPr>
              <a:lnSpc>
                <a:spcPct val="150000"/>
              </a:lnSpc>
              <a:spcBef>
                <a:spcPts val="0"/>
              </a:spcBef>
              <a:spcAft>
                <a:spcPts val="0"/>
              </a:spcAft>
            </a:pPr>
            <a:endParaRPr lang="en-US" sz="1600" kern="100" dirty="0">
              <a:latin typeface="+mn-lt"/>
              <a:cs typeface="Times New Roman" panose="02020603050405020304" pitchFamily="18" charset="0"/>
            </a:endParaRPr>
          </a:p>
          <a:p>
            <a:pPr>
              <a:lnSpc>
                <a:spcPct val="150000"/>
              </a:lnSpc>
              <a:spcBef>
                <a:spcPts val="0"/>
              </a:spcBef>
              <a:spcAft>
                <a:spcPts val="0"/>
              </a:spcAft>
            </a:pPr>
            <a:r>
              <a:rPr lang="en-US" sz="1600" dirty="0">
                <a:effectLst/>
                <a:latin typeface="Calibri" panose="020F0502020204030204" pitchFamily="34" charset="0"/>
                <a:ea typeface="Calibri" panose="020F0502020204030204" pitchFamily="34" charset="0"/>
              </a:rPr>
              <a:t>Today's program will be recorded. It'll be available on the DRS website as well as the slide deck that accompanies this program. </a:t>
            </a:r>
            <a:endParaRPr lang="en-US" sz="1600" dirty="0">
              <a:latin typeface="+mn-lt"/>
            </a:endParaRPr>
          </a:p>
        </p:txBody>
      </p:sp>
      <p:sp>
        <p:nvSpPr>
          <p:cNvPr id="4" name="Slide Number Placeholder 3"/>
          <p:cNvSpPr>
            <a:spLocks noGrp="1"/>
          </p:cNvSpPr>
          <p:nvPr>
            <p:ph type="sldNum" sz="quarter" idx="5"/>
          </p:nvPr>
        </p:nvSpPr>
        <p:spPr/>
        <p:txBody>
          <a:bodyPr/>
          <a:lstStyle/>
          <a:p>
            <a:pPr>
              <a:defRPr/>
            </a:pPr>
            <a:fld id="{DBD6480A-0EC6-4AD4-B1DC-EC92D829E819}" type="slidenum">
              <a:rPr lang="en-US" altLang="en-US" smtClean="0"/>
              <a:pPr>
                <a:defRPr/>
              </a:pPr>
              <a:t>2</a:t>
            </a:fld>
            <a:endParaRPr lang="en-US" altLang="en-US" dirty="0"/>
          </a:p>
        </p:txBody>
      </p:sp>
      <p:sp>
        <p:nvSpPr>
          <p:cNvPr id="5" name="Date Placeholder 4">
            <a:extLst>
              <a:ext uri="{FF2B5EF4-FFF2-40B4-BE49-F238E27FC236}">
                <a16:creationId xmlns:a16="http://schemas.microsoft.com/office/drawing/2014/main" id="{E771ABF7-94C2-2862-F0B5-3ECBA2AC99B5}"/>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21967514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Over the years, we’ve expanded Medicare coverage.</a:t>
            </a:r>
          </a:p>
          <a:p>
            <a:endParaRPr lang="en-US" sz="1600" dirty="0"/>
          </a:p>
          <a:p>
            <a:r>
              <a:rPr lang="en-US" sz="1600" dirty="0"/>
              <a:t>This applies to eligibility – </a:t>
            </a:r>
            <a:r>
              <a:rPr lang="en-US" sz="1600" u="sng" dirty="0"/>
              <a:t>who</a:t>
            </a:r>
            <a:r>
              <a:rPr lang="en-US" sz="1600" dirty="0"/>
              <a:t> can get Medicare? – as well </a:t>
            </a:r>
            <a:r>
              <a:rPr lang="en-US" sz="1600" u="sng" dirty="0"/>
              <a:t>what</a:t>
            </a:r>
            <a:r>
              <a:rPr lang="en-US" sz="1600" dirty="0"/>
              <a:t> does Medicare pay for – covered benefits – as well as how you get the benefits to which you are entitled.</a:t>
            </a:r>
          </a:p>
          <a:p>
            <a:endParaRPr lang="en-US" sz="1600" dirty="0"/>
          </a:p>
          <a:p>
            <a:r>
              <a:rPr lang="en-US" sz="1600" dirty="0"/>
              <a:t>For today, the </a:t>
            </a:r>
            <a:r>
              <a:rPr lang="en-US" sz="1600" u="sng" dirty="0"/>
              <a:t>what</a:t>
            </a:r>
            <a:r>
              <a:rPr lang="en-US" sz="1600" dirty="0"/>
              <a:t> and </a:t>
            </a:r>
            <a:r>
              <a:rPr lang="en-US" sz="1600" u="sng" dirty="0"/>
              <a:t>how</a:t>
            </a:r>
            <a:r>
              <a:rPr lang="en-US" sz="1600" dirty="0"/>
              <a:t>.</a:t>
            </a:r>
          </a:p>
          <a:p>
            <a:endParaRPr lang="en-US" sz="1600" dirty="0"/>
          </a:p>
          <a:p>
            <a:r>
              <a:rPr lang="en-US" sz="1600" dirty="0"/>
              <a:t>You’ve heard there are four (4) parts of Medicare. True.</a:t>
            </a:r>
          </a:p>
          <a:p>
            <a:endParaRPr lang="en-US" sz="1600" dirty="0"/>
          </a:p>
          <a:p>
            <a:r>
              <a:rPr lang="en-US" sz="1600" dirty="0"/>
              <a:t>Medicare Part C is what we now call Medicare Advantage or Medicare Health Plans. </a:t>
            </a:r>
          </a:p>
          <a:p>
            <a:endParaRPr lang="en-US" sz="1600" dirty="0"/>
          </a:p>
          <a:p>
            <a:r>
              <a:rPr lang="en-US" sz="1600" dirty="0"/>
              <a:t>People choose an approach to receive their Medicare benefits:</a:t>
            </a:r>
          </a:p>
          <a:p>
            <a:endParaRPr lang="en-US" sz="1600" dirty="0"/>
          </a:p>
          <a:p>
            <a:r>
              <a:rPr lang="en-US" sz="1600" dirty="0"/>
              <a:t>Original Medicare </a:t>
            </a:r>
          </a:p>
          <a:p>
            <a:pPr lvl="1"/>
            <a:r>
              <a:rPr lang="en-US" sz="1600" i="1" u="sng" dirty="0"/>
              <a:t>Or</a:t>
            </a:r>
            <a:r>
              <a:rPr lang="en-US" sz="1600" dirty="0"/>
              <a:t> </a:t>
            </a:r>
          </a:p>
          <a:p>
            <a:r>
              <a:rPr lang="en-US" sz="1600" dirty="0"/>
              <a:t>Medicare Advantage</a:t>
            </a:r>
          </a:p>
          <a:p>
            <a:endParaRPr lang="en-US" sz="1600" dirty="0"/>
          </a:p>
          <a:p>
            <a:r>
              <a:rPr lang="en-US" sz="1600" dirty="0"/>
              <a:t>These are exclusive systems. You elect one or the other.</a:t>
            </a:r>
          </a:p>
          <a:p>
            <a:endParaRPr lang="en-US" sz="1600" dirty="0"/>
          </a:p>
          <a:p>
            <a:r>
              <a:rPr lang="en-US" sz="1600" dirty="0"/>
              <a:t>Medicare Part D is coverage for outpatient prescription drugs. </a:t>
            </a:r>
          </a:p>
          <a:p>
            <a:endParaRPr lang="en-US" sz="1600" dirty="0"/>
          </a:p>
          <a:p>
            <a:r>
              <a:rPr lang="en-US" sz="1600" dirty="0"/>
              <a:t>When we say </a:t>
            </a:r>
            <a:r>
              <a:rPr lang="en-US" sz="1600" u="sng" dirty="0"/>
              <a:t>‘eligible for Medicare’ </a:t>
            </a:r>
            <a:r>
              <a:rPr lang="en-US" sz="1600" dirty="0"/>
              <a:t>what we really mean is that a person is eligible for Medicare Part A or Medicare Part B or both of those. </a:t>
            </a:r>
          </a:p>
          <a:p>
            <a:r>
              <a:rPr lang="en-US" sz="1600" dirty="0"/>
              <a:t> </a:t>
            </a:r>
          </a:p>
          <a:p>
            <a:r>
              <a:rPr lang="en-US" sz="1600" dirty="0"/>
              <a:t>A person is eligible for Part C if and only if they are enrolled in </a:t>
            </a:r>
          </a:p>
          <a:p>
            <a:r>
              <a:rPr lang="en-US" sz="1600" dirty="0"/>
              <a:t>Medicare Part A </a:t>
            </a:r>
            <a:r>
              <a:rPr lang="en-US" sz="1600" u="sng" dirty="0"/>
              <a:t>and</a:t>
            </a:r>
            <a:r>
              <a:rPr lang="en-US" sz="1600" dirty="0"/>
              <a:t> Medicare Part B</a:t>
            </a:r>
          </a:p>
          <a:p>
            <a:endParaRPr lang="en-US" sz="1600" dirty="0"/>
          </a:p>
          <a:p>
            <a:r>
              <a:rPr lang="en-US" sz="1600" dirty="0"/>
              <a:t>A person is eligible for Part D if they are enrolled in </a:t>
            </a:r>
          </a:p>
          <a:p>
            <a:r>
              <a:rPr lang="en-US" sz="1600" dirty="0"/>
              <a:t>Medicare Part A </a:t>
            </a:r>
            <a:r>
              <a:rPr lang="en-US" sz="1600" u="sng" dirty="0"/>
              <a:t>or</a:t>
            </a:r>
            <a:r>
              <a:rPr lang="en-US" sz="1600" dirty="0"/>
              <a:t> Medicare Part B</a:t>
            </a:r>
          </a:p>
          <a:p>
            <a:endParaRPr lang="en-US" dirty="0"/>
          </a:p>
        </p:txBody>
      </p:sp>
      <p:sp>
        <p:nvSpPr>
          <p:cNvPr id="4" name="Slide Number Placeholder 3"/>
          <p:cNvSpPr>
            <a:spLocks noGrp="1"/>
          </p:cNvSpPr>
          <p:nvPr>
            <p:ph type="sldNum" sz="quarter" idx="5"/>
          </p:nvPr>
        </p:nvSpPr>
        <p:spPr/>
        <p:txBody>
          <a:bodyPr/>
          <a:lstStyle/>
          <a:p>
            <a:pPr>
              <a:defRPr/>
            </a:pPr>
            <a:fld id="{DBD6480A-0EC6-4AD4-B1DC-EC92D829E819}" type="slidenum">
              <a:rPr lang="en-US" altLang="en-US" smtClean="0"/>
              <a:pPr>
                <a:defRPr/>
              </a:pPr>
              <a:t>20</a:t>
            </a:fld>
            <a:endParaRPr lang="en-US" altLang="en-US" dirty="0"/>
          </a:p>
        </p:txBody>
      </p:sp>
      <p:sp>
        <p:nvSpPr>
          <p:cNvPr id="5" name="Date Placeholder 4">
            <a:extLst>
              <a:ext uri="{FF2B5EF4-FFF2-40B4-BE49-F238E27FC236}">
                <a16:creationId xmlns:a16="http://schemas.microsoft.com/office/drawing/2014/main" id="{523DF947-C392-7BF8-8141-9CAFFE868F8D}"/>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9552529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21</a:t>
            </a:fld>
            <a:endParaRPr lang="en-US" altLang="en-US" dirty="0"/>
          </a:p>
        </p:txBody>
      </p:sp>
      <p:sp>
        <p:nvSpPr>
          <p:cNvPr id="5" name="Date Placeholder 4">
            <a:extLst>
              <a:ext uri="{FF2B5EF4-FFF2-40B4-BE49-F238E27FC236}">
                <a16:creationId xmlns:a16="http://schemas.microsoft.com/office/drawing/2014/main" id="{4A392EB4-36BF-654B-ED7D-E60B74A53180}"/>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20893205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In this program today, we’re going to focus on getting started in Medicare.</a:t>
            </a:r>
          </a:p>
          <a:p>
            <a:endParaRPr lang="en-US" sz="1600" dirty="0"/>
          </a:p>
          <a:p>
            <a:r>
              <a:rPr lang="en-US" sz="1600" dirty="0"/>
              <a:t>There is a whole other (fun, interesting) program on switching the kind of insurance or the company for another time.</a:t>
            </a: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22</a:t>
            </a:fld>
            <a:endParaRPr lang="en-US" altLang="en-US" dirty="0"/>
          </a:p>
        </p:txBody>
      </p:sp>
      <p:sp>
        <p:nvSpPr>
          <p:cNvPr id="5" name="Date Placeholder 4">
            <a:extLst>
              <a:ext uri="{FF2B5EF4-FFF2-40B4-BE49-F238E27FC236}">
                <a16:creationId xmlns:a16="http://schemas.microsoft.com/office/drawing/2014/main" id="{47314C8F-247F-96BA-8CE3-04D1D064E6EF}"/>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34172362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600" dirty="0"/>
              <a:t>We’re focused on a person who qualifies by reason of age today.</a:t>
            </a:r>
          </a:p>
          <a:p>
            <a:endParaRPr lang="en-US" altLang="en-US" sz="1600" dirty="0"/>
          </a:p>
          <a:p>
            <a:r>
              <a:rPr lang="en-US" altLang="en-US" sz="1600" dirty="0"/>
              <a:t>There are analogous enrollment periods for people who qualify based on disability.</a:t>
            </a:r>
          </a:p>
          <a:p>
            <a:endParaRPr lang="en-US" dirty="0"/>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23</a:t>
            </a:fld>
            <a:endParaRPr lang="en-US" altLang="en-US" dirty="0"/>
          </a:p>
        </p:txBody>
      </p:sp>
    </p:spTree>
    <p:extLst>
      <p:ext uri="{BB962C8B-B14F-4D97-AF65-F5344CB8AC3E}">
        <p14:creationId xmlns:p14="http://schemas.microsoft.com/office/powerpoint/2010/main" val="39342146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xfrm>
            <a:off x="1257300" y="719138"/>
            <a:ext cx="48006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600" dirty="0"/>
              <a:t>For my ‘sharpshooters’: if your birthday is the first day of the month, you are eligible as of the first day of the prior month! Just shift the entire calendar forward one month.</a:t>
            </a:r>
          </a:p>
        </p:txBody>
      </p:sp>
      <p:sp>
        <p:nvSpPr>
          <p:cNvPr id="4" name="Slide Number Placeholder 3"/>
          <p:cNvSpPr>
            <a:spLocks noGrp="1"/>
          </p:cNvSpPr>
          <p:nvPr>
            <p:ph type="sldNum" sz="quarter" idx="5"/>
          </p:nvPr>
        </p:nvSpPr>
        <p:spPr/>
        <p:txBody>
          <a:bodyPr/>
          <a:lstStyle/>
          <a:p>
            <a:pPr>
              <a:defRPr/>
            </a:pPr>
            <a:fld id="{86A31D5F-7016-4CD2-8196-6ECF941C7773}" type="slidenum">
              <a:rPr lang="en-US" smtClean="0"/>
              <a:pPr>
                <a:defRPr/>
              </a:pPr>
              <a:t>24</a:t>
            </a:fld>
            <a:endParaRPr lang="en-US" dirty="0"/>
          </a:p>
        </p:txBody>
      </p:sp>
      <p:sp>
        <p:nvSpPr>
          <p:cNvPr id="3" name="Footer Placeholder 2"/>
          <p:cNvSpPr>
            <a:spLocks noGrp="1"/>
          </p:cNvSpPr>
          <p:nvPr>
            <p:ph type="ftr" sz="quarter" idx="10"/>
          </p:nvPr>
        </p:nvSpPr>
        <p:spPr/>
        <p:txBody>
          <a:bodyPr/>
          <a:lstStyle/>
          <a:p>
            <a:pPr>
              <a:defRPr/>
            </a:pPr>
            <a:r>
              <a:rPr lang="en-US" dirty="0"/>
              <a:t>SHIBA Advisor Basic Training  |  Updated August 2022</a:t>
            </a:r>
          </a:p>
        </p:txBody>
      </p:sp>
      <p:sp>
        <p:nvSpPr>
          <p:cNvPr id="2" name="Date Placeholder 1">
            <a:extLst>
              <a:ext uri="{FF2B5EF4-FFF2-40B4-BE49-F238E27FC236}">
                <a16:creationId xmlns:a16="http://schemas.microsoft.com/office/drawing/2014/main" id="{17A9EBEE-D73B-AAB8-8598-CB3ECAE4DAF2}"/>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7102783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25</a:t>
            </a:fld>
            <a:endParaRPr lang="en-US" altLang="en-US" dirty="0"/>
          </a:p>
        </p:txBody>
      </p:sp>
      <p:sp>
        <p:nvSpPr>
          <p:cNvPr id="5" name="Date Placeholder 4">
            <a:extLst>
              <a:ext uri="{FF2B5EF4-FFF2-40B4-BE49-F238E27FC236}">
                <a16:creationId xmlns:a16="http://schemas.microsoft.com/office/drawing/2014/main" id="{5F475B81-FF3B-466C-4B40-F8F9DA1DB32A}"/>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17521895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i="1" kern="100" dirty="0">
                <a:effectLst/>
                <a:latin typeface="Calibri" panose="020F0502020204030204" pitchFamily="34" charset="0"/>
                <a:ea typeface="Calibri" panose="020F0502020204030204" pitchFamily="34" charset="0"/>
                <a:cs typeface="Times New Roman" panose="02020603050405020304" pitchFamily="18" charset="0"/>
              </a:rPr>
              <a:t>Occurs after the Initial Enrollment Period (IEP) ends.</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26</a:t>
            </a:fld>
            <a:endParaRPr lang="en-US" altLang="en-US" dirty="0"/>
          </a:p>
        </p:txBody>
      </p:sp>
      <p:sp>
        <p:nvSpPr>
          <p:cNvPr id="5" name="Date Placeholder 4">
            <a:extLst>
              <a:ext uri="{FF2B5EF4-FFF2-40B4-BE49-F238E27FC236}">
                <a16:creationId xmlns:a16="http://schemas.microsoft.com/office/drawing/2014/main" id="{64E03CA0-DC95-95DA-B0E6-E9061FE02019}"/>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1542720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27</a:t>
            </a:fld>
            <a:endParaRPr lang="en-US" altLang="en-US" dirty="0"/>
          </a:p>
        </p:txBody>
      </p:sp>
    </p:spTree>
    <p:extLst>
      <p:ext uri="{BB962C8B-B14F-4D97-AF65-F5344CB8AC3E}">
        <p14:creationId xmlns:p14="http://schemas.microsoft.com/office/powerpoint/2010/main" val="36309062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28</a:t>
            </a:fld>
            <a:endParaRPr lang="en-US" altLang="en-US" dirty="0"/>
          </a:p>
        </p:txBody>
      </p:sp>
    </p:spTree>
    <p:extLst>
      <p:ext uri="{BB962C8B-B14F-4D97-AF65-F5344CB8AC3E}">
        <p14:creationId xmlns:p14="http://schemas.microsoft.com/office/powerpoint/2010/main" val="17049984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29</a:t>
            </a:fld>
            <a:endParaRPr lang="en-US" altLang="en-US" dirty="0"/>
          </a:p>
        </p:txBody>
      </p:sp>
    </p:spTree>
    <p:extLst>
      <p:ext uri="{BB962C8B-B14F-4D97-AF65-F5344CB8AC3E}">
        <p14:creationId xmlns:p14="http://schemas.microsoft.com/office/powerpoint/2010/main" val="388049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effectLst/>
                <a:latin typeface="Calibri" panose="020F0502020204030204" pitchFamily="34" charset="0"/>
                <a:ea typeface="Calibri" panose="020F0502020204030204" pitchFamily="34" charset="0"/>
              </a:rPr>
              <a:t>Here’s what we're hoping to accomplish today. </a:t>
            </a: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3</a:t>
            </a:fld>
            <a:endParaRPr lang="en-US" altLang="en-US" dirty="0"/>
          </a:p>
        </p:txBody>
      </p:sp>
      <p:sp>
        <p:nvSpPr>
          <p:cNvPr id="5" name="Date Placeholder 4">
            <a:extLst>
              <a:ext uri="{FF2B5EF4-FFF2-40B4-BE49-F238E27FC236}">
                <a16:creationId xmlns:a16="http://schemas.microsoft.com/office/drawing/2014/main" id="{34C408B6-B91A-39C7-F689-2892B9CE243F}"/>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20910707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30</a:t>
            </a:fld>
            <a:endParaRPr lang="en-US" altLang="en-US" dirty="0"/>
          </a:p>
        </p:txBody>
      </p:sp>
    </p:spTree>
    <p:extLst>
      <p:ext uri="{BB962C8B-B14F-4D97-AF65-F5344CB8AC3E}">
        <p14:creationId xmlns:p14="http://schemas.microsoft.com/office/powerpoint/2010/main" val="38023537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31</a:t>
            </a:fld>
            <a:endParaRPr lang="en-US" altLang="en-US" dirty="0"/>
          </a:p>
        </p:txBody>
      </p:sp>
    </p:spTree>
    <p:extLst>
      <p:ext uri="{BB962C8B-B14F-4D97-AF65-F5344CB8AC3E}">
        <p14:creationId xmlns:p14="http://schemas.microsoft.com/office/powerpoint/2010/main" val="4387733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32</a:t>
            </a:fld>
            <a:endParaRPr lang="en-US" altLang="en-US" dirty="0"/>
          </a:p>
        </p:txBody>
      </p:sp>
    </p:spTree>
    <p:extLst>
      <p:ext uri="{BB962C8B-B14F-4D97-AF65-F5344CB8AC3E}">
        <p14:creationId xmlns:p14="http://schemas.microsoft.com/office/powerpoint/2010/main" val="38897351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33</a:t>
            </a:fld>
            <a:endParaRPr lang="en-US" altLang="en-US" dirty="0"/>
          </a:p>
        </p:txBody>
      </p:sp>
    </p:spTree>
    <p:extLst>
      <p:ext uri="{BB962C8B-B14F-4D97-AF65-F5344CB8AC3E}">
        <p14:creationId xmlns:p14="http://schemas.microsoft.com/office/powerpoint/2010/main" val="3974750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 left-hand side of the chart shows how original Medicare – also called “fee-for-service” Medicare works.</a:t>
            </a:r>
          </a:p>
          <a:p>
            <a:pPr marL="171450" indent="-171450">
              <a:buFont typeface="Arial" panose="020B0604020202020204" pitchFamily="34" charset="0"/>
              <a:buChar char="•"/>
            </a:pPr>
            <a:r>
              <a:rPr lang="en-US" sz="1600" dirty="0"/>
              <a:t>Beneficiaries access benefits for Part A – hospital – and Part B – medical – through providers that contract with Medicare (CMS). </a:t>
            </a:r>
          </a:p>
          <a:p>
            <a:pPr marL="171450" indent="-171450">
              <a:buFont typeface="Arial" panose="020B0604020202020204" pitchFamily="34" charset="0"/>
              <a:buChar char="•"/>
            </a:pPr>
            <a:r>
              <a:rPr lang="en-US" sz="1600" dirty="0"/>
              <a:t>Medicare prescription drug benefits are provided through private companies: stand-alone Part D plans.</a:t>
            </a:r>
          </a:p>
          <a:p>
            <a:endParaRPr lang="en-US" sz="1600" dirty="0"/>
          </a:p>
          <a:p>
            <a:r>
              <a:rPr lang="en-US" sz="1600" dirty="0"/>
              <a:t>The right-hand side of the chart shows how Medicare Advantage plans work. </a:t>
            </a:r>
          </a:p>
          <a:p>
            <a:pPr marL="171450" indent="-171450">
              <a:buFont typeface="Arial" panose="020B0604020202020204" pitchFamily="34" charset="0"/>
              <a:buChar char="•"/>
            </a:pPr>
            <a:r>
              <a:rPr lang="en-US" sz="1600" dirty="0"/>
              <a:t>Beneficiaries access benefits for Part A and Part B and Part D through providers that contract with private companies that contract with Medicare (CMS).</a:t>
            </a:r>
          </a:p>
        </p:txBody>
      </p:sp>
      <p:sp>
        <p:nvSpPr>
          <p:cNvPr id="4" name="Slide Number Placeholder 3"/>
          <p:cNvSpPr>
            <a:spLocks noGrp="1"/>
          </p:cNvSpPr>
          <p:nvPr>
            <p:ph type="sldNum" sz="quarter" idx="5"/>
          </p:nvPr>
        </p:nvSpPr>
        <p:spPr/>
        <p:txBody>
          <a:bodyPr/>
          <a:lstStyle/>
          <a:p>
            <a:pPr>
              <a:defRPr/>
            </a:pPr>
            <a:fld id="{DBD6480A-0EC6-4AD4-B1DC-EC92D829E819}" type="slidenum">
              <a:rPr lang="en-US" altLang="en-US" smtClean="0"/>
              <a:pPr>
                <a:defRPr/>
              </a:pPr>
              <a:t>34</a:t>
            </a:fld>
            <a:endParaRPr lang="en-US" altLang="en-US" dirty="0"/>
          </a:p>
        </p:txBody>
      </p:sp>
      <p:sp>
        <p:nvSpPr>
          <p:cNvPr id="5" name="Date Placeholder 4">
            <a:extLst>
              <a:ext uri="{FF2B5EF4-FFF2-40B4-BE49-F238E27FC236}">
                <a16:creationId xmlns:a16="http://schemas.microsoft.com/office/drawing/2014/main" id="{B5C1C8CB-BA6E-17A6-AF47-EF20D38C8AF8}"/>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4606744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endParaRPr lang="en-US" sz="1400" dirty="0"/>
          </a:p>
          <a:p>
            <a:endParaRPr lang="en-US" dirty="0"/>
          </a:p>
        </p:txBody>
      </p:sp>
      <p:sp>
        <p:nvSpPr>
          <p:cNvPr id="4" name="Slide Number Placeholder 3"/>
          <p:cNvSpPr>
            <a:spLocks noGrp="1"/>
          </p:cNvSpPr>
          <p:nvPr>
            <p:ph type="sldNum" sz="quarter" idx="5"/>
          </p:nvPr>
        </p:nvSpPr>
        <p:spPr/>
        <p:txBody>
          <a:bodyPr/>
          <a:lstStyle/>
          <a:p>
            <a:pPr>
              <a:defRPr/>
            </a:pPr>
            <a:fld id="{DBD6480A-0EC6-4AD4-B1DC-EC92D829E819}" type="slidenum">
              <a:rPr lang="en-US" altLang="en-US" smtClean="0"/>
              <a:pPr>
                <a:defRPr/>
              </a:pPr>
              <a:t>35</a:t>
            </a:fld>
            <a:endParaRPr lang="en-US" altLang="en-US" dirty="0"/>
          </a:p>
        </p:txBody>
      </p:sp>
      <p:sp>
        <p:nvSpPr>
          <p:cNvPr id="5" name="Date Placeholder 4">
            <a:extLst>
              <a:ext uri="{FF2B5EF4-FFF2-40B4-BE49-F238E27FC236}">
                <a16:creationId xmlns:a16="http://schemas.microsoft.com/office/drawing/2014/main" id="{22D384D2-01FF-10F0-17AF-0F3C26111A7F}"/>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15794138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xfrm>
            <a:off x="1298575" y="731838"/>
            <a:ext cx="4879975" cy="36591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600" dirty="0"/>
              <a:t>Here is a standard issue ‘red-white-and-blue’ Medicare card.</a:t>
            </a:r>
          </a:p>
        </p:txBody>
      </p:sp>
      <p:sp>
        <p:nvSpPr>
          <p:cNvPr id="4" name="Slide Number Placeholder 3"/>
          <p:cNvSpPr>
            <a:spLocks noGrp="1"/>
          </p:cNvSpPr>
          <p:nvPr>
            <p:ph type="sldNum" sz="quarter" idx="5"/>
          </p:nvPr>
        </p:nvSpPr>
        <p:spPr/>
        <p:txBody>
          <a:bodyPr/>
          <a:lstStyle/>
          <a:p>
            <a:pPr>
              <a:defRPr/>
            </a:pPr>
            <a:fld id="{09B7ABFE-F8A8-4D55-B366-F6F7FE20D1BB}" type="slidenum">
              <a:rPr lang="en-US" smtClean="0"/>
              <a:pPr>
                <a:defRPr/>
              </a:pPr>
              <a:t>36</a:t>
            </a:fld>
            <a:endParaRPr lang="en-US" dirty="0"/>
          </a:p>
        </p:txBody>
      </p:sp>
      <p:sp>
        <p:nvSpPr>
          <p:cNvPr id="3" name="Footer Placeholder 2"/>
          <p:cNvSpPr>
            <a:spLocks noGrp="1"/>
          </p:cNvSpPr>
          <p:nvPr>
            <p:ph type="ftr" sz="quarter" idx="10"/>
          </p:nvPr>
        </p:nvSpPr>
        <p:spPr/>
        <p:txBody>
          <a:bodyPr/>
          <a:lstStyle/>
          <a:p>
            <a:pPr>
              <a:defRPr/>
            </a:pPr>
            <a:r>
              <a:rPr lang="en-US" dirty="0"/>
              <a:t>SHIBA Advisor Basic Training  |  Updated August 2022</a:t>
            </a:r>
          </a:p>
        </p:txBody>
      </p:sp>
      <p:sp>
        <p:nvSpPr>
          <p:cNvPr id="2" name="Date Placeholder 1">
            <a:extLst>
              <a:ext uri="{FF2B5EF4-FFF2-40B4-BE49-F238E27FC236}">
                <a16:creationId xmlns:a16="http://schemas.microsoft.com/office/drawing/2014/main" id="{6886E04E-691D-FB8D-895C-C51EA1E89256}"/>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12338515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37</a:t>
            </a:fld>
            <a:endParaRPr lang="en-US" altLang="en-US" dirty="0"/>
          </a:p>
        </p:txBody>
      </p:sp>
    </p:spTree>
    <p:extLst>
      <p:ext uri="{BB962C8B-B14F-4D97-AF65-F5344CB8AC3E}">
        <p14:creationId xmlns:p14="http://schemas.microsoft.com/office/powerpoint/2010/main" val="15576041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38</a:t>
            </a:fld>
            <a:endParaRPr lang="en-US" altLang="en-US" dirty="0"/>
          </a:p>
        </p:txBody>
      </p:sp>
    </p:spTree>
    <p:extLst>
      <p:ext uri="{BB962C8B-B14F-4D97-AF65-F5344CB8AC3E}">
        <p14:creationId xmlns:p14="http://schemas.microsoft.com/office/powerpoint/2010/main" val="39157885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We get lots of questions about sort of pro’s and con’s, the merits of one approach compared to another approach.</a:t>
            </a:r>
          </a:p>
          <a:p>
            <a:endParaRPr lang="en-US" sz="1600" dirty="0"/>
          </a:p>
          <a:p>
            <a:r>
              <a:rPr lang="en-US" sz="1600" dirty="0"/>
              <a:t>I would like to talk about that very briefly, time permitting, but I'm sure we will deal with it in the question-and-answer period. </a:t>
            </a:r>
          </a:p>
          <a:p>
            <a:endParaRPr lang="en-US" dirty="0"/>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39</a:t>
            </a:fld>
            <a:endParaRPr lang="en-US" altLang="en-US" dirty="0"/>
          </a:p>
        </p:txBody>
      </p:sp>
      <p:sp>
        <p:nvSpPr>
          <p:cNvPr id="5" name="Date Placeholder 4">
            <a:extLst>
              <a:ext uri="{FF2B5EF4-FFF2-40B4-BE49-F238E27FC236}">
                <a16:creationId xmlns:a16="http://schemas.microsoft.com/office/drawing/2014/main" id="{F441F2E6-60F9-2EA8-6BBC-2FEE72D61DA5}"/>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862658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OK, using the Q&amp;A feature – these are yes / no questions –</a:t>
            </a:r>
          </a:p>
          <a:p>
            <a:endParaRPr lang="en-US" sz="1600" dirty="0"/>
          </a:p>
          <a:p>
            <a:r>
              <a:rPr lang="en-US" sz="1600" dirty="0"/>
              <a:t>How well do you know us?</a:t>
            </a:r>
          </a:p>
        </p:txBody>
      </p:sp>
      <p:sp>
        <p:nvSpPr>
          <p:cNvPr id="4" name="Slide Number Placeholder 3"/>
          <p:cNvSpPr>
            <a:spLocks noGrp="1"/>
          </p:cNvSpPr>
          <p:nvPr>
            <p:ph type="sldNum" sz="quarter" idx="5"/>
          </p:nvPr>
        </p:nvSpPr>
        <p:spPr/>
        <p:txBody>
          <a:bodyPr/>
          <a:lstStyle/>
          <a:p>
            <a:fld id="{3E8ED751-0E44-4C56-B3A4-5C7FD17DAD48}" type="slidenum">
              <a:rPr lang="en-US" smtClean="0"/>
              <a:t>4</a:t>
            </a:fld>
            <a:endParaRPr lang="en-US" dirty="0"/>
          </a:p>
        </p:txBody>
      </p:sp>
      <p:sp>
        <p:nvSpPr>
          <p:cNvPr id="5" name="Date Placeholder 4">
            <a:extLst>
              <a:ext uri="{FF2B5EF4-FFF2-40B4-BE49-F238E27FC236}">
                <a16:creationId xmlns:a16="http://schemas.microsoft.com/office/drawing/2014/main" id="{3583E586-B6D3-B99A-9103-E4284BBC0B8C}"/>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14450982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I’ve copied this for the 2024 version of the Medicare &amp; You handbook.</a:t>
            </a: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40</a:t>
            </a:fld>
            <a:endParaRPr lang="en-US" altLang="en-US" dirty="0"/>
          </a:p>
        </p:txBody>
      </p:sp>
      <p:sp>
        <p:nvSpPr>
          <p:cNvPr id="5" name="Date Placeholder 4">
            <a:extLst>
              <a:ext uri="{FF2B5EF4-FFF2-40B4-BE49-F238E27FC236}">
                <a16:creationId xmlns:a16="http://schemas.microsoft.com/office/drawing/2014/main" id="{8FFDB538-E118-C3CC-80CA-5A056FE6C65F}"/>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36373048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In a Medicare advantage plan, the covered benefits and services for Medicare, Part A and Part B and Part D are included as part of a comprehensive package. </a:t>
            </a:r>
          </a:p>
          <a:p>
            <a:endParaRPr lang="en-US" sz="1600" dirty="0"/>
          </a:p>
          <a:p>
            <a:r>
              <a:rPr lang="en-US" sz="1600" dirty="0"/>
              <a:t>NOTE: this does not mean that the out-of-pocket costs are the same in each approach- they are </a:t>
            </a:r>
            <a:r>
              <a:rPr lang="en-US" sz="1600" u="sng" dirty="0"/>
              <a:t>not</a:t>
            </a:r>
            <a:r>
              <a:rPr lang="en-US" sz="1600" dirty="0"/>
              <a:t>.</a:t>
            </a: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41</a:t>
            </a:fld>
            <a:endParaRPr lang="en-US" altLang="en-US" dirty="0"/>
          </a:p>
        </p:txBody>
      </p:sp>
      <p:sp>
        <p:nvSpPr>
          <p:cNvPr id="5" name="Date Placeholder 4">
            <a:extLst>
              <a:ext uri="{FF2B5EF4-FFF2-40B4-BE49-F238E27FC236}">
                <a16:creationId xmlns:a16="http://schemas.microsoft.com/office/drawing/2014/main" id="{0336DA41-7E80-18AD-5F23-9789A5FF13D0}"/>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30627036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So, more than 90% of people elect other insurance in addition to Medicare.</a:t>
            </a:r>
          </a:p>
          <a:p>
            <a:endParaRPr lang="en-US" sz="1600" dirty="0"/>
          </a:p>
          <a:p>
            <a:r>
              <a:rPr lang="en-US" sz="1600" dirty="0"/>
              <a:t>Employment-related insurance, from the place we used to work,  is common – that’s you: HCA Medicare retirees.</a:t>
            </a:r>
          </a:p>
          <a:p>
            <a:endParaRPr lang="en-US" sz="160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sz="1600" dirty="0"/>
              <a:t>These are not exclusive categories. Specifically, ½ of employment-related coverage was in MA plans and ½ of Medicaid coverage was in MA plans. So, total enrollment in MA plans was nearly 45%. It’s over 50% now.</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sz="160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sz="1600" i="1" dirty="0"/>
              <a:t> These are data for 2020, from the Kaiser Family Foundation review of the Medicare data.</a:t>
            </a:r>
          </a:p>
          <a:p>
            <a:endParaRPr lang="en-US" dirty="0"/>
          </a:p>
        </p:txBody>
      </p:sp>
      <p:sp>
        <p:nvSpPr>
          <p:cNvPr id="4" name="Slide Number Placeholder 3"/>
          <p:cNvSpPr>
            <a:spLocks noGrp="1"/>
          </p:cNvSpPr>
          <p:nvPr>
            <p:ph type="sldNum" sz="quarter" idx="5"/>
          </p:nvPr>
        </p:nvSpPr>
        <p:spPr/>
        <p:txBody>
          <a:bodyPr/>
          <a:lstStyle/>
          <a:p>
            <a:pPr>
              <a:defRPr/>
            </a:pPr>
            <a:fld id="{DBD6480A-0EC6-4AD4-B1DC-EC92D829E819}" type="slidenum">
              <a:rPr lang="en-US" altLang="en-US" smtClean="0"/>
              <a:pPr>
                <a:defRPr/>
              </a:pPr>
              <a:t>42</a:t>
            </a:fld>
            <a:endParaRPr lang="en-US" altLang="en-US" dirty="0"/>
          </a:p>
        </p:txBody>
      </p:sp>
      <p:sp>
        <p:nvSpPr>
          <p:cNvPr id="5" name="Date Placeholder 4">
            <a:extLst>
              <a:ext uri="{FF2B5EF4-FFF2-40B4-BE49-F238E27FC236}">
                <a16:creationId xmlns:a16="http://schemas.microsoft.com/office/drawing/2014/main" id="{C69498DD-9BEA-A3A4-07F3-40B22A321397}"/>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10408256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43</a:t>
            </a:fld>
            <a:endParaRPr lang="en-US" altLang="en-US" dirty="0"/>
          </a:p>
        </p:txBody>
      </p:sp>
    </p:spTree>
    <p:extLst>
      <p:ext uri="{BB962C8B-B14F-4D97-AF65-F5344CB8AC3E}">
        <p14:creationId xmlns:p14="http://schemas.microsoft.com/office/powerpoint/2010/main" val="297276778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44</a:t>
            </a:fld>
            <a:endParaRPr lang="en-US" altLang="en-US" dirty="0"/>
          </a:p>
        </p:txBody>
      </p:sp>
    </p:spTree>
    <p:extLst>
      <p:ext uri="{BB962C8B-B14F-4D97-AF65-F5344CB8AC3E}">
        <p14:creationId xmlns:p14="http://schemas.microsoft.com/office/powerpoint/2010/main" val="29444396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I am going to present options in a set of three:</a:t>
            </a:r>
          </a:p>
          <a:p>
            <a:pPr marL="228600" indent="-228600">
              <a:buFont typeface="+mj-lt"/>
              <a:buAutoNum type="arabicPeriod"/>
            </a:pPr>
            <a:r>
              <a:rPr lang="en-US" sz="1600" dirty="0"/>
              <a:t>Enroll in a group health plan, if offered</a:t>
            </a:r>
          </a:p>
          <a:p>
            <a:pPr marL="685800" lvl="1" indent="-228600">
              <a:buFont typeface="Arial" panose="020B0604020202020204" pitchFamily="34" charset="0"/>
              <a:buChar char="•"/>
            </a:pPr>
            <a:r>
              <a:rPr lang="en-US" sz="1600" dirty="0"/>
              <a:t>Enroll as an individual</a:t>
            </a:r>
          </a:p>
          <a:p>
            <a:pPr marL="228600" indent="-228600">
              <a:buFont typeface="+mj-lt"/>
              <a:buAutoNum type="arabicPeriod"/>
            </a:pPr>
            <a:r>
              <a:rPr lang="en-US" sz="1600" dirty="0"/>
              <a:t>Elect original Medicare</a:t>
            </a:r>
          </a:p>
          <a:p>
            <a:pPr marL="228600" indent="-228600">
              <a:buFont typeface="+mj-lt"/>
              <a:buAutoNum type="arabicPeriod"/>
            </a:pPr>
            <a:r>
              <a:rPr lang="en-US" sz="1600" dirty="0"/>
              <a:t>Elect Medicare Advantage</a:t>
            </a: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45</a:t>
            </a:fld>
            <a:endParaRPr lang="en-US" altLang="en-US" dirty="0"/>
          </a:p>
        </p:txBody>
      </p:sp>
      <p:sp>
        <p:nvSpPr>
          <p:cNvPr id="5" name="Date Placeholder 4">
            <a:extLst>
              <a:ext uri="{FF2B5EF4-FFF2-40B4-BE49-F238E27FC236}">
                <a16:creationId xmlns:a16="http://schemas.microsoft.com/office/drawing/2014/main" id="{DFDF85E1-1095-523B-A760-0023DC51108E}"/>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13622469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46</a:t>
            </a:fld>
            <a:endParaRPr lang="en-US" altLang="en-US" dirty="0"/>
          </a:p>
        </p:txBody>
      </p:sp>
    </p:spTree>
    <p:extLst>
      <p:ext uri="{BB962C8B-B14F-4D97-AF65-F5344CB8AC3E}">
        <p14:creationId xmlns:p14="http://schemas.microsoft.com/office/powerpoint/2010/main" val="338520393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47</a:t>
            </a:fld>
            <a:endParaRPr lang="en-US" altLang="en-US" dirty="0"/>
          </a:p>
        </p:txBody>
      </p:sp>
    </p:spTree>
    <p:extLst>
      <p:ext uri="{BB962C8B-B14F-4D97-AF65-F5344CB8AC3E}">
        <p14:creationId xmlns:p14="http://schemas.microsoft.com/office/powerpoint/2010/main" val="299274173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48</a:t>
            </a:fld>
            <a:endParaRPr lang="en-US" altLang="en-US" dirty="0"/>
          </a:p>
        </p:txBody>
      </p:sp>
    </p:spTree>
    <p:extLst>
      <p:ext uri="{BB962C8B-B14F-4D97-AF65-F5344CB8AC3E}">
        <p14:creationId xmlns:p14="http://schemas.microsoft.com/office/powerpoint/2010/main" val="391363886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49</a:t>
            </a:fld>
            <a:endParaRPr lang="en-US" altLang="en-US" dirty="0"/>
          </a:p>
        </p:txBody>
      </p:sp>
    </p:spTree>
    <p:extLst>
      <p:ext uri="{BB962C8B-B14F-4D97-AF65-F5344CB8AC3E}">
        <p14:creationId xmlns:p14="http://schemas.microsoft.com/office/powerpoint/2010/main" val="1726888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600" dirty="0"/>
              <a:t>The principal audience I have in mind is a person who is approaching Medicare eligibility and enrollment</a:t>
            </a:r>
          </a:p>
          <a:p>
            <a:pPr marL="628650" lvl="1" indent="-171450">
              <a:buFont typeface="Arial" panose="020B0604020202020204" pitchFamily="34" charset="0"/>
              <a:buChar char="•"/>
            </a:pPr>
            <a:r>
              <a:rPr lang="en-US" sz="1600" dirty="0"/>
              <a:t>It will be important to help people that are enrolled already as well</a:t>
            </a:r>
          </a:p>
          <a:p>
            <a:pPr marL="171450" indent="-171450">
              <a:buFont typeface="Arial" panose="020B0604020202020204" pitchFamily="34" charset="0"/>
              <a:buChar char="•"/>
            </a:pPr>
            <a:r>
              <a:rPr lang="en-US" sz="1600" dirty="0"/>
              <a:t>We are so grateful to people that are helping other people</a:t>
            </a:r>
          </a:p>
          <a:p>
            <a:pPr marL="171450" indent="-171450">
              <a:buFont typeface="Arial" panose="020B0604020202020204" pitchFamily="34" charset="0"/>
              <a:buChar char="•"/>
            </a:pPr>
            <a:r>
              <a:rPr lang="en-US" sz="1600" dirty="0"/>
              <a:t>And we can’t overstate the importance of more people knowing more about Medicare for a host of reasons</a:t>
            </a: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5</a:t>
            </a:fld>
            <a:endParaRPr lang="en-US" altLang="en-US" dirty="0"/>
          </a:p>
        </p:txBody>
      </p:sp>
      <p:sp>
        <p:nvSpPr>
          <p:cNvPr id="5" name="Date Placeholder 4">
            <a:extLst>
              <a:ext uri="{FF2B5EF4-FFF2-40B4-BE49-F238E27FC236}">
                <a16:creationId xmlns:a16="http://schemas.microsoft.com/office/drawing/2014/main" id="{6C4EDDFF-B19C-3B82-A601-613D279C492E}"/>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232110553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50</a:t>
            </a:fld>
            <a:endParaRPr lang="en-US" altLang="en-US" dirty="0"/>
          </a:p>
        </p:txBody>
      </p:sp>
    </p:spTree>
    <p:extLst>
      <p:ext uri="{BB962C8B-B14F-4D97-AF65-F5344CB8AC3E}">
        <p14:creationId xmlns:p14="http://schemas.microsoft.com/office/powerpoint/2010/main" val="226532536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 total of Medicare Part B premiums is based on the forecast for spending, by the Federal government, for Part B covered services, in the year ahead.</a:t>
            </a:r>
          </a:p>
          <a:p>
            <a:endParaRPr lang="en-US" sz="1600" dirty="0"/>
          </a:p>
          <a:p>
            <a:r>
              <a:rPr lang="en-US" sz="1600" dirty="0"/>
              <a:t>Beneficiaries pay 25% of that total.</a:t>
            </a:r>
          </a:p>
          <a:p>
            <a:endParaRPr lang="en-US" sz="1600" dirty="0"/>
          </a:p>
          <a:p>
            <a:r>
              <a:rPr lang="en-US" sz="1600" dirty="0"/>
              <a:t>What each beneficiary pays is based on their monthly income.</a:t>
            </a:r>
          </a:p>
          <a:p>
            <a:endParaRPr lang="en-US" sz="1600" dirty="0"/>
          </a:p>
          <a:p>
            <a:pPr marL="171450" indent="-171450">
              <a:buFont typeface="Arial" panose="020B0604020202020204" pitchFamily="34" charset="0"/>
              <a:buChar char="•"/>
            </a:pPr>
            <a:r>
              <a:rPr lang="en-US" sz="1600" dirty="0"/>
              <a:t>Highest income beneficiaries are assessed a surcharge. This is called the ‘income related monthly adjustment amount.’</a:t>
            </a:r>
          </a:p>
          <a:p>
            <a:pPr marL="171450" indent="-171450">
              <a:buFont typeface="Arial" panose="020B0604020202020204" pitchFamily="34" charset="0"/>
              <a:buChar char="•"/>
            </a:pPr>
            <a:r>
              <a:rPr lang="en-US" sz="1600" dirty="0"/>
              <a:t>Most beneficiaries pay the standard monthly Part B premium: $174.70 per month.</a:t>
            </a:r>
          </a:p>
          <a:p>
            <a:pPr marL="171450" indent="-171450">
              <a:buFont typeface="Arial" panose="020B0604020202020204" pitchFamily="34" charset="0"/>
              <a:buChar char="•"/>
            </a:pPr>
            <a:r>
              <a:rPr lang="en-US" sz="1600" dirty="0"/>
              <a:t>Beneficiaries with very low monthly incomes can have the Part B premium paid on their behalf, by a joint federal-state program.</a:t>
            </a:r>
          </a:p>
          <a:p>
            <a:pPr marL="171450" indent="-171450">
              <a:buFont typeface="Arial" panose="020B0604020202020204" pitchFamily="34" charset="0"/>
              <a:buChar char="•"/>
            </a:pPr>
            <a:endParaRPr lang="en-US" sz="1600" dirty="0"/>
          </a:p>
          <a:p>
            <a:pPr marL="0" indent="0">
              <a:buFont typeface="Arial" panose="020B0604020202020204" pitchFamily="34" charset="0"/>
              <a:buNone/>
            </a:pPr>
            <a:r>
              <a:rPr lang="en-US" sz="1600" i="1" dirty="0"/>
              <a:t>For my experts out there, it’s true that there are other ‘less that standard’ rates besides full subsidy.</a:t>
            </a: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51</a:t>
            </a:fld>
            <a:endParaRPr lang="en-US" altLang="en-US" dirty="0"/>
          </a:p>
        </p:txBody>
      </p:sp>
      <p:sp>
        <p:nvSpPr>
          <p:cNvPr id="5" name="Date Placeholder 4">
            <a:extLst>
              <a:ext uri="{FF2B5EF4-FFF2-40B4-BE49-F238E27FC236}">
                <a16:creationId xmlns:a16="http://schemas.microsoft.com/office/drawing/2014/main" id="{A49DF6E5-9227-56BE-75D6-FAF2314B439B}"/>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47507246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Turning first to what we call ‘stand-alone’ Part D plans – which a person who elects original Medicare as their approach would buy.</a:t>
            </a:r>
          </a:p>
          <a:p>
            <a:endParaRPr lang="en-US" sz="1600" dirty="0"/>
          </a:p>
          <a:p>
            <a:r>
              <a:rPr lang="en-US" sz="1600" dirty="0"/>
              <a:t>What each beneficiary pays is based on their monthly income.</a:t>
            </a:r>
          </a:p>
          <a:p>
            <a:endParaRPr lang="en-US" sz="1600" dirty="0"/>
          </a:p>
          <a:p>
            <a:r>
              <a:rPr lang="en-US" sz="1600" dirty="0"/>
              <a:t>The standard premium is the rate published by the insurance company that sells the Part D plan. </a:t>
            </a:r>
          </a:p>
          <a:p>
            <a:endParaRPr lang="en-US" dirty="0"/>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52</a:t>
            </a:fld>
            <a:endParaRPr lang="en-US" altLang="en-US" dirty="0"/>
          </a:p>
        </p:txBody>
      </p:sp>
      <p:sp>
        <p:nvSpPr>
          <p:cNvPr id="5" name="Date Placeholder 4">
            <a:extLst>
              <a:ext uri="{FF2B5EF4-FFF2-40B4-BE49-F238E27FC236}">
                <a16:creationId xmlns:a16="http://schemas.microsoft.com/office/drawing/2014/main" id="{8D7CD122-BCFB-17AE-F4F6-EB9724603600}"/>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216596845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This can confuse people – especially people in group health plans.</a:t>
            </a:r>
          </a:p>
          <a:p>
            <a:endParaRPr lang="en-US" sz="1600" dirty="0"/>
          </a:p>
          <a:p>
            <a:r>
              <a:rPr lang="en-US" sz="1600" dirty="0"/>
              <a:t>There are insurance products that are, explicitly, Medicare supplement plans.</a:t>
            </a:r>
          </a:p>
          <a:p>
            <a:r>
              <a:rPr lang="en-US" sz="1600" dirty="0"/>
              <a:t>Some retirees do have access to these plans as part of their portfolio.</a:t>
            </a:r>
          </a:p>
          <a:p>
            <a:r>
              <a:rPr lang="en-US" sz="1600" dirty="0"/>
              <a:t>The HCA PEBB offers Plan G , with Premera</a:t>
            </a:r>
          </a:p>
          <a:p>
            <a:endParaRPr lang="en-US" sz="1600" dirty="0"/>
          </a:p>
          <a:p>
            <a:r>
              <a:rPr lang="en-US" sz="1600" dirty="0"/>
              <a:t>There are other kinds of insurance that help with the costs for Medicare covered services and often provide more benefits that Medicare does not – like prescription drugs. People want to call these ‘supplement’ plans because they complement and pay secondary after Medicare. But these are </a:t>
            </a:r>
            <a:r>
              <a:rPr lang="en-US" sz="1600" u="sng" dirty="0"/>
              <a:t>not</a:t>
            </a:r>
            <a:r>
              <a:rPr lang="en-US" sz="1600" dirty="0"/>
              <a:t> Medicare supplement plans.</a:t>
            </a: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53</a:t>
            </a:fld>
            <a:endParaRPr lang="en-US" altLang="en-US" dirty="0"/>
          </a:p>
        </p:txBody>
      </p:sp>
      <p:sp>
        <p:nvSpPr>
          <p:cNvPr id="5" name="Date Placeholder 4">
            <a:extLst>
              <a:ext uri="{FF2B5EF4-FFF2-40B4-BE49-F238E27FC236}">
                <a16:creationId xmlns:a16="http://schemas.microsoft.com/office/drawing/2014/main" id="{5AE625B4-79CD-2DAC-2CEE-35F38642B92D}"/>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10123986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54</a:t>
            </a:fld>
            <a:endParaRPr lang="en-US" altLang="en-US" dirty="0"/>
          </a:p>
        </p:txBody>
      </p:sp>
    </p:spTree>
    <p:extLst>
      <p:ext uri="{BB962C8B-B14F-4D97-AF65-F5344CB8AC3E}">
        <p14:creationId xmlns:p14="http://schemas.microsoft.com/office/powerpoint/2010/main" val="144744102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 standard premium is the rate published by the insurance company that sells the MA-PD plan. </a:t>
            </a:r>
          </a:p>
          <a:p>
            <a:endParaRPr lang="en-US" sz="1600" dirty="0"/>
          </a:p>
          <a:p>
            <a:r>
              <a:rPr lang="en-US" sz="1600" dirty="0"/>
              <a:t>Because the Part D benefit is included in the package, any amended monthly rate will reflect the surcharge for the highest-income beneficiaries or the subsidy for very low-income beneficiaries.</a:t>
            </a:r>
          </a:p>
          <a:p>
            <a:endParaRPr lang="en-US" dirty="0"/>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55</a:t>
            </a:fld>
            <a:endParaRPr lang="en-US" altLang="en-US" dirty="0"/>
          </a:p>
        </p:txBody>
      </p:sp>
      <p:sp>
        <p:nvSpPr>
          <p:cNvPr id="5" name="Date Placeholder 4">
            <a:extLst>
              <a:ext uri="{FF2B5EF4-FFF2-40B4-BE49-F238E27FC236}">
                <a16:creationId xmlns:a16="http://schemas.microsoft.com/office/drawing/2014/main" id="{56B67C70-25B5-B4DB-5D17-FA456FEF74FE}"/>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349007898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56</a:t>
            </a:fld>
            <a:endParaRPr lang="en-US" altLang="en-US" dirty="0"/>
          </a:p>
        </p:txBody>
      </p:sp>
    </p:spTree>
    <p:extLst>
      <p:ext uri="{BB962C8B-B14F-4D97-AF65-F5344CB8AC3E}">
        <p14:creationId xmlns:p14="http://schemas.microsoft.com/office/powerpoint/2010/main" val="259912633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57</a:t>
            </a:fld>
            <a:endParaRPr lang="en-US" altLang="en-US" dirty="0"/>
          </a:p>
        </p:txBody>
      </p:sp>
    </p:spTree>
    <p:extLst>
      <p:ext uri="{BB962C8B-B14F-4D97-AF65-F5344CB8AC3E}">
        <p14:creationId xmlns:p14="http://schemas.microsoft.com/office/powerpoint/2010/main" val="201959320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58</a:t>
            </a:fld>
            <a:endParaRPr lang="en-US" altLang="en-US" dirty="0"/>
          </a:p>
        </p:txBody>
      </p:sp>
    </p:spTree>
    <p:extLst>
      <p:ext uri="{BB962C8B-B14F-4D97-AF65-F5344CB8AC3E}">
        <p14:creationId xmlns:p14="http://schemas.microsoft.com/office/powerpoint/2010/main" val="157716061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59</a:t>
            </a:fld>
            <a:endParaRPr lang="en-US" altLang="en-US" dirty="0"/>
          </a:p>
        </p:txBody>
      </p:sp>
    </p:spTree>
    <p:extLst>
      <p:ext uri="{BB962C8B-B14F-4D97-AF65-F5344CB8AC3E}">
        <p14:creationId xmlns:p14="http://schemas.microsoft.com/office/powerpoint/2010/main" val="1331974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effectLst/>
                <a:latin typeface="Calibri" panose="020F0502020204030204" pitchFamily="34" charset="0"/>
                <a:ea typeface="Calibri" panose="020F0502020204030204" pitchFamily="34" charset="0"/>
              </a:rPr>
              <a:t>Medicare is a very diverse program and how you experience Medicare is a lot about your own self as a human being and also your own person as a beneficiary or a consumer of insurance.</a:t>
            </a:r>
          </a:p>
          <a:p>
            <a:endParaRPr lang="en-US" sz="1600" dirty="0">
              <a:effectLst/>
              <a:latin typeface="Calibri" panose="020F0502020204030204" pitchFamily="34" charset="0"/>
              <a:ea typeface="Calibri" panose="020F0502020204030204" pitchFamily="34" charset="0"/>
            </a:endParaRPr>
          </a:p>
          <a:p>
            <a:r>
              <a:rPr lang="en-US" sz="1600" dirty="0">
                <a:effectLst/>
                <a:latin typeface="Calibri" panose="020F0502020204030204" pitchFamily="34" charset="0"/>
                <a:ea typeface="Calibri" panose="020F0502020204030204" pitchFamily="34" charset="0"/>
              </a:rPr>
              <a:t>There is essentially you as a human being, and then you have certain “features”, as it relates to the Medicare system. everyone encounters that system very differently. </a:t>
            </a:r>
            <a:endParaRPr lang="en-US" sz="1600" dirty="0"/>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6</a:t>
            </a:fld>
            <a:endParaRPr lang="en-US" altLang="en-US" dirty="0"/>
          </a:p>
        </p:txBody>
      </p:sp>
      <p:sp>
        <p:nvSpPr>
          <p:cNvPr id="5" name="Date Placeholder 4">
            <a:extLst>
              <a:ext uri="{FF2B5EF4-FFF2-40B4-BE49-F238E27FC236}">
                <a16:creationId xmlns:a16="http://schemas.microsoft.com/office/drawing/2014/main" id="{D2CCF8EE-55FC-47F3-A3A3-3313B23D334E}"/>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233522860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60</a:t>
            </a:fld>
            <a:endParaRPr lang="en-US" altLang="en-US" dirty="0"/>
          </a:p>
        </p:txBody>
      </p:sp>
    </p:spTree>
    <p:extLst>
      <p:ext uri="{BB962C8B-B14F-4D97-AF65-F5344CB8AC3E}">
        <p14:creationId xmlns:p14="http://schemas.microsoft.com/office/powerpoint/2010/main" val="8037693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61</a:t>
            </a:fld>
            <a:endParaRPr lang="en-US" altLang="en-US" dirty="0"/>
          </a:p>
        </p:txBody>
      </p:sp>
    </p:spTree>
    <p:extLst>
      <p:ext uri="{BB962C8B-B14F-4D97-AF65-F5344CB8AC3E}">
        <p14:creationId xmlns:p14="http://schemas.microsoft.com/office/powerpoint/2010/main" val="371702044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62</a:t>
            </a:fld>
            <a:endParaRPr lang="en-US" altLang="en-US" dirty="0"/>
          </a:p>
        </p:txBody>
      </p:sp>
    </p:spTree>
    <p:extLst>
      <p:ext uri="{BB962C8B-B14F-4D97-AF65-F5344CB8AC3E}">
        <p14:creationId xmlns:p14="http://schemas.microsoft.com/office/powerpoint/2010/main" val="395030441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63</a:t>
            </a:fld>
            <a:endParaRPr lang="en-US" altLang="en-US" dirty="0"/>
          </a:p>
        </p:txBody>
      </p:sp>
    </p:spTree>
    <p:extLst>
      <p:ext uri="{BB962C8B-B14F-4D97-AF65-F5344CB8AC3E}">
        <p14:creationId xmlns:p14="http://schemas.microsoft.com/office/powerpoint/2010/main" val="70815961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I wrote this program like YOU and Medicare because it’s about YOU.</a:t>
            </a:r>
          </a:p>
          <a:p>
            <a:endParaRPr lang="en-US" sz="1600" dirty="0"/>
          </a:p>
          <a:p>
            <a:r>
              <a:rPr lang="en-US" sz="1600" dirty="0"/>
              <a:t>We believe in person-centered counseling.</a:t>
            </a:r>
          </a:p>
          <a:p>
            <a:endParaRPr lang="en-US" sz="1600" u="sng" dirty="0"/>
          </a:p>
          <a:p>
            <a:r>
              <a:rPr lang="en-US" sz="1600" u="sng" dirty="0"/>
              <a:t>You</a:t>
            </a:r>
            <a:r>
              <a:rPr lang="en-US" sz="1600" dirty="0"/>
              <a:t> are the reason we’re here.</a:t>
            </a:r>
          </a:p>
          <a:p>
            <a:endParaRPr lang="en-US" sz="1600" dirty="0"/>
          </a:p>
          <a:p>
            <a:r>
              <a:rPr lang="en-US" sz="1600" dirty="0"/>
              <a:t>Medicare is a complex and changing system that requires you to be engaged very intensively. In addition to that, you may be contending with the challenges of a group health plan, too. </a:t>
            </a:r>
          </a:p>
          <a:p>
            <a:endParaRPr lang="en-US" sz="1600" dirty="0"/>
          </a:p>
          <a:p>
            <a:r>
              <a:rPr lang="en-US" sz="1600" dirty="0"/>
              <a:t>We’d like to help.</a:t>
            </a:r>
          </a:p>
          <a:p>
            <a:endParaRPr lang="en-US" sz="1600" dirty="0"/>
          </a:p>
          <a:p>
            <a:r>
              <a:rPr lang="en-US" sz="1600" dirty="0"/>
              <a:t>And if you’d like to help us, we’d like to talk about opportunities to be a trained volunteer advisor.</a:t>
            </a:r>
          </a:p>
          <a:p>
            <a:endParaRPr lang="en-US" sz="1600" dirty="0"/>
          </a:p>
          <a:p>
            <a:r>
              <a:rPr lang="en-US" sz="1600" dirty="0"/>
              <a:t>Thank you.</a:t>
            </a: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64</a:t>
            </a:fld>
            <a:endParaRPr lang="en-US" altLang="en-US" dirty="0"/>
          </a:p>
        </p:txBody>
      </p:sp>
      <p:sp>
        <p:nvSpPr>
          <p:cNvPr id="5" name="Date Placeholder 4">
            <a:extLst>
              <a:ext uri="{FF2B5EF4-FFF2-40B4-BE49-F238E27FC236}">
                <a16:creationId xmlns:a16="http://schemas.microsoft.com/office/drawing/2014/main" id="{8255149B-CE4E-0ED7-61A7-3C1E9B9B2794}"/>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293704480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Friends, this is serious business. The stakes are high.</a:t>
            </a:r>
          </a:p>
          <a:p>
            <a:endParaRPr lang="en-US" dirty="0"/>
          </a:p>
          <a:p>
            <a:endParaRPr lang="en-US" dirty="0"/>
          </a:p>
        </p:txBody>
      </p:sp>
      <p:sp>
        <p:nvSpPr>
          <p:cNvPr id="4" name="Slide Number Placeholder 3"/>
          <p:cNvSpPr>
            <a:spLocks noGrp="1"/>
          </p:cNvSpPr>
          <p:nvPr>
            <p:ph type="sldNum" sz="quarter" idx="5"/>
          </p:nvPr>
        </p:nvSpPr>
        <p:spPr/>
        <p:txBody>
          <a:bodyPr/>
          <a:lstStyle/>
          <a:p>
            <a:fld id="{3E8ED751-0E44-4C56-B3A4-5C7FD17DAD48}" type="slidenum">
              <a:rPr lang="en-US" smtClean="0"/>
              <a:t>65</a:t>
            </a:fld>
            <a:endParaRPr lang="en-US" dirty="0"/>
          </a:p>
        </p:txBody>
      </p:sp>
      <p:sp>
        <p:nvSpPr>
          <p:cNvPr id="5" name="Date Placeholder 4">
            <a:extLst>
              <a:ext uri="{FF2B5EF4-FFF2-40B4-BE49-F238E27FC236}">
                <a16:creationId xmlns:a16="http://schemas.microsoft.com/office/drawing/2014/main" id="{974E4589-8B17-1721-9414-74E82AA7400E}"/>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156604563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66</a:t>
            </a:fld>
            <a:endParaRPr lang="en-US" altLang="en-US" dirty="0"/>
          </a:p>
        </p:txBody>
      </p:sp>
    </p:spTree>
    <p:extLst>
      <p:ext uri="{BB962C8B-B14F-4D97-AF65-F5344CB8AC3E}">
        <p14:creationId xmlns:p14="http://schemas.microsoft.com/office/powerpoint/2010/main" val="20550128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23BA3C12-ABDE-4AC2-B48D-EC81A8676A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49F18C9C-4990-43B2-A0FA-22B35AE73D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0484" name="Slide Number Placeholder 3">
            <a:extLst>
              <a:ext uri="{FF2B5EF4-FFF2-40B4-BE49-F238E27FC236}">
                <a16:creationId xmlns:a16="http://schemas.microsoft.com/office/drawing/2014/main" id="{5905F913-55F8-4F50-AEBC-ECF5AD5C00B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News Gothic MT" panose="020B0504020203020204" pitchFamily="34" charset="0"/>
              </a:defRPr>
            </a:lvl1pPr>
            <a:lvl2pPr marL="716130" indent="-275434">
              <a:defRPr>
                <a:solidFill>
                  <a:schemeClr val="tx1"/>
                </a:solidFill>
                <a:latin typeface="News Gothic MT" panose="020B0504020203020204" pitchFamily="34" charset="0"/>
              </a:defRPr>
            </a:lvl2pPr>
            <a:lvl3pPr marL="1101738" indent="-220348">
              <a:defRPr>
                <a:solidFill>
                  <a:schemeClr val="tx1"/>
                </a:solidFill>
                <a:latin typeface="News Gothic MT" panose="020B0504020203020204" pitchFamily="34" charset="0"/>
              </a:defRPr>
            </a:lvl3pPr>
            <a:lvl4pPr marL="1542433" indent="-220348">
              <a:defRPr>
                <a:solidFill>
                  <a:schemeClr val="tx1"/>
                </a:solidFill>
                <a:latin typeface="News Gothic MT" panose="020B0504020203020204" pitchFamily="34" charset="0"/>
              </a:defRPr>
            </a:lvl4pPr>
            <a:lvl5pPr marL="1983128" indent="-220348">
              <a:defRPr>
                <a:solidFill>
                  <a:schemeClr val="tx1"/>
                </a:solidFill>
                <a:latin typeface="News Gothic MT" panose="020B0504020203020204" pitchFamily="34" charset="0"/>
              </a:defRPr>
            </a:lvl5pPr>
            <a:lvl6pPr marL="2423823" indent="-220348" defTabSz="440695" eaLnBrk="0" fontAlgn="base" hangingPunct="0">
              <a:spcBef>
                <a:spcPct val="0"/>
              </a:spcBef>
              <a:spcAft>
                <a:spcPct val="0"/>
              </a:spcAft>
              <a:defRPr>
                <a:solidFill>
                  <a:schemeClr val="tx1"/>
                </a:solidFill>
                <a:latin typeface="News Gothic MT" panose="020B0504020203020204" pitchFamily="34" charset="0"/>
              </a:defRPr>
            </a:lvl6pPr>
            <a:lvl7pPr marL="2864518" indent="-220348" defTabSz="440695" eaLnBrk="0" fontAlgn="base" hangingPunct="0">
              <a:spcBef>
                <a:spcPct val="0"/>
              </a:spcBef>
              <a:spcAft>
                <a:spcPct val="0"/>
              </a:spcAft>
              <a:defRPr>
                <a:solidFill>
                  <a:schemeClr val="tx1"/>
                </a:solidFill>
                <a:latin typeface="News Gothic MT" panose="020B0504020203020204" pitchFamily="34" charset="0"/>
              </a:defRPr>
            </a:lvl7pPr>
            <a:lvl8pPr marL="3305213" indent="-220348" defTabSz="440695" eaLnBrk="0" fontAlgn="base" hangingPunct="0">
              <a:spcBef>
                <a:spcPct val="0"/>
              </a:spcBef>
              <a:spcAft>
                <a:spcPct val="0"/>
              </a:spcAft>
              <a:defRPr>
                <a:solidFill>
                  <a:schemeClr val="tx1"/>
                </a:solidFill>
                <a:latin typeface="News Gothic MT" panose="020B0504020203020204" pitchFamily="34" charset="0"/>
              </a:defRPr>
            </a:lvl8pPr>
            <a:lvl9pPr marL="3745908" indent="-220348" defTabSz="440695" eaLnBrk="0" fontAlgn="base" hangingPunct="0">
              <a:spcBef>
                <a:spcPct val="0"/>
              </a:spcBef>
              <a:spcAft>
                <a:spcPct val="0"/>
              </a:spcAft>
              <a:defRPr>
                <a:solidFill>
                  <a:schemeClr val="tx1"/>
                </a:solidFill>
                <a:latin typeface="News Gothic MT" panose="020B0504020203020204" pitchFamily="34" charset="0"/>
              </a:defRPr>
            </a:lvl9pPr>
          </a:lstStyle>
          <a:p>
            <a:pPr marL="0" marR="0" lvl="0" indent="0" algn="r" defTabSz="440695" rtl="0" eaLnBrk="1" fontAlgn="auto" latinLnBrk="0" hangingPunct="1">
              <a:lnSpc>
                <a:spcPct val="100000"/>
              </a:lnSpc>
              <a:spcBef>
                <a:spcPts val="0"/>
              </a:spcBef>
              <a:spcAft>
                <a:spcPts val="0"/>
              </a:spcAft>
              <a:buClrTx/>
              <a:buSzTx/>
              <a:buFontTx/>
              <a:buNone/>
              <a:tabLst/>
              <a:defRPr/>
            </a:pPr>
            <a:fld id="{CDFFDDA7-6770-437A-97CD-73124B8AAD29}"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pPr marL="0" marR="0" lvl="0" indent="0" algn="r" defTabSz="440695" rtl="0" eaLnBrk="1" fontAlgn="auto" latinLnBrk="0" hangingPunct="1">
                <a:lnSpc>
                  <a:spcPct val="100000"/>
                </a:lnSpc>
                <a:spcBef>
                  <a:spcPts val="0"/>
                </a:spcBef>
                <a:spcAft>
                  <a:spcPts val="0"/>
                </a:spcAft>
                <a:buClrTx/>
                <a:buSzTx/>
                <a:buFontTx/>
                <a:buNone/>
                <a:tabLst/>
                <a:defRPr/>
              </a:pPr>
              <a:t>67</a:t>
            </a:fld>
            <a:endParaRPr kumimoji="0" lang="en-US" altLang="en-U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2" name="Date Placeholder 1">
            <a:extLst>
              <a:ext uri="{FF2B5EF4-FFF2-40B4-BE49-F238E27FC236}">
                <a16:creationId xmlns:a16="http://schemas.microsoft.com/office/drawing/2014/main" id="{4E4C4C53-77E1-FB07-D9E7-0FCE4D845189}"/>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28925715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B48D99B4-E7F4-7B72-C2CD-601728DBEC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AB8770C3-2B8B-515B-77F1-256F8DD972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endParaRPr lang="en-US" altLang="en-US" dirty="0"/>
          </a:p>
        </p:txBody>
      </p:sp>
      <p:sp>
        <p:nvSpPr>
          <p:cNvPr id="43012" name="Slide Number Placeholder 3">
            <a:extLst>
              <a:ext uri="{FF2B5EF4-FFF2-40B4-BE49-F238E27FC236}">
                <a16:creationId xmlns:a16="http://schemas.microsoft.com/office/drawing/2014/main" id="{9A4661C4-7267-04D8-A79C-1006B3D3996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News Gothic MT" panose="020B0504020203020204" pitchFamily="34" charset="0"/>
              </a:defRPr>
            </a:lvl1pPr>
            <a:lvl2pPr marL="742950" indent="-285750">
              <a:defRPr>
                <a:solidFill>
                  <a:schemeClr val="tx1"/>
                </a:solidFill>
                <a:latin typeface="News Gothic MT" panose="020B0504020203020204" pitchFamily="34" charset="0"/>
              </a:defRPr>
            </a:lvl2pPr>
            <a:lvl3pPr marL="1143000" indent="-228600">
              <a:defRPr>
                <a:solidFill>
                  <a:schemeClr val="tx1"/>
                </a:solidFill>
                <a:latin typeface="News Gothic MT" panose="020B0504020203020204" pitchFamily="34" charset="0"/>
              </a:defRPr>
            </a:lvl3pPr>
            <a:lvl4pPr marL="1600200" indent="-228600">
              <a:defRPr>
                <a:solidFill>
                  <a:schemeClr val="tx1"/>
                </a:solidFill>
                <a:latin typeface="News Gothic MT" panose="020B0504020203020204" pitchFamily="34" charset="0"/>
              </a:defRPr>
            </a:lvl4pPr>
            <a:lvl5pPr marL="2057400" indent="-228600">
              <a:defRPr>
                <a:solidFill>
                  <a:schemeClr val="tx1"/>
                </a:solidFill>
                <a:latin typeface="News Gothic MT" panose="020B0504020203020204" pitchFamily="34" charset="0"/>
              </a:defRPr>
            </a:lvl5pPr>
            <a:lvl6pPr marL="2514600" indent="-228600" defTabSz="457200" eaLnBrk="0" fontAlgn="base" hangingPunct="0">
              <a:spcBef>
                <a:spcPct val="0"/>
              </a:spcBef>
              <a:spcAft>
                <a:spcPct val="0"/>
              </a:spcAft>
              <a:defRPr>
                <a:solidFill>
                  <a:schemeClr val="tx1"/>
                </a:solidFill>
                <a:latin typeface="News Gothic MT" panose="020B0504020203020204" pitchFamily="34" charset="0"/>
              </a:defRPr>
            </a:lvl6pPr>
            <a:lvl7pPr marL="2971800" indent="-228600" defTabSz="457200" eaLnBrk="0" fontAlgn="base" hangingPunct="0">
              <a:spcBef>
                <a:spcPct val="0"/>
              </a:spcBef>
              <a:spcAft>
                <a:spcPct val="0"/>
              </a:spcAft>
              <a:defRPr>
                <a:solidFill>
                  <a:schemeClr val="tx1"/>
                </a:solidFill>
                <a:latin typeface="News Gothic MT" panose="020B0504020203020204" pitchFamily="34" charset="0"/>
              </a:defRPr>
            </a:lvl7pPr>
            <a:lvl8pPr marL="3429000" indent="-228600" defTabSz="457200" eaLnBrk="0" fontAlgn="base" hangingPunct="0">
              <a:spcBef>
                <a:spcPct val="0"/>
              </a:spcBef>
              <a:spcAft>
                <a:spcPct val="0"/>
              </a:spcAft>
              <a:defRPr>
                <a:solidFill>
                  <a:schemeClr val="tx1"/>
                </a:solidFill>
                <a:latin typeface="News Gothic MT" panose="020B0504020203020204" pitchFamily="34" charset="0"/>
              </a:defRPr>
            </a:lvl8pPr>
            <a:lvl9pPr marL="3886200" indent="-228600" defTabSz="457200" eaLnBrk="0" fontAlgn="base" hangingPunct="0">
              <a:spcBef>
                <a:spcPct val="0"/>
              </a:spcBef>
              <a:spcAft>
                <a:spcPct val="0"/>
              </a:spcAft>
              <a:defRPr>
                <a:solidFill>
                  <a:schemeClr val="tx1"/>
                </a:solidFill>
                <a:latin typeface="News Gothic MT" panose="020B0504020203020204" pitchFamily="34" charset="0"/>
              </a:defRPr>
            </a:lvl9pPr>
          </a:lstStyle>
          <a:p>
            <a:fld id="{C3694ACE-B0D9-4B33-B8CD-795531AC9EFE}" type="slidenum">
              <a:rPr lang="en-US" altLang="en-US" smtClean="0">
                <a:latin typeface="Calibri" panose="020F0502020204030204" pitchFamily="34" charset="0"/>
              </a:rPr>
              <a:pPr/>
              <a:t>68</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AEC97F17-83D0-440D-40C5-9C6D72B6B2AD}"/>
              </a:ext>
            </a:extLst>
          </p:cNvPr>
          <p:cNvSpPr>
            <a:spLocks noGrp="1"/>
          </p:cNvSpPr>
          <p:nvPr>
            <p:ph type="dt" idx="1"/>
          </p:nvPr>
        </p:nvSpPr>
        <p:spPr/>
        <p:txBody>
          <a:bodyPr/>
          <a:lstStyle/>
          <a:p>
            <a:pPr>
              <a:defRPr/>
            </a:pPr>
            <a:r>
              <a:rPr lang="en-US"/>
              <a:t>12/6/2023</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effectLst/>
                <a:latin typeface="Calibri" panose="020F0502020204030204" pitchFamily="34" charset="0"/>
                <a:ea typeface="Calibri" panose="020F0502020204030204" pitchFamily="34" charset="0"/>
              </a:rPr>
              <a:t>How you relate to the system changes over time. </a:t>
            </a:r>
          </a:p>
          <a:p>
            <a:endParaRPr lang="en-US" sz="1600" dirty="0">
              <a:effectLst/>
              <a:latin typeface="Calibri" panose="020F0502020204030204" pitchFamily="34" charset="0"/>
              <a:ea typeface="Calibri" panose="020F0502020204030204" pitchFamily="34" charset="0"/>
            </a:endParaRPr>
          </a:p>
          <a:p>
            <a:r>
              <a:rPr lang="en-US" sz="1600" dirty="0">
                <a:effectLst/>
                <a:latin typeface="Calibri" panose="020F0502020204030204" pitchFamily="34" charset="0"/>
                <a:ea typeface="Calibri" panose="020F0502020204030204" pitchFamily="34" charset="0"/>
              </a:rPr>
              <a:t>For a person who is, say, 65 years old and starting in Medicare. I’m convinced that your needs will change and over the course of the time that you are alive and enrolled in Medicare, which for a lot of people is going to be many years. </a:t>
            </a:r>
          </a:p>
          <a:p>
            <a:endParaRPr lang="en-US" sz="1600" dirty="0">
              <a:effectLst/>
              <a:latin typeface="Calibri" panose="020F0502020204030204" pitchFamily="34" charset="0"/>
              <a:ea typeface="Calibri" panose="020F0502020204030204" pitchFamily="34" charset="0"/>
            </a:endParaRPr>
          </a:p>
          <a:p>
            <a:r>
              <a:rPr lang="en-US" sz="1600" dirty="0">
                <a:effectLst/>
                <a:latin typeface="Calibri" panose="020F0502020204030204" pitchFamily="34" charset="0"/>
                <a:ea typeface="Calibri" panose="020F0502020204030204" pitchFamily="34" charset="0"/>
              </a:rPr>
              <a:t>You can imagine yourself starting at 65, becoming 75, becoming 85, becoming 95 years old. the forecast for us as human beings are that many of us are living quite a lot longer. So, we will be living in retirement and with Medicare potentially for decades. you can imagine that your needs will change over time. </a:t>
            </a:r>
          </a:p>
          <a:p>
            <a:endParaRPr lang="en-US" sz="1600" dirty="0">
              <a:effectLst/>
              <a:latin typeface="Calibri" panose="020F0502020204030204" pitchFamily="34" charset="0"/>
              <a:ea typeface="Calibri" panose="020F0502020204030204" pitchFamily="34" charset="0"/>
            </a:endParaRPr>
          </a:p>
          <a:p>
            <a:r>
              <a:rPr lang="en-US" sz="1600" dirty="0">
                <a:effectLst/>
                <a:latin typeface="Calibri" panose="020F0502020204030204" pitchFamily="34" charset="0"/>
                <a:ea typeface="Calibri" panose="020F0502020204030204" pitchFamily="34" charset="0"/>
              </a:rPr>
              <a:t>Of course, you can imagine the Medicare program itself will change over time. So, this would be my first important point for today. </a:t>
            </a:r>
            <a:endParaRPr lang="en-US" sz="1600" dirty="0"/>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7</a:t>
            </a:fld>
            <a:endParaRPr lang="en-US" altLang="en-US" dirty="0"/>
          </a:p>
        </p:txBody>
      </p:sp>
      <p:sp>
        <p:nvSpPr>
          <p:cNvPr id="5" name="Date Placeholder 4">
            <a:extLst>
              <a:ext uri="{FF2B5EF4-FFF2-40B4-BE49-F238E27FC236}">
                <a16:creationId xmlns:a16="http://schemas.microsoft.com/office/drawing/2014/main" id="{CAB750FF-F411-BA99-2D68-7882E08796BC}"/>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3314862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effectLst/>
                <a:latin typeface="Calibri" panose="020F0502020204030204" pitchFamily="34" charset="0"/>
                <a:ea typeface="Calibri" panose="020F0502020204030204" pitchFamily="34" charset="0"/>
              </a:rPr>
              <a:t>If there was a small number of takeaways from today's program. the first one would be that the Medicare program really requires your active engagement. </a:t>
            </a:r>
          </a:p>
          <a:p>
            <a:endParaRPr lang="en-US" sz="1600" dirty="0">
              <a:effectLst/>
              <a:latin typeface="Calibri" panose="020F0502020204030204" pitchFamily="34" charset="0"/>
              <a:ea typeface="Calibri" panose="020F0502020204030204" pitchFamily="34" charset="0"/>
            </a:endParaRPr>
          </a:p>
          <a:p>
            <a:r>
              <a:rPr lang="en-US" sz="1600" dirty="0">
                <a:effectLst/>
                <a:latin typeface="Calibri" panose="020F0502020204030204" pitchFamily="34" charset="0"/>
                <a:ea typeface="Calibri" panose="020F0502020204030204" pitchFamily="34" charset="0"/>
              </a:rPr>
              <a:t>Medicare for us, for you, is a full contact support. You </a:t>
            </a:r>
            <a:r>
              <a:rPr lang="en-US" sz="1600" i="1" dirty="0">
                <a:effectLst/>
                <a:latin typeface="Calibri" panose="020F0502020204030204" pitchFamily="34" charset="0"/>
                <a:ea typeface="Calibri" panose="020F0502020204030204" pitchFamily="34" charset="0"/>
              </a:rPr>
              <a:t>cannot</a:t>
            </a:r>
            <a:r>
              <a:rPr lang="en-US" sz="1600" dirty="0">
                <a:effectLst/>
                <a:latin typeface="Calibri" panose="020F0502020204030204" pitchFamily="34" charset="0"/>
                <a:ea typeface="Calibri" panose="020F0502020204030204" pitchFamily="34" charset="0"/>
              </a:rPr>
              <a:t> be passive. Inside of this arrangement, the Medicare system is </a:t>
            </a:r>
            <a:r>
              <a:rPr lang="en-US" sz="1600" u="sng" dirty="0">
                <a:effectLst/>
                <a:latin typeface="Calibri" panose="020F0502020204030204" pitchFamily="34" charset="0"/>
                <a:ea typeface="Calibri" panose="020F0502020204030204" pitchFamily="34" charset="0"/>
              </a:rPr>
              <a:t>not</a:t>
            </a:r>
            <a:r>
              <a:rPr lang="en-US" sz="1600" dirty="0">
                <a:effectLst/>
                <a:latin typeface="Calibri" panose="020F0502020204030204" pitchFamily="34" charset="0"/>
                <a:ea typeface="Calibri" panose="020F0502020204030204" pitchFamily="34" charset="0"/>
              </a:rPr>
              <a:t> going to take care of you. In that way it requires your active engagement. The corollary to that is the SHIBA program is here to help. </a:t>
            </a:r>
          </a:p>
          <a:p>
            <a:endParaRPr lang="en-US" sz="12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pPr>
              <a:defRPr/>
            </a:pPr>
            <a:fld id="{30BDB486-F24D-4D03-B849-E812252D8EFB}" type="slidenum">
              <a:rPr lang="en-US" altLang="en-US" smtClean="0"/>
              <a:pPr>
                <a:defRPr/>
              </a:pPr>
              <a:t>8</a:t>
            </a:fld>
            <a:endParaRPr lang="en-US" altLang="en-US" dirty="0"/>
          </a:p>
        </p:txBody>
      </p:sp>
      <p:sp>
        <p:nvSpPr>
          <p:cNvPr id="5" name="Date Placeholder 4">
            <a:extLst>
              <a:ext uri="{FF2B5EF4-FFF2-40B4-BE49-F238E27FC236}">
                <a16:creationId xmlns:a16="http://schemas.microsoft.com/office/drawing/2014/main" id="{F8C9C352-9794-A541-321A-50216EAA6020}"/>
              </a:ext>
            </a:extLst>
          </p:cNvPr>
          <p:cNvSpPr>
            <a:spLocks noGrp="1"/>
          </p:cNvSpPr>
          <p:nvPr>
            <p:ph type="dt" idx="1"/>
          </p:nvPr>
        </p:nvSpPr>
        <p:spPr/>
        <p:txBody>
          <a:bodyPr/>
          <a:lstStyle/>
          <a:p>
            <a:pPr>
              <a:defRPr/>
            </a:pPr>
            <a:r>
              <a:rPr lang="en-US"/>
              <a:t>12/6/2023</a:t>
            </a:r>
            <a:endParaRPr lang="en-US" dirty="0"/>
          </a:p>
        </p:txBody>
      </p:sp>
    </p:spTree>
    <p:extLst>
      <p:ext uri="{BB962C8B-B14F-4D97-AF65-F5344CB8AC3E}">
        <p14:creationId xmlns:p14="http://schemas.microsoft.com/office/powerpoint/2010/main" val="3609705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a:defRPr/>
            </a:pPr>
            <a:r>
              <a:rPr lang="en-US"/>
              <a:t>12/6/2023</a:t>
            </a:r>
            <a:endParaRPr lang="en-US" dirty="0"/>
          </a:p>
        </p:txBody>
      </p:sp>
      <p:sp>
        <p:nvSpPr>
          <p:cNvPr id="5" name="Slide Number Placeholder 4"/>
          <p:cNvSpPr>
            <a:spLocks noGrp="1"/>
          </p:cNvSpPr>
          <p:nvPr>
            <p:ph type="sldNum" sz="quarter" idx="5"/>
          </p:nvPr>
        </p:nvSpPr>
        <p:spPr/>
        <p:txBody>
          <a:bodyPr/>
          <a:lstStyle/>
          <a:p>
            <a:pPr>
              <a:defRPr/>
            </a:pPr>
            <a:fld id="{30BDB486-F24D-4D03-B849-E812252D8EFB}" type="slidenum">
              <a:rPr lang="en-US" altLang="en-US" smtClean="0"/>
              <a:pPr>
                <a:defRPr/>
              </a:pPr>
              <a:t>9</a:t>
            </a:fld>
            <a:endParaRPr lang="en-US" altLang="en-US" dirty="0"/>
          </a:p>
        </p:txBody>
      </p:sp>
    </p:spTree>
    <p:extLst>
      <p:ext uri="{BB962C8B-B14F-4D97-AF65-F5344CB8AC3E}">
        <p14:creationId xmlns:p14="http://schemas.microsoft.com/office/powerpoint/2010/main" val="41667351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 Photo">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D865F7-75EE-DE55-E1E8-921B5BFF779A}"/>
              </a:ext>
            </a:extLst>
          </p:cNvPr>
          <p:cNvSpPr/>
          <p:nvPr userDrawn="1"/>
        </p:nvSpPr>
        <p:spPr>
          <a:xfrm>
            <a:off x="0" y="3846513"/>
            <a:ext cx="9144000" cy="301148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nvGrpSpPr>
          <p:cNvPr id="3" name="Group 11">
            <a:extLst>
              <a:ext uri="{FF2B5EF4-FFF2-40B4-BE49-F238E27FC236}">
                <a16:creationId xmlns:a16="http://schemas.microsoft.com/office/drawing/2014/main" id="{8A7EEDB0-F8B9-AEC5-E150-9C38F2CD643D}"/>
              </a:ext>
            </a:extLst>
          </p:cNvPr>
          <p:cNvGrpSpPr>
            <a:grpSpLocks/>
          </p:cNvGrpSpPr>
          <p:nvPr userDrawn="1"/>
        </p:nvGrpSpPr>
        <p:grpSpPr bwMode="auto">
          <a:xfrm>
            <a:off x="0" y="5683250"/>
            <a:ext cx="9144000" cy="795338"/>
            <a:chOff x="1" y="5683019"/>
            <a:chExt cx="9143999" cy="796178"/>
          </a:xfrm>
        </p:grpSpPr>
        <p:sp>
          <p:nvSpPr>
            <p:cNvPr id="4" name="Rectangle 3">
              <a:extLst>
                <a:ext uri="{FF2B5EF4-FFF2-40B4-BE49-F238E27FC236}">
                  <a16:creationId xmlns:a16="http://schemas.microsoft.com/office/drawing/2014/main" id="{C569BFC6-4BE7-0A86-B844-970593AB0EC8}"/>
                </a:ext>
              </a:extLst>
            </p:cNvPr>
            <p:cNvSpPr/>
            <p:nvPr userDrawn="1"/>
          </p:nvSpPr>
          <p:spPr>
            <a:xfrm>
              <a:off x="1" y="5822867"/>
              <a:ext cx="269875" cy="502180"/>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ctangle 4">
              <a:extLst>
                <a:ext uri="{FF2B5EF4-FFF2-40B4-BE49-F238E27FC236}">
                  <a16:creationId xmlns:a16="http://schemas.microsoft.com/office/drawing/2014/main" id="{FE599674-FEDA-B1D9-D79E-8B3BC507E57A}"/>
                </a:ext>
              </a:extLst>
            </p:cNvPr>
            <p:cNvSpPr/>
            <p:nvPr userDrawn="1"/>
          </p:nvSpPr>
          <p:spPr>
            <a:xfrm>
              <a:off x="2994026" y="5822867"/>
              <a:ext cx="6149974" cy="502180"/>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6" name="Picture 16" descr="SHIBAlogo_RGB_landscape.png">
              <a:extLst>
                <a:ext uri="{FF2B5EF4-FFF2-40B4-BE49-F238E27FC236}">
                  <a16:creationId xmlns:a16="http://schemas.microsoft.com/office/drawing/2014/main" id="{3DAE409D-DA08-7390-36F1-74DB68370AD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4140" y="5683019"/>
              <a:ext cx="2417485" cy="796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 name="Picture 9" descr="C:\Documents and Settings\ab29\Local Settings\Temporary Internet Files\Content.IE5\8SIXVW2N\MP900409640[1].jpg">
            <a:extLst>
              <a:ext uri="{FF2B5EF4-FFF2-40B4-BE49-F238E27FC236}">
                <a16:creationId xmlns:a16="http://schemas.microsoft.com/office/drawing/2014/main" id="{8B886739-4F3A-EB39-3F2E-D8769D1BF40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784725" y="3175"/>
            <a:ext cx="2128838" cy="353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C:\Documents and Settings\ab29\Local Settings\Temporary Internet Files\Content.IE5\7ZND71FB\MP900309115[1].jpg">
            <a:extLst>
              <a:ext uri="{FF2B5EF4-FFF2-40B4-BE49-F238E27FC236}">
                <a16:creationId xmlns:a16="http://schemas.microsoft.com/office/drawing/2014/main" id="{B5430973-785E-C2D2-2DED-6E5E612926D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473325" y="3175"/>
            <a:ext cx="2354263" cy="353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7" descr="C:\Documents and Settings\ab29\Local Settings\Temporary Internet Files\Content.IE5\I0WIJ97D\MP900438813[1].jpg">
            <a:extLst>
              <a:ext uri="{FF2B5EF4-FFF2-40B4-BE49-F238E27FC236}">
                <a16:creationId xmlns:a16="http://schemas.microsoft.com/office/drawing/2014/main" id="{60B01119-D849-456C-1C35-6BFC23580BE0}"/>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7938"/>
            <a:ext cx="2574925" cy="3543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0" descr="hispanic over 65 couple.JPG">
            <a:extLst>
              <a:ext uri="{FF2B5EF4-FFF2-40B4-BE49-F238E27FC236}">
                <a16:creationId xmlns:a16="http://schemas.microsoft.com/office/drawing/2014/main" id="{A70AD1EE-49B5-1A47-D6D9-6A8BA027217A}"/>
              </a:ext>
            </a:extLst>
          </p:cNvPr>
          <p:cNvPicPr>
            <a:picLocks noChangeAspect="1"/>
          </p:cNvPicPr>
          <p:nvPr userDrawn="1"/>
        </p:nvPicPr>
        <p:blipFill>
          <a:blip r:embed="rId6">
            <a:extLst>
              <a:ext uri="{28A0092B-C50C-407E-A947-70E740481C1C}">
                <a14:useLocalDpi xmlns:a14="http://schemas.microsoft.com/office/drawing/2010/main" val="0"/>
              </a:ext>
            </a:extLst>
          </a:blip>
          <a:srcRect t="-23"/>
          <a:stretch>
            <a:fillRect/>
          </a:stretch>
        </p:blipFill>
        <p:spPr bwMode="auto">
          <a:xfrm>
            <a:off x="6870700" y="7938"/>
            <a:ext cx="2273300" cy="352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p:cNvSpPr>
            <a:spLocks noGrp="1"/>
          </p:cNvSpPr>
          <p:nvPr>
            <p:ph type="ctrTitle"/>
          </p:nvPr>
        </p:nvSpPr>
        <p:spPr>
          <a:xfrm>
            <a:off x="341624" y="3896372"/>
            <a:ext cx="8463512" cy="651067"/>
          </a:xfrm>
        </p:spPr>
        <p:txBody>
          <a:bodyPr>
            <a:noAutofit/>
          </a:bodyPr>
          <a:lstStyle>
            <a:lvl1pPr algn="r">
              <a:defRPr sz="3600"/>
            </a:lvl1pPr>
          </a:lstStyle>
          <a:p>
            <a:r>
              <a:rPr lang="en-US" dirty="0"/>
              <a:t>Click to edit Master title style</a:t>
            </a:r>
          </a:p>
        </p:txBody>
      </p:sp>
      <p:sp>
        <p:nvSpPr>
          <p:cNvPr id="16" name="Subtitle 2"/>
          <p:cNvSpPr>
            <a:spLocks noGrp="1"/>
          </p:cNvSpPr>
          <p:nvPr>
            <p:ph type="subTitle" idx="1"/>
          </p:nvPr>
        </p:nvSpPr>
        <p:spPr>
          <a:xfrm>
            <a:off x="341624" y="4547439"/>
            <a:ext cx="8463512" cy="450720"/>
          </a:xfrm>
        </p:spPr>
        <p:txBody>
          <a:bodyPr>
            <a:normAutofit/>
          </a:bodyPr>
          <a:lstStyle>
            <a:lvl1pPr marL="0" indent="0" algn="r">
              <a:buNone/>
              <a:defRPr sz="2000" i="1">
                <a:solidFill>
                  <a:srgbClr val="08467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Date Placeholder 3">
            <a:extLst>
              <a:ext uri="{FF2B5EF4-FFF2-40B4-BE49-F238E27FC236}">
                <a16:creationId xmlns:a16="http://schemas.microsoft.com/office/drawing/2014/main" id="{5DDF945D-962B-F3EA-F7BB-61E36D120704}"/>
              </a:ext>
            </a:extLst>
          </p:cNvPr>
          <p:cNvSpPr>
            <a:spLocks noGrp="1"/>
          </p:cNvSpPr>
          <p:nvPr>
            <p:ph type="dt" sz="half" idx="10"/>
          </p:nvPr>
        </p:nvSpPr>
        <p:spPr>
          <a:xfrm>
            <a:off x="3562350" y="5216525"/>
            <a:ext cx="5243513" cy="406400"/>
          </a:xfrm>
        </p:spPr>
        <p:txBody>
          <a:bodyPr anchor="t"/>
          <a:lstStyle>
            <a:lvl1pPr>
              <a:defRPr sz="1100">
                <a:solidFill>
                  <a:srgbClr val="084678"/>
                </a:solidFill>
              </a:defRPr>
            </a:lvl1pPr>
          </a:lstStyle>
          <a:p>
            <a:pPr>
              <a:defRPr/>
            </a:pPr>
            <a:r>
              <a:rPr lang="en-US"/>
              <a:t>December 5, 2023</a:t>
            </a:r>
            <a:endParaRPr lang="en-US" dirty="0"/>
          </a:p>
        </p:txBody>
      </p:sp>
    </p:spTree>
    <p:extLst>
      <p:ext uri="{BB962C8B-B14F-4D97-AF65-F5344CB8AC3E}">
        <p14:creationId xmlns:p14="http://schemas.microsoft.com/office/powerpoint/2010/main" val="3473538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9486"/>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471661"/>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47512"/>
            <a:ext cx="5486400" cy="68357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40C3D9E-CE30-16BD-1E1D-BAFBEBF37BA8}"/>
              </a:ext>
            </a:extLst>
          </p:cNvPr>
          <p:cNvSpPr>
            <a:spLocks noGrp="1"/>
          </p:cNvSpPr>
          <p:nvPr>
            <p:ph type="dt" sz="half" idx="10"/>
          </p:nvPr>
        </p:nvSpPr>
        <p:spPr/>
        <p:txBody>
          <a:bodyPr/>
          <a:lstStyle>
            <a:lvl1pPr>
              <a:defRPr/>
            </a:lvl1pPr>
          </a:lstStyle>
          <a:p>
            <a:pPr>
              <a:defRPr/>
            </a:pPr>
            <a:r>
              <a:rPr lang="en-US"/>
              <a:t>December 5, 2023</a:t>
            </a:r>
            <a:endParaRPr lang="en-US" dirty="0"/>
          </a:p>
        </p:txBody>
      </p:sp>
      <p:sp>
        <p:nvSpPr>
          <p:cNvPr id="6" name="Footer Placeholder 4">
            <a:extLst>
              <a:ext uri="{FF2B5EF4-FFF2-40B4-BE49-F238E27FC236}">
                <a16:creationId xmlns:a16="http://schemas.microsoft.com/office/drawing/2014/main" id="{B61FD615-2645-C541-D8C7-413CE2F21DAD}"/>
              </a:ext>
            </a:extLst>
          </p:cNvPr>
          <p:cNvSpPr>
            <a:spLocks noGrp="1"/>
          </p:cNvSpPr>
          <p:nvPr>
            <p:ph type="ftr" sz="quarter" idx="11"/>
          </p:nvPr>
        </p:nvSpPr>
        <p:spPr/>
        <p:txBody>
          <a:bodyPr/>
          <a:lstStyle>
            <a:lvl1pPr>
              <a:defRPr/>
            </a:lvl1pPr>
          </a:lstStyle>
          <a:p>
            <a:pPr>
              <a:defRPr/>
            </a:pPr>
            <a:r>
              <a:rPr lang="en-US"/>
              <a:t>YOU and Medicare, DRS</a:t>
            </a:r>
            <a:endParaRPr lang="en-US" dirty="0"/>
          </a:p>
        </p:txBody>
      </p:sp>
      <p:sp>
        <p:nvSpPr>
          <p:cNvPr id="7" name="Slide Number Placeholder 5">
            <a:extLst>
              <a:ext uri="{FF2B5EF4-FFF2-40B4-BE49-F238E27FC236}">
                <a16:creationId xmlns:a16="http://schemas.microsoft.com/office/drawing/2014/main" id="{DB18FD3B-6E37-E31D-EE07-3393549FE874}"/>
              </a:ext>
            </a:extLst>
          </p:cNvPr>
          <p:cNvSpPr>
            <a:spLocks noGrp="1"/>
          </p:cNvSpPr>
          <p:nvPr>
            <p:ph type="sldNum" sz="quarter" idx="12"/>
          </p:nvPr>
        </p:nvSpPr>
        <p:spPr/>
        <p:txBody>
          <a:bodyPr/>
          <a:lstStyle>
            <a:lvl1pPr>
              <a:defRPr/>
            </a:lvl1pPr>
          </a:lstStyle>
          <a:p>
            <a:pPr>
              <a:defRPr/>
            </a:pPr>
            <a:fld id="{752428D4-ED18-45E7-A917-5CD35CB5119E}" type="slidenum">
              <a:rPr lang="en-US" altLang="en-US"/>
              <a:pPr>
                <a:defRPr/>
              </a:pPr>
              <a:t>‹#›</a:t>
            </a:fld>
            <a:endParaRPr lang="en-US" altLang="en-US" dirty="0"/>
          </a:p>
        </p:txBody>
      </p:sp>
    </p:spTree>
    <p:extLst>
      <p:ext uri="{BB962C8B-B14F-4D97-AF65-F5344CB8AC3E}">
        <p14:creationId xmlns:p14="http://schemas.microsoft.com/office/powerpoint/2010/main" val="3035817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18AC88CF-D82D-D1ED-F95E-F41A21000A0E}"/>
              </a:ext>
            </a:extLst>
          </p:cNvPr>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798F360-8C80-7175-21DC-EDB2BBCFF61D}"/>
              </a:ext>
            </a:extLst>
          </p:cNvPr>
          <p:cNvSpPr>
            <a:spLocks noGrp="1"/>
          </p:cNvSpPr>
          <p:nvPr>
            <p:ph type="dt" sz="half" idx="10"/>
          </p:nvPr>
        </p:nvSpPr>
        <p:spPr/>
        <p:txBody>
          <a:bodyPr/>
          <a:lstStyle>
            <a:lvl1pPr>
              <a:defRPr/>
            </a:lvl1pPr>
          </a:lstStyle>
          <a:p>
            <a:pPr>
              <a:defRPr/>
            </a:pPr>
            <a:r>
              <a:rPr lang="en-US"/>
              <a:t>December 5, 2023</a:t>
            </a:r>
            <a:endParaRPr lang="en-US" dirty="0"/>
          </a:p>
        </p:txBody>
      </p:sp>
      <p:sp>
        <p:nvSpPr>
          <p:cNvPr id="6" name="Footer Placeholder 4">
            <a:extLst>
              <a:ext uri="{FF2B5EF4-FFF2-40B4-BE49-F238E27FC236}">
                <a16:creationId xmlns:a16="http://schemas.microsoft.com/office/drawing/2014/main" id="{BBA46CF7-3202-7E72-8FAB-4B6FE2E44915}"/>
              </a:ext>
            </a:extLst>
          </p:cNvPr>
          <p:cNvSpPr>
            <a:spLocks noGrp="1"/>
          </p:cNvSpPr>
          <p:nvPr>
            <p:ph type="ftr" sz="quarter" idx="11"/>
          </p:nvPr>
        </p:nvSpPr>
        <p:spPr/>
        <p:txBody>
          <a:bodyPr/>
          <a:lstStyle>
            <a:lvl1pPr>
              <a:defRPr/>
            </a:lvl1pPr>
          </a:lstStyle>
          <a:p>
            <a:pPr>
              <a:defRPr/>
            </a:pPr>
            <a:r>
              <a:rPr lang="en-US"/>
              <a:t>YOU and Medicare, DRS</a:t>
            </a:r>
            <a:endParaRPr lang="en-US" dirty="0"/>
          </a:p>
        </p:txBody>
      </p:sp>
      <p:sp>
        <p:nvSpPr>
          <p:cNvPr id="7" name="Slide Number Placeholder 5">
            <a:extLst>
              <a:ext uri="{FF2B5EF4-FFF2-40B4-BE49-F238E27FC236}">
                <a16:creationId xmlns:a16="http://schemas.microsoft.com/office/drawing/2014/main" id="{415A049E-8ADF-DA1E-1371-93941D4F8132}"/>
              </a:ext>
            </a:extLst>
          </p:cNvPr>
          <p:cNvSpPr>
            <a:spLocks noGrp="1"/>
          </p:cNvSpPr>
          <p:nvPr>
            <p:ph type="sldNum" sz="quarter" idx="12"/>
          </p:nvPr>
        </p:nvSpPr>
        <p:spPr/>
        <p:txBody>
          <a:bodyPr/>
          <a:lstStyle>
            <a:lvl1pPr>
              <a:defRPr/>
            </a:lvl1pPr>
          </a:lstStyle>
          <a:p>
            <a:pPr>
              <a:defRPr/>
            </a:pPr>
            <a:fld id="{F76DBCC6-1E6E-4774-A28D-1B72A25B0092}" type="slidenum">
              <a:rPr lang="en-US" altLang="en-US"/>
              <a:pPr>
                <a:defRPr/>
              </a:pPr>
              <a:t>‹#›</a:t>
            </a:fld>
            <a:endParaRPr lang="en-US" altLang="en-US" dirty="0"/>
          </a:p>
        </p:txBody>
      </p:sp>
    </p:spTree>
    <p:extLst>
      <p:ext uri="{BB962C8B-B14F-4D97-AF65-F5344CB8AC3E}">
        <p14:creationId xmlns:p14="http://schemas.microsoft.com/office/powerpoint/2010/main" val="3311138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549B9D-604F-D20A-191E-3021C834220D}"/>
              </a:ext>
            </a:extLst>
          </p:cNvPr>
          <p:cNvSpPr>
            <a:spLocks noGrp="1"/>
          </p:cNvSpPr>
          <p:nvPr>
            <p:ph type="dt" sz="half" idx="10"/>
          </p:nvPr>
        </p:nvSpPr>
        <p:spPr/>
        <p:txBody>
          <a:bodyPr/>
          <a:lstStyle>
            <a:lvl1pPr>
              <a:defRPr/>
            </a:lvl1pPr>
          </a:lstStyle>
          <a:p>
            <a:pPr>
              <a:defRPr/>
            </a:pPr>
            <a:r>
              <a:rPr lang="en-US"/>
              <a:t>December 5, 2023</a:t>
            </a:r>
            <a:endParaRPr lang="en-US" dirty="0"/>
          </a:p>
        </p:txBody>
      </p:sp>
      <p:sp>
        <p:nvSpPr>
          <p:cNvPr id="5" name="Footer Placeholder 4">
            <a:extLst>
              <a:ext uri="{FF2B5EF4-FFF2-40B4-BE49-F238E27FC236}">
                <a16:creationId xmlns:a16="http://schemas.microsoft.com/office/drawing/2014/main" id="{69C84C90-1DC6-06D5-861B-1C34D2EB996D}"/>
              </a:ext>
            </a:extLst>
          </p:cNvPr>
          <p:cNvSpPr>
            <a:spLocks noGrp="1"/>
          </p:cNvSpPr>
          <p:nvPr>
            <p:ph type="ftr" sz="quarter" idx="11"/>
          </p:nvPr>
        </p:nvSpPr>
        <p:spPr/>
        <p:txBody>
          <a:bodyPr/>
          <a:lstStyle>
            <a:lvl1pPr>
              <a:defRPr/>
            </a:lvl1pPr>
          </a:lstStyle>
          <a:p>
            <a:pPr>
              <a:defRPr/>
            </a:pPr>
            <a:r>
              <a:rPr lang="en-US"/>
              <a:t>YOU and Medicare, DRS</a:t>
            </a:r>
            <a:endParaRPr lang="en-US" dirty="0"/>
          </a:p>
        </p:txBody>
      </p:sp>
      <p:sp>
        <p:nvSpPr>
          <p:cNvPr id="6" name="Slide Number Placeholder 5">
            <a:extLst>
              <a:ext uri="{FF2B5EF4-FFF2-40B4-BE49-F238E27FC236}">
                <a16:creationId xmlns:a16="http://schemas.microsoft.com/office/drawing/2014/main" id="{6FC08657-CA51-7FB0-6F85-824128CA4F93}"/>
              </a:ext>
            </a:extLst>
          </p:cNvPr>
          <p:cNvSpPr>
            <a:spLocks noGrp="1"/>
          </p:cNvSpPr>
          <p:nvPr>
            <p:ph type="sldNum" sz="quarter" idx="12"/>
          </p:nvPr>
        </p:nvSpPr>
        <p:spPr/>
        <p:txBody>
          <a:bodyPr/>
          <a:lstStyle>
            <a:lvl1pPr>
              <a:defRPr/>
            </a:lvl1pPr>
          </a:lstStyle>
          <a:p>
            <a:pPr>
              <a:defRPr/>
            </a:pPr>
            <a:fld id="{2678996B-05A2-4302-8D1C-19BB800890D0}" type="slidenum">
              <a:rPr lang="en-US" altLang="en-US"/>
              <a:pPr>
                <a:defRPr/>
              </a:pPr>
              <a:t>‹#›</a:t>
            </a:fld>
            <a:endParaRPr lang="en-US" altLang="en-US" dirty="0"/>
          </a:p>
        </p:txBody>
      </p:sp>
    </p:spTree>
    <p:extLst>
      <p:ext uri="{BB962C8B-B14F-4D97-AF65-F5344CB8AC3E}">
        <p14:creationId xmlns:p14="http://schemas.microsoft.com/office/powerpoint/2010/main" val="2937149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D52CA-215A-ED92-D043-A612B331E12E}"/>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3AA61B-931D-E73C-8096-88DB2F97554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82A49F-18AD-0D2D-241D-C95C5070A84B}"/>
              </a:ext>
            </a:extLst>
          </p:cNvPr>
          <p:cNvSpPr>
            <a:spLocks noGrp="1"/>
          </p:cNvSpPr>
          <p:nvPr>
            <p:ph type="dt" sz="half" idx="10"/>
          </p:nvPr>
        </p:nvSpPr>
        <p:spPr/>
        <p:txBody>
          <a:bodyPr/>
          <a:lstStyle/>
          <a:p>
            <a:r>
              <a:rPr lang="en-US"/>
              <a:t>December 5, 2023</a:t>
            </a:r>
            <a:endParaRPr lang="en-US" dirty="0"/>
          </a:p>
        </p:txBody>
      </p:sp>
      <p:sp>
        <p:nvSpPr>
          <p:cNvPr id="5" name="Footer Placeholder 4">
            <a:extLst>
              <a:ext uri="{FF2B5EF4-FFF2-40B4-BE49-F238E27FC236}">
                <a16:creationId xmlns:a16="http://schemas.microsoft.com/office/drawing/2014/main" id="{BE70C0D9-7ED4-6E32-561E-3B70264E3ECE}"/>
              </a:ext>
            </a:extLst>
          </p:cNvPr>
          <p:cNvSpPr>
            <a:spLocks noGrp="1"/>
          </p:cNvSpPr>
          <p:nvPr>
            <p:ph type="ftr" sz="quarter" idx="11"/>
          </p:nvPr>
        </p:nvSpPr>
        <p:spPr/>
        <p:txBody>
          <a:bodyPr/>
          <a:lstStyle/>
          <a:p>
            <a:r>
              <a:rPr lang="en-US"/>
              <a:t>YOU and Medicare, DRS</a:t>
            </a:r>
            <a:endParaRPr lang="en-US" dirty="0"/>
          </a:p>
        </p:txBody>
      </p:sp>
      <p:sp>
        <p:nvSpPr>
          <p:cNvPr id="6" name="Slide Number Placeholder 5">
            <a:extLst>
              <a:ext uri="{FF2B5EF4-FFF2-40B4-BE49-F238E27FC236}">
                <a16:creationId xmlns:a16="http://schemas.microsoft.com/office/drawing/2014/main" id="{E0EF5A04-B280-4029-7DE2-4AEFD248E0C6}"/>
              </a:ext>
            </a:extLst>
          </p:cNvPr>
          <p:cNvSpPr>
            <a:spLocks noGrp="1"/>
          </p:cNvSpPr>
          <p:nvPr>
            <p:ph type="sldNum" sz="quarter" idx="12"/>
          </p:nvPr>
        </p:nvSpPr>
        <p:spPr/>
        <p:txBody>
          <a:bodyPr/>
          <a:lstStyle/>
          <a:p>
            <a:fld id="{840CC0E9-8E46-44FB-96FF-9D74AF7A1D0B}" type="slidenum">
              <a:rPr lang="en-US" smtClean="0"/>
              <a:t>‹#›</a:t>
            </a:fld>
            <a:endParaRPr lang="en-US" dirty="0"/>
          </a:p>
        </p:txBody>
      </p:sp>
    </p:spTree>
    <p:extLst>
      <p:ext uri="{BB962C8B-B14F-4D97-AF65-F5344CB8AC3E}">
        <p14:creationId xmlns:p14="http://schemas.microsoft.com/office/powerpoint/2010/main" val="3577175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85B49-2401-FCFF-BEB2-178BBDCEC5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228D2A-5326-BD5C-FE58-48CC7FF7E1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401CC4-3011-3595-0FDD-01A00F8FC130}"/>
              </a:ext>
            </a:extLst>
          </p:cNvPr>
          <p:cNvSpPr>
            <a:spLocks noGrp="1"/>
          </p:cNvSpPr>
          <p:nvPr>
            <p:ph type="dt" sz="half" idx="10"/>
          </p:nvPr>
        </p:nvSpPr>
        <p:spPr/>
        <p:txBody>
          <a:bodyPr/>
          <a:lstStyle/>
          <a:p>
            <a:r>
              <a:rPr lang="en-US"/>
              <a:t>December 5, 2023</a:t>
            </a:r>
            <a:endParaRPr lang="en-US" dirty="0"/>
          </a:p>
        </p:txBody>
      </p:sp>
      <p:sp>
        <p:nvSpPr>
          <p:cNvPr id="5" name="Footer Placeholder 4">
            <a:extLst>
              <a:ext uri="{FF2B5EF4-FFF2-40B4-BE49-F238E27FC236}">
                <a16:creationId xmlns:a16="http://schemas.microsoft.com/office/drawing/2014/main" id="{36689303-D087-A6A3-14BE-46EA43B78853}"/>
              </a:ext>
            </a:extLst>
          </p:cNvPr>
          <p:cNvSpPr>
            <a:spLocks noGrp="1"/>
          </p:cNvSpPr>
          <p:nvPr>
            <p:ph type="ftr" sz="quarter" idx="11"/>
          </p:nvPr>
        </p:nvSpPr>
        <p:spPr/>
        <p:txBody>
          <a:bodyPr/>
          <a:lstStyle/>
          <a:p>
            <a:r>
              <a:rPr lang="en-US"/>
              <a:t>YOU and Medicare, DRS</a:t>
            </a:r>
            <a:endParaRPr lang="en-US" dirty="0"/>
          </a:p>
        </p:txBody>
      </p:sp>
      <p:sp>
        <p:nvSpPr>
          <p:cNvPr id="6" name="Slide Number Placeholder 5">
            <a:extLst>
              <a:ext uri="{FF2B5EF4-FFF2-40B4-BE49-F238E27FC236}">
                <a16:creationId xmlns:a16="http://schemas.microsoft.com/office/drawing/2014/main" id="{439AA50E-CC71-E773-56A7-AB33B93796DD}"/>
              </a:ext>
            </a:extLst>
          </p:cNvPr>
          <p:cNvSpPr>
            <a:spLocks noGrp="1"/>
          </p:cNvSpPr>
          <p:nvPr>
            <p:ph type="sldNum" sz="quarter" idx="12"/>
          </p:nvPr>
        </p:nvSpPr>
        <p:spPr/>
        <p:txBody>
          <a:bodyPr/>
          <a:lstStyle/>
          <a:p>
            <a:fld id="{840CC0E9-8E46-44FB-96FF-9D74AF7A1D0B}" type="slidenum">
              <a:rPr lang="en-US" smtClean="0"/>
              <a:t>‹#›</a:t>
            </a:fld>
            <a:endParaRPr lang="en-US" dirty="0"/>
          </a:p>
        </p:txBody>
      </p:sp>
    </p:spTree>
    <p:extLst>
      <p:ext uri="{BB962C8B-B14F-4D97-AF65-F5344CB8AC3E}">
        <p14:creationId xmlns:p14="http://schemas.microsoft.com/office/powerpoint/2010/main" val="191488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EF654-B759-C987-306C-C28C4B60F54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829A3C2-028E-9CD8-D986-9B6696AC015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623323-24E7-5DE3-961F-8AB904BCD33A}"/>
              </a:ext>
            </a:extLst>
          </p:cNvPr>
          <p:cNvSpPr>
            <a:spLocks noGrp="1"/>
          </p:cNvSpPr>
          <p:nvPr>
            <p:ph type="dt" sz="half" idx="10"/>
          </p:nvPr>
        </p:nvSpPr>
        <p:spPr/>
        <p:txBody>
          <a:bodyPr/>
          <a:lstStyle/>
          <a:p>
            <a:r>
              <a:rPr lang="en-US"/>
              <a:t>December 5, 2023</a:t>
            </a:r>
            <a:endParaRPr lang="en-US" dirty="0"/>
          </a:p>
        </p:txBody>
      </p:sp>
      <p:sp>
        <p:nvSpPr>
          <p:cNvPr id="5" name="Footer Placeholder 4">
            <a:extLst>
              <a:ext uri="{FF2B5EF4-FFF2-40B4-BE49-F238E27FC236}">
                <a16:creationId xmlns:a16="http://schemas.microsoft.com/office/drawing/2014/main" id="{1074ADE1-77AC-98B4-2F47-11DFE84E94FC}"/>
              </a:ext>
            </a:extLst>
          </p:cNvPr>
          <p:cNvSpPr>
            <a:spLocks noGrp="1"/>
          </p:cNvSpPr>
          <p:nvPr>
            <p:ph type="ftr" sz="quarter" idx="11"/>
          </p:nvPr>
        </p:nvSpPr>
        <p:spPr/>
        <p:txBody>
          <a:bodyPr/>
          <a:lstStyle/>
          <a:p>
            <a:r>
              <a:rPr lang="en-US"/>
              <a:t>YOU and Medicare, DRS</a:t>
            </a:r>
            <a:endParaRPr lang="en-US" dirty="0"/>
          </a:p>
        </p:txBody>
      </p:sp>
      <p:sp>
        <p:nvSpPr>
          <p:cNvPr id="6" name="Slide Number Placeholder 5">
            <a:extLst>
              <a:ext uri="{FF2B5EF4-FFF2-40B4-BE49-F238E27FC236}">
                <a16:creationId xmlns:a16="http://schemas.microsoft.com/office/drawing/2014/main" id="{149ED33D-5619-487C-A12C-E559CDF02CE7}"/>
              </a:ext>
            </a:extLst>
          </p:cNvPr>
          <p:cNvSpPr>
            <a:spLocks noGrp="1"/>
          </p:cNvSpPr>
          <p:nvPr>
            <p:ph type="sldNum" sz="quarter" idx="12"/>
          </p:nvPr>
        </p:nvSpPr>
        <p:spPr/>
        <p:txBody>
          <a:bodyPr/>
          <a:lstStyle/>
          <a:p>
            <a:fld id="{840CC0E9-8E46-44FB-96FF-9D74AF7A1D0B}" type="slidenum">
              <a:rPr lang="en-US" smtClean="0"/>
              <a:t>‹#›</a:t>
            </a:fld>
            <a:endParaRPr lang="en-US" dirty="0"/>
          </a:p>
        </p:txBody>
      </p:sp>
    </p:spTree>
    <p:extLst>
      <p:ext uri="{BB962C8B-B14F-4D97-AF65-F5344CB8AC3E}">
        <p14:creationId xmlns:p14="http://schemas.microsoft.com/office/powerpoint/2010/main" val="3111682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2E3EB-6C3F-31B9-DD73-31E98A3489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F1681D-0171-369B-C25D-1D1908956DFD}"/>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0EF821-3CF8-BF0C-A561-0F9323916CA8}"/>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695E5D-ECD9-41AA-6813-C007931571A3}"/>
              </a:ext>
            </a:extLst>
          </p:cNvPr>
          <p:cNvSpPr>
            <a:spLocks noGrp="1"/>
          </p:cNvSpPr>
          <p:nvPr>
            <p:ph type="dt" sz="half" idx="10"/>
          </p:nvPr>
        </p:nvSpPr>
        <p:spPr/>
        <p:txBody>
          <a:bodyPr/>
          <a:lstStyle/>
          <a:p>
            <a:r>
              <a:rPr lang="en-US"/>
              <a:t>December 5, 2023</a:t>
            </a:r>
            <a:endParaRPr lang="en-US" dirty="0"/>
          </a:p>
        </p:txBody>
      </p:sp>
      <p:sp>
        <p:nvSpPr>
          <p:cNvPr id="6" name="Footer Placeholder 5">
            <a:extLst>
              <a:ext uri="{FF2B5EF4-FFF2-40B4-BE49-F238E27FC236}">
                <a16:creationId xmlns:a16="http://schemas.microsoft.com/office/drawing/2014/main" id="{A4B449F9-89BB-785F-1A6A-DDFC424C0BAF}"/>
              </a:ext>
            </a:extLst>
          </p:cNvPr>
          <p:cNvSpPr>
            <a:spLocks noGrp="1"/>
          </p:cNvSpPr>
          <p:nvPr>
            <p:ph type="ftr" sz="quarter" idx="11"/>
          </p:nvPr>
        </p:nvSpPr>
        <p:spPr/>
        <p:txBody>
          <a:bodyPr/>
          <a:lstStyle/>
          <a:p>
            <a:r>
              <a:rPr lang="en-US"/>
              <a:t>YOU and Medicare, DRS</a:t>
            </a:r>
            <a:endParaRPr lang="en-US" dirty="0"/>
          </a:p>
        </p:txBody>
      </p:sp>
      <p:sp>
        <p:nvSpPr>
          <p:cNvPr id="7" name="Slide Number Placeholder 6">
            <a:extLst>
              <a:ext uri="{FF2B5EF4-FFF2-40B4-BE49-F238E27FC236}">
                <a16:creationId xmlns:a16="http://schemas.microsoft.com/office/drawing/2014/main" id="{32B4DF72-C99B-12BD-020B-2DCE8E0F9E28}"/>
              </a:ext>
            </a:extLst>
          </p:cNvPr>
          <p:cNvSpPr>
            <a:spLocks noGrp="1"/>
          </p:cNvSpPr>
          <p:nvPr>
            <p:ph type="sldNum" sz="quarter" idx="12"/>
          </p:nvPr>
        </p:nvSpPr>
        <p:spPr/>
        <p:txBody>
          <a:bodyPr/>
          <a:lstStyle/>
          <a:p>
            <a:fld id="{840CC0E9-8E46-44FB-96FF-9D74AF7A1D0B}" type="slidenum">
              <a:rPr lang="en-US" smtClean="0"/>
              <a:t>‹#›</a:t>
            </a:fld>
            <a:endParaRPr lang="en-US" dirty="0"/>
          </a:p>
        </p:txBody>
      </p:sp>
    </p:spTree>
    <p:extLst>
      <p:ext uri="{BB962C8B-B14F-4D97-AF65-F5344CB8AC3E}">
        <p14:creationId xmlns:p14="http://schemas.microsoft.com/office/powerpoint/2010/main" val="6292979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90166-D0B0-B220-9225-ED13BF71D4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8DFE26-9191-71A5-6008-8CB51570364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6DCA93-1C0D-EB15-9D98-2E0B67B9E54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EC07D-A9B2-0CF9-50A7-7D2FAB8EEDA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F89CCC-FA0A-54C8-85D2-E76D2D53599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BD19CA-348C-C39C-E342-ABFFE17534C0}"/>
              </a:ext>
            </a:extLst>
          </p:cNvPr>
          <p:cNvSpPr>
            <a:spLocks noGrp="1"/>
          </p:cNvSpPr>
          <p:nvPr>
            <p:ph type="dt" sz="half" idx="10"/>
          </p:nvPr>
        </p:nvSpPr>
        <p:spPr/>
        <p:txBody>
          <a:bodyPr/>
          <a:lstStyle/>
          <a:p>
            <a:r>
              <a:rPr lang="en-US"/>
              <a:t>December 5, 2023</a:t>
            </a:r>
            <a:endParaRPr lang="en-US" dirty="0"/>
          </a:p>
        </p:txBody>
      </p:sp>
      <p:sp>
        <p:nvSpPr>
          <p:cNvPr id="8" name="Footer Placeholder 7">
            <a:extLst>
              <a:ext uri="{FF2B5EF4-FFF2-40B4-BE49-F238E27FC236}">
                <a16:creationId xmlns:a16="http://schemas.microsoft.com/office/drawing/2014/main" id="{A865A064-EA8B-6040-D4B4-2B09B5BDC261}"/>
              </a:ext>
            </a:extLst>
          </p:cNvPr>
          <p:cNvSpPr>
            <a:spLocks noGrp="1"/>
          </p:cNvSpPr>
          <p:nvPr>
            <p:ph type="ftr" sz="quarter" idx="11"/>
          </p:nvPr>
        </p:nvSpPr>
        <p:spPr/>
        <p:txBody>
          <a:bodyPr/>
          <a:lstStyle/>
          <a:p>
            <a:r>
              <a:rPr lang="en-US"/>
              <a:t>YOU and Medicare, DRS</a:t>
            </a:r>
            <a:endParaRPr lang="en-US" dirty="0"/>
          </a:p>
        </p:txBody>
      </p:sp>
      <p:sp>
        <p:nvSpPr>
          <p:cNvPr id="9" name="Slide Number Placeholder 8">
            <a:extLst>
              <a:ext uri="{FF2B5EF4-FFF2-40B4-BE49-F238E27FC236}">
                <a16:creationId xmlns:a16="http://schemas.microsoft.com/office/drawing/2014/main" id="{CEF5C0E2-E2C0-C064-B66B-6B90D63A45FC}"/>
              </a:ext>
            </a:extLst>
          </p:cNvPr>
          <p:cNvSpPr>
            <a:spLocks noGrp="1"/>
          </p:cNvSpPr>
          <p:nvPr>
            <p:ph type="sldNum" sz="quarter" idx="12"/>
          </p:nvPr>
        </p:nvSpPr>
        <p:spPr/>
        <p:txBody>
          <a:bodyPr/>
          <a:lstStyle/>
          <a:p>
            <a:fld id="{840CC0E9-8E46-44FB-96FF-9D74AF7A1D0B}" type="slidenum">
              <a:rPr lang="en-US" smtClean="0"/>
              <a:t>‹#›</a:t>
            </a:fld>
            <a:endParaRPr lang="en-US" dirty="0"/>
          </a:p>
        </p:txBody>
      </p:sp>
    </p:spTree>
    <p:extLst>
      <p:ext uri="{BB962C8B-B14F-4D97-AF65-F5344CB8AC3E}">
        <p14:creationId xmlns:p14="http://schemas.microsoft.com/office/powerpoint/2010/main" val="41812041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9921B-D127-FE2F-C229-69B2528C40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01BE60-41D0-3A79-69CE-00556A386F22}"/>
              </a:ext>
            </a:extLst>
          </p:cNvPr>
          <p:cNvSpPr>
            <a:spLocks noGrp="1"/>
          </p:cNvSpPr>
          <p:nvPr>
            <p:ph type="dt" sz="half" idx="10"/>
          </p:nvPr>
        </p:nvSpPr>
        <p:spPr/>
        <p:txBody>
          <a:bodyPr/>
          <a:lstStyle/>
          <a:p>
            <a:r>
              <a:rPr lang="en-US"/>
              <a:t>December 5, 2023</a:t>
            </a:r>
            <a:endParaRPr lang="en-US" dirty="0"/>
          </a:p>
        </p:txBody>
      </p:sp>
      <p:sp>
        <p:nvSpPr>
          <p:cNvPr id="4" name="Footer Placeholder 3">
            <a:extLst>
              <a:ext uri="{FF2B5EF4-FFF2-40B4-BE49-F238E27FC236}">
                <a16:creationId xmlns:a16="http://schemas.microsoft.com/office/drawing/2014/main" id="{20C48B82-4653-1AF2-F556-F289C86EAAEB}"/>
              </a:ext>
            </a:extLst>
          </p:cNvPr>
          <p:cNvSpPr>
            <a:spLocks noGrp="1"/>
          </p:cNvSpPr>
          <p:nvPr>
            <p:ph type="ftr" sz="quarter" idx="11"/>
          </p:nvPr>
        </p:nvSpPr>
        <p:spPr/>
        <p:txBody>
          <a:bodyPr/>
          <a:lstStyle/>
          <a:p>
            <a:r>
              <a:rPr lang="en-US"/>
              <a:t>YOU and Medicare, DRS</a:t>
            </a:r>
            <a:endParaRPr lang="en-US" dirty="0"/>
          </a:p>
        </p:txBody>
      </p:sp>
      <p:sp>
        <p:nvSpPr>
          <p:cNvPr id="5" name="Slide Number Placeholder 4">
            <a:extLst>
              <a:ext uri="{FF2B5EF4-FFF2-40B4-BE49-F238E27FC236}">
                <a16:creationId xmlns:a16="http://schemas.microsoft.com/office/drawing/2014/main" id="{90D64168-6E57-CAF6-51A1-166FBB59DD73}"/>
              </a:ext>
            </a:extLst>
          </p:cNvPr>
          <p:cNvSpPr>
            <a:spLocks noGrp="1"/>
          </p:cNvSpPr>
          <p:nvPr>
            <p:ph type="sldNum" sz="quarter" idx="12"/>
          </p:nvPr>
        </p:nvSpPr>
        <p:spPr/>
        <p:txBody>
          <a:bodyPr/>
          <a:lstStyle/>
          <a:p>
            <a:fld id="{840CC0E9-8E46-44FB-96FF-9D74AF7A1D0B}" type="slidenum">
              <a:rPr lang="en-US" smtClean="0"/>
              <a:t>‹#›</a:t>
            </a:fld>
            <a:endParaRPr lang="en-US" dirty="0"/>
          </a:p>
        </p:txBody>
      </p:sp>
    </p:spTree>
    <p:extLst>
      <p:ext uri="{BB962C8B-B14F-4D97-AF65-F5344CB8AC3E}">
        <p14:creationId xmlns:p14="http://schemas.microsoft.com/office/powerpoint/2010/main" val="40302823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531C48-99ED-D1ED-896C-35CF9B25BB4E}"/>
              </a:ext>
            </a:extLst>
          </p:cNvPr>
          <p:cNvSpPr>
            <a:spLocks noGrp="1"/>
          </p:cNvSpPr>
          <p:nvPr>
            <p:ph type="dt" sz="half" idx="10"/>
          </p:nvPr>
        </p:nvSpPr>
        <p:spPr/>
        <p:txBody>
          <a:bodyPr/>
          <a:lstStyle/>
          <a:p>
            <a:r>
              <a:rPr lang="en-US"/>
              <a:t>December 5, 2023</a:t>
            </a:r>
            <a:endParaRPr lang="en-US" dirty="0"/>
          </a:p>
        </p:txBody>
      </p:sp>
      <p:sp>
        <p:nvSpPr>
          <p:cNvPr id="3" name="Footer Placeholder 2">
            <a:extLst>
              <a:ext uri="{FF2B5EF4-FFF2-40B4-BE49-F238E27FC236}">
                <a16:creationId xmlns:a16="http://schemas.microsoft.com/office/drawing/2014/main" id="{1C82CB1D-0CFA-946A-FBF8-C9E0C853409F}"/>
              </a:ext>
            </a:extLst>
          </p:cNvPr>
          <p:cNvSpPr>
            <a:spLocks noGrp="1"/>
          </p:cNvSpPr>
          <p:nvPr>
            <p:ph type="ftr" sz="quarter" idx="11"/>
          </p:nvPr>
        </p:nvSpPr>
        <p:spPr/>
        <p:txBody>
          <a:bodyPr/>
          <a:lstStyle/>
          <a:p>
            <a:r>
              <a:rPr lang="en-US"/>
              <a:t>YOU and Medicare, DRS</a:t>
            </a:r>
            <a:endParaRPr lang="en-US" dirty="0"/>
          </a:p>
        </p:txBody>
      </p:sp>
      <p:sp>
        <p:nvSpPr>
          <p:cNvPr id="4" name="Slide Number Placeholder 3">
            <a:extLst>
              <a:ext uri="{FF2B5EF4-FFF2-40B4-BE49-F238E27FC236}">
                <a16:creationId xmlns:a16="http://schemas.microsoft.com/office/drawing/2014/main" id="{DD255DC5-6CCE-AD66-8D56-0BA5F03E3D73}"/>
              </a:ext>
            </a:extLst>
          </p:cNvPr>
          <p:cNvSpPr>
            <a:spLocks noGrp="1"/>
          </p:cNvSpPr>
          <p:nvPr>
            <p:ph type="sldNum" sz="quarter" idx="12"/>
          </p:nvPr>
        </p:nvSpPr>
        <p:spPr/>
        <p:txBody>
          <a:bodyPr/>
          <a:lstStyle/>
          <a:p>
            <a:fld id="{840CC0E9-8E46-44FB-96FF-9D74AF7A1D0B}" type="slidenum">
              <a:rPr lang="en-US" smtClean="0"/>
              <a:t>‹#›</a:t>
            </a:fld>
            <a:endParaRPr lang="en-US" dirty="0"/>
          </a:p>
        </p:txBody>
      </p:sp>
    </p:spTree>
    <p:extLst>
      <p:ext uri="{BB962C8B-B14F-4D97-AF65-F5344CB8AC3E}">
        <p14:creationId xmlns:p14="http://schemas.microsoft.com/office/powerpoint/2010/main" val="3614162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o Photo">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id="{707730E4-7219-8701-59EF-D19C7BB53336}"/>
              </a:ext>
            </a:extLst>
          </p:cNvPr>
          <p:cNvGrpSpPr>
            <a:grpSpLocks/>
          </p:cNvGrpSpPr>
          <p:nvPr userDrawn="1"/>
        </p:nvGrpSpPr>
        <p:grpSpPr bwMode="auto">
          <a:xfrm>
            <a:off x="0" y="0"/>
            <a:ext cx="9144000" cy="5340350"/>
            <a:chOff x="0" y="1"/>
            <a:chExt cx="9144000" cy="5339644"/>
          </a:xfrm>
        </p:grpSpPr>
        <p:sp>
          <p:nvSpPr>
            <p:cNvPr id="3" name="Rectangle 2">
              <a:extLst>
                <a:ext uri="{FF2B5EF4-FFF2-40B4-BE49-F238E27FC236}">
                  <a16:creationId xmlns:a16="http://schemas.microsoft.com/office/drawing/2014/main" id="{9188DB2C-A96B-F967-4EC1-E83D4E7F337A}"/>
                </a:ext>
              </a:extLst>
            </p:cNvPr>
            <p:cNvSpPr/>
            <p:nvPr userDrawn="1"/>
          </p:nvSpPr>
          <p:spPr>
            <a:xfrm>
              <a:off x="0" y="1"/>
              <a:ext cx="9144000" cy="5339644"/>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 name="Right Triangle 3">
              <a:extLst>
                <a:ext uri="{FF2B5EF4-FFF2-40B4-BE49-F238E27FC236}">
                  <a16:creationId xmlns:a16="http://schemas.microsoft.com/office/drawing/2014/main" id="{B3C54CD6-6C22-85AC-1447-8165D91651AC}"/>
                </a:ext>
              </a:extLst>
            </p:cNvPr>
            <p:cNvSpPr/>
            <p:nvPr userDrawn="1"/>
          </p:nvSpPr>
          <p:spPr>
            <a:xfrm>
              <a:off x="0" y="1065073"/>
              <a:ext cx="8148638" cy="4274572"/>
            </a:xfrm>
            <a:prstGeom prst="rtTriangle">
              <a:avLst/>
            </a:prstGeom>
            <a:solidFill>
              <a:srgbClr val="D0D0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grpSp>
        <p:nvGrpSpPr>
          <p:cNvPr id="5" name="Group 14">
            <a:extLst>
              <a:ext uri="{FF2B5EF4-FFF2-40B4-BE49-F238E27FC236}">
                <a16:creationId xmlns:a16="http://schemas.microsoft.com/office/drawing/2014/main" id="{6D2EC203-5C91-F39B-F225-A132690A15BA}"/>
              </a:ext>
            </a:extLst>
          </p:cNvPr>
          <p:cNvGrpSpPr>
            <a:grpSpLocks/>
          </p:cNvGrpSpPr>
          <p:nvPr userDrawn="1"/>
        </p:nvGrpSpPr>
        <p:grpSpPr bwMode="auto">
          <a:xfrm>
            <a:off x="0" y="5683250"/>
            <a:ext cx="9144000" cy="795338"/>
            <a:chOff x="1" y="5683019"/>
            <a:chExt cx="9143999" cy="796178"/>
          </a:xfrm>
        </p:grpSpPr>
        <p:sp>
          <p:nvSpPr>
            <p:cNvPr id="6" name="Rectangle 5">
              <a:extLst>
                <a:ext uri="{FF2B5EF4-FFF2-40B4-BE49-F238E27FC236}">
                  <a16:creationId xmlns:a16="http://schemas.microsoft.com/office/drawing/2014/main" id="{B488C440-88A5-E138-DE3F-43447841A65A}"/>
                </a:ext>
              </a:extLst>
            </p:cNvPr>
            <p:cNvSpPr/>
            <p:nvPr userDrawn="1"/>
          </p:nvSpPr>
          <p:spPr>
            <a:xfrm>
              <a:off x="1" y="5822867"/>
              <a:ext cx="269875" cy="502180"/>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6">
              <a:extLst>
                <a:ext uri="{FF2B5EF4-FFF2-40B4-BE49-F238E27FC236}">
                  <a16:creationId xmlns:a16="http://schemas.microsoft.com/office/drawing/2014/main" id="{0C1311D7-0034-4070-1F03-BD139104A143}"/>
                </a:ext>
              </a:extLst>
            </p:cNvPr>
            <p:cNvSpPr/>
            <p:nvPr userDrawn="1"/>
          </p:nvSpPr>
          <p:spPr>
            <a:xfrm>
              <a:off x="2994026" y="5822867"/>
              <a:ext cx="6149974" cy="502180"/>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8" name="Picture 18" descr="SHIBAlogo_RGB_landscape.png">
              <a:extLst>
                <a:ext uri="{FF2B5EF4-FFF2-40B4-BE49-F238E27FC236}">
                  <a16:creationId xmlns:a16="http://schemas.microsoft.com/office/drawing/2014/main" id="{9E99F65C-269F-DCBF-A5B1-361EDAF5CE3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4140" y="5683019"/>
              <a:ext cx="2417485" cy="796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Title 1"/>
          <p:cNvSpPr>
            <a:spLocks noGrp="1"/>
          </p:cNvSpPr>
          <p:nvPr>
            <p:ph type="ctrTitle"/>
          </p:nvPr>
        </p:nvSpPr>
        <p:spPr>
          <a:xfrm>
            <a:off x="341624" y="980371"/>
            <a:ext cx="8463512" cy="1470025"/>
          </a:xfrm>
        </p:spPr>
        <p:txBody>
          <a:bodyPr anchor="b">
            <a:noAutofit/>
          </a:bodyPr>
          <a:lstStyle>
            <a:lvl1pPr algn="r">
              <a:defRPr sz="4400"/>
            </a:lvl1pPr>
          </a:lstStyle>
          <a:p>
            <a:r>
              <a:rPr lang="en-US"/>
              <a:t>Click to edit Master title style</a:t>
            </a:r>
            <a:endParaRPr lang="en-US" dirty="0"/>
          </a:p>
        </p:txBody>
      </p:sp>
      <p:sp>
        <p:nvSpPr>
          <p:cNvPr id="16" name="Subtitle 2"/>
          <p:cNvSpPr>
            <a:spLocks noGrp="1"/>
          </p:cNvSpPr>
          <p:nvPr>
            <p:ph type="subTitle" idx="1"/>
          </p:nvPr>
        </p:nvSpPr>
        <p:spPr>
          <a:xfrm>
            <a:off x="341624" y="2576837"/>
            <a:ext cx="8463512" cy="646525"/>
          </a:xfrm>
        </p:spPr>
        <p:txBody>
          <a:bodyPr>
            <a:normAutofit/>
          </a:bodyPr>
          <a:lstStyle>
            <a:lvl1pPr marL="0" indent="0" algn="r">
              <a:buNone/>
              <a:defRPr sz="3000" i="1">
                <a:solidFill>
                  <a:srgbClr val="08467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Date Placeholder 3">
            <a:extLst>
              <a:ext uri="{FF2B5EF4-FFF2-40B4-BE49-F238E27FC236}">
                <a16:creationId xmlns:a16="http://schemas.microsoft.com/office/drawing/2014/main" id="{71006633-E493-A1DD-A24C-3D921C62DE09}"/>
              </a:ext>
            </a:extLst>
          </p:cNvPr>
          <p:cNvSpPr>
            <a:spLocks noGrp="1"/>
          </p:cNvSpPr>
          <p:nvPr>
            <p:ph type="dt" sz="half" idx="10"/>
          </p:nvPr>
        </p:nvSpPr>
        <p:spPr>
          <a:xfrm>
            <a:off x="3562350" y="3232150"/>
            <a:ext cx="5243513" cy="406400"/>
          </a:xfrm>
        </p:spPr>
        <p:txBody>
          <a:bodyPr anchor="t"/>
          <a:lstStyle>
            <a:lvl1pPr>
              <a:defRPr sz="1400">
                <a:solidFill>
                  <a:srgbClr val="084678"/>
                </a:solidFill>
              </a:defRPr>
            </a:lvl1pPr>
          </a:lstStyle>
          <a:p>
            <a:pPr>
              <a:defRPr/>
            </a:pPr>
            <a:r>
              <a:rPr lang="en-US"/>
              <a:t>December 5, 2023</a:t>
            </a:r>
            <a:endParaRPr lang="en-US" dirty="0"/>
          </a:p>
        </p:txBody>
      </p:sp>
    </p:spTree>
    <p:extLst>
      <p:ext uri="{BB962C8B-B14F-4D97-AF65-F5344CB8AC3E}">
        <p14:creationId xmlns:p14="http://schemas.microsoft.com/office/powerpoint/2010/main" val="3663926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A01D8-09C5-42F6-917C-201A22B45D6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429022-80B1-4CB1-3330-5BDD7993645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7C270F-EC3C-C34D-CEC7-2A4B5184217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14AA02-0400-C5D8-CE6C-FFEA7E92C6B4}"/>
              </a:ext>
            </a:extLst>
          </p:cNvPr>
          <p:cNvSpPr>
            <a:spLocks noGrp="1"/>
          </p:cNvSpPr>
          <p:nvPr>
            <p:ph type="dt" sz="half" idx="10"/>
          </p:nvPr>
        </p:nvSpPr>
        <p:spPr/>
        <p:txBody>
          <a:bodyPr/>
          <a:lstStyle/>
          <a:p>
            <a:r>
              <a:rPr lang="en-US"/>
              <a:t>December 5, 2023</a:t>
            </a:r>
            <a:endParaRPr lang="en-US" dirty="0"/>
          </a:p>
        </p:txBody>
      </p:sp>
      <p:sp>
        <p:nvSpPr>
          <p:cNvPr id="6" name="Footer Placeholder 5">
            <a:extLst>
              <a:ext uri="{FF2B5EF4-FFF2-40B4-BE49-F238E27FC236}">
                <a16:creationId xmlns:a16="http://schemas.microsoft.com/office/drawing/2014/main" id="{1BCD4BDC-468F-E23D-C1F6-49C8CDA9A1D3}"/>
              </a:ext>
            </a:extLst>
          </p:cNvPr>
          <p:cNvSpPr>
            <a:spLocks noGrp="1"/>
          </p:cNvSpPr>
          <p:nvPr>
            <p:ph type="ftr" sz="quarter" idx="11"/>
          </p:nvPr>
        </p:nvSpPr>
        <p:spPr/>
        <p:txBody>
          <a:bodyPr/>
          <a:lstStyle/>
          <a:p>
            <a:r>
              <a:rPr lang="en-US"/>
              <a:t>YOU and Medicare, DRS</a:t>
            </a:r>
            <a:endParaRPr lang="en-US" dirty="0"/>
          </a:p>
        </p:txBody>
      </p:sp>
      <p:sp>
        <p:nvSpPr>
          <p:cNvPr id="7" name="Slide Number Placeholder 6">
            <a:extLst>
              <a:ext uri="{FF2B5EF4-FFF2-40B4-BE49-F238E27FC236}">
                <a16:creationId xmlns:a16="http://schemas.microsoft.com/office/drawing/2014/main" id="{CB1996AC-F94D-A84A-3E58-4894AED53541}"/>
              </a:ext>
            </a:extLst>
          </p:cNvPr>
          <p:cNvSpPr>
            <a:spLocks noGrp="1"/>
          </p:cNvSpPr>
          <p:nvPr>
            <p:ph type="sldNum" sz="quarter" idx="12"/>
          </p:nvPr>
        </p:nvSpPr>
        <p:spPr/>
        <p:txBody>
          <a:bodyPr/>
          <a:lstStyle/>
          <a:p>
            <a:fld id="{840CC0E9-8E46-44FB-96FF-9D74AF7A1D0B}" type="slidenum">
              <a:rPr lang="en-US" smtClean="0"/>
              <a:t>‹#›</a:t>
            </a:fld>
            <a:endParaRPr lang="en-US" dirty="0"/>
          </a:p>
        </p:txBody>
      </p:sp>
    </p:spTree>
    <p:extLst>
      <p:ext uri="{BB962C8B-B14F-4D97-AF65-F5344CB8AC3E}">
        <p14:creationId xmlns:p14="http://schemas.microsoft.com/office/powerpoint/2010/main" val="1870415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7DB18-0AED-D4BB-7334-60F09FE3E03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E2F6B9-89EC-838F-BC7C-AFF66D5CB8A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A2FD04F-C25E-00F0-28EC-DBF7C97B2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11F331-A321-DA98-57BB-CD47F0421496}"/>
              </a:ext>
            </a:extLst>
          </p:cNvPr>
          <p:cNvSpPr>
            <a:spLocks noGrp="1"/>
          </p:cNvSpPr>
          <p:nvPr>
            <p:ph type="dt" sz="half" idx="10"/>
          </p:nvPr>
        </p:nvSpPr>
        <p:spPr/>
        <p:txBody>
          <a:bodyPr/>
          <a:lstStyle/>
          <a:p>
            <a:r>
              <a:rPr lang="en-US"/>
              <a:t>December 5, 2023</a:t>
            </a:r>
            <a:endParaRPr lang="en-US" dirty="0"/>
          </a:p>
        </p:txBody>
      </p:sp>
      <p:sp>
        <p:nvSpPr>
          <p:cNvPr id="6" name="Footer Placeholder 5">
            <a:extLst>
              <a:ext uri="{FF2B5EF4-FFF2-40B4-BE49-F238E27FC236}">
                <a16:creationId xmlns:a16="http://schemas.microsoft.com/office/drawing/2014/main" id="{6DD1CCBD-1EF0-5CA7-FA07-2CC64BE23E82}"/>
              </a:ext>
            </a:extLst>
          </p:cNvPr>
          <p:cNvSpPr>
            <a:spLocks noGrp="1"/>
          </p:cNvSpPr>
          <p:nvPr>
            <p:ph type="ftr" sz="quarter" idx="11"/>
          </p:nvPr>
        </p:nvSpPr>
        <p:spPr/>
        <p:txBody>
          <a:bodyPr/>
          <a:lstStyle/>
          <a:p>
            <a:r>
              <a:rPr lang="en-US"/>
              <a:t>YOU and Medicare, DRS</a:t>
            </a:r>
            <a:endParaRPr lang="en-US" dirty="0"/>
          </a:p>
        </p:txBody>
      </p:sp>
      <p:sp>
        <p:nvSpPr>
          <p:cNvPr id="7" name="Slide Number Placeholder 6">
            <a:extLst>
              <a:ext uri="{FF2B5EF4-FFF2-40B4-BE49-F238E27FC236}">
                <a16:creationId xmlns:a16="http://schemas.microsoft.com/office/drawing/2014/main" id="{FFA4BB27-293F-6B51-C0CB-08025C0C4EEF}"/>
              </a:ext>
            </a:extLst>
          </p:cNvPr>
          <p:cNvSpPr>
            <a:spLocks noGrp="1"/>
          </p:cNvSpPr>
          <p:nvPr>
            <p:ph type="sldNum" sz="quarter" idx="12"/>
          </p:nvPr>
        </p:nvSpPr>
        <p:spPr/>
        <p:txBody>
          <a:bodyPr/>
          <a:lstStyle/>
          <a:p>
            <a:fld id="{840CC0E9-8E46-44FB-96FF-9D74AF7A1D0B}" type="slidenum">
              <a:rPr lang="en-US" smtClean="0"/>
              <a:t>‹#›</a:t>
            </a:fld>
            <a:endParaRPr lang="en-US" dirty="0"/>
          </a:p>
        </p:txBody>
      </p:sp>
    </p:spTree>
    <p:extLst>
      <p:ext uri="{BB962C8B-B14F-4D97-AF65-F5344CB8AC3E}">
        <p14:creationId xmlns:p14="http://schemas.microsoft.com/office/powerpoint/2010/main" val="38113818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01F70-FF1A-818D-25AB-BCDC48DE01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3BF8AE6-E171-2AAC-ADB6-D0CCB04312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69099B-A127-B4C8-BB2A-7E3D25D54738}"/>
              </a:ext>
            </a:extLst>
          </p:cNvPr>
          <p:cNvSpPr>
            <a:spLocks noGrp="1"/>
          </p:cNvSpPr>
          <p:nvPr>
            <p:ph type="dt" sz="half" idx="10"/>
          </p:nvPr>
        </p:nvSpPr>
        <p:spPr/>
        <p:txBody>
          <a:bodyPr/>
          <a:lstStyle/>
          <a:p>
            <a:r>
              <a:rPr lang="en-US"/>
              <a:t>December 5, 2023</a:t>
            </a:r>
            <a:endParaRPr lang="en-US" dirty="0"/>
          </a:p>
        </p:txBody>
      </p:sp>
      <p:sp>
        <p:nvSpPr>
          <p:cNvPr id="5" name="Footer Placeholder 4">
            <a:extLst>
              <a:ext uri="{FF2B5EF4-FFF2-40B4-BE49-F238E27FC236}">
                <a16:creationId xmlns:a16="http://schemas.microsoft.com/office/drawing/2014/main" id="{74C4D5A7-6A67-BB6E-9B61-359ED37CCDFF}"/>
              </a:ext>
            </a:extLst>
          </p:cNvPr>
          <p:cNvSpPr>
            <a:spLocks noGrp="1"/>
          </p:cNvSpPr>
          <p:nvPr>
            <p:ph type="ftr" sz="quarter" idx="11"/>
          </p:nvPr>
        </p:nvSpPr>
        <p:spPr/>
        <p:txBody>
          <a:bodyPr/>
          <a:lstStyle/>
          <a:p>
            <a:r>
              <a:rPr lang="en-US"/>
              <a:t>YOU and Medicare, DRS</a:t>
            </a:r>
            <a:endParaRPr lang="en-US" dirty="0"/>
          </a:p>
        </p:txBody>
      </p:sp>
      <p:sp>
        <p:nvSpPr>
          <p:cNvPr id="6" name="Slide Number Placeholder 5">
            <a:extLst>
              <a:ext uri="{FF2B5EF4-FFF2-40B4-BE49-F238E27FC236}">
                <a16:creationId xmlns:a16="http://schemas.microsoft.com/office/drawing/2014/main" id="{0EC94560-3FC8-8714-58AF-F6C2610F97AB}"/>
              </a:ext>
            </a:extLst>
          </p:cNvPr>
          <p:cNvSpPr>
            <a:spLocks noGrp="1"/>
          </p:cNvSpPr>
          <p:nvPr>
            <p:ph type="sldNum" sz="quarter" idx="12"/>
          </p:nvPr>
        </p:nvSpPr>
        <p:spPr/>
        <p:txBody>
          <a:bodyPr/>
          <a:lstStyle/>
          <a:p>
            <a:fld id="{840CC0E9-8E46-44FB-96FF-9D74AF7A1D0B}" type="slidenum">
              <a:rPr lang="en-US" smtClean="0"/>
              <a:t>‹#›</a:t>
            </a:fld>
            <a:endParaRPr lang="en-US" dirty="0"/>
          </a:p>
        </p:txBody>
      </p:sp>
    </p:spTree>
    <p:extLst>
      <p:ext uri="{BB962C8B-B14F-4D97-AF65-F5344CB8AC3E}">
        <p14:creationId xmlns:p14="http://schemas.microsoft.com/office/powerpoint/2010/main" val="36122082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926C5B-B1D3-C79B-D025-262CD7199544}"/>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EC0172-8B6F-7DCA-4737-F0C8D25A78AC}"/>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30FBDB-001A-62C4-DCB0-BDB6CC5DEAD8}"/>
              </a:ext>
            </a:extLst>
          </p:cNvPr>
          <p:cNvSpPr>
            <a:spLocks noGrp="1"/>
          </p:cNvSpPr>
          <p:nvPr>
            <p:ph type="dt" sz="half" idx="10"/>
          </p:nvPr>
        </p:nvSpPr>
        <p:spPr/>
        <p:txBody>
          <a:bodyPr/>
          <a:lstStyle/>
          <a:p>
            <a:r>
              <a:rPr lang="en-US"/>
              <a:t>December 5, 2023</a:t>
            </a:r>
            <a:endParaRPr lang="en-US" dirty="0"/>
          </a:p>
        </p:txBody>
      </p:sp>
      <p:sp>
        <p:nvSpPr>
          <p:cNvPr id="5" name="Footer Placeholder 4">
            <a:extLst>
              <a:ext uri="{FF2B5EF4-FFF2-40B4-BE49-F238E27FC236}">
                <a16:creationId xmlns:a16="http://schemas.microsoft.com/office/drawing/2014/main" id="{C56AD061-4982-EEEE-A631-4018C306F17E}"/>
              </a:ext>
            </a:extLst>
          </p:cNvPr>
          <p:cNvSpPr>
            <a:spLocks noGrp="1"/>
          </p:cNvSpPr>
          <p:nvPr>
            <p:ph type="ftr" sz="quarter" idx="11"/>
          </p:nvPr>
        </p:nvSpPr>
        <p:spPr/>
        <p:txBody>
          <a:bodyPr/>
          <a:lstStyle/>
          <a:p>
            <a:r>
              <a:rPr lang="en-US"/>
              <a:t>YOU and Medicare, DRS</a:t>
            </a:r>
            <a:endParaRPr lang="en-US" dirty="0"/>
          </a:p>
        </p:txBody>
      </p:sp>
      <p:sp>
        <p:nvSpPr>
          <p:cNvPr id="6" name="Slide Number Placeholder 5">
            <a:extLst>
              <a:ext uri="{FF2B5EF4-FFF2-40B4-BE49-F238E27FC236}">
                <a16:creationId xmlns:a16="http://schemas.microsoft.com/office/drawing/2014/main" id="{A13254ED-EBCA-518F-4E6B-01CE0691709F}"/>
              </a:ext>
            </a:extLst>
          </p:cNvPr>
          <p:cNvSpPr>
            <a:spLocks noGrp="1"/>
          </p:cNvSpPr>
          <p:nvPr>
            <p:ph type="sldNum" sz="quarter" idx="12"/>
          </p:nvPr>
        </p:nvSpPr>
        <p:spPr/>
        <p:txBody>
          <a:bodyPr/>
          <a:lstStyle/>
          <a:p>
            <a:fld id="{840CC0E9-8E46-44FB-96FF-9D74AF7A1D0B}" type="slidenum">
              <a:rPr lang="en-US" smtClean="0"/>
              <a:t>‹#›</a:t>
            </a:fld>
            <a:endParaRPr lang="en-US" dirty="0"/>
          </a:p>
        </p:txBody>
      </p:sp>
    </p:spTree>
    <p:extLst>
      <p:ext uri="{BB962C8B-B14F-4D97-AF65-F5344CB8AC3E}">
        <p14:creationId xmlns:p14="http://schemas.microsoft.com/office/powerpoint/2010/main" val="970428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4" name="Group 10">
            <a:extLst>
              <a:ext uri="{FF2B5EF4-FFF2-40B4-BE49-F238E27FC236}">
                <a16:creationId xmlns:a16="http://schemas.microsoft.com/office/drawing/2014/main" id="{94C42438-8CAD-7305-62DB-AD485D025B28}"/>
              </a:ext>
            </a:extLst>
          </p:cNvPr>
          <p:cNvGrpSpPr>
            <a:grpSpLocks/>
          </p:cNvGrpSpPr>
          <p:nvPr userDrawn="1"/>
        </p:nvGrpSpPr>
        <p:grpSpPr bwMode="auto">
          <a:xfrm>
            <a:off x="0" y="0"/>
            <a:ext cx="9144000" cy="3846513"/>
            <a:chOff x="0" y="1"/>
            <a:chExt cx="12692560" cy="5339644"/>
          </a:xfrm>
        </p:grpSpPr>
        <p:sp>
          <p:nvSpPr>
            <p:cNvPr id="5" name="Rectangle 4">
              <a:extLst>
                <a:ext uri="{FF2B5EF4-FFF2-40B4-BE49-F238E27FC236}">
                  <a16:creationId xmlns:a16="http://schemas.microsoft.com/office/drawing/2014/main" id="{5F107D24-055A-CAA8-E324-D17E5C14ED7B}"/>
                </a:ext>
              </a:extLst>
            </p:cNvPr>
            <p:cNvSpPr/>
            <p:nvPr userDrawn="1"/>
          </p:nvSpPr>
          <p:spPr>
            <a:xfrm>
              <a:off x="0" y="1"/>
              <a:ext cx="12692560" cy="5339644"/>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ight Triangle 5">
              <a:extLst>
                <a:ext uri="{FF2B5EF4-FFF2-40B4-BE49-F238E27FC236}">
                  <a16:creationId xmlns:a16="http://schemas.microsoft.com/office/drawing/2014/main" id="{AC845718-5D99-F978-C7AF-ABE32417D76D}"/>
                </a:ext>
              </a:extLst>
            </p:cNvPr>
            <p:cNvSpPr/>
            <p:nvPr userDrawn="1"/>
          </p:nvSpPr>
          <p:spPr>
            <a:xfrm>
              <a:off x="0" y="1064404"/>
              <a:ext cx="8148800" cy="4275241"/>
            </a:xfrm>
            <a:prstGeom prst="rtTriangle">
              <a:avLst/>
            </a:prstGeom>
            <a:solidFill>
              <a:srgbClr val="D0D0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sp>
        <p:nvSpPr>
          <p:cNvPr id="2" name="Title 1"/>
          <p:cNvSpPr>
            <a:spLocks noGrp="1"/>
          </p:cNvSpPr>
          <p:nvPr>
            <p:ph type="title"/>
          </p:nvPr>
        </p:nvSpPr>
        <p:spPr>
          <a:xfrm>
            <a:off x="340172" y="4270838"/>
            <a:ext cx="8464963" cy="651067"/>
          </a:xfrm>
        </p:spPr>
        <p:txBody>
          <a:bodyPr>
            <a:normAutofit/>
          </a:bodyPr>
          <a:lstStyle>
            <a:lvl1pPr algn="r">
              <a:defRPr sz="3600" b="0" cap="none"/>
            </a:lvl1pPr>
          </a:lstStyle>
          <a:p>
            <a:r>
              <a:rPr lang="en-US"/>
              <a:t>Click to edit Master title style</a:t>
            </a:r>
            <a:endParaRPr lang="en-US" dirty="0"/>
          </a:p>
        </p:txBody>
      </p:sp>
      <p:sp>
        <p:nvSpPr>
          <p:cNvPr id="3" name="Text Placeholder 2"/>
          <p:cNvSpPr>
            <a:spLocks noGrp="1"/>
          </p:cNvSpPr>
          <p:nvPr>
            <p:ph type="body" idx="1"/>
          </p:nvPr>
        </p:nvSpPr>
        <p:spPr>
          <a:xfrm>
            <a:off x="340172" y="4921905"/>
            <a:ext cx="8464963" cy="808824"/>
          </a:xfrm>
        </p:spPr>
        <p:txBody>
          <a:bodyPr/>
          <a:lstStyle>
            <a:lvl1pPr marL="0" indent="0" algn="r">
              <a:buNone/>
              <a:defRPr sz="2000" i="1">
                <a:solidFill>
                  <a:srgbClr val="08467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D4A709D4-D308-3B15-0147-B737917F19D3}"/>
              </a:ext>
            </a:extLst>
          </p:cNvPr>
          <p:cNvSpPr>
            <a:spLocks noGrp="1"/>
          </p:cNvSpPr>
          <p:nvPr>
            <p:ph type="dt" sz="half" idx="10"/>
          </p:nvPr>
        </p:nvSpPr>
        <p:spPr/>
        <p:txBody>
          <a:bodyPr/>
          <a:lstStyle>
            <a:lvl1pPr>
              <a:defRPr/>
            </a:lvl1pPr>
          </a:lstStyle>
          <a:p>
            <a:pPr>
              <a:defRPr/>
            </a:pPr>
            <a:r>
              <a:rPr lang="en-US"/>
              <a:t>December 5, 2023</a:t>
            </a:r>
            <a:endParaRPr lang="en-US" dirty="0"/>
          </a:p>
        </p:txBody>
      </p:sp>
      <p:sp>
        <p:nvSpPr>
          <p:cNvPr id="8" name="Footer Placeholder 4">
            <a:extLst>
              <a:ext uri="{FF2B5EF4-FFF2-40B4-BE49-F238E27FC236}">
                <a16:creationId xmlns:a16="http://schemas.microsoft.com/office/drawing/2014/main" id="{70DCDE6D-FCFD-8B75-A0F6-B7F7D68AF4A1}"/>
              </a:ext>
            </a:extLst>
          </p:cNvPr>
          <p:cNvSpPr>
            <a:spLocks noGrp="1"/>
          </p:cNvSpPr>
          <p:nvPr>
            <p:ph type="ftr" sz="quarter" idx="11"/>
          </p:nvPr>
        </p:nvSpPr>
        <p:spPr/>
        <p:txBody>
          <a:bodyPr/>
          <a:lstStyle>
            <a:lvl1pPr>
              <a:defRPr/>
            </a:lvl1pPr>
          </a:lstStyle>
          <a:p>
            <a:pPr>
              <a:defRPr/>
            </a:pPr>
            <a:r>
              <a:rPr lang="en-US"/>
              <a:t>YOU and Medicare, DRS</a:t>
            </a:r>
            <a:endParaRPr lang="en-US" dirty="0"/>
          </a:p>
        </p:txBody>
      </p:sp>
      <p:sp>
        <p:nvSpPr>
          <p:cNvPr id="9" name="Slide Number Placeholder 5">
            <a:extLst>
              <a:ext uri="{FF2B5EF4-FFF2-40B4-BE49-F238E27FC236}">
                <a16:creationId xmlns:a16="http://schemas.microsoft.com/office/drawing/2014/main" id="{AFDC7200-5BA9-6974-3C83-62153D4F2CD7}"/>
              </a:ext>
            </a:extLst>
          </p:cNvPr>
          <p:cNvSpPr>
            <a:spLocks noGrp="1"/>
          </p:cNvSpPr>
          <p:nvPr>
            <p:ph type="sldNum" sz="quarter" idx="12"/>
          </p:nvPr>
        </p:nvSpPr>
        <p:spPr/>
        <p:txBody>
          <a:bodyPr/>
          <a:lstStyle>
            <a:lvl1pPr>
              <a:defRPr/>
            </a:lvl1pPr>
          </a:lstStyle>
          <a:p>
            <a:pPr>
              <a:defRPr/>
            </a:pPr>
            <a:fld id="{DDC403B2-353C-4295-96ED-C317EF09847F}" type="slidenum">
              <a:rPr lang="en-US" altLang="en-US"/>
              <a:pPr>
                <a:defRPr/>
              </a:pPr>
              <a:t>‹#›</a:t>
            </a:fld>
            <a:endParaRPr lang="en-US" altLang="en-US" dirty="0"/>
          </a:p>
        </p:txBody>
      </p:sp>
    </p:spTree>
    <p:extLst>
      <p:ext uri="{BB962C8B-B14F-4D97-AF65-F5344CB8AC3E}">
        <p14:creationId xmlns:p14="http://schemas.microsoft.com/office/powerpoint/2010/main" val="3837755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0EC23E32-0BE6-0799-5F34-4C58B310F792}"/>
              </a:ext>
            </a:extLst>
          </p:cNvPr>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5758B26A-47B0-6FA7-CE7E-009C191A4481}"/>
              </a:ext>
            </a:extLst>
          </p:cNvPr>
          <p:cNvSpPr>
            <a:spLocks noGrp="1"/>
          </p:cNvSpPr>
          <p:nvPr>
            <p:ph type="dt" sz="half" idx="10"/>
          </p:nvPr>
        </p:nvSpPr>
        <p:spPr/>
        <p:txBody>
          <a:bodyPr/>
          <a:lstStyle>
            <a:lvl1pPr>
              <a:defRPr/>
            </a:lvl1pPr>
          </a:lstStyle>
          <a:p>
            <a:pPr>
              <a:defRPr/>
            </a:pPr>
            <a:r>
              <a:rPr lang="en-US"/>
              <a:t>December 5, 2023</a:t>
            </a:r>
            <a:endParaRPr lang="en-US" dirty="0"/>
          </a:p>
        </p:txBody>
      </p:sp>
      <p:sp>
        <p:nvSpPr>
          <p:cNvPr id="6" name="Footer Placeholder 4">
            <a:extLst>
              <a:ext uri="{FF2B5EF4-FFF2-40B4-BE49-F238E27FC236}">
                <a16:creationId xmlns:a16="http://schemas.microsoft.com/office/drawing/2014/main" id="{DA614DEE-FA1C-5E83-A80B-F07627098020}"/>
              </a:ext>
            </a:extLst>
          </p:cNvPr>
          <p:cNvSpPr>
            <a:spLocks noGrp="1"/>
          </p:cNvSpPr>
          <p:nvPr>
            <p:ph type="ftr" sz="quarter" idx="11"/>
          </p:nvPr>
        </p:nvSpPr>
        <p:spPr/>
        <p:txBody>
          <a:bodyPr/>
          <a:lstStyle>
            <a:lvl1pPr>
              <a:defRPr/>
            </a:lvl1pPr>
          </a:lstStyle>
          <a:p>
            <a:pPr>
              <a:defRPr/>
            </a:pPr>
            <a:r>
              <a:rPr lang="en-US"/>
              <a:t>YOU and Medicare, DRS</a:t>
            </a:r>
            <a:endParaRPr lang="en-US" dirty="0"/>
          </a:p>
        </p:txBody>
      </p:sp>
      <p:sp>
        <p:nvSpPr>
          <p:cNvPr id="7" name="Slide Number Placeholder 5">
            <a:extLst>
              <a:ext uri="{FF2B5EF4-FFF2-40B4-BE49-F238E27FC236}">
                <a16:creationId xmlns:a16="http://schemas.microsoft.com/office/drawing/2014/main" id="{547BAC4F-BB75-8499-4080-0308916FE3F6}"/>
              </a:ext>
            </a:extLst>
          </p:cNvPr>
          <p:cNvSpPr>
            <a:spLocks noGrp="1"/>
          </p:cNvSpPr>
          <p:nvPr>
            <p:ph type="sldNum" sz="quarter" idx="12"/>
          </p:nvPr>
        </p:nvSpPr>
        <p:spPr/>
        <p:txBody>
          <a:bodyPr/>
          <a:lstStyle>
            <a:lvl1pPr>
              <a:defRPr/>
            </a:lvl1pPr>
          </a:lstStyle>
          <a:p>
            <a:pPr>
              <a:defRPr/>
            </a:pPr>
            <a:fld id="{E351D9A5-9C9F-40D1-990C-8B5C77764C22}" type="slidenum">
              <a:rPr lang="en-US" altLang="en-US"/>
              <a:pPr>
                <a:defRPr/>
              </a:pPr>
              <a:t>‹#›</a:t>
            </a:fld>
            <a:endParaRPr lang="en-US" altLang="en-US" dirty="0"/>
          </a:p>
        </p:txBody>
      </p:sp>
    </p:spTree>
    <p:extLst>
      <p:ext uri="{BB962C8B-B14F-4D97-AF65-F5344CB8AC3E}">
        <p14:creationId xmlns:p14="http://schemas.microsoft.com/office/powerpoint/2010/main" val="317794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460626AA-26F8-FF7E-4CC2-C88C866E5964}"/>
              </a:ext>
            </a:extLst>
          </p:cNvPr>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0210" y="1312056"/>
            <a:ext cx="4135590" cy="481410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12056"/>
            <a:ext cx="4156936" cy="481410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id="{6E366766-DD77-552E-2730-B885C3404E25}"/>
              </a:ext>
            </a:extLst>
          </p:cNvPr>
          <p:cNvSpPr>
            <a:spLocks noGrp="1"/>
          </p:cNvSpPr>
          <p:nvPr>
            <p:ph type="dt" sz="half" idx="10"/>
          </p:nvPr>
        </p:nvSpPr>
        <p:spPr/>
        <p:txBody>
          <a:bodyPr/>
          <a:lstStyle>
            <a:lvl1pPr>
              <a:defRPr/>
            </a:lvl1pPr>
          </a:lstStyle>
          <a:p>
            <a:pPr>
              <a:defRPr/>
            </a:pPr>
            <a:r>
              <a:rPr lang="en-US"/>
              <a:t>December 5, 2023</a:t>
            </a:r>
            <a:endParaRPr lang="en-US" dirty="0"/>
          </a:p>
        </p:txBody>
      </p:sp>
      <p:sp>
        <p:nvSpPr>
          <p:cNvPr id="7" name="Footer Placeholder 5">
            <a:extLst>
              <a:ext uri="{FF2B5EF4-FFF2-40B4-BE49-F238E27FC236}">
                <a16:creationId xmlns:a16="http://schemas.microsoft.com/office/drawing/2014/main" id="{7A967D73-8FBC-89AD-66D4-93F012D9D720}"/>
              </a:ext>
            </a:extLst>
          </p:cNvPr>
          <p:cNvSpPr>
            <a:spLocks noGrp="1"/>
          </p:cNvSpPr>
          <p:nvPr>
            <p:ph type="ftr" sz="quarter" idx="11"/>
          </p:nvPr>
        </p:nvSpPr>
        <p:spPr/>
        <p:txBody>
          <a:bodyPr/>
          <a:lstStyle>
            <a:lvl1pPr>
              <a:defRPr/>
            </a:lvl1pPr>
          </a:lstStyle>
          <a:p>
            <a:pPr>
              <a:defRPr/>
            </a:pPr>
            <a:r>
              <a:rPr lang="en-US"/>
              <a:t>YOU and Medicare, DRS</a:t>
            </a:r>
            <a:endParaRPr lang="en-US" dirty="0"/>
          </a:p>
        </p:txBody>
      </p:sp>
      <p:sp>
        <p:nvSpPr>
          <p:cNvPr id="8" name="Slide Number Placeholder 6">
            <a:extLst>
              <a:ext uri="{FF2B5EF4-FFF2-40B4-BE49-F238E27FC236}">
                <a16:creationId xmlns:a16="http://schemas.microsoft.com/office/drawing/2014/main" id="{11D6BE4F-C02C-6ACA-AA0E-2EB50FC711FD}"/>
              </a:ext>
            </a:extLst>
          </p:cNvPr>
          <p:cNvSpPr>
            <a:spLocks noGrp="1"/>
          </p:cNvSpPr>
          <p:nvPr>
            <p:ph type="sldNum" sz="quarter" idx="12"/>
          </p:nvPr>
        </p:nvSpPr>
        <p:spPr/>
        <p:txBody>
          <a:bodyPr/>
          <a:lstStyle>
            <a:lvl1pPr>
              <a:defRPr/>
            </a:lvl1pPr>
          </a:lstStyle>
          <a:p>
            <a:pPr>
              <a:defRPr/>
            </a:pPr>
            <a:fld id="{A5CFD0AA-C17A-4F05-9886-9BCB83C7F57D}" type="slidenum">
              <a:rPr lang="en-US" altLang="en-US"/>
              <a:pPr>
                <a:defRPr/>
              </a:pPr>
              <a:t>‹#›</a:t>
            </a:fld>
            <a:endParaRPr lang="en-US" altLang="en-US" dirty="0"/>
          </a:p>
        </p:txBody>
      </p:sp>
    </p:spTree>
    <p:extLst>
      <p:ext uri="{BB962C8B-B14F-4D97-AF65-F5344CB8AC3E}">
        <p14:creationId xmlns:p14="http://schemas.microsoft.com/office/powerpoint/2010/main" val="4101033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A04C27FC-9071-9285-30DE-6CDE7CEF0589}"/>
              </a:ext>
            </a:extLst>
          </p:cNvPr>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60210" y="1312056"/>
            <a:ext cx="4137178" cy="862819"/>
          </a:xfrm>
        </p:spPr>
        <p:txBody>
          <a:bodyPr/>
          <a:lstStyle>
            <a:lvl1pPr marL="0" indent="0">
              <a:buNone/>
              <a:defRPr sz="2400" b="1">
                <a:solidFill>
                  <a:srgbClr val="08467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0210" y="2174875"/>
            <a:ext cx="413717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312056"/>
            <a:ext cx="4160111" cy="862819"/>
          </a:xfrm>
        </p:spPr>
        <p:txBody>
          <a:bodyPr/>
          <a:lstStyle>
            <a:lvl1pPr marL="0" indent="0">
              <a:buNone/>
              <a:defRPr sz="2400" b="1">
                <a:solidFill>
                  <a:srgbClr val="08467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16011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825B1063-416E-7A84-71BA-6C33476E3519}"/>
              </a:ext>
            </a:extLst>
          </p:cNvPr>
          <p:cNvSpPr>
            <a:spLocks noGrp="1"/>
          </p:cNvSpPr>
          <p:nvPr>
            <p:ph type="dt" sz="half" idx="10"/>
          </p:nvPr>
        </p:nvSpPr>
        <p:spPr/>
        <p:txBody>
          <a:bodyPr/>
          <a:lstStyle>
            <a:lvl1pPr>
              <a:defRPr/>
            </a:lvl1pPr>
          </a:lstStyle>
          <a:p>
            <a:pPr>
              <a:defRPr/>
            </a:pPr>
            <a:r>
              <a:rPr lang="en-US"/>
              <a:t>December 5, 2023</a:t>
            </a:r>
            <a:endParaRPr lang="en-US" dirty="0"/>
          </a:p>
        </p:txBody>
      </p:sp>
      <p:sp>
        <p:nvSpPr>
          <p:cNvPr id="9" name="Footer Placeholder 7">
            <a:extLst>
              <a:ext uri="{FF2B5EF4-FFF2-40B4-BE49-F238E27FC236}">
                <a16:creationId xmlns:a16="http://schemas.microsoft.com/office/drawing/2014/main" id="{69EA9605-BDA1-84EC-1437-6237E3AB29A1}"/>
              </a:ext>
            </a:extLst>
          </p:cNvPr>
          <p:cNvSpPr>
            <a:spLocks noGrp="1"/>
          </p:cNvSpPr>
          <p:nvPr>
            <p:ph type="ftr" sz="quarter" idx="11"/>
          </p:nvPr>
        </p:nvSpPr>
        <p:spPr/>
        <p:txBody>
          <a:bodyPr/>
          <a:lstStyle>
            <a:lvl1pPr>
              <a:defRPr/>
            </a:lvl1pPr>
          </a:lstStyle>
          <a:p>
            <a:pPr>
              <a:defRPr/>
            </a:pPr>
            <a:r>
              <a:rPr lang="en-US"/>
              <a:t>YOU and Medicare, DRS</a:t>
            </a:r>
            <a:endParaRPr lang="en-US" dirty="0"/>
          </a:p>
        </p:txBody>
      </p:sp>
      <p:sp>
        <p:nvSpPr>
          <p:cNvPr id="10" name="Slide Number Placeholder 8">
            <a:extLst>
              <a:ext uri="{FF2B5EF4-FFF2-40B4-BE49-F238E27FC236}">
                <a16:creationId xmlns:a16="http://schemas.microsoft.com/office/drawing/2014/main" id="{2059944C-A570-79D2-AD37-3DAB0FDB319C}"/>
              </a:ext>
            </a:extLst>
          </p:cNvPr>
          <p:cNvSpPr>
            <a:spLocks noGrp="1"/>
          </p:cNvSpPr>
          <p:nvPr>
            <p:ph type="sldNum" sz="quarter" idx="12"/>
          </p:nvPr>
        </p:nvSpPr>
        <p:spPr/>
        <p:txBody>
          <a:bodyPr/>
          <a:lstStyle>
            <a:lvl1pPr>
              <a:defRPr/>
            </a:lvl1pPr>
          </a:lstStyle>
          <a:p>
            <a:pPr>
              <a:defRPr/>
            </a:pPr>
            <a:fld id="{E888D790-73BF-4ED7-BC7A-4F169239321F}" type="slidenum">
              <a:rPr lang="en-US" altLang="en-US"/>
              <a:pPr>
                <a:defRPr/>
              </a:pPr>
              <a:t>‹#›</a:t>
            </a:fld>
            <a:endParaRPr lang="en-US" altLang="en-US" dirty="0"/>
          </a:p>
        </p:txBody>
      </p:sp>
    </p:spTree>
    <p:extLst>
      <p:ext uri="{BB962C8B-B14F-4D97-AF65-F5344CB8AC3E}">
        <p14:creationId xmlns:p14="http://schemas.microsoft.com/office/powerpoint/2010/main" val="2337777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643625E2-68B6-8B54-377C-C868AC63F95C}"/>
              </a:ext>
            </a:extLst>
          </p:cNvPr>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4" name="Date Placeholder 2">
            <a:extLst>
              <a:ext uri="{FF2B5EF4-FFF2-40B4-BE49-F238E27FC236}">
                <a16:creationId xmlns:a16="http://schemas.microsoft.com/office/drawing/2014/main" id="{B8DC67FB-6379-93D5-3516-7E32C256EF1B}"/>
              </a:ext>
            </a:extLst>
          </p:cNvPr>
          <p:cNvSpPr>
            <a:spLocks noGrp="1"/>
          </p:cNvSpPr>
          <p:nvPr>
            <p:ph type="dt" sz="half" idx="10"/>
          </p:nvPr>
        </p:nvSpPr>
        <p:spPr/>
        <p:txBody>
          <a:bodyPr/>
          <a:lstStyle>
            <a:lvl1pPr>
              <a:defRPr/>
            </a:lvl1pPr>
          </a:lstStyle>
          <a:p>
            <a:pPr>
              <a:defRPr/>
            </a:pPr>
            <a:r>
              <a:rPr lang="en-US"/>
              <a:t>December 5, 2023</a:t>
            </a:r>
            <a:endParaRPr lang="en-US" dirty="0"/>
          </a:p>
        </p:txBody>
      </p:sp>
      <p:sp>
        <p:nvSpPr>
          <p:cNvPr id="5" name="Footer Placeholder 3">
            <a:extLst>
              <a:ext uri="{FF2B5EF4-FFF2-40B4-BE49-F238E27FC236}">
                <a16:creationId xmlns:a16="http://schemas.microsoft.com/office/drawing/2014/main" id="{9CB21CEF-0CC4-A506-1F8C-F63386A44D96}"/>
              </a:ext>
            </a:extLst>
          </p:cNvPr>
          <p:cNvSpPr>
            <a:spLocks noGrp="1"/>
          </p:cNvSpPr>
          <p:nvPr>
            <p:ph type="ftr" sz="quarter" idx="11"/>
          </p:nvPr>
        </p:nvSpPr>
        <p:spPr/>
        <p:txBody>
          <a:bodyPr/>
          <a:lstStyle>
            <a:lvl1pPr>
              <a:defRPr/>
            </a:lvl1pPr>
          </a:lstStyle>
          <a:p>
            <a:pPr>
              <a:defRPr/>
            </a:pPr>
            <a:r>
              <a:rPr lang="en-US"/>
              <a:t>YOU and Medicare, DRS</a:t>
            </a:r>
            <a:endParaRPr lang="en-US" dirty="0"/>
          </a:p>
        </p:txBody>
      </p:sp>
      <p:sp>
        <p:nvSpPr>
          <p:cNvPr id="6" name="Slide Number Placeholder 4">
            <a:extLst>
              <a:ext uri="{FF2B5EF4-FFF2-40B4-BE49-F238E27FC236}">
                <a16:creationId xmlns:a16="http://schemas.microsoft.com/office/drawing/2014/main" id="{EA3D4B8E-049D-6D84-8481-130804D39FE0}"/>
              </a:ext>
            </a:extLst>
          </p:cNvPr>
          <p:cNvSpPr>
            <a:spLocks noGrp="1"/>
          </p:cNvSpPr>
          <p:nvPr>
            <p:ph type="sldNum" sz="quarter" idx="12"/>
          </p:nvPr>
        </p:nvSpPr>
        <p:spPr/>
        <p:txBody>
          <a:bodyPr/>
          <a:lstStyle>
            <a:lvl1pPr>
              <a:defRPr/>
            </a:lvl1pPr>
          </a:lstStyle>
          <a:p>
            <a:pPr>
              <a:defRPr/>
            </a:pPr>
            <a:fld id="{34402684-8954-4A67-A4A6-A79375BBC857}" type="slidenum">
              <a:rPr lang="en-US" altLang="en-US"/>
              <a:pPr>
                <a:defRPr/>
              </a:pPr>
              <a:t>‹#›</a:t>
            </a:fld>
            <a:endParaRPr lang="en-US" altLang="en-US" dirty="0"/>
          </a:p>
        </p:txBody>
      </p:sp>
    </p:spTree>
    <p:extLst>
      <p:ext uri="{BB962C8B-B14F-4D97-AF65-F5344CB8AC3E}">
        <p14:creationId xmlns:p14="http://schemas.microsoft.com/office/powerpoint/2010/main" val="402425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CCDEF90-50BD-E6E5-5E49-26F3CFCC702A}"/>
              </a:ext>
            </a:extLst>
          </p:cNvPr>
          <p:cNvSpPr>
            <a:spLocks noGrp="1"/>
          </p:cNvSpPr>
          <p:nvPr>
            <p:ph type="dt" sz="half" idx="10"/>
          </p:nvPr>
        </p:nvSpPr>
        <p:spPr/>
        <p:txBody>
          <a:bodyPr/>
          <a:lstStyle>
            <a:lvl1pPr>
              <a:defRPr/>
            </a:lvl1pPr>
          </a:lstStyle>
          <a:p>
            <a:pPr>
              <a:defRPr/>
            </a:pPr>
            <a:r>
              <a:rPr lang="en-US"/>
              <a:t>December 5, 2023</a:t>
            </a:r>
            <a:endParaRPr lang="en-US" dirty="0"/>
          </a:p>
        </p:txBody>
      </p:sp>
      <p:sp>
        <p:nvSpPr>
          <p:cNvPr id="3" name="Footer Placeholder 4">
            <a:extLst>
              <a:ext uri="{FF2B5EF4-FFF2-40B4-BE49-F238E27FC236}">
                <a16:creationId xmlns:a16="http://schemas.microsoft.com/office/drawing/2014/main" id="{98E0309C-CB7C-8A24-16DF-D9F6B3F91EF6}"/>
              </a:ext>
            </a:extLst>
          </p:cNvPr>
          <p:cNvSpPr>
            <a:spLocks noGrp="1"/>
          </p:cNvSpPr>
          <p:nvPr>
            <p:ph type="ftr" sz="quarter" idx="11"/>
          </p:nvPr>
        </p:nvSpPr>
        <p:spPr/>
        <p:txBody>
          <a:bodyPr/>
          <a:lstStyle>
            <a:lvl1pPr>
              <a:defRPr/>
            </a:lvl1pPr>
          </a:lstStyle>
          <a:p>
            <a:pPr>
              <a:defRPr/>
            </a:pPr>
            <a:r>
              <a:rPr lang="en-US"/>
              <a:t>YOU and Medicare, DRS</a:t>
            </a:r>
            <a:endParaRPr lang="en-US" dirty="0"/>
          </a:p>
        </p:txBody>
      </p:sp>
      <p:sp>
        <p:nvSpPr>
          <p:cNvPr id="4" name="Slide Number Placeholder 5">
            <a:extLst>
              <a:ext uri="{FF2B5EF4-FFF2-40B4-BE49-F238E27FC236}">
                <a16:creationId xmlns:a16="http://schemas.microsoft.com/office/drawing/2014/main" id="{997916C6-C5A4-FFD5-BB25-30A6D1E7391D}"/>
              </a:ext>
            </a:extLst>
          </p:cNvPr>
          <p:cNvSpPr>
            <a:spLocks noGrp="1"/>
          </p:cNvSpPr>
          <p:nvPr>
            <p:ph type="sldNum" sz="quarter" idx="12"/>
          </p:nvPr>
        </p:nvSpPr>
        <p:spPr/>
        <p:txBody>
          <a:bodyPr/>
          <a:lstStyle>
            <a:lvl1pPr>
              <a:defRPr/>
            </a:lvl1pPr>
          </a:lstStyle>
          <a:p>
            <a:pPr>
              <a:defRPr/>
            </a:pPr>
            <a:fld id="{44E7DF29-2B0A-4FDB-A6D5-3A4CE66161D1}" type="slidenum">
              <a:rPr lang="en-US" altLang="en-US"/>
              <a:pPr>
                <a:defRPr/>
              </a:pPr>
              <a:t>‹#›</a:t>
            </a:fld>
            <a:endParaRPr lang="en-US" altLang="en-US" dirty="0"/>
          </a:p>
        </p:txBody>
      </p:sp>
    </p:spTree>
    <p:extLst>
      <p:ext uri="{BB962C8B-B14F-4D97-AF65-F5344CB8AC3E}">
        <p14:creationId xmlns:p14="http://schemas.microsoft.com/office/powerpoint/2010/main" val="1648395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4387" y="273050"/>
            <a:ext cx="3008313" cy="1071255"/>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713298" y="273050"/>
            <a:ext cx="50918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64387"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13FEF39-D801-A188-E5AD-05426EEBD5DC}"/>
              </a:ext>
            </a:extLst>
          </p:cNvPr>
          <p:cNvSpPr>
            <a:spLocks noGrp="1"/>
          </p:cNvSpPr>
          <p:nvPr>
            <p:ph type="dt" sz="half" idx="10"/>
          </p:nvPr>
        </p:nvSpPr>
        <p:spPr/>
        <p:txBody>
          <a:bodyPr/>
          <a:lstStyle>
            <a:lvl1pPr>
              <a:defRPr/>
            </a:lvl1pPr>
          </a:lstStyle>
          <a:p>
            <a:pPr>
              <a:defRPr/>
            </a:pPr>
            <a:r>
              <a:rPr lang="en-US"/>
              <a:t>December 5, 2023</a:t>
            </a:r>
            <a:endParaRPr lang="en-US" dirty="0"/>
          </a:p>
        </p:txBody>
      </p:sp>
      <p:sp>
        <p:nvSpPr>
          <p:cNvPr id="6" name="Footer Placeholder 4">
            <a:extLst>
              <a:ext uri="{FF2B5EF4-FFF2-40B4-BE49-F238E27FC236}">
                <a16:creationId xmlns:a16="http://schemas.microsoft.com/office/drawing/2014/main" id="{6682D2B4-1170-56CF-3204-D62A65D3215B}"/>
              </a:ext>
            </a:extLst>
          </p:cNvPr>
          <p:cNvSpPr>
            <a:spLocks noGrp="1"/>
          </p:cNvSpPr>
          <p:nvPr>
            <p:ph type="ftr" sz="quarter" idx="11"/>
          </p:nvPr>
        </p:nvSpPr>
        <p:spPr/>
        <p:txBody>
          <a:bodyPr/>
          <a:lstStyle>
            <a:lvl1pPr>
              <a:defRPr/>
            </a:lvl1pPr>
          </a:lstStyle>
          <a:p>
            <a:pPr>
              <a:defRPr/>
            </a:pPr>
            <a:r>
              <a:rPr lang="en-US"/>
              <a:t>YOU and Medicare, DRS</a:t>
            </a:r>
            <a:endParaRPr lang="en-US" dirty="0"/>
          </a:p>
        </p:txBody>
      </p:sp>
      <p:sp>
        <p:nvSpPr>
          <p:cNvPr id="7" name="Slide Number Placeholder 5">
            <a:extLst>
              <a:ext uri="{FF2B5EF4-FFF2-40B4-BE49-F238E27FC236}">
                <a16:creationId xmlns:a16="http://schemas.microsoft.com/office/drawing/2014/main" id="{8F2316A3-8DA1-295A-E499-6136AA448FC7}"/>
              </a:ext>
            </a:extLst>
          </p:cNvPr>
          <p:cNvSpPr>
            <a:spLocks noGrp="1"/>
          </p:cNvSpPr>
          <p:nvPr>
            <p:ph type="sldNum" sz="quarter" idx="12"/>
          </p:nvPr>
        </p:nvSpPr>
        <p:spPr/>
        <p:txBody>
          <a:bodyPr/>
          <a:lstStyle>
            <a:lvl1pPr>
              <a:defRPr/>
            </a:lvl1pPr>
          </a:lstStyle>
          <a:p>
            <a:pPr>
              <a:defRPr/>
            </a:pPr>
            <a:fld id="{67C1022D-95CF-4250-ADB2-55B82CE2C046}" type="slidenum">
              <a:rPr lang="en-US" altLang="en-US"/>
              <a:pPr>
                <a:defRPr/>
              </a:pPr>
              <a:t>‹#›</a:t>
            </a:fld>
            <a:endParaRPr lang="en-US" altLang="en-US" dirty="0"/>
          </a:p>
        </p:txBody>
      </p:sp>
    </p:spTree>
    <p:extLst>
      <p:ext uri="{BB962C8B-B14F-4D97-AF65-F5344CB8AC3E}">
        <p14:creationId xmlns:p14="http://schemas.microsoft.com/office/powerpoint/2010/main" val="670435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5">
            <a:extLst>
              <a:ext uri="{FF2B5EF4-FFF2-40B4-BE49-F238E27FC236}">
                <a16:creationId xmlns:a16="http://schemas.microsoft.com/office/drawing/2014/main" id="{1B73F3F2-8A8C-B2D4-7AE7-721A47032419}"/>
              </a:ext>
            </a:extLst>
          </p:cNvPr>
          <p:cNvGrpSpPr>
            <a:grpSpLocks/>
          </p:cNvGrpSpPr>
          <p:nvPr userDrawn="1"/>
        </p:nvGrpSpPr>
        <p:grpSpPr bwMode="auto">
          <a:xfrm>
            <a:off x="0" y="6108700"/>
            <a:ext cx="9144000" cy="639763"/>
            <a:chOff x="1" y="6108807"/>
            <a:chExt cx="9143999" cy="639897"/>
          </a:xfrm>
        </p:grpSpPr>
        <p:sp>
          <p:nvSpPr>
            <p:cNvPr id="7" name="Rectangle 6">
              <a:extLst>
                <a:ext uri="{FF2B5EF4-FFF2-40B4-BE49-F238E27FC236}">
                  <a16:creationId xmlns:a16="http://schemas.microsoft.com/office/drawing/2014/main" id="{F4EF2BB3-0C88-2D93-A831-973A1CDC36A3}"/>
                </a:ext>
              </a:extLst>
            </p:cNvPr>
            <p:cNvSpPr/>
            <p:nvPr userDrawn="1"/>
          </p:nvSpPr>
          <p:spPr>
            <a:xfrm>
              <a:off x="1027114" y="6258063"/>
              <a:ext cx="8116886" cy="327093"/>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Rectangle 9">
              <a:extLst>
                <a:ext uri="{FF2B5EF4-FFF2-40B4-BE49-F238E27FC236}">
                  <a16:creationId xmlns:a16="http://schemas.microsoft.com/office/drawing/2014/main" id="{531651CC-3D9D-728F-D3DE-39309D83C6D5}"/>
                </a:ext>
              </a:extLst>
            </p:cNvPr>
            <p:cNvSpPr/>
            <p:nvPr userDrawn="1"/>
          </p:nvSpPr>
          <p:spPr>
            <a:xfrm>
              <a:off x="1" y="6258063"/>
              <a:ext cx="231775" cy="327093"/>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034" name="Picture 13" descr="SHIBAlogo_RGB_abridged.png">
              <a:extLst>
                <a:ext uri="{FF2B5EF4-FFF2-40B4-BE49-F238E27FC236}">
                  <a16:creationId xmlns:a16="http://schemas.microsoft.com/office/drawing/2014/main" id="{5A663A24-6F52-B282-F88D-142BF3AB9CE9}"/>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43231" y="6108807"/>
              <a:ext cx="571755" cy="639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Title Placeholder 1">
            <a:extLst>
              <a:ext uri="{FF2B5EF4-FFF2-40B4-BE49-F238E27FC236}">
                <a16:creationId xmlns:a16="http://schemas.microsoft.com/office/drawing/2014/main" id="{7C0A837A-D192-231E-B5D4-8E0A6CC15CF8}"/>
              </a:ext>
            </a:extLst>
          </p:cNvPr>
          <p:cNvSpPr>
            <a:spLocks noGrp="1"/>
          </p:cNvSpPr>
          <p:nvPr>
            <p:ph type="title"/>
          </p:nvPr>
        </p:nvSpPr>
        <p:spPr bwMode="auto">
          <a:xfrm>
            <a:off x="360363" y="328613"/>
            <a:ext cx="844550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0B370AF1-D49E-5AC9-EE25-45091F395BD9}"/>
              </a:ext>
            </a:extLst>
          </p:cNvPr>
          <p:cNvSpPr>
            <a:spLocks noGrp="1"/>
          </p:cNvSpPr>
          <p:nvPr>
            <p:ph type="body" idx="1"/>
          </p:nvPr>
        </p:nvSpPr>
        <p:spPr bwMode="auto">
          <a:xfrm>
            <a:off x="360363" y="1311275"/>
            <a:ext cx="84455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BA0D453-9B7C-AC32-FC10-017D9CC2F065}"/>
              </a:ext>
            </a:extLst>
          </p:cNvPr>
          <p:cNvSpPr>
            <a:spLocks noGrp="1"/>
          </p:cNvSpPr>
          <p:nvPr>
            <p:ph type="dt" sz="half" idx="2"/>
          </p:nvPr>
        </p:nvSpPr>
        <p:spPr>
          <a:xfrm>
            <a:off x="5946775" y="6315075"/>
            <a:ext cx="2133600" cy="200025"/>
          </a:xfrm>
          <a:prstGeom prst="rect">
            <a:avLst/>
          </a:prstGeom>
        </p:spPr>
        <p:txBody>
          <a:bodyPr vert="horz" lIns="0" tIns="0" rIns="0" bIns="0" rtlCol="0" anchor="ctr"/>
          <a:lstStyle>
            <a:lvl1pPr algn="r" eaLnBrk="1" fontAlgn="auto" hangingPunct="1">
              <a:spcBef>
                <a:spcPts val="0"/>
              </a:spcBef>
              <a:spcAft>
                <a:spcPts val="0"/>
              </a:spcAft>
              <a:defRPr sz="1000">
                <a:solidFill>
                  <a:schemeClr val="tx1">
                    <a:lumMod val="75000"/>
                    <a:lumOff val="25000"/>
                  </a:schemeClr>
                </a:solidFill>
                <a:latin typeface="Segoe UI"/>
                <a:cs typeface="Segoe UI"/>
              </a:defRPr>
            </a:lvl1pPr>
          </a:lstStyle>
          <a:p>
            <a:pPr>
              <a:defRPr/>
            </a:pPr>
            <a:r>
              <a:rPr lang="en-US"/>
              <a:t>December 5, 2023</a:t>
            </a:r>
            <a:endParaRPr lang="en-US" dirty="0"/>
          </a:p>
        </p:txBody>
      </p:sp>
      <p:sp>
        <p:nvSpPr>
          <p:cNvPr id="5" name="Footer Placeholder 4">
            <a:extLst>
              <a:ext uri="{FF2B5EF4-FFF2-40B4-BE49-F238E27FC236}">
                <a16:creationId xmlns:a16="http://schemas.microsoft.com/office/drawing/2014/main" id="{C84C75B8-E118-CBF0-4ED3-B00D98BA642B}"/>
              </a:ext>
            </a:extLst>
          </p:cNvPr>
          <p:cNvSpPr>
            <a:spLocks noGrp="1"/>
          </p:cNvSpPr>
          <p:nvPr>
            <p:ph type="ftr" sz="quarter" idx="3"/>
          </p:nvPr>
        </p:nvSpPr>
        <p:spPr>
          <a:xfrm>
            <a:off x="1158875" y="6315075"/>
            <a:ext cx="3622675" cy="200025"/>
          </a:xfrm>
          <a:prstGeom prst="rect">
            <a:avLst/>
          </a:prstGeom>
        </p:spPr>
        <p:txBody>
          <a:bodyPr vert="horz" lIns="0" tIns="0" rIns="0" bIns="0" rtlCol="0" anchor="ctr"/>
          <a:lstStyle>
            <a:lvl1pPr algn="l" eaLnBrk="1" fontAlgn="auto" hangingPunct="1">
              <a:spcBef>
                <a:spcPts val="0"/>
              </a:spcBef>
              <a:spcAft>
                <a:spcPts val="0"/>
              </a:spcAft>
              <a:defRPr sz="1000">
                <a:solidFill>
                  <a:schemeClr val="tx1">
                    <a:lumMod val="75000"/>
                    <a:lumOff val="25000"/>
                  </a:schemeClr>
                </a:solidFill>
                <a:latin typeface="Segoe UI"/>
                <a:cs typeface="Segoe UI"/>
              </a:defRPr>
            </a:lvl1pPr>
          </a:lstStyle>
          <a:p>
            <a:pPr>
              <a:defRPr/>
            </a:pPr>
            <a:r>
              <a:rPr lang="en-US"/>
              <a:t>YOU and Medicare, DRS</a:t>
            </a:r>
            <a:endParaRPr lang="en-US" dirty="0"/>
          </a:p>
        </p:txBody>
      </p:sp>
      <p:sp>
        <p:nvSpPr>
          <p:cNvPr id="6" name="Slide Number Placeholder 5">
            <a:extLst>
              <a:ext uri="{FF2B5EF4-FFF2-40B4-BE49-F238E27FC236}">
                <a16:creationId xmlns:a16="http://schemas.microsoft.com/office/drawing/2014/main" id="{358D0E76-DB54-448B-8AA1-B2940E5EE275}"/>
              </a:ext>
            </a:extLst>
          </p:cNvPr>
          <p:cNvSpPr>
            <a:spLocks noGrp="1"/>
          </p:cNvSpPr>
          <p:nvPr>
            <p:ph type="sldNum" sz="quarter" idx="4"/>
          </p:nvPr>
        </p:nvSpPr>
        <p:spPr>
          <a:xfrm>
            <a:off x="8166100" y="6315075"/>
            <a:ext cx="639763" cy="200025"/>
          </a:xfrm>
          <a:prstGeom prst="rect">
            <a:avLst/>
          </a:prstGeom>
        </p:spPr>
        <p:txBody>
          <a:bodyPr vert="horz" wrap="square" lIns="0" tIns="0" rIns="0" bIns="0" numCol="1" anchor="ctr" anchorCtr="0" compatLnSpc="1">
            <a:prstTxWarp prst="textNoShape">
              <a:avLst/>
            </a:prstTxWarp>
          </a:bodyPr>
          <a:lstStyle>
            <a:lvl1pPr algn="r" eaLnBrk="1" hangingPunct="1">
              <a:defRPr sz="1000">
                <a:solidFill>
                  <a:srgbClr val="404040"/>
                </a:solidFill>
                <a:latin typeface="Segoe UI" panose="020B0502040204020203" pitchFamily="34" charset="0"/>
                <a:cs typeface="Segoe UI" panose="020B0502040204020203" pitchFamily="34" charset="0"/>
              </a:defRPr>
            </a:lvl1pPr>
          </a:lstStyle>
          <a:p>
            <a:pPr>
              <a:defRPr/>
            </a:pPr>
            <a:fld id="{843A6404-FD27-43BF-80D8-7F5DEBC21E91}"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673" r:id="rId1"/>
    <p:sldLayoutId id="2147484674" r:id="rId2"/>
    <p:sldLayoutId id="2147484675" r:id="rId3"/>
    <p:sldLayoutId id="2147484676" r:id="rId4"/>
    <p:sldLayoutId id="2147484677" r:id="rId5"/>
    <p:sldLayoutId id="2147484678" r:id="rId6"/>
    <p:sldLayoutId id="2147484679" r:id="rId7"/>
    <p:sldLayoutId id="2147484669" r:id="rId8"/>
    <p:sldLayoutId id="2147484670" r:id="rId9"/>
    <p:sldLayoutId id="2147484671" r:id="rId10"/>
    <p:sldLayoutId id="2147484680" r:id="rId11"/>
    <p:sldLayoutId id="2147484672" r:id="rId12"/>
  </p:sldLayoutIdLst>
  <p:hf hdr="0"/>
  <p:txStyles>
    <p:titleStyle>
      <a:lvl1pPr algn="l" defTabSz="457200" rtl="0" eaLnBrk="0" fontAlgn="base" hangingPunct="0">
        <a:spcBef>
          <a:spcPct val="0"/>
        </a:spcBef>
        <a:spcAft>
          <a:spcPct val="0"/>
        </a:spcAft>
        <a:defRPr sz="3600" kern="1200">
          <a:solidFill>
            <a:srgbClr val="084678"/>
          </a:solidFill>
          <a:latin typeface="Segoe UI"/>
          <a:ea typeface="+mj-ea"/>
          <a:cs typeface="Segoe UI"/>
        </a:defRPr>
      </a:lvl1pPr>
      <a:lvl2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2pPr>
      <a:lvl3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3pPr>
      <a:lvl4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4pPr>
      <a:lvl5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5pPr>
      <a:lvl6pPr marL="4572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6pPr>
      <a:lvl7pPr marL="9144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7pPr>
      <a:lvl8pPr marL="13716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8pPr>
      <a:lvl9pPr marL="18288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9pPr>
    </p:titleStyle>
    <p:bodyStyle>
      <a:lvl1pPr algn="l" defTabSz="457200" rtl="0" eaLnBrk="0" fontAlgn="base" hangingPunct="0">
        <a:spcBef>
          <a:spcPct val="20000"/>
        </a:spcBef>
        <a:spcAft>
          <a:spcPct val="0"/>
        </a:spcAft>
        <a:buFont typeface="Wingdings" panose="05000000000000000000" pitchFamily="2" charset="2"/>
        <a:defRPr sz="2800" kern="1200">
          <a:solidFill>
            <a:schemeClr val="tx1"/>
          </a:solidFill>
          <a:latin typeface="Segoe UI"/>
          <a:ea typeface="+mn-ea"/>
          <a:cs typeface="Segoe UI"/>
        </a:defRPr>
      </a:lvl1pPr>
      <a:lvl2pPr marL="742950" indent="-28575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Segoe UI"/>
          <a:ea typeface="+mn-ea"/>
          <a:cs typeface="Segoe UI"/>
        </a:defRPr>
      </a:lvl2pPr>
      <a:lvl3pPr marL="11430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Segoe UI"/>
          <a:ea typeface="+mn-ea"/>
          <a:cs typeface="Segoe UI"/>
        </a:defRPr>
      </a:lvl3pPr>
      <a:lvl4pPr marL="16002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Segoe UI"/>
          <a:ea typeface="+mn-ea"/>
          <a:cs typeface="Segoe UI"/>
        </a:defRPr>
      </a:lvl4pPr>
      <a:lvl5pPr marL="2057400" indent="-228600" algn="l" defTabSz="457200" rtl="0" eaLnBrk="0" fontAlgn="base" hangingPunct="0">
        <a:spcBef>
          <a:spcPct val="20000"/>
        </a:spcBef>
        <a:spcAft>
          <a:spcPct val="0"/>
        </a:spcAft>
        <a:buFont typeface="Arial" panose="020B0604020202020204" pitchFamily="34" charset="0"/>
        <a:buChar char="•"/>
        <a:defRPr sz="1600" kern="1200">
          <a:solidFill>
            <a:schemeClr val="tx1"/>
          </a:solidFill>
          <a:latin typeface="Segoe UI"/>
          <a:ea typeface="+mn-ea"/>
          <a:cs typeface="Segoe U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E52EB5-0A6A-627B-DBDF-67BF4124467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9F6E1A-616F-9FB6-685A-DFC82DC3AAF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88D53F-5081-CD6D-CDE3-826D23881247}"/>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December 5, 2023</a:t>
            </a:r>
            <a:endParaRPr lang="en-US" dirty="0"/>
          </a:p>
        </p:txBody>
      </p:sp>
      <p:sp>
        <p:nvSpPr>
          <p:cNvPr id="5" name="Footer Placeholder 4">
            <a:extLst>
              <a:ext uri="{FF2B5EF4-FFF2-40B4-BE49-F238E27FC236}">
                <a16:creationId xmlns:a16="http://schemas.microsoft.com/office/drawing/2014/main" id="{A6AD43AF-EC38-A449-5D7C-C2F505AC883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and Medicare, DRS</a:t>
            </a:r>
            <a:endParaRPr lang="en-US" dirty="0"/>
          </a:p>
        </p:txBody>
      </p:sp>
      <p:sp>
        <p:nvSpPr>
          <p:cNvPr id="6" name="Slide Number Placeholder 5">
            <a:extLst>
              <a:ext uri="{FF2B5EF4-FFF2-40B4-BE49-F238E27FC236}">
                <a16:creationId xmlns:a16="http://schemas.microsoft.com/office/drawing/2014/main" id="{E1761EA0-C8BD-E773-4EB8-80AF7A5FF1FC}"/>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CC0E9-8E46-44FB-96FF-9D74AF7A1D0B}" type="slidenum">
              <a:rPr lang="en-US" smtClean="0"/>
              <a:t>‹#›</a:t>
            </a:fld>
            <a:endParaRPr lang="en-US" dirty="0"/>
          </a:p>
        </p:txBody>
      </p:sp>
    </p:spTree>
    <p:extLst>
      <p:ext uri="{BB962C8B-B14F-4D97-AF65-F5344CB8AC3E}">
        <p14:creationId xmlns:p14="http://schemas.microsoft.com/office/powerpoint/2010/main" val="737756370"/>
      </p:ext>
    </p:extLst>
  </p:cSld>
  <p:clrMap bg1="lt1" tx1="dk1" bg2="lt2" tx2="dk2" accent1="accent1" accent2="accent2" accent3="accent3" accent4="accent4" accent5="accent5" accent6="accent6" hlink="hlink" folHlink="folHlink"/>
  <p:sldLayoutIdLst>
    <p:sldLayoutId id="2147484682" r:id="rId1"/>
    <p:sldLayoutId id="2147484683" r:id="rId2"/>
    <p:sldLayoutId id="2147484684" r:id="rId3"/>
    <p:sldLayoutId id="2147484685" r:id="rId4"/>
    <p:sldLayoutId id="2147484686" r:id="rId5"/>
    <p:sldLayoutId id="2147484687" r:id="rId6"/>
    <p:sldLayoutId id="2147484688" r:id="rId7"/>
    <p:sldLayoutId id="2147484689" r:id="rId8"/>
    <p:sldLayoutId id="2147484690" r:id="rId9"/>
    <p:sldLayoutId id="2147484691" r:id="rId10"/>
    <p:sldLayoutId id="2147484692"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s://www.medicare.gov/publications/10050-Medicare-and-You.pdf" TargetMode="External"/><Relationship Id="rId7" Type="http://schemas.openxmlformats.org/officeDocument/2006/relationships/customXml" Target="../ink/ink2.xml"/><Relationship Id="rId2" Type="http://schemas.openxmlformats.org/officeDocument/2006/relationships/notesSlide" Target="../notesSlides/notesSlide40.xml"/><Relationship Id="rId1" Type="http://schemas.openxmlformats.org/officeDocument/2006/relationships/slideLayout" Target="../slideLayouts/slideLayout5.xml"/><Relationship Id="rId6" Type="http://schemas.openxmlformats.org/officeDocument/2006/relationships/image" Target="../media/image12.png"/><Relationship Id="rId5" Type="http://schemas.openxmlformats.org/officeDocument/2006/relationships/customXml" Target="../ink/ink1.xml"/><Relationship Id="rId4" Type="http://schemas.openxmlformats.org/officeDocument/2006/relationships/image" Target="../media/image11.png"/></Relationships>
</file>

<file path=ppt/slides/_rels/slide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1.xml"/><Relationship Id="rId1" Type="http://schemas.openxmlformats.org/officeDocument/2006/relationships/slideLayout" Target="../slideLayouts/slideLayout5.xml"/><Relationship Id="rId4" Type="http://schemas.openxmlformats.org/officeDocument/2006/relationships/image" Target="../media/image15.png"/></Relationships>
</file>

<file path=ppt/slides/_rels/slide4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3" Type="http://schemas.openxmlformats.org/officeDocument/2006/relationships/hyperlink" Target="https://www.insurance.wa.gov/sites/default/files/documents/10-medicare-supplement-plans_9.pdf" TargetMode="External"/><Relationship Id="rId2" Type="http://schemas.openxmlformats.org/officeDocument/2006/relationships/notesSlide" Target="../notesSlides/notesSlide53.xml"/><Relationship Id="rId1" Type="http://schemas.openxmlformats.org/officeDocument/2006/relationships/slideLayout" Target="../slideLayouts/slideLayout4.xml"/><Relationship Id="rId4" Type="http://schemas.openxmlformats.org/officeDocument/2006/relationships/hyperlink" Target="https://www.insurance.wa.gov/sites/default/files/documents/medicare-supp-plans_65.pdf" TargetMode="Externa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55.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64.xml"/><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3" Type="http://schemas.openxmlformats.org/officeDocument/2006/relationships/hyperlink" Target="http://www.insurance.wa.gov/shiba" TargetMode="External"/><Relationship Id="rId2" Type="http://schemas.openxmlformats.org/officeDocument/2006/relationships/notesSlide" Target="../notesSlides/notesSlide68.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8">
            <a:extLst>
              <a:ext uri="{FF2B5EF4-FFF2-40B4-BE49-F238E27FC236}">
                <a16:creationId xmlns:a16="http://schemas.microsoft.com/office/drawing/2014/main" id="{8F37F84B-28FD-7E0C-E21E-2F5702C37D62}"/>
              </a:ext>
            </a:extLst>
          </p:cNvPr>
          <p:cNvSpPr>
            <a:spLocks noGrp="1"/>
          </p:cNvSpPr>
          <p:nvPr>
            <p:ph type="ctrTitle"/>
          </p:nvPr>
        </p:nvSpPr>
        <p:spPr>
          <a:xfrm>
            <a:off x="3130550" y="3754438"/>
            <a:ext cx="5675313" cy="1408112"/>
          </a:xfrm>
        </p:spPr>
        <p:txBody>
          <a:bodyPr/>
          <a:lstStyle/>
          <a:p>
            <a:pPr eaLnBrk="1" hangingPunct="1"/>
            <a:r>
              <a:rPr lang="en-US" altLang="en-US" b="1" dirty="0">
                <a:solidFill>
                  <a:schemeClr val="tx2"/>
                </a:solidFill>
                <a:latin typeface="Segoe UI" panose="020B0502040204020203" pitchFamily="34" charset="0"/>
                <a:cs typeface="Segoe UI" panose="020B0502040204020203" pitchFamily="34" charset="0"/>
              </a:rPr>
              <a:t>You</a:t>
            </a:r>
            <a:r>
              <a:rPr lang="en-US" altLang="en-US" dirty="0">
                <a:solidFill>
                  <a:schemeClr val="tx2"/>
                </a:solidFill>
                <a:latin typeface="Segoe UI" panose="020B0502040204020203" pitchFamily="34" charset="0"/>
                <a:cs typeface="Segoe UI" panose="020B0502040204020203" pitchFamily="34" charset="0"/>
              </a:rPr>
              <a:t> &amp; Medicare</a:t>
            </a:r>
          </a:p>
        </p:txBody>
      </p:sp>
      <p:sp>
        <p:nvSpPr>
          <p:cNvPr id="12291" name="TextBox 1">
            <a:extLst>
              <a:ext uri="{FF2B5EF4-FFF2-40B4-BE49-F238E27FC236}">
                <a16:creationId xmlns:a16="http://schemas.microsoft.com/office/drawing/2014/main" id="{6646A968-1894-16CA-A2D0-A454500E22E8}"/>
              </a:ext>
            </a:extLst>
          </p:cNvPr>
          <p:cNvSpPr txBox="1">
            <a:spLocks noChangeArrowheads="1"/>
          </p:cNvSpPr>
          <p:nvPr/>
        </p:nvSpPr>
        <p:spPr bwMode="auto">
          <a:xfrm>
            <a:off x="6653213" y="5921375"/>
            <a:ext cx="2273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defRPr sz="2800">
                <a:solidFill>
                  <a:schemeClr val="tx1"/>
                </a:solidFill>
                <a:latin typeface="Segoe UI" panose="020B0502040204020203" pitchFamily="34" charset="0"/>
                <a:cs typeface="Segoe UI" panose="020B0502040204020203" pitchFamily="34" charset="0"/>
              </a:defRPr>
            </a:lvl1pPr>
            <a:lvl2pPr marL="742950" indent="-285750">
              <a:spcBef>
                <a:spcPct val="20000"/>
              </a:spcBef>
              <a:buFont typeface="Arial" panose="020B0604020202020204" pitchFamily="34" charset="0"/>
              <a:buChar char="•"/>
              <a:defRPr sz="2400">
                <a:solidFill>
                  <a:schemeClr val="tx1"/>
                </a:solidFill>
                <a:latin typeface="Segoe UI" panose="020B0502040204020203" pitchFamily="34" charset="0"/>
                <a:cs typeface="Segoe UI" panose="020B0502040204020203" pitchFamily="34" charset="0"/>
              </a:defRPr>
            </a:lvl2pPr>
            <a:lvl3pPr marL="1143000" indent="-228600">
              <a:spcBef>
                <a:spcPct val="20000"/>
              </a:spcBef>
              <a:buFont typeface="Arial" panose="020B0604020202020204" pitchFamily="34" charset="0"/>
              <a:buChar char="•"/>
              <a:defRPr sz="2000">
                <a:solidFill>
                  <a:schemeClr val="tx1"/>
                </a:solidFill>
                <a:latin typeface="Segoe UI" panose="020B0502040204020203" pitchFamily="34" charset="0"/>
                <a:cs typeface="Segoe UI" panose="020B0502040204020203" pitchFamily="34" charset="0"/>
              </a:defRPr>
            </a:lvl3pPr>
            <a:lvl4pPr marL="1600200" indent="-228600">
              <a:spcBef>
                <a:spcPct val="20000"/>
              </a:spcBef>
              <a:buFont typeface="Arial" panose="020B0604020202020204" pitchFamily="34" charset="0"/>
              <a:buChar char="•"/>
              <a:defRPr>
                <a:solidFill>
                  <a:schemeClr val="tx1"/>
                </a:solidFill>
                <a:latin typeface="Segoe UI" panose="020B0502040204020203" pitchFamily="34" charset="0"/>
                <a:cs typeface="Segoe UI" panose="020B0502040204020203" pitchFamily="34" charset="0"/>
              </a:defRPr>
            </a:lvl4pPr>
            <a:lvl5pPr marL="2057400" indent="-228600">
              <a:spcBef>
                <a:spcPct val="20000"/>
              </a:spcBef>
              <a:buFont typeface="Arial" panose="020B0604020202020204" pitchFamily="34" charset="0"/>
              <a:buChar char="•"/>
              <a:defRPr sz="1600">
                <a:solidFill>
                  <a:schemeClr val="tx1"/>
                </a:solidFill>
                <a:latin typeface="Segoe UI" panose="020B0502040204020203" pitchFamily="34" charset="0"/>
                <a:cs typeface="Segoe UI" panose="020B0502040204020203"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600">
                <a:solidFill>
                  <a:schemeClr val="tx1"/>
                </a:solidFill>
                <a:latin typeface="Segoe UI" panose="020B0502040204020203" pitchFamily="34" charset="0"/>
                <a:cs typeface="Segoe UI" panose="020B0502040204020203"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600">
                <a:solidFill>
                  <a:schemeClr val="tx1"/>
                </a:solidFill>
                <a:latin typeface="Segoe UI" panose="020B0502040204020203" pitchFamily="34" charset="0"/>
                <a:cs typeface="Segoe UI" panose="020B0502040204020203"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600">
                <a:solidFill>
                  <a:schemeClr val="tx1"/>
                </a:solidFill>
                <a:latin typeface="Segoe UI" panose="020B0502040204020203" pitchFamily="34" charset="0"/>
                <a:cs typeface="Segoe UI" panose="020B0502040204020203"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600">
                <a:solidFill>
                  <a:schemeClr val="tx1"/>
                </a:solidFill>
                <a:latin typeface="Segoe UI" panose="020B0502040204020203" pitchFamily="34" charset="0"/>
                <a:cs typeface="Segoe UI" panose="020B0502040204020203" pitchFamily="34" charset="0"/>
              </a:defRPr>
            </a:lvl9pPr>
          </a:lstStyle>
          <a:p>
            <a:pPr>
              <a:spcBef>
                <a:spcPct val="0"/>
              </a:spcBef>
              <a:buFontTx/>
              <a:buNone/>
            </a:pPr>
            <a:r>
              <a:rPr lang="en-US" altLang="en-US" sz="1400" dirty="0">
                <a:solidFill>
                  <a:srgbClr val="003B62"/>
                </a:solidFill>
              </a:rPr>
              <a:t>December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20747-4DF2-8662-6A22-3434744E3692}"/>
              </a:ext>
            </a:extLst>
          </p:cNvPr>
          <p:cNvSpPr>
            <a:spLocks noGrp="1"/>
          </p:cNvSpPr>
          <p:nvPr>
            <p:ph type="title"/>
          </p:nvPr>
        </p:nvSpPr>
        <p:spPr/>
        <p:txBody>
          <a:bodyPr/>
          <a:lstStyle/>
          <a:p>
            <a:r>
              <a:rPr lang="en-US" dirty="0"/>
              <a:t>Scenario #1</a:t>
            </a:r>
          </a:p>
        </p:txBody>
      </p:sp>
      <p:sp>
        <p:nvSpPr>
          <p:cNvPr id="3" name="Content Placeholder 2">
            <a:extLst>
              <a:ext uri="{FF2B5EF4-FFF2-40B4-BE49-F238E27FC236}">
                <a16:creationId xmlns:a16="http://schemas.microsoft.com/office/drawing/2014/main" id="{72A24BAF-314D-B1F9-6469-256DCF19424D}"/>
              </a:ext>
            </a:extLst>
          </p:cNvPr>
          <p:cNvSpPr>
            <a:spLocks noGrp="1"/>
          </p:cNvSpPr>
          <p:nvPr>
            <p:ph idx="1"/>
          </p:nvPr>
        </p:nvSpPr>
        <p:spPr/>
        <p:txBody>
          <a:bodyPr/>
          <a:lstStyle/>
          <a:p>
            <a:r>
              <a:rPr lang="en-US" dirty="0"/>
              <a:t>Paul is 64 years old. He’ll be 65 in a few months time. He works for Washington State government, in a professional role. He’s married. He’s eligible for social security now, but wants to wait to enroll, so he can get a larger monthly payment. Because he likes his job and can still continue working, he's going to do that. He might work until age 67. That’s 20 years and full social security benefit – he reasons.</a:t>
            </a:r>
          </a:p>
        </p:txBody>
      </p:sp>
      <p:sp>
        <p:nvSpPr>
          <p:cNvPr id="7" name="Slide Number Placeholder 6">
            <a:extLst>
              <a:ext uri="{FF2B5EF4-FFF2-40B4-BE49-F238E27FC236}">
                <a16:creationId xmlns:a16="http://schemas.microsoft.com/office/drawing/2014/main" id="{E074D833-9027-741C-EB42-4A05476C22F2}"/>
              </a:ext>
            </a:extLst>
          </p:cNvPr>
          <p:cNvSpPr>
            <a:spLocks noGrp="1"/>
          </p:cNvSpPr>
          <p:nvPr>
            <p:ph type="sldNum" sz="quarter" idx="12"/>
          </p:nvPr>
        </p:nvSpPr>
        <p:spPr/>
        <p:txBody>
          <a:bodyPr/>
          <a:lstStyle/>
          <a:p>
            <a:pPr>
              <a:defRPr/>
            </a:pPr>
            <a:fld id="{E351D9A5-9C9F-40D1-990C-8B5C77764C22}" type="slidenum">
              <a:rPr lang="en-US" altLang="en-US" smtClean="0"/>
              <a:pPr>
                <a:defRPr/>
              </a:pPr>
              <a:t>10</a:t>
            </a:fld>
            <a:endParaRPr lang="en-US" altLang="en-US" dirty="0"/>
          </a:p>
        </p:txBody>
      </p:sp>
      <p:sp>
        <p:nvSpPr>
          <p:cNvPr id="8" name="Footer Placeholder 7">
            <a:extLst>
              <a:ext uri="{FF2B5EF4-FFF2-40B4-BE49-F238E27FC236}">
                <a16:creationId xmlns:a16="http://schemas.microsoft.com/office/drawing/2014/main" id="{1F81ED73-0066-9289-37C5-FE48C13D0517}"/>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6EA74B8E-2752-FD1E-FA1B-05AE4B2CD8A2}"/>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441210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3B5DC-245A-57AC-C94B-D3462248AA90}"/>
              </a:ext>
            </a:extLst>
          </p:cNvPr>
          <p:cNvSpPr>
            <a:spLocks noGrp="1"/>
          </p:cNvSpPr>
          <p:nvPr>
            <p:ph type="title"/>
          </p:nvPr>
        </p:nvSpPr>
        <p:spPr/>
        <p:txBody>
          <a:bodyPr/>
          <a:lstStyle/>
          <a:p>
            <a:r>
              <a:rPr lang="en-US" dirty="0"/>
              <a:t>Eligible by reason of age</a:t>
            </a:r>
          </a:p>
        </p:txBody>
      </p:sp>
      <p:sp>
        <p:nvSpPr>
          <p:cNvPr id="3" name="Content Placeholder 2">
            <a:extLst>
              <a:ext uri="{FF2B5EF4-FFF2-40B4-BE49-F238E27FC236}">
                <a16:creationId xmlns:a16="http://schemas.microsoft.com/office/drawing/2014/main" id="{D0F02967-CFA2-4696-1803-DE0262C88B7F}"/>
              </a:ext>
            </a:extLst>
          </p:cNvPr>
          <p:cNvSpPr>
            <a:spLocks noGrp="1"/>
          </p:cNvSpPr>
          <p:nvPr>
            <p:ph idx="1"/>
          </p:nvPr>
        </p:nvSpPr>
        <p:spPr/>
        <p:txBody>
          <a:bodyPr/>
          <a:lstStyle/>
          <a:p>
            <a:r>
              <a:rPr lang="en-US" dirty="0"/>
              <a:t>This is the reality that most people conjure when they think about Medicare: it’s insurance for older Americans.</a:t>
            </a:r>
          </a:p>
          <a:p>
            <a:endParaRPr lang="en-US" dirty="0"/>
          </a:p>
          <a:p>
            <a:r>
              <a:rPr lang="en-US" i="1" dirty="0"/>
              <a:t>When did 65 become old, BTW?!</a:t>
            </a:r>
          </a:p>
        </p:txBody>
      </p:sp>
      <p:sp>
        <p:nvSpPr>
          <p:cNvPr id="7" name="Slide Number Placeholder 6">
            <a:extLst>
              <a:ext uri="{FF2B5EF4-FFF2-40B4-BE49-F238E27FC236}">
                <a16:creationId xmlns:a16="http://schemas.microsoft.com/office/drawing/2014/main" id="{8F06D5EF-57EE-63E4-5284-49A8DC502A2C}"/>
              </a:ext>
            </a:extLst>
          </p:cNvPr>
          <p:cNvSpPr>
            <a:spLocks noGrp="1"/>
          </p:cNvSpPr>
          <p:nvPr>
            <p:ph type="sldNum" sz="quarter" idx="12"/>
          </p:nvPr>
        </p:nvSpPr>
        <p:spPr/>
        <p:txBody>
          <a:bodyPr/>
          <a:lstStyle/>
          <a:p>
            <a:pPr>
              <a:defRPr/>
            </a:pPr>
            <a:fld id="{E351D9A5-9C9F-40D1-990C-8B5C77764C22}" type="slidenum">
              <a:rPr lang="en-US" altLang="en-US" smtClean="0"/>
              <a:pPr>
                <a:defRPr/>
              </a:pPr>
              <a:t>11</a:t>
            </a:fld>
            <a:endParaRPr lang="en-US" altLang="en-US" dirty="0"/>
          </a:p>
        </p:txBody>
      </p:sp>
      <p:sp>
        <p:nvSpPr>
          <p:cNvPr id="8" name="Footer Placeholder 7">
            <a:extLst>
              <a:ext uri="{FF2B5EF4-FFF2-40B4-BE49-F238E27FC236}">
                <a16:creationId xmlns:a16="http://schemas.microsoft.com/office/drawing/2014/main" id="{85575C90-A6A8-8067-480E-44199D224CA0}"/>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1D2BD785-08A1-2AAC-5D9C-A4E298D16DCF}"/>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121311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948E5-C1B1-ACCA-D516-341DB62A729E}"/>
              </a:ext>
            </a:extLst>
          </p:cNvPr>
          <p:cNvSpPr>
            <a:spLocks noGrp="1"/>
          </p:cNvSpPr>
          <p:nvPr>
            <p:ph type="title"/>
          </p:nvPr>
        </p:nvSpPr>
        <p:spPr/>
        <p:txBody>
          <a:bodyPr/>
          <a:lstStyle/>
          <a:p>
            <a:r>
              <a:rPr lang="en-US" b="1" dirty="0"/>
              <a:t>Eligibility</a:t>
            </a:r>
            <a:r>
              <a:rPr lang="en-US" dirty="0"/>
              <a:t>: two conditions</a:t>
            </a:r>
          </a:p>
        </p:txBody>
      </p:sp>
      <p:graphicFrame>
        <p:nvGraphicFramePr>
          <p:cNvPr id="7" name="Content Placeholder 6">
            <a:extLst>
              <a:ext uri="{FF2B5EF4-FFF2-40B4-BE49-F238E27FC236}">
                <a16:creationId xmlns:a16="http://schemas.microsoft.com/office/drawing/2014/main" id="{39213A24-81DD-133A-4128-9DFDA29DE6BB}"/>
              </a:ext>
            </a:extLst>
          </p:cNvPr>
          <p:cNvGraphicFramePr>
            <a:graphicFrameLocks noGrp="1"/>
          </p:cNvGraphicFramePr>
          <p:nvPr>
            <p:ph idx="1"/>
            <p:extLst>
              <p:ext uri="{D42A27DB-BD31-4B8C-83A1-F6EECF244321}">
                <p14:modId xmlns:p14="http://schemas.microsoft.com/office/powerpoint/2010/main" val="2311924362"/>
              </p:ext>
            </p:extLst>
          </p:nvPr>
        </p:nvGraphicFramePr>
        <p:xfrm>
          <a:off x="360363" y="1311275"/>
          <a:ext cx="8445498" cy="4114800"/>
        </p:xfrm>
        <a:graphic>
          <a:graphicData uri="http://schemas.openxmlformats.org/drawingml/2006/table">
            <a:tbl>
              <a:tblPr firstRow="1" bandRow="1">
                <a:tableStyleId>{5940675A-B579-460E-94D1-54222C63F5DA}</a:tableStyleId>
              </a:tblPr>
              <a:tblGrid>
                <a:gridCol w="2815166">
                  <a:extLst>
                    <a:ext uri="{9D8B030D-6E8A-4147-A177-3AD203B41FA5}">
                      <a16:colId xmlns:a16="http://schemas.microsoft.com/office/drawing/2014/main" val="427756728"/>
                    </a:ext>
                  </a:extLst>
                </a:gridCol>
                <a:gridCol w="2815166">
                  <a:extLst>
                    <a:ext uri="{9D8B030D-6E8A-4147-A177-3AD203B41FA5}">
                      <a16:colId xmlns:a16="http://schemas.microsoft.com/office/drawing/2014/main" val="161179205"/>
                    </a:ext>
                  </a:extLst>
                </a:gridCol>
                <a:gridCol w="2815166">
                  <a:extLst>
                    <a:ext uri="{9D8B030D-6E8A-4147-A177-3AD203B41FA5}">
                      <a16:colId xmlns:a16="http://schemas.microsoft.com/office/drawing/2014/main" val="945818952"/>
                    </a:ext>
                  </a:extLst>
                </a:gridCol>
              </a:tblGrid>
              <a:tr h="1371600">
                <a:tc>
                  <a:txBody>
                    <a:bodyPr/>
                    <a:lstStyle/>
                    <a:p>
                      <a:pPr algn="ctr"/>
                      <a:endParaRPr lang="en-US" sz="2000" b="1" dirty="0"/>
                    </a:p>
                  </a:txBody>
                  <a:tcPr anchor="ctr"/>
                </a:tc>
                <a:tc>
                  <a:txBody>
                    <a:bodyPr/>
                    <a:lstStyle/>
                    <a:p>
                      <a:pPr algn="ctr"/>
                      <a:r>
                        <a:rPr lang="en-US" sz="2000" b="1" dirty="0"/>
                        <a:t>Under age 65,</a:t>
                      </a:r>
                    </a:p>
                    <a:p>
                      <a:pPr algn="ctr"/>
                      <a:r>
                        <a:rPr lang="en-US" sz="2000" b="1" dirty="0"/>
                        <a:t>disabled</a:t>
                      </a:r>
                    </a:p>
                  </a:txBody>
                  <a:tcPr anchor="ctr"/>
                </a:tc>
                <a:tc>
                  <a:txBody>
                    <a:bodyPr/>
                    <a:lstStyle/>
                    <a:p>
                      <a:pPr algn="ctr"/>
                      <a:r>
                        <a:rPr lang="en-US" sz="2000" b="1" dirty="0"/>
                        <a:t>Age 65 or older</a:t>
                      </a:r>
                    </a:p>
                  </a:txBody>
                  <a:tcPr anchor="ctr"/>
                </a:tc>
                <a:extLst>
                  <a:ext uri="{0D108BD9-81ED-4DB2-BD59-A6C34878D82A}">
                    <a16:rowId xmlns:a16="http://schemas.microsoft.com/office/drawing/2014/main" val="3752086876"/>
                  </a:ext>
                </a:extLst>
              </a:tr>
              <a:tr h="1371600">
                <a:tc>
                  <a:txBody>
                    <a:bodyPr/>
                    <a:lstStyle/>
                    <a:p>
                      <a:pPr algn="ctr"/>
                      <a:r>
                        <a:rPr lang="en-US" sz="2000" b="1" dirty="0"/>
                        <a:t>US Citizen</a:t>
                      </a:r>
                    </a:p>
                  </a:txBody>
                  <a:tcPr anchor="ctr"/>
                </a:tc>
                <a:tc>
                  <a:txBody>
                    <a:bodyPr/>
                    <a:lstStyle/>
                    <a:p>
                      <a:pPr algn="ctr"/>
                      <a:endParaRPr lang="en-US" sz="2000" b="1" dirty="0"/>
                    </a:p>
                  </a:txBody>
                  <a:tcPr anchor="ctr"/>
                </a:tc>
                <a:tc>
                  <a:txBody>
                    <a:bodyPr/>
                    <a:lstStyle/>
                    <a:p>
                      <a:pPr algn="ctr"/>
                      <a:r>
                        <a:rPr lang="en-US" sz="2000" b="1" dirty="0">
                          <a:solidFill>
                            <a:schemeClr val="accent5"/>
                          </a:solidFill>
                        </a:rPr>
                        <a:t>today</a:t>
                      </a:r>
                    </a:p>
                  </a:txBody>
                  <a:tcPr anchor="ctr"/>
                </a:tc>
                <a:extLst>
                  <a:ext uri="{0D108BD9-81ED-4DB2-BD59-A6C34878D82A}">
                    <a16:rowId xmlns:a16="http://schemas.microsoft.com/office/drawing/2014/main" val="2951288599"/>
                  </a:ext>
                </a:extLst>
              </a:tr>
              <a:tr h="1371600">
                <a:tc>
                  <a:txBody>
                    <a:bodyPr/>
                    <a:lstStyle/>
                    <a:p>
                      <a:pPr algn="ctr"/>
                      <a:r>
                        <a:rPr lang="en-US" sz="2000" b="1" dirty="0"/>
                        <a:t>Legal Permanent Resident</a:t>
                      </a:r>
                    </a:p>
                  </a:txBody>
                  <a:tcPr anchor="ctr"/>
                </a:tc>
                <a:tc>
                  <a:txBody>
                    <a:bodyPr/>
                    <a:lstStyle/>
                    <a:p>
                      <a:pPr algn="ctr"/>
                      <a:endParaRPr lang="en-US" sz="2000" b="1" dirty="0"/>
                    </a:p>
                  </a:txBody>
                  <a:tcPr anchor="ctr"/>
                </a:tc>
                <a:tc>
                  <a:txBody>
                    <a:bodyPr/>
                    <a:lstStyle/>
                    <a:p>
                      <a:pPr algn="ctr"/>
                      <a:endParaRPr lang="en-US" sz="2000" b="1" dirty="0"/>
                    </a:p>
                  </a:txBody>
                  <a:tcPr anchor="ctr"/>
                </a:tc>
                <a:extLst>
                  <a:ext uri="{0D108BD9-81ED-4DB2-BD59-A6C34878D82A}">
                    <a16:rowId xmlns:a16="http://schemas.microsoft.com/office/drawing/2014/main" val="2915295361"/>
                  </a:ext>
                </a:extLst>
              </a:tr>
            </a:tbl>
          </a:graphicData>
        </a:graphic>
      </p:graphicFrame>
      <p:sp>
        <p:nvSpPr>
          <p:cNvPr id="3" name="Slide Number Placeholder 2">
            <a:extLst>
              <a:ext uri="{FF2B5EF4-FFF2-40B4-BE49-F238E27FC236}">
                <a16:creationId xmlns:a16="http://schemas.microsoft.com/office/drawing/2014/main" id="{BC30E9EB-B86E-8F37-AE44-AC546E036222}"/>
              </a:ext>
            </a:extLst>
          </p:cNvPr>
          <p:cNvSpPr>
            <a:spLocks noGrp="1"/>
          </p:cNvSpPr>
          <p:nvPr>
            <p:ph type="sldNum" sz="quarter" idx="12"/>
          </p:nvPr>
        </p:nvSpPr>
        <p:spPr/>
        <p:txBody>
          <a:bodyPr/>
          <a:lstStyle/>
          <a:p>
            <a:pPr>
              <a:defRPr/>
            </a:pPr>
            <a:fld id="{E351D9A5-9C9F-40D1-990C-8B5C77764C22}" type="slidenum">
              <a:rPr lang="en-US" altLang="en-US" smtClean="0"/>
              <a:pPr>
                <a:defRPr/>
              </a:pPr>
              <a:t>12</a:t>
            </a:fld>
            <a:endParaRPr lang="en-US" altLang="en-US" dirty="0"/>
          </a:p>
        </p:txBody>
      </p:sp>
      <p:sp>
        <p:nvSpPr>
          <p:cNvPr id="8" name="Footer Placeholder 7">
            <a:extLst>
              <a:ext uri="{FF2B5EF4-FFF2-40B4-BE49-F238E27FC236}">
                <a16:creationId xmlns:a16="http://schemas.microsoft.com/office/drawing/2014/main" id="{8D5E3701-D45B-5B74-042A-7953829FC7B5}"/>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1F9985D9-D268-D966-3227-229E6E2EBC2C}"/>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88125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00980-8185-032B-55BC-CE07B8DDDB2F}"/>
              </a:ext>
            </a:extLst>
          </p:cNvPr>
          <p:cNvSpPr>
            <a:spLocks noGrp="1"/>
          </p:cNvSpPr>
          <p:nvPr>
            <p:ph type="title"/>
          </p:nvPr>
        </p:nvSpPr>
        <p:spPr/>
        <p:txBody>
          <a:bodyPr/>
          <a:lstStyle/>
          <a:p>
            <a:r>
              <a:rPr lang="en-US" dirty="0"/>
              <a:t>Medicare and Social Security</a:t>
            </a:r>
          </a:p>
        </p:txBody>
      </p:sp>
      <p:sp>
        <p:nvSpPr>
          <p:cNvPr id="3" name="Content Placeholder 2">
            <a:extLst>
              <a:ext uri="{FF2B5EF4-FFF2-40B4-BE49-F238E27FC236}">
                <a16:creationId xmlns:a16="http://schemas.microsoft.com/office/drawing/2014/main" id="{4C0A4C76-485E-5F55-CEF2-A84C567EB8E9}"/>
              </a:ext>
            </a:extLst>
          </p:cNvPr>
          <p:cNvSpPr>
            <a:spLocks noGrp="1"/>
          </p:cNvSpPr>
          <p:nvPr>
            <p:ph idx="1"/>
          </p:nvPr>
        </p:nvSpPr>
        <p:spPr/>
        <p:txBody>
          <a:bodyPr/>
          <a:lstStyle/>
          <a:p>
            <a:pPr marL="457200" indent="-457200">
              <a:buFont typeface="Arial" panose="020B0604020202020204" pitchFamily="34" charset="0"/>
              <a:buChar char="•"/>
            </a:pPr>
            <a:r>
              <a:rPr lang="en-US" dirty="0"/>
              <a:t>Social Security is the system of record for eligibility </a:t>
            </a:r>
            <a:r>
              <a:rPr lang="en-US" u="sng" dirty="0"/>
              <a:t>and</a:t>
            </a:r>
            <a:r>
              <a:rPr lang="en-US" dirty="0"/>
              <a:t> enrollment</a:t>
            </a:r>
          </a:p>
          <a:p>
            <a:pPr marL="457200" indent="-457200">
              <a:buFont typeface="Arial" panose="020B0604020202020204" pitchFamily="34" charset="0"/>
              <a:buChar char="•"/>
            </a:pPr>
            <a:r>
              <a:rPr lang="en-US" dirty="0"/>
              <a:t>Medicare eligibility is age 65</a:t>
            </a:r>
          </a:p>
          <a:p>
            <a:pPr marL="457200" indent="-457200">
              <a:buFont typeface="Arial" panose="020B0604020202020204" pitchFamily="34" charset="0"/>
              <a:buChar char="•"/>
            </a:pPr>
            <a:r>
              <a:rPr lang="en-US" dirty="0"/>
              <a:t>Full retirement benefit age depends upon rules</a:t>
            </a:r>
          </a:p>
          <a:p>
            <a:pPr marL="1200150" lvl="1" indent="-457200"/>
            <a:r>
              <a:rPr lang="en-US" dirty="0"/>
              <a:t>For most of us, it’s closer to age 67</a:t>
            </a:r>
          </a:p>
          <a:p>
            <a:pPr marL="1200150" lvl="1" indent="-457200"/>
            <a:r>
              <a:rPr lang="en-US" dirty="0"/>
              <a:t>Many of us will </a:t>
            </a:r>
            <a:r>
              <a:rPr lang="en-US" b="1" dirty="0"/>
              <a:t>wait</a:t>
            </a:r>
            <a:r>
              <a:rPr lang="en-US" dirty="0"/>
              <a:t> -- until past age 65 –  to collect our cash benefit, when we retire</a:t>
            </a:r>
          </a:p>
        </p:txBody>
      </p:sp>
      <p:sp>
        <p:nvSpPr>
          <p:cNvPr id="7" name="Slide Number Placeholder 6">
            <a:extLst>
              <a:ext uri="{FF2B5EF4-FFF2-40B4-BE49-F238E27FC236}">
                <a16:creationId xmlns:a16="http://schemas.microsoft.com/office/drawing/2014/main" id="{ABCC5C02-3BAA-090A-36F0-62C34762ACD8}"/>
              </a:ext>
            </a:extLst>
          </p:cNvPr>
          <p:cNvSpPr>
            <a:spLocks noGrp="1"/>
          </p:cNvSpPr>
          <p:nvPr>
            <p:ph type="sldNum" sz="quarter" idx="12"/>
          </p:nvPr>
        </p:nvSpPr>
        <p:spPr/>
        <p:txBody>
          <a:bodyPr/>
          <a:lstStyle/>
          <a:p>
            <a:pPr>
              <a:defRPr/>
            </a:pPr>
            <a:fld id="{E351D9A5-9C9F-40D1-990C-8B5C77764C22}" type="slidenum">
              <a:rPr lang="en-US" altLang="en-US" smtClean="0"/>
              <a:pPr>
                <a:defRPr/>
              </a:pPr>
              <a:t>13</a:t>
            </a:fld>
            <a:endParaRPr lang="en-US" altLang="en-US" dirty="0"/>
          </a:p>
        </p:txBody>
      </p:sp>
      <p:sp>
        <p:nvSpPr>
          <p:cNvPr id="8" name="Footer Placeholder 7">
            <a:extLst>
              <a:ext uri="{FF2B5EF4-FFF2-40B4-BE49-F238E27FC236}">
                <a16:creationId xmlns:a16="http://schemas.microsoft.com/office/drawing/2014/main" id="{37455A25-27D3-C80D-9CA4-C70F6DB118BA}"/>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DF5EF943-390E-7EBA-C129-0319111215FB}"/>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555452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8B8EA-0980-8EE9-BEDE-2D8AD98E2F03}"/>
              </a:ext>
            </a:extLst>
          </p:cNvPr>
          <p:cNvSpPr>
            <a:spLocks noGrp="1"/>
          </p:cNvSpPr>
          <p:nvPr>
            <p:ph type="title"/>
          </p:nvPr>
        </p:nvSpPr>
        <p:spPr/>
        <p:txBody>
          <a:bodyPr/>
          <a:lstStyle/>
          <a:p>
            <a:r>
              <a:rPr lang="en-US" dirty="0"/>
              <a:t>Social Security retirement (cash benefit)</a:t>
            </a:r>
          </a:p>
        </p:txBody>
      </p:sp>
      <p:sp>
        <p:nvSpPr>
          <p:cNvPr id="3" name="Content Placeholder 2">
            <a:extLst>
              <a:ext uri="{FF2B5EF4-FFF2-40B4-BE49-F238E27FC236}">
                <a16:creationId xmlns:a16="http://schemas.microsoft.com/office/drawing/2014/main" id="{356B383F-C63D-7ACA-E076-3BA90D3509B7}"/>
              </a:ext>
            </a:extLst>
          </p:cNvPr>
          <p:cNvSpPr>
            <a:spLocks noGrp="1"/>
          </p:cNvSpPr>
          <p:nvPr>
            <p:ph idx="1"/>
          </p:nvPr>
        </p:nvSpPr>
        <p:spPr/>
        <p:txBody>
          <a:bodyPr/>
          <a:lstStyle/>
          <a:p>
            <a:pPr marL="457200" indent="-457200">
              <a:buFont typeface="Arial" panose="020B0604020202020204" pitchFamily="34" charset="0"/>
              <a:buChar char="•"/>
            </a:pPr>
            <a:r>
              <a:rPr lang="en-US" dirty="0"/>
              <a:t>You might elect to enroll in Social Security before age 65</a:t>
            </a:r>
          </a:p>
          <a:p>
            <a:pPr marL="1200150" lvl="1" indent="-457200"/>
            <a:r>
              <a:rPr lang="en-US" i="1" dirty="0"/>
              <a:t>Be careful if have a high-deductible health plan and a HSA</a:t>
            </a:r>
          </a:p>
          <a:p>
            <a:pPr marL="457200" indent="-457200">
              <a:buFont typeface="Arial" panose="020B0604020202020204" pitchFamily="34" charset="0"/>
              <a:buChar char="•"/>
            </a:pPr>
            <a:r>
              <a:rPr lang="en-US" dirty="0"/>
              <a:t>You might start cash benefits at age 65</a:t>
            </a:r>
          </a:p>
          <a:p>
            <a:pPr marL="457200" indent="-457200">
              <a:buFont typeface="Arial" panose="020B0604020202020204" pitchFamily="34" charset="0"/>
              <a:buChar char="•"/>
            </a:pPr>
            <a:r>
              <a:rPr lang="en-US" dirty="0"/>
              <a:t>You might wait to collect a cash benefit until after age 65</a:t>
            </a:r>
          </a:p>
        </p:txBody>
      </p:sp>
      <p:sp>
        <p:nvSpPr>
          <p:cNvPr id="7" name="Slide Number Placeholder 6">
            <a:extLst>
              <a:ext uri="{FF2B5EF4-FFF2-40B4-BE49-F238E27FC236}">
                <a16:creationId xmlns:a16="http://schemas.microsoft.com/office/drawing/2014/main" id="{A498B09D-8553-7D1D-66EC-0D6D30821134}"/>
              </a:ext>
            </a:extLst>
          </p:cNvPr>
          <p:cNvSpPr>
            <a:spLocks noGrp="1"/>
          </p:cNvSpPr>
          <p:nvPr>
            <p:ph type="sldNum" sz="quarter" idx="12"/>
          </p:nvPr>
        </p:nvSpPr>
        <p:spPr/>
        <p:txBody>
          <a:bodyPr/>
          <a:lstStyle/>
          <a:p>
            <a:pPr>
              <a:defRPr/>
            </a:pPr>
            <a:fld id="{E351D9A5-9C9F-40D1-990C-8B5C77764C22}" type="slidenum">
              <a:rPr lang="en-US" altLang="en-US" smtClean="0"/>
              <a:pPr>
                <a:defRPr/>
              </a:pPr>
              <a:t>14</a:t>
            </a:fld>
            <a:endParaRPr lang="en-US" altLang="en-US" dirty="0"/>
          </a:p>
        </p:txBody>
      </p:sp>
      <p:sp>
        <p:nvSpPr>
          <p:cNvPr id="8" name="Footer Placeholder 7">
            <a:extLst>
              <a:ext uri="{FF2B5EF4-FFF2-40B4-BE49-F238E27FC236}">
                <a16:creationId xmlns:a16="http://schemas.microsoft.com/office/drawing/2014/main" id="{FFCAB8C0-61D7-5E5D-DB05-8B44711F503F}"/>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7547AF41-A819-123E-6D52-0AD9486EF508}"/>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181846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92DF-A6B7-7213-004F-ED93BD1A6137}"/>
              </a:ext>
            </a:extLst>
          </p:cNvPr>
          <p:cNvSpPr>
            <a:spLocks noGrp="1"/>
          </p:cNvSpPr>
          <p:nvPr>
            <p:ph type="title"/>
          </p:nvPr>
        </p:nvSpPr>
        <p:spPr/>
        <p:txBody>
          <a:bodyPr/>
          <a:lstStyle/>
          <a:p>
            <a:r>
              <a:rPr lang="en-US" dirty="0"/>
              <a:t>Automatic enrollment – offer?</a:t>
            </a:r>
          </a:p>
        </p:txBody>
      </p:sp>
      <p:sp>
        <p:nvSpPr>
          <p:cNvPr id="3" name="Content Placeholder 2">
            <a:extLst>
              <a:ext uri="{FF2B5EF4-FFF2-40B4-BE49-F238E27FC236}">
                <a16:creationId xmlns:a16="http://schemas.microsoft.com/office/drawing/2014/main" id="{044ED7FA-ECEB-25B8-898F-75C3BA71643A}"/>
              </a:ext>
            </a:extLst>
          </p:cNvPr>
          <p:cNvSpPr>
            <a:spLocks noGrp="1"/>
          </p:cNvSpPr>
          <p:nvPr>
            <p:ph idx="1"/>
          </p:nvPr>
        </p:nvSpPr>
        <p:spPr/>
        <p:txBody>
          <a:bodyPr/>
          <a:lstStyle/>
          <a:p>
            <a:pPr marL="457200" indent="-457200">
              <a:buFont typeface="Arial" panose="020B0604020202020204" pitchFamily="34" charset="0"/>
              <a:buChar char="•"/>
            </a:pPr>
            <a:r>
              <a:rPr lang="en-US" dirty="0"/>
              <a:t>If you are receiving a cash benefit, before or at age 65, you will be automatically enrolled into Medicare Part A and Medicare Part B</a:t>
            </a:r>
          </a:p>
          <a:p>
            <a:pPr marL="1200150" lvl="1" indent="-457200"/>
            <a:r>
              <a:rPr lang="en-US" dirty="0"/>
              <a:t>You </a:t>
            </a:r>
            <a:r>
              <a:rPr lang="en-US" u="sng" dirty="0"/>
              <a:t>can</a:t>
            </a:r>
            <a:r>
              <a:rPr lang="en-US" dirty="0"/>
              <a:t> decline / defer</a:t>
            </a:r>
          </a:p>
          <a:p>
            <a:pPr marL="457200" indent="-457200">
              <a:buFont typeface="Arial" panose="020B0604020202020204" pitchFamily="34" charset="0"/>
              <a:buChar char="•"/>
            </a:pPr>
            <a:r>
              <a:rPr lang="en-US" dirty="0"/>
              <a:t>If you are not receiving a cash benefit, at age 65, you will not be automatically enrolled</a:t>
            </a:r>
          </a:p>
          <a:p>
            <a:pPr marL="1200150" lvl="1" indent="-457200"/>
            <a:r>
              <a:rPr lang="en-US" dirty="0"/>
              <a:t>You can enroll yourself</a:t>
            </a:r>
          </a:p>
        </p:txBody>
      </p:sp>
      <p:sp>
        <p:nvSpPr>
          <p:cNvPr id="7" name="Slide Number Placeholder 6">
            <a:extLst>
              <a:ext uri="{FF2B5EF4-FFF2-40B4-BE49-F238E27FC236}">
                <a16:creationId xmlns:a16="http://schemas.microsoft.com/office/drawing/2014/main" id="{D83E4725-263A-8649-F41D-AD860E6C07F2}"/>
              </a:ext>
            </a:extLst>
          </p:cNvPr>
          <p:cNvSpPr>
            <a:spLocks noGrp="1"/>
          </p:cNvSpPr>
          <p:nvPr>
            <p:ph type="sldNum" sz="quarter" idx="12"/>
          </p:nvPr>
        </p:nvSpPr>
        <p:spPr/>
        <p:txBody>
          <a:bodyPr/>
          <a:lstStyle/>
          <a:p>
            <a:pPr>
              <a:defRPr/>
            </a:pPr>
            <a:fld id="{E351D9A5-9C9F-40D1-990C-8B5C77764C22}" type="slidenum">
              <a:rPr lang="en-US" altLang="en-US" smtClean="0"/>
              <a:pPr>
                <a:defRPr/>
              </a:pPr>
              <a:t>15</a:t>
            </a:fld>
            <a:endParaRPr lang="en-US" altLang="en-US" dirty="0"/>
          </a:p>
        </p:txBody>
      </p:sp>
      <p:sp>
        <p:nvSpPr>
          <p:cNvPr id="8" name="Footer Placeholder 7">
            <a:extLst>
              <a:ext uri="{FF2B5EF4-FFF2-40B4-BE49-F238E27FC236}">
                <a16:creationId xmlns:a16="http://schemas.microsoft.com/office/drawing/2014/main" id="{3B8AF1E6-8BA3-200C-9E87-444E0C33CD9C}"/>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3A81D01B-6FC8-2076-0399-F2BE97DCFE66}"/>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379915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50F2E-A172-EEC2-906D-E59844D0BB59}"/>
              </a:ext>
            </a:extLst>
          </p:cNvPr>
          <p:cNvSpPr>
            <a:spLocks noGrp="1"/>
          </p:cNvSpPr>
          <p:nvPr>
            <p:ph type="title"/>
          </p:nvPr>
        </p:nvSpPr>
        <p:spPr/>
        <p:txBody>
          <a:bodyPr/>
          <a:lstStyle/>
          <a:p>
            <a:r>
              <a:rPr lang="en-US" dirty="0"/>
              <a:t>In the form of a question?</a:t>
            </a:r>
          </a:p>
        </p:txBody>
      </p:sp>
      <p:sp>
        <p:nvSpPr>
          <p:cNvPr id="3" name="Content Placeholder 2">
            <a:extLst>
              <a:ext uri="{FF2B5EF4-FFF2-40B4-BE49-F238E27FC236}">
                <a16:creationId xmlns:a16="http://schemas.microsoft.com/office/drawing/2014/main" id="{72832BC0-6C40-F31D-1082-78D29F10838B}"/>
              </a:ext>
            </a:extLst>
          </p:cNvPr>
          <p:cNvSpPr>
            <a:spLocks noGrp="1"/>
          </p:cNvSpPr>
          <p:nvPr>
            <p:ph idx="1"/>
          </p:nvPr>
        </p:nvSpPr>
        <p:spPr/>
        <p:txBody>
          <a:bodyPr/>
          <a:lstStyle/>
          <a:p>
            <a:r>
              <a:rPr lang="en-US" dirty="0"/>
              <a:t>I will be turning 65 years old soon.</a:t>
            </a:r>
          </a:p>
          <a:p>
            <a:r>
              <a:rPr lang="en-US" b="1" dirty="0"/>
              <a:t>Do I have to sign up for Medicare?</a:t>
            </a:r>
          </a:p>
          <a:p>
            <a:r>
              <a:rPr lang="en-US" dirty="0"/>
              <a:t>I’ve heard there are penalties for late enrollment.</a:t>
            </a:r>
          </a:p>
        </p:txBody>
      </p:sp>
      <p:sp>
        <p:nvSpPr>
          <p:cNvPr id="7" name="Slide Number Placeholder 6">
            <a:extLst>
              <a:ext uri="{FF2B5EF4-FFF2-40B4-BE49-F238E27FC236}">
                <a16:creationId xmlns:a16="http://schemas.microsoft.com/office/drawing/2014/main" id="{CDE290A7-8E30-049C-978C-9D82C044CCF3}"/>
              </a:ext>
            </a:extLst>
          </p:cNvPr>
          <p:cNvSpPr>
            <a:spLocks noGrp="1"/>
          </p:cNvSpPr>
          <p:nvPr>
            <p:ph type="sldNum" sz="quarter" idx="12"/>
          </p:nvPr>
        </p:nvSpPr>
        <p:spPr/>
        <p:txBody>
          <a:bodyPr/>
          <a:lstStyle/>
          <a:p>
            <a:pPr>
              <a:defRPr/>
            </a:pPr>
            <a:fld id="{E351D9A5-9C9F-40D1-990C-8B5C77764C22}" type="slidenum">
              <a:rPr lang="en-US" altLang="en-US" smtClean="0"/>
              <a:pPr>
                <a:defRPr/>
              </a:pPr>
              <a:t>16</a:t>
            </a:fld>
            <a:endParaRPr lang="en-US" altLang="en-US" dirty="0"/>
          </a:p>
        </p:txBody>
      </p:sp>
      <p:sp>
        <p:nvSpPr>
          <p:cNvPr id="8" name="Footer Placeholder 7">
            <a:extLst>
              <a:ext uri="{FF2B5EF4-FFF2-40B4-BE49-F238E27FC236}">
                <a16:creationId xmlns:a16="http://schemas.microsoft.com/office/drawing/2014/main" id="{E43C02A4-0374-1A68-75A3-522752D5E518}"/>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F303D4A3-108C-880F-212C-E4C0963B0EBF}"/>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04899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438DB-02D6-A35E-67DA-8FCFCCB63137}"/>
              </a:ext>
            </a:extLst>
          </p:cNvPr>
          <p:cNvSpPr>
            <a:spLocks noGrp="1"/>
          </p:cNvSpPr>
          <p:nvPr>
            <p:ph type="title"/>
          </p:nvPr>
        </p:nvSpPr>
        <p:spPr/>
        <p:txBody>
          <a:bodyPr/>
          <a:lstStyle/>
          <a:p>
            <a:r>
              <a:rPr lang="en-US" dirty="0"/>
              <a:t>The SHIBA volunteer says</a:t>
            </a:r>
          </a:p>
        </p:txBody>
      </p:sp>
      <p:sp>
        <p:nvSpPr>
          <p:cNvPr id="3" name="Content Placeholder 2">
            <a:extLst>
              <a:ext uri="{FF2B5EF4-FFF2-40B4-BE49-F238E27FC236}">
                <a16:creationId xmlns:a16="http://schemas.microsoft.com/office/drawing/2014/main" id="{3A5DF005-DBC1-7B1C-EA70-C24B2AD85E2B}"/>
              </a:ext>
            </a:extLst>
          </p:cNvPr>
          <p:cNvSpPr>
            <a:spLocks noGrp="1"/>
          </p:cNvSpPr>
          <p:nvPr>
            <p:ph idx="1"/>
          </p:nvPr>
        </p:nvSpPr>
        <p:spPr/>
        <p:txBody>
          <a:bodyPr/>
          <a:lstStyle/>
          <a:p>
            <a:r>
              <a:rPr lang="en-US" dirty="0"/>
              <a:t>Thanks for asking, Paul. I’m glad you're enjoying your work so much.</a:t>
            </a:r>
          </a:p>
          <a:p>
            <a:r>
              <a:rPr lang="en-US" dirty="0"/>
              <a:t>Your Medicare entitlement is </a:t>
            </a:r>
          </a:p>
          <a:p>
            <a:pPr marL="1200150" lvl="1" indent="-457200"/>
            <a:r>
              <a:rPr lang="en-US" dirty="0"/>
              <a:t>Part A – hospital insurance</a:t>
            </a:r>
          </a:p>
          <a:p>
            <a:pPr marL="1200150" lvl="1" indent="-457200"/>
            <a:r>
              <a:rPr lang="en-US" dirty="0"/>
              <a:t>Part B – medical insurance</a:t>
            </a:r>
          </a:p>
          <a:p>
            <a:pPr marL="1200150" lvl="1" indent="-457200"/>
            <a:r>
              <a:rPr lang="en-US" dirty="0"/>
              <a:t>Part D – prescription drug insurance</a:t>
            </a:r>
          </a:p>
          <a:p>
            <a:r>
              <a:rPr lang="en-US" dirty="0"/>
              <a:t>You </a:t>
            </a:r>
            <a:r>
              <a:rPr lang="en-US" u="sng" dirty="0"/>
              <a:t>can</a:t>
            </a:r>
            <a:r>
              <a:rPr lang="en-US" dirty="0"/>
              <a:t> wait to enroll while you’re working for Washington State government – with no penalty to enroll when you stop work - if you sign-up on time when you stop work.</a:t>
            </a:r>
          </a:p>
          <a:p>
            <a:endParaRPr lang="en-US" dirty="0"/>
          </a:p>
          <a:p>
            <a:endParaRPr lang="en-US" dirty="0"/>
          </a:p>
        </p:txBody>
      </p:sp>
      <p:sp>
        <p:nvSpPr>
          <p:cNvPr id="7" name="Slide Number Placeholder 6">
            <a:extLst>
              <a:ext uri="{FF2B5EF4-FFF2-40B4-BE49-F238E27FC236}">
                <a16:creationId xmlns:a16="http://schemas.microsoft.com/office/drawing/2014/main" id="{E34EC0B1-DDB7-CD3B-DF1C-CF6B3E5BD5CA}"/>
              </a:ext>
            </a:extLst>
          </p:cNvPr>
          <p:cNvSpPr>
            <a:spLocks noGrp="1"/>
          </p:cNvSpPr>
          <p:nvPr>
            <p:ph type="sldNum" sz="quarter" idx="12"/>
          </p:nvPr>
        </p:nvSpPr>
        <p:spPr/>
        <p:txBody>
          <a:bodyPr/>
          <a:lstStyle/>
          <a:p>
            <a:pPr>
              <a:defRPr/>
            </a:pPr>
            <a:fld id="{E351D9A5-9C9F-40D1-990C-8B5C77764C22}" type="slidenum">
              <a:rPr lang="en-US" altLang="en-US" smtClean="0"/>
              <a:pPr>
                <a:defRPr/>
              </a:pPr>
              <a:t>17</a:t>
            </a:fld>
            <a:endParaRPr lang="en-US" altLang="en-US" dirty="0"/>
          </a:p>
        </p:txBody>
      </p:sp>
      <p:sp>
        <p:nvSpPr>
          <p:cNvPr id="8" name="Footer Placeholder 7">
            <a:extLst>
              <a:ext uri="{FF2B5EF4-FFF2-40B4-BE49-F238E27FC236}">
                <a16:creationId xmlns:a16="http://schemas.microsoft.com/office/drawing/2014/main" id="{D7E9888F-A815-41CF-6765-466759F4366F}"/>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A2B3DB06-080E-DFDC-D703-E28E07A9A8CA}"/>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604804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29682-E9F0-9F47-0159-DF3AB7FB929D}"/>
              </a:ext>
            </a:extLst>
          </p:cNvPr>
          <p:cNvSpPr>
            <a:spLocks noGrp="1"/>
          </p:cNvSpPr>
          <p:nvPr>
            <p:ph type="title"/>
          </p:nvPr>
        </p:nvSpPr>
        <p:spPr/>
        <p:txBody>
          <a:bodyPr/>
          <a:lstStyle/>
          <a:p>
            <a:r>
              <a:rPr lang="en-US" dirty="0"/>
              <a:t>Let’s unpack that !</a:t>
            </a:r>
          </a:p>
        </p:txBody>
      </p:sp>
      <p:sp>
        <p:nvSpPr>
          <p:cNvPr id="3" name="Content Placeholder 2">
            <a:extLst>
              <a:ext uri="{FF2B5EF4-FFF2-40B4-BE49-F238E27FC236}">
                <a16:creationId xmlns:a16="http://schemas.microsoft.com/office/drawing/2014/main" id="{9E416DD3-4648-6813-CD89-DE3E05EF0618}"/>
              </a:ext>
            </a:extLst>
          </p:cNvPr>
          <p:cNvSpPr>
            <a:spLocks noGrp="1"/>
          </p:cNvSpPr>
          <p:nvPr>
            <p:ph idx="1"/>
          </p:nvPr>
        </p:nvSpPr>
        <p:spPr/>
        <p:txBody>
          <a:bodyPr/>
          <a:lstStyle/>
          <a:p>
            <a:pPr marL="457200" indent="-457200">
              <a:buFont typeface="Arial" panose="020B0604020202020204" pitchFamily="34" charset="0"/>
              <a:buChar char="•"/>
            </a:pPr>
            <a:r>
              <a:rPr lang="en-US" dirty="0"/>
              <a:t>Parts of Medicare</a:t>
            </a:r>
          </a:p>
          <a:p>
            <a:pPr marL="1200150" lvl="1" indent="-457200"/>
            <a:r>
              <a:rPr lang="en-US" dirty="0"/>
              <a:t>Part A</a:t>
            </a:r>
          </a:p>
          <a:p>
            <a:pPr marL="1200150" lvl="1" indent="-457200"/>
            <a:r>
              <a:rPr lang="en-US" dirty="0"/>
              <a:t>Part B</a:t>
            </a:r>
          </a:p>
          <a:p>
            <a:pPr marL="1200150" lvl="1" indent="-457200"/>
            <a:r>
              <a:rPr lang="en-US" dirty="0"/>
              <a:t>Part D</a:t>
            </a:r>
          </a:p>
          <a:p>
            <a:pPr marL="457200" indent="-457200">
              <a:buFont typeface="Arial" panose="020B0604020202020204" pitchFamily="34" charset="0"/>
              <a:buChar char="•"/>
            </a:pPr>
            <a:r>
              <a:rPr lang="en-US" dirty="0"/>
              <a:t>Enrollment period</a:t>
            </a:r>
            <a:r>
              <a:rPr lang="en-US" u="sng" dirty="0"/>
              <a:t>s</a:t>
            </a:r>
          </a:p>
          <a:p>
            <a:pPr marL="457200" indent="-457200">
              <a:buFont typeface="Arial" panose="020B0604020202020204" pitchFamily="34" charset="0"/>
              <a:buChar char="•"/>
            </a:pPr>
            <a:r>
              <a:rPr lang="en-US" dirty="0"/>
              <a:t>Penalties</a:t>
            </a:r>
          </a:p>
          <a:p>
            <a:endParaRPr lang="en-US" dirty="0"/>
          </a:p>
        </p:txBody>
      </p:sp>
      <p:sp>
        <p:nvSpPr>
          <p:cNvPr id="7" name="Slide Number Placeholder 6">
            <a:extLst>
              <a:ext uri="{FF2B5EF4-FFF2-40B4-BE49-F238E27FC236}">
                <a16:creationId xmlns:a16="http://schemas.microsoft.com/office/drawing/2014/main" id="{9092E142-184F-D12B-BD99-DA4C70AA5325}"/>
              </a:ext>
            </a:extLst>
          </p:cNvPr>
          <p:cNvSpPr>
            <a:spLocks noGrp="1"/>
          </p:cNvSpPr>
          <p:nvPr>
            <p:ph type="sldNum" sz="quarter" idx="12"/>
          </p:nvPr>
        </p:nvSpPr>
        <p:spPr/>
        <p:txBody>
          <a:bodyPr/>
          <a:lstStyle/>
          <a:p>
            <a:pPr>
              <a:defRPr/>
            </a:pPr>
            <a:fld id="{E351D9A5-9C9F-40D1-990C-8B5C77764C22}" type="slidenum">
              <a:rPr lang="en-US" altLang="en-US" smtClean="0"/>
              <a:pPr>
                <a:defRPr/>
              </a:pPr>
              <a:t>18</a:t>
            </a:fld>
            <a:endParaRPr lang="en-US" altLang="en-US" dirty="0"/>
          </a:p>
        </p:txBody>
      </p:sp>
      <p:sp>
        <p:nvSpPr>
          <p:cNvPr id="8" name="Footer Placeholder 7">
            <a:extLst>
              <a:ext uri="{FF2B5EF4-FFF2-40B4-BE49-F238E27FC236}">
                <a16:creationId xmlns:a16="http://schemas.microsoft.com/office/drawing/2014/main" id="{7551D97F-75D6-22CE-0810-0A80D174E40E}"/>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4721F72E-67AF-FF0F-2F49-8A3923B919A3}"/>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425015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24D4D-F37F-5EF7-E93A-F3ADADBA3C36}"/>
              </a:ext>
            </a:extLst>
          </p:cNvPr>
          <p:cNvSpPr>
            <a:spLocks noGrp="1"/>
          </p:cNvSpPr>
          <p:nvPr>
            <p:ph type="title"/>
          </p:nvPr>
        </p:nvSpPr>
        <p:spPr/>
        <p:txBody>
          <a:bodyPr/>
          <a:lstStyle/>
          <a:p>
            <a:r>
              <a:rPr lang="en-US" dirty="0"/>
              <a:t>Original Medicare </a:t>
            </a:r>
          </a:p>
        </p:txBody>
      </p:sp>
      <p:sp>
        <p:nvSpPr>
          <p:cNvPr id="3" name="Content Placeholder 2">
            <a:extLst>
              <a:ext uri="{FF2B5EF4-FFF2-40B4-BE49-F238E27FC236}">
                <a16:creationId xmlns:a16="http://schemas.microsoft.com/office/drawing/2014/main" id="{194FB16F-AB4B-F96C-7D6A-2C01F659E15D}"/>
              </a:ext>
            </a:extLst>
          </p:cNvPr>
          <p:cNvSpPr>
            <a:spLocks noGrp="1"/>
          </p:cNvSpPr>
          <p:nvPr>
            <p:ph sz="half" idx="1"/>
          </p:nvPr>
        </p:nvSpPr>
        <p:spPr>
          <a:xfrm>
            <a:off x="360210" y="1312057"/>
            <a:ext cx="4135590" cy="4197204"/>
          </a:xfrm>
          <a:ln>
            <a:solidFill>
              <a:schemeClr val="tx2"/>
            </a:solidFill>
          </a:ln>
        </p:spPr>
        <p:txBody>
          <a:bodyPr/>
          <a:lstStyle/>
          <a:p>
            <a:r>
              <a:rPr lang="en-US" b="1" dirty="0"/>
              <a:t>Part A</a:t>
            </a:r>
          </a:p>
          <a:p>
            <a:pPr marL="457200" indent="-457200">
              <a:buFont typeface="Arial" panose="020B0604020202020204" pitchFamily="34" charset="0"/>
              <a:buChar char="•"/>
            </a:pPr>
            <a:r>
              <a:rPr lang="en-US" sz="3200" dirty="0"/>
              <a:t>Hospital insurance</a:t>
            </a:r>
          </a:p>
          <a:p>
            <a:pPr marL="457200" indent="-457200">
              <a:buFont typeface="Arial" panose="020B0604020202020204" pitchFamily="34" charset="0"/>
              <a:buChar char="•"/>
            </a:pPr>
            <a:r>
              <a:rPr lang="en-US" sz="3200" dirty="0"/>
              <a:t>Funded through payroll tax</a:t>
            </a:r>
          </a:p>
          <a:p>
            <a:pPr marL="457200" lvl="1" indent="0">
              <a:buNone/>
            </a:pPr>
            <a:endParaRPr lang="en-US" dirty="0"/>
          </a:p>
          <a:p>
            <a:pPr lvl="1"/>
            <a:endParaRPr lang="en-US" dirty="0"/>
          </a:p>
          <a:p>
            <a:pPr lvl="1"/>
            <a:endParaRPr lang="en-US" dirty="0"/>
          </a:p>
        </p:txBody>
      </p:sp>
      <p:sp>
        <p:nvSpPr>
          <p:cNvPr id="4" name="Content Placeholder 3">
            <a:extLst>
              <a:ext uri="{FF2B5EF4-FFF2-40B4-BE49-F238E27FC236}">
                <a16:creationId xmlns:a16="http://schemas.microsoft.com/office/drawing/2014/main" id="{B176E24C-B689-D657-9E9D-4B935CA414CE}"/>
              </a:ext>
            </a:extLst>
          </p:cNvPr>
          <p:cNvSpPr>
            <a:spLocks noGrp="1"/>
          </p:cNvSpPr>
          <p:nvPr>
            <p:ph sz="half" idx="2"/>
          </p:nvPr>
        </p:nvSpPr>
        <p:spPr>
          <a:xfrm>
            <a:off x="4648200" y="1312057"/>
            <a:ext cx="4156936" cy="4197204"/>
          </a:xfrm>
          <a:ln>
            <a:solidFill>
              <a:schemeClr val="tx2"/>
            </a:solidFill>
          </a:ln>
        </p:spPr>
        <p:txBody>
          <a:bodyPr/>
          <a:lstStyle/>
          <a:p>
            <a:r>
              <a:rPr lang="en-US" b="1" dirty="0"/>
              <a:t>Part B</a:t>
            </a:r>
          </a:p>
          <a:p>
            <a:pPr marL="457200" indent="-457200">
              <a:buFont typeface="Arial" panose="020B0604020202020204" pitchFamily="34" charset="0"/>
              <a:buChar char="•"/>
            </a:pPr>
            <a:r>
              <a:rPr lang="en-US" sz="3200" dirty="0"/>
              <a:t>Medical insurance</a:t>
            </a:r>
          </a:p>
          <a:p>
            <a:pPr marL="457200" indent="-457200">
              <a:buFont typeface="Arial" panose="020B0604020202020204" pitchFamily="34" charset="0"/>
              <a:buChar char="•"/>
            </a:pPr>
            <a:r>
              <a:rPr lang="en-US" sz="3200" dirty="0"/>
              <a:t>Funded by premiums and general revenue</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endParaRPr lang="en-US" dirty="0"/>
          </a:p>
        </p:txBody>
      </p:sp>
      <p:sp>
        <p:nvSpPr>
          <p:cNvPr id="8" name="Slide Number Placeholder 7">
            <a:extLst>
              <a:ext uri="{FF2B5EF4-FFF2-40B4-BE49-F238E27FC236}">
                <a16:creationId xmlns:a16="http://schemas.microsoft.com/office/drawing/2014/main" id="{F93B8027-09C7-84DC-5416-7EEEFACCE336}"/>
              </a:ext>
            </a:extLst>
          </p:cNvPr>
          <p:cNvSpPr>
            <a:spLocks noGrp="1"/>
          </p:cNvSpPr>
          <p:nvPr>
            <p:ph type="sldNum" sz="quarter" idx="12"/>
          </p:nvPr>
        </p:nvSpPr>
        <p:spPr/>
        <p:txBody>
          <a:bodyPr/>
          <a:lstStyle/>
          <a:p>
            <a:pPr>
              <a:defRPr/>
            </a:pPr>
            <a:fld id="{A5CFD0AA-C17A-4F05-9886-9BCB83C7F57D}" type="slidenum">
              <a:rPr lang="en-US" altLang="en-US" smtClean="0"/>
              <a:pPr>
                <a:defRPr/>
              </a:pPr>
              <a:t>19</a:t>
            </a:fld>
            <a:endParaRPr lang="en-US" altLang="en-US" dirty="0"/>
          </a:p>
        </p:txBody>
      </p:sp>
      <p:sp>
        <p:nvSpPr>
          <p:cNvPr id="9" name="Footer Placeholder 8">
            <a:extLst>
              <a:ext uri="{FF2B5EF4-FFF2-40B4-BE49-F238E27FC236}">
                <a16:creationId xmlns:a16="http://schemas.microsoft.com/office/drawing/2014/main" id="{713BFA8B-6CBB-2362-A959-59F09A083D89}"/>
              </a:ext>
            </a:extLst>
          </p:cNvPr>
          <p:cNvSpPr>
            <a:spLocks noGrp="1"/>
          </p:cNvSpPr>
          <p:nvPr>
            <p:ph type="ftr" sz="quarter" idx="11"/>
          </p:nvPr>
        </p:nvSpPr>
        <p:spPr/>
        <p:txBody>
          <a:bodyPr/>
          <a:lstStyle/>
          <a:p>
            <a:pPr>
              <a:defRPr/>
            </a:pPr>
            <a:r>
              <a:rPr lang="en-US"/>
              <a:t>YOU and Medicare, DRS</a:t>
            </a:r>
            <a:endParaRPr lang="en-US" dirty="0"/>
          </a:p>
        </p:txBody>
      </p:sp>
      <p:sp>
        <p:nvSpPr>
          <p:cNvPr id="10" name="Date Placeholder 9">
            <a:extLst>
              <a:ext uri="{FF2B5EF4-FFF2-40B4-BE49-F238E27FC236}">
                <a16:creationId xmlns:a16="http://schemas.microsoft.com/office/drawing/2014/main" id="{E6A86D68-4E85-1446-1DE4-A89FEF477F45}"/>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612446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004A3-F36B-533F-C5B7-3300F866FE79}"/>
              </a:ext>
            </a:extLst>
          </p:cNvPr>
          <p:cNvSpPr>
            <a:spLocks noGrp="1"/>
          </p:cNvSpPr>
          <p:nvPr>
            <p:ph type="title"/>
          </p:nvPr>
        </p:nvSpPr>
        <p:spPr/>
        <p:txBody>
          <a:bodyPr/>
          <a:lstStyle/>
          <a:p>
            <a:r>
              <a:rPr lang="en-US" dirty="0"/>
              <a:t>SHIBA Program Manager</a:t>
            </a:r>
          </a:p>
        </p:txBody>
      </p:sp>
      <p:sp>
        <p:nvSpPr>
          <p:cNvPr id="3" name="Content Placeholder 2">
            <a:extLst>
              <a:ext uri="{FF2B5EF4-FFF2-40B4-BE49-F238E27FC236}">
                <a16:creationId xmlns:a16="http://schemas.microsoft.com/office/drawing/2014/main" id="{09AF9C90-24D6-215E-B3C1-D5D2C4BE475E}"/>
              </a:ext>
            </a:extLst>
          </p:cNvPr>
          <p:cNvSpPr>
            <a:spLocks noGrp="1"/>
          </p:cNvSpPr>
          <p:nvPr>
            <p:ph idx="1"/>
          </p:nvPr>
        </p:nvSpPr>
        <p:spPr/>
        <p:txBody>
          <a:bodyPr/>
          <a:lstStyle/>
          <a:p>
            <a:pPr marL="457200" lvl="1" indent="0">
              <a:buNone/>
            </a:pPr>
            <a:r>
              <a:rPr lang="en-US" dirty="0"/>
              <a:t>Tim Smolen</a:t>
            </a:r>
          </a:p>
          <a:p>
            <a:pPr marL="457200" lvl="1" indent="0">
              <a:buNone/>
            </a:pPr>
            <a:r>
              <a:rPr lang="en-US" dirty="0"/>
              <a:t>SHIBA Program Manager</a:t>
            </a:r>
          </a:p>
          <a:p>
            <a:pPr marL="457200" lvl="1" indent="0">
              <a:buNone/>
            </a:pPr>
            <a:r>
              <a:rPr lang="en-US" dirty="0"/>
              <a:t>360.725.7091</a:t>
            </a:r>
          </a:p>
          <a:p>
            <a:pPr marL="457200" lvl="1" indent="0">
              <a:buNone/>
            </a:pPr>
            <a:r>
              <a:rPr lang="en-US" dirty="0"/>
              <a:t>tim.smolen@oic.wa.gov</a:t>
            </a:r>
          </a:p>
        </p:txBody>
      </p:sp>
      <p:sp>
        <p:nvSpPr>
          <p:cNvPr id="10" name="Slide Number Placeholder 9">
            <a:extLst>
              <a:ext uri="{FF2B5EF4-FFF2-40B4-BE49-F238E27FC236}">
                <a16:creationId xmlns:a16="http://schemas.microsoft.com/office/drawing/2014/main" id="{C5D737E7-0C95-B93B-9015-AA004C24488B}"/>
              </a:ext>
            </a:extLst>
          </p:cNvPr>
          <p:cNvSpPr>
            <a:spLocks noGrp="1"/>
          </p:cNvSpPr>
          <p:nvPr>
            <p:ph type="sldNum" sz="quarter" idx="12"/>
          </p:nvPr>
        </p:nvSpPr>
        <p:spPr/>
        <p:txBody>
          <a:bodyPr/>
          <a:lstStyle/>
          <a:p>
            <a:pPr>
              <a:defRPr/>
            </a:pPr>
            <a:fld id="{E351D9A5-9C9F-40D1-990C-8B5C77764C22}" type="slidenum">
              <a:rPr lang="en-US" altLang="en-US" smtClean="0"/>
              <a:pPr>
                <a:defRPr/>
              </a:pPr>
              <a:t>2</a:t>
            </a:fld>
            <a:endParaRPr lang="en-US" altLang="en-US" dirty="0"/>
          </a:p>
        </p:txBody>
      </p:sp>
      <p:sp>
        <p:nvSpPr>
          <p:cNvPr id="11" name="Footer Placeholder 10">
            <a:extLst>
              <a:ext uri="{FF2B5EF4-FFF2-40B4-BE49-F238E27FC236}">
                <a16:creationId xmlns:a16="http://schemas.microsoft.com/office/drawing/2014/main" id="{25DC0672-45B5-C1A6-3983-E1B6563C374F}"/>
              </a:ext>
            </a:extLst>
          </p:cNvPr>
          <p:cNvSpPr>
            <a:spLocks noGrp="1"/>
          </p:cNvSpPr>
          <p:nvPr>
            <p:ph type="ftr" sz="quarter" idx="11"/>
          </p:nvPr>
        </p:nvSpPr>
        <p:spPr/>
        <p:txBody>
          <a:bodyPr/>
          <a:lstStyle/>
          <a:p>
            <a:pPr>
              <a:defRPr/>
            </a:pPr>
            <a:r>
              <a:rPr lang="en-US"/>
              <a:t>YOU and Medicare, DRS</a:t>
            </a:r>
            <a:endParaRPr lang="en-US" dirty="0"/>
          </a:p>
        </p:txBody>
      </p:sp>
      <p:sp>
        <p:nvSpPr>
          <p:cNvPr id="12" name="Date Placeholder 11">
            <a:extLst>
              <a:ext uri="{FF2B5EF4-FFF2-40B4-BE49-F238E27FC236}">
                <a16:creationId xmlns:a16="http://schemas.microsoft.com/office/drawing/2014/main" id="{29CACC67-DE63-A0E1-E8C7-34ED363DEE78}"/>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992292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A82E018-055A-5F19-4857-18B2A802159D}"/>
              </a:ext>
            </a:extLst>
          </p:cNvPr>
          <p:cNvSpPr>
            <a:spLocks noGrp="1"/>
          </p:cNvSpPr>
          <p:nvPr>
            <p:ph type="title"/>
          </p:nvPr>
        </p:nvSpPr>
        <p:spPr/>
        <p:txBody>
          <a:bodyPr/>
          <a:lstStyle/>
          <a:p>
            <a:r>
              <a:rPr lang="en-US" dirty="0"/>
              <a:t>Approaches to Medicare coverage</a:t>
            </a:r>
            <a:br>
              <a:rPr lang="en-US" dirty="0"/>
            </a:br>
            <a:endParaRPr lang="en-US" dirty="0"/>
          </a:p>
        </p:txBody>
      </p:sp>
      <p:sp>
        <p:nvSpPr>
          <p:cNvPr id="3" name="Text Placeholder 2">
            <a:extLst>
              <a:ext uri="{FF2B5EF4-FFF2-40B4-BE49-F238E27FC236}">
                <a16:creationId xmlns:a16="http://schemas.microsoft.com/office/drawing/2014/main" id="{1E609C77-9570-6CD4-9A2E-652E8FF23CB1}"/>
              </a:ext>
            </a:extLst>
          </p:cNvPr>
          <p:cNvSpPr>
            <a:spLocks noGrp="1"/>
          </p:cNvSpPr>
          <p:nvPr>
            <p:ph type="body" idx="1"/>
          </p:nvPr>
        </p:nvSpPr>
        <p:spPr>
          <a:xfrm>
            <a:off x="360210" y="1312057"/>
            <a:ext cx="4137178" cy="862818"/>
          </a:xfrm>
          <a:ln>
            <a:solidFill>
              <a:schemeClr val="tx2"/>
            </a:solidFill>
          </a:ln>
        </p:spPr>
        <p:txBody>
          <a:bodyPr/>
          <a:lstStyle/>
          <a:p>
            <a:pPr algn="ctr"/>
            <a:r>
              <a:rPr lang="en-US" dirty="0"/>
              <a:t>Original Medicare	</a:t>
            </a:r>
          </a:p>
        </p:txBody>
      </p:sp>
      <p:sp>
        <p:nvSpPr>
          <p:cNvPr id="4" name="Content Placeholder 3">
            <a:extLst>
              <a:ext uri="{FF2B5EF4-FFF2-40B4-BE49-F238E27FC236}">
                <a16:creationId xmlns:a16="http://schemas.microsoft.com/office/drawing/2014/main" id="{487CBE84-C7EB-5436-147C-95E8A981A472}"/>
              </a:ext>
            </a:extLst>
          </p:cNvPr>
          <p:cNvSpPr>
            <a:spLocks noGrp="1"/>
          </p:cNvSpPr>
          <p:nvPr>
            <p:ph sz="half" idx="2"/>
          </p:nvPr>
        </p:nvSpPr>
        <p:spPr>
          <a:ln>
            <a:solidFill>
              <a:schemeClr val="tx2"/>
            </a:solidFill>
          </a:ln>
        </p:spPr>
        <p:txBody>
          <a:bodyPr>
            <a:normAutofit/>
          </a:bodyPr>
          <a:lstStyle/>
          <a:p>
            <a:pPr marL="342900" indent="-342900">
              <a:buFont typeface="Arial" panose="020B0604020202020204" pitchFamily="34" charset="0"/>
              <a:buChar char="•"/>
            </a:pPr>
            <a:r>
              <a:rPr lang="en-US" dirty="0"/>
              <a:t>Medicare Part A</a:t>
            </a:r>
          </a:p>
          <a:p>
            <a:pPr lvl="1"/>
            <a:r>
              <a:rPr lang="en-US" dirty="0"/>
              <a:t>Hospital (inpatient)</a:t>
            </a:r>
          </a:p>
          <a:p>
            <a:pPr marL="342900" indent="-342900">
              <a:buFont typeface="Arial" panose="020B0604020202020204" pitchFamily="34" charset="0"/>
              <a:buChar char="•"/>
            </a:pPr>
            <a:r>
              <a:rPr lang="en-US" dirty="0"/>
              <a:t>Medicare Part B</a:t>
            </a:r>
          </a:p>
          <a:p>
            <a:pPr lvl="1"/>
            <a:r>
              <a:rPr lang="en-US" dirty="0"/>
              <a:t>Medical (outpatient)</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Medicare Part D</a:t>
            </a:r>
          </a:p>
          <a:p>
            <a:pPr lvl="1"/>
            <a:r>
              <a:rPr lang="en-US" dirty="0"/>
              <a:t>Prescription drug plans</a:t>
            </a:r>
          </a:p>
        </p:txBody>
      </p:sp>
      <p:sp>
        <p:nvSpPr>
          <p:cNvPr id="5" name="Text Placeholder 4">
            <a:extLst>
              <a:ext uri="{FF2B5EF4-FFF2-40B4-BE49-F238E27FC236}">
                <a16:creationId xmlns:a16="http://schemas.microsoft.com/office/drawing/2014/main" id="{988507A0-9741-0715-F820-F75790EAC31B}"/>
              </a:ext>
            </a:extLst>
          </p:cNvPr>
          <p:cNvSpPr>
            <a:spLocks noGrp="1"/>
          </p:cNvSpPr>
          <p:nvPr>
            <p:ph type="body" sz="quarter" idx="3"/>
          </p:nvPr>
        </p:nvSpPr>
        <p:spPr>
          <a:xfrm>
            <a:off x="4645025" y="1312056"/>
            <a:ext cx="4160111" cy="862819"/>
          </a:xfrm>
          <a:ln>
            <a:solidFill>
              <a:schemeClr val="tx2"/>
            </a:solidFill>
          </a:ln>
        </p:spPr>
        <p:txBody>
          <a:bodyPr/>
          <a:lstStyle/>
          <a:p>
            <a:pPr algn="ctr"/>
            <a:r>
              <a:rPr lang="en-US" dirty="0"/>
              <a:t>Medicare Advantage</a:t>
            </a:r>
            <a:br>
              <a:rPr lang="en-US" dirty="0"/>
            </a:br>
            <a:r>
              <a:rPr lang="en-US" i="1" dirty="0"/>
              <a:t>Medicare Part C</a:t>
            </a:r>
          </a:p>
        </p:txBody>
      </p:sp>
      <p:sp>
        <p:nvSpPr>
          <p:cNvPr id="6" name="Content Placeholder 5">
            <a:extLst>
              <a:ext uri="{FF2B5EF4-FFF2-40B4-BE49-F238E27FC236}">
                <a16:creationId xmlns:a16="http://schemas.microsoft.com/office/drawing/2014/main" id="{5B437F91-73C0-6891-3262-3EDD6CA2F4AD}"/>
              </a:ext>
            </a:extLst>
          </p:cNvPr>
          <p:cNvSpPr>
            <a:spLocks noGrp="1"/>
          </p:cNvSpPr>
          <p:nvPr>
            <p:ph sz="quarter" idx="4"/>
          </p:nvPr>
        </p:nvSpPr>
        <p:spPr>
          <a:ln>
            <a:solidFill>
              <a:schemeClr val="tx2"/>
            </a:solidFill>
          </a:ln>
        </p:spPr>
        <p:txBody>
          <a:bodyPr>
            <a:normAutofit/>
          </a:bodyPr>
          <a:lstStyle/>
          <a:p>
            <a:pPr marL="342900" indent="-342900">
              <a:buFont typeface="Arial" panose="020B0604020202020204" pitchFamily="34" charset="0"/>
              <a:buChar char="•"/>
            </a:pPr>
            <a:r>
              <a:rPr lang="en-US" dirty="0"/>
              <a:t>Medicare Advantage – Prescription Drug </a:t>
            </a:r>
          </a:p>
          <a:p>
            <a:pPr marL="457200" lvl="1" indent="0">
              <a:buNone/>
            </a:pPr>
            <a:r>
              <a:rPr lang="en-US" sz="2400" dirty="0"/>
              <a:t>(MA-PD) plans</a:t>
            </a:r>
          </a:p>
          <a:p>
            <a:pPr lvl="1"/>
            <a:r>
              <a:rPr lang="en-US" sz="2100" dirty="0"/>
              <a:t>Consolidate in one package</a:t>
            </a:r>
          </a:p>
          <a:p>
            <a:pPr lvl="2"/>
            <a:r>
              <a:rPr lang="en-US" dirty="0"/>
              <a:t>Hospital (inpatient)</a:t>
            </a:r>
          </a:p>
          <a:p>
            <a:pPr lvl="2"/>
            <a:r>
              <a:rPr lang="en-US" dirty="0"/>
              <a:t>Medical (outpatient)</a:t>
            </a:r>
          </a:p>
          <a:p>
            <a:pPr lvl="2"/>
            <a:r>
              <a:rPr lang="en-US" dirty="0"/>
              <a:t>Prescription drugs </a:t>
            </a:r>
          </a:p>
          <a:p>
            <a:pPr lvl="2"/>
            <a:r>
              <a:rPr lang="en-US" dirty="0"/>
              <a:t>Additional benefits</a:t>
            </a:r>
          </a:p>
        </p:txBody>
      </p:sp>
      <p:sp>
        <p:nvSpPr>
          <p:cNvPr id="10" name="Slide Number Placeholder 9">
            <a:extLst>
              <a:ext uri="{FF2B5EF4-FFF2-40B4-BE49-F238E27FC236}">
                <a16:creationId xmlns:a16="http://schemas.microsoft.com/office/drawing/2014/main" id="{5B6F117C-DD15-04D3-A0FD-19CB53638155}"/>
              </a:ext>
            </a:extLst>
          </p:cNvPr>
          <p:cNvSpPr>
            <a:spLocks noGrp="1"/>
          </p:cNvSpPr>
          <p:nvPr>
            <p:ph type="sldNum" sz="quarter" idx="12"/>
          </p:nvPr>
        </p:nvSpPr>
        <p:spPr/>
        <p:txBody>
          <a:bodyPr/>
          <a:lstStyle/>
          <a:p>
            <a:pPr>
              <a:defRPr/>
            </a:pPr>
            <a:fld id="{E888D790-73BF-4ED7-BC7A-4F169239321F}" type="slidenum">
              <a:rPr lang="en-US" altLang="en-US" smtClean="0"/>
              <a:pPr>
                <a:defRPr/>
              </a:pPr>
              <a:t>20</a:t>
            </a:fld>
            <a:endParaRPr lang="en-US" altLang="en-US" dirty="0"/>
          </a:p>
        </p:txBody>
      </p:sp>
      <p:sp>
        <p:nvSpPr>
          <p:cNvPr id="11" name="Footer Placeholder 10">
            <a:extLst>
              <a:ext uri="{FF2B5EF4-FFF2-40B4-BE49-F238E27FC236}">
                <a16:creationId xmlns:a16="http://schemas.microsoft.com/office/drawing/2014/main" id="{9EE69B53-EF25-DE91-5A18-A013514CA12E}"/>
              </a:ext>
            </a:extLst>
          </p:cNvPr>
          <p:cNvSpPr>
            <a:spLocks noGrp="1"/>
          </p:cNvSpPr>
          <p:nvPr>
            <p:ph type="ftr" sz="quarter" idx="11"/>
          </p:nvPr>
        </p:nvSpPr>
        <p:spPr/>
        <p:txBody>
          <a:bodyPr/>
          <a:lstStyle/>
          <a:p>
            <a:pPr>
              <a:defRPr/>
            </a:pPr>
            <a:r>
              <a:rPr lang="en-US"/>
              <a:t>YOU and Medicare, DRS</a:t>
            </a:r>
            <a:endParaRPr lang="en-US" dirty="0"/>
          </a:p>
        </p:txBody>
      </p:sp>
      <p:sp>
        <p:nvSpPr>
          <p:cNvPr id="12" name="Date Placeholder 11">
            <a:extLst>
              <a:ext uri="{FF2B5EF4-FFF2-40B4-BE49-F238E27FC236}">
                <a16:creationId xmlns:a16="http://schemas.microsoft.com/office/drawing/2014/main" id="{2B3FA401-9DA0-60F1-F64C-BEAC3370C8E7}"/>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127751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4C56B-C5F3-0998-FD45-9C5CF14DB1C2}"/>
              </a:ext>
            </a:extLst>
          </p:cNvPr>
          <p:cNvSpPr>
            <a:spLocks noGrp="1"/>
          </p:cNvSpPr>
          <p:nvPr>
            <p:ph type="title"/>
          </p:nvPr>
        </p:nvSpPr>
        <p:spPr/>
        <p:txBody>
          <a:bodyPr/>
          <a:lstStyle/>
          <a:p>
            <a:r>
              <a:rPr lang="en-US" b="1" dirty="0"/>
              <a:t>Enrollment</a:t>
            </a:r>
            <a:r>
              <a:rPr lang="en-US" dirty="0"/>
              <a:t> is optional</a:t>
            </a:r>
          </a:p>
        </p:txBody>
      </p:sp>
      <p:sp>
        <p:nvSpPr>
          <p:cNvPr id="3" name="Content Placeholder 2">
            <a:extLst>
              <a:ext uri="{FF2B5EF4-FFF2-40B4-BE49-F238E27FC236}">
                <a16:creationId xmlns:a16="http://schemas.microsoft.com/office/drawing/2014/main" id="{E655F335-920E-7F70-94C3-4C0326930B16}"/>
              </a:ext>
            </a:extLst>
          </p:cNvPr>
          <p:cNvSpPr>
            <a:spLocks noGrp="1"/>
          </p:cNvSpPr>
          <p:nvPr>
            <p:ph idx="1"/>
          </p:nvPr>
        </p:nvSpPr>
        <p:spPr/>
        <p:txBody>
          <a:bodyPr/>
          <a:lstStyle/>
          <a:p>
            <a:pPr marL="457200" indent="-457200">
              <a:buFont typeface="Arial" panose="020B0604020202020204" pitchFamily="34" charset="0"/>
              <a:buChar char="•"/>
            </a:pPr>
            <a:r>
              <a:rPr lang="en-US" dirty="0"/>
              <a:t>For sure, we are </a:t>
            </a:r>
            <a:r>
              <a:rPr lang="en-US" u="sng" dirty="0"/>
              <a:t>NOT</a:t>
            </a:r>
            <a:r>
              <a:rPr lang="en-US" dirty="0"/>
              <a:t> advising against enrollment!</a:t>
            </a:r>
          </a:p>
          <a:p>
            <a:pPr marL="457200" indent="-457200">
              <a:buFont typeface="Arial" panose="020B0604020202020204" pitchFamily="34" charset="0"/>
              <a:buChar char="•"/>
            </a:pPr>
            <a:r>
              <a:rPr lang="en-US" dirty="0"/>
              <a:t>However, enrollment is optional</a:t>
            </a:r>
          </a:p>
          <a:p>
            <a:pPr marL="457200" indent="-457200">
              <a:buFont typeface="Arial" panose="020B0604020202020204" pitchFamily="34" charset="0"/>
              <a:buChar char="•"/>
            </a:pPr>
            <a:r>
              <a:rPr lang="en-US" dirty="0"/>
              <a:t>Combinations of enrollment are possible, too, within rules</a:t>
            </a:r>
          </a:p>
        </p:txBody>
      </p:sp>
      <p:sp>
        <p:nvSpPr>
          <p:cNvPr id="7" name="Slide Number Placeholder 6">
            <a:extLst>
              <a:ext uri="{FF2B5EF4-FFF2-40B4-BE49-F238E27FC236}">
                <a16:creationId xmlns:a16="http://schemas.microsoft.com/office/drawing/2014/main" id="{E233CA61-8350-548B-D6AB-FC9725B23062}"/>
              </a:ext>
            </a:extLst>
          </p:cNvPr>
          <p:cNvSpPr>
            <a:spLocks noGrp="1"/>
          </p:cNvSpPr>
          <p:nvPr>
            <p:ph type="sldNum" sz="quarter" idx="12"/>
          </p:nvPr>
        </p:nvSpPr>
        <p:spPr/>
        <p:txBody>
          <a:bodyPr/>
          <a:lstStyle/>
          <a:p>
            <a:pPr>
              <a:defRPr/>
            </a:pPr>
            <a:fld id="{E351D9A5-9C9F-40D1-990C-8B5C77764C22}" type="slidenum">
              <a:rPr lang="en-US" altLang="en-US" smtClean="0"/>
              <a:pPr>
                <a:defRPr/>
              </a:pPr>
              <a:t>21</a:t>
            </a:fld>
            <a:endParaRPr lang="en-US" altLang="en-US" dirty="0"/>
          </a:p>
        </p:txBody>
      </p:sp>
      <p:sp>
        <p:nvSpPr>
          <p:cNvPr id="8" name="Footer Placeholder 7">
            <a:extLst>
              <a:ext uri="{FF2B5EF4-FFF2-40B4-BE49-F238E27FC236}">
                <a16:creationId xmlns:a16="http://schemas.microsoft.com/office/drawing/2014/main" id="{1AF13CDD-094F-78BD-901D-3AEA81D68BB3}"/>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5012ECA1-EBD7-B3D4-ECCB-59DA13546DE9}"/>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570681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C7193-D0CA-0129-B9D6-A56BF66DC5A0}"/>
              </a:ext>
            </a:extLst>
          </p:cNvPr>
          <p:cNvSpPr>
            <a:spLocks noGrp="1"/>
          </p:cNvSpPr>
          <p:nvPr>
            <p:ph type="title"/>
          </p:nvPr>
        </p:nvSpPr>
        <p:spPr/>
        <p:txBody>
          <a:bodyPr/>
          <a:lstStyle/>
          <a:p>
            <a:r>
              <a:rPr lang="en-US" dirty="0"/>
              <a:t>Enrollment periods</a:t>
            </a:r>
          </a:p>
        </p:txBody>
      </p:sp>
      <p:sp>
        <p:nvSpPr>
          <p:cNvPr id="3" name="Text Placeholder 2">
            <a:extLst>
              <a:ext uri="{FF2B5EF4-FFF2-40B4-BE49-F238E27FC236}">
                <a16:creationId xmlns:a16="http://schemas.microsoft.com/office/drawing/2014/main" id="{7FD71FC5-19EA-AE42-4C2D-BA31BE66BC05}"/>
              </a:ext>
            </a:extLst>
          </p:cNvPr>
          <p:cNvSpPr>
            <a:spLocks noGrp="1"/>
          </p:cNvSpPr>
          <p:nvPr>
            <p:ph type="body" idx="1"/>
          </p:nvPr>
        </p:nvSpPr>
        <p:spPr>
          <a:xfrm>
            <a:off x="360210" y="1312056"/>
            <a:ext cx="4137178" cy="458687"/>
          </a:xfrm>
        </p:spPr>
        <p:txBody>
          <a:bodyPr/>
          <a:lstStyle/>
          <a:p>
            <a:pPr algn="ctr"/>
            <a:r>
              <a:rPr lang="en-US" dirty="0"/>
              <a:t>Getting started</a:t>
            </a:r>
          </a:p>
        </p:txBody>
      </p:sp>
      <p:sp>
        <p:nvSpPr>
          <p:cNvPr id="4" name="Content Placeholder 3">
            <a:extLst>
              <a:ext uri="{FF2B5EF4-FFF2-40B4-BE49-F238E27FC236}">
                <a16:creationId xmlns:a16="http://schemas.microsoft.com/office/drawing/2014/main" id="{08A3D668-B867-61F8-7353-CB7B6DE80714}"/>
              </a:ext>
            </a:extLst>
          </p:cNvPr>
          <p:cNvSpPr>
            <a:spLocks noGrp="1"/>
          </p:cNvSpPr>
          <p:nvPr>
            <p:ph sz="half" idx="2"/>
          </p:nvPr>
        </p:nvSpPr>
        <p:spPr>
          <a:xfrm>
            <a:off x="360210" y="1959655"/>
            <a:ext cx="4137178" cy="4166508"/>
          </a:xfrm>
          <a:ln>
            <a:solidFill>
              <a:schemeClr val="tx2"/>
            </a:solidFill>
          </a:ln>
        </p:spPr>
        <p:txBody>
          <a:bodyPr/>
          <a:lstStyle/>
          <a:p>
            <a:pPr marL="342900" indent="-342900">
              <a:buFont typeface="Arial" panose="020B0604020202020204" pitchFamily="34" charset="0"/>
              <a:buChar char="•"/>
            </a:pPr>
            <a:r>
              <a:rPr lang="en-US" dirty="0"/>
              <a:t>Initial Enrollment Period</a:t>
            </a:r>
          </a:p>
          <a:p>
            <a:pPr marL="342900" indent="-342900">
              <a:buFont typeface="Arial" panose="020B0604020202020204" pitchFamily="34" charset="0"/>
              <a:buChar char="•"/>
            </a:pPr>
            <a:r>
              <a:rPr lang="en-US" dirty="0"/>
              <a:t>Special Enrollment Period</a:t>
            </a:r>
          </a:p>
          <a:p>
            <a:pPr marL="342900" indent="-342900">
              <a:buFont typeface="Arial" panose="020B0604020202020204" pitchFamily="34" charset="0"/>
              <a:buChar char="•"/>
            </a:pPr>
            <a:r>
              <a:rPr lang="en-US" dirty="0"/>
              <a:t>General Enrollment Period</a:t>
            </a:r>
          </a:p>
        </p:txBody>
      </p:sp>
      <p:sp>
        <p:nvSpPr>
          <p:cNvPr id="5" name="Text Placeholder 4">
            <a:extLst>
              <a:ext uri="{FF2B5EF4-FFF2-40B4-BE49-F238E27FC236}">
                <a16:creationId xmlns:a16="http://schemas.microsoft.com/office/drawing/2014/main" id="{DBE22452-265F-C41A-097E-3874768C76A3}"/>
              </a:ext>
            </a:extLst>
          </p:cNvPr>
          <p:cNvSpPr>
            <a:spLocks noGrp="1"/>
          </p:cNvSpPr>
          <p:nvPr>
            <p:ph type="body" sz="quarter" idx="3"/>
          </p:nvPr>
        </p:nvSpPr>
        <p:spPr>
          <a:xfrm>
            <a:off x="4645025" y="1312056"/>
            <a:ext cx="4160111" cy="458687"/>
          </a:xfrm>
        </p:spPr>
        <p:txBody>
          <a:bodyPr/>
          <a:lstStyle/>
          <a:p>
            <a:pPr algn="ctr"/>
            <a:r>
              <a:rPr lang="en-US" dirty="0"/>
              <a:t>Switching</a:t>
            </a:r>
          </a:p>
        </p:txBody>
      </p:sp>
      <p:sp>
        <p:nvSpPr>
          <p:cNvPr id="6" name="Content Placeholder 5">
            <a:extLst>
              <a:ext uri="{FF2B5EF4-FFF2-40B4-BE49-F238E27FC236}">
                <a16:creationId xmlns:a16="http://schemas.microsoft.com/office/drawing/2014/main" id="{7A1BF952-6727-0802-5628-CD435E5CE5E6}"/>
              </a:ext>
            </a:extLst>
          </p:cNvPr>
          <p:cNvSpPr>
            <a:spLocks noGrp="1"/>
          </p:cNvSpPr>
          <p:nvPr>
            <p:ph sz="quarter" idx="4"/>
          </p:nvPr>
        </p:nvSpPr>
        <p:spPr>
          <a:xfrm>
            <a:off x="4645752" y="1986415"/>
            <a:ext cx="4160111" cy="4166507"/>
          </a:xfrm>
          <a:ln>
            <a:solidFill>
              <a:schemeClr val="tx2"/>
            </a:solidFill>
          </a:ln>
        </p:spPr>
        <p:txBody>
          <a:bodyPr/>
          <a:lstStyle/>
          <a:p>
            <a:pPr marL="342900" indent="-342900">
              <a:buFont typeface="Arial" panose="020B0604020202020204" pitchFamily="34" charset="0"/>
              <a:buChar char="•"/>
            </a:pPr>
            <a:r>
              <a:rPr lang="en-US" dirty="0"/>
              <a:t>Medicare Open Enrollment Period</a:t>
            </a:r>
          </a:p>
          <a:p>
            <a:pPr marL="342900" indent="-342900">
              <a:buFont typeface="Arial" panose="020B0604020202020204" pitchFamily="34" charset="0"/>
              <a:buChar char="•"/>
            </a:pPr>
            <a:r>
              <a:rPr lang="en-US" dirty="0"/>
              <a:t>Medicare Advantage Open Enrollment Period</a:t>
            </a:r>
          </a:p>
          <a:p>
            <a:pPr marL="342900" indent="-342900">
              <a:buFont typeface="Arial" panose="020B0604020202020204" pitchFamily="34" charset="0"/>
              <a:buChar char="•"/>
            </a:pPr>
            <a:r>
              <a:rPr lang="en-US" dirty="0"/>
              <a:t>Special Enrollment Period(s)</a:t>
            </a:r>
          </a:p>
        </p:txBody>
      </p:sp>
      <p:sp>
        <p:nvSpPr>
          <p:cNvPr id="10" name="Slide Number Placeholder 9">
            <a:extLst>
              <a:ext uri="{FF2B5EF4-FFF2-40B4-BE49-F238E27FC236}">
                <a16:creationId xmlns:a16="http://schemas.microsoft.com/office/drawing/2014/main" id="{118D2057-AB9E-394C-EF7E-0580E5C3CD24}"/>
              </a:ext>
            </a:extLst>
          </p:cNvPr>
          <p:cNvSpPr>
            <a:spLocks noGrp="1"/>
          </p:cNvSpPr>
          <p:nvPr>
            <p:ph type="sldNum" sz="quarter" idx="12"/>
          </p:nvPr>
        </p:nvSpPr>
        <p:spPr/>
        <p:txBody>
          <a:bodyPr/>
          <a:lstStyle/>
          <a:p>
            <a:pPr>
              <a:defRPr/>
            </a:pPr>
            <a:fld id="{E888D790-73BF-4ED7-BC7A-4F169239321F}" type="slidenum">
              <a:rPr lang="en-US" altLang="en-US" smtClean="0"/>
              <a:pPr>
                <a:defRPr/>
              </a:pPr>
              <a:t>22</a:t>
            </a:fld>
            <a:endParaRPr lang="en-US" altLang="en-US" dirty="0"/>
          </a:p>
        </p:txBody>
      </p:sp>
      <p:sp>
        <p:nvSpPr>
          <p:cNvPr id="11" name="Footer Placeholder 10">
            <a:extLst>
              <a:ext uri="{FF2B5EF4-FFF2-40B4-BE49-F238E27FC236}">
                <a16:creationId xmlns:a16="http://schemas.microsoft.com/office/drawing/2014/main" id="{74A592E6-7C5B-8AA2-E99D-DAFD16198D63}"/>
              </a:ext>
            </a:extLst>
          </p:cNvPr>
          <p:cNvSpPr>
            <a:spLocks noGrp="1"/>
          </p:cNvSpPr>
          <p:nvPr>
            <p:ph type="ftr" sz="quarter" idx="11"/>
          </p:nvPr>
        </p:nvSpPr>
        <p:spPr/>
        <p:txBody>
          <a:bodyPr/>
          <a:lstStyle/>
          <a:p>
            <a:pPr>
              <a:defRPr/>
            </a:pPr>
            <a:r>
              <a:rPr lang="en-US"/>
              <a:t>YOU and Medicare, DRS</a:t>
            </a:r>
            <a:endParaRPr lang="en-US" dirty="0"/>
          </a:p>
        </p:txBody>
      </p:sp>
      <p:sp>
        <p:nvSpPr>
          <p:cNvPr id="12" name="Date Placeholder 11">
            <a:extLst>
              <a:ext uri="{FF2B5EF4-FFF2-40B4-BE49-F238E27FC236}">
                <a16:creationId xmlns:a16="http://schemas.microsoft.com/office/drawing/2014/main" id="{EF1589D3-65C7-DC2C-670D-B3E12ADD0CEA}"/>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478377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902A-975B-61AD-5755-65CEE1A2D4A0}"/>
              </a:ext>
            </a:extLst>
          </p:cNvPr>
          <p:cNvSpPr>
            <a:spLocks noGrp="1"/>
          </p:cNvSpPr>
          <p:nvPr>
            <p:ph type="title"/>
          </p:nvPr>
        </p:nvSpPr>
        <p:spPr/>
        <p:txBody>
          <a:bodyPr/>
          <a:lstStyle/>
          <a:p>
            <a:r>
              <a:rPr lang="en-US" altLang="en-US" dirty="0">
                <a:latin typeface="Segoe UI" panose="020B0502040204020203" pitchFamily="34" charset="0"/>
                <a:cs typeface="Segoe UI" panose="020B0502040204020203" pitchFamily="34" charset="0"/>
              </a:rPr>
              <a:t>Initial Enrollment Period</a:t>
            </a:r>
            <a:endParaRPr lang="en-US" dirty="0"/>
          </a:p>
        </p:txBody>
      </p:sp>
      <p:sp>
        <p:nvSpPr>
          <p:cNvPr id="3" name="Content Placeholder 2">
            <a:extLst>
              <a:ext uri="{FF2B5EF4-FFF2-40B4-BE49-F238E27FC236}">
                <a16:creationId xmlns:a16="http://schemas.microsoft.com/office/drawing/2014/main" id="{0DE1F640-455B-CC72-FAA3-C7DDCF88A062}"/>
              </a:ext>
            </a:extLst>
          </p:cNvPr>
          <p:cNvSpPr>
            <a:spLocks noGrp="1"/>
          </p:cNvSpPr>
          <p:nvPr>
            <p:ph idx="1"/>
          </p:nvPr>
        </p:nvSpPr>
        <p:spPr/>
        <p:txBody>
          <a:bodyPr/>
          <a:lstStyle/>
          <a:p>
            <a:pPr eaLnBrk="1" hangingPunct="1">
              <a:defRPr/>
            </a:pPr>
            <a:r>
              <a:rPr lang="en-US" altLang="en-US" dirty="0">
                <a:latin typeface="Segoe UI" panose="020B0502040204020203" pitchFamily="34" charset="0"/>
                <a:cs typeface="Segoe UI" panose="020B0502040204020203" pitchFamily="34" charset="0"/>
              </a:rPr>
              <a:t>The Initial Enrollment Period is the 7-month timeframe around the month you turn age 65</a:t>
            </a:r>
          </a:p>
          <a:p>
            <a:pPr marL="631839" indent="-457210" eaLnBrk="1" hangingPunct="1">
              <a:buFont typeface="Arial" panose="020B0604020202020204" pitchFamily="34" charset="0"/>
              <a:buChar char="•"/>
              <a:defRPr/>
            </a:pPr>
            <a:r>
              <a:rPr lang="en-US" altLang="en-US" dirty="0">
                <a:latin typeface="Segoe UI" panose="020B0502040204020203" pitchFamily="34" charset="0"/>
                <a:cs typeface="Segoe UI" panose="020B0502040204020203" pitchFamily="34" charset="0"/>
              </a:rPr>
              <a:t>Starts 3 months before your 65</a:t>
            </a:r>
            <a:r>
              <a:rPr lang="en-US" altLang="en-US" baseline="30000" dirty="0">
                <a:latin typeface="Segoe UI" panose="020B0502040204020203" pitchFamily="34" charset="0"/>
                <a:cs typeface="Segoe UI" panose="020B0502040204020203" pitchFamily="34" charset="0"/>
              </a:rPr>
              <a:t>th</a:t>
            </a:r>
            <a:r>
              <a:rPr lang="en-US" altLang="en-US" dirty="0">
                <a:latin typeface="Segoe UI" panose="020B0502040204020203" pitchFamily="34" charset="0"/>
                <a:cs typeface="Segoe UI" panose="020B0502040204020203" pitchFamily="34" charset="0"/>
              </a:rPr>
              <a:t> birthday month</a:t>
            </a:r>
          </a:p>
          <a:p>
            <a:pPr marL="631839" indent="-457210" eaLnBrk="1" hangingPunct="1">
              <a:buFont typeface="Arial" panose="020B0604020202020204" pitchFamily="34" charset="0"/>
              <a:buChar char="•"/>
              <a:defRPr/>
            </a:pPr>
            <a:r>
              <a:rPr lang="en-US" altLang="en-US" dirty="0">
                <a:latin typeface="Segoe UI" panose="020B0502040204020203" pitchFamily="34" charset="0"/>
                <a:cs typeface="Segoe UI" panose="020B0502040204020203" pitchFamily="34" charset="0"/>
              </a:rPr>
              <a:t>Includes your birthday month</a:t>
            </a:r>
          </a:p>
          <a:p>
            <a:pPr marL="631839" indent="-457210" eaLnBrk="1" hangingPunct="1">
              <a:buFont typeface="Arial" panose="020B0604020202020204" pitchFamily="34" charset="0"/>
              <a:buChar char="•"/>
              <a:defRPr/>
            </a:pPr>
            <a:r>
              <a:rPr lang="en-US" altLang="en-US" dirty="0">
                <a:latin typeface="Segoe UI" panose="020B0502040204020203" pitchFamily="34" charset="0"/>
                <a:cs typeface="Segoe UI" panose="020B0502040204020203" pitchFamily="34" charset="0"/>
              </a:rPr>
              <a:t>Ends 3 months after your 65</a:t>
            </a:r>
            <a:r>
              <a:rPr lang="en-US" altLang="en-US" baseline="30000" dirty="0">
                <a:latin typeface="Segoe UI" panose="020B0502040204020203" pitchFamily="34" charset="0"/>
                <a:cs typeface="Segoe UI" panose="020B0502040204020203" pitchFamily="34" charset="0"/>
              </a:rPr>
              <a:t>th</a:t>
            </a:r>
            <a:r>
              <a:rPr lang="en-US" altLang="en-US" dirty="0">
                <a:latin typeface="Segoe UI" panose="020B0502040204020203" pitchFamily="34" charset="0"/>
                <a:cs typeface="Segoe UI" panose="020B0502040204020203" pitchFamily="34" charset="0"/>
              </a:rPr>
              <a:t> birthday month</a:t>
            </a:r>
          </a:p>
          <a:p>
            <a:endParaRPr lang="en-US" dirty="0"/>
          </a:p>
        </p:txBody>
      </p:sp>
      <p:sp>
        <p:nvSpPr>
          <p:cNvPr id="6" name="Slide Number Placeholder 5">
            <a:extLst>
              <a:ext uri="{FF2B5EF4-FFF2-40B4-BE49-F238E27FC236}">
                <a16:creationId xmlns:a16="http://schemas.microsoft.com/office/drawing/2014/main" id="{13B5CB30-E000-2CD9-2BCC-B9B7A68DD9D6}"/>
              </a:ext>
            </a:extLst>
          </p:cNvPr>
          <p:cNvSpPr>
            <a:spLocks noGrp="1"/>
          </p:cNvSpPr>
          <p:nvPr>
            <p:ph type="sldNum" sz="quarter" idx="12"/>
          </p:nvPr>
        </p:nvSpPr>
        <p:spPr/>
        <p:txBody>
          <a:bodyPr/>
          <a:lstStyle/>
          <a:p>
            <a:pPr>
              <a:defRPr/>
            </a:pPr>
            <a:fld id="{E351D9A5-9C9F-40D1-990C-8B5C77764C22}" type="slidenum">
              <a:rPr lang="en-US" altLang="en-US" smtClean="0"/>
              <a:pPr>
                <a:defRPr/>
              </a:pPr>
              <a:t>23</a:t>
            </a:fld>
            <a:endParaRPr lang="en-US" altLang="en-US" dirty="0"/>
          </a:p>
        </p:txBody>
      </p:sp>
      <p:sp>
        <p:nvSpPr>
          <p:cNvPr id="7" name="Footer Placeholder 6">
            <a:extLst>
              <a:ext uri="{FF2B5EF4-FFF2-40B4-BE49-F238E27FC236}">
                <a16:creationId xmlns:a16="http://schemas.microsoft.com/office/drawing/2014/main" id="{1965A002-DC9D-51CE-E6B2-915B718D1DAB}"/>
              </a:ext>
            </a:extLst>
          </p:cNvPr>
          <p:cNvSpPr>
            <a:spLocks noGrp="1"/>
          </p:cNvSpPr>
          <p:nvPr>
            <p:ph type="ftr" sz="quarter" idx="11"/>
          </p:nvPr>
        </p:nvSpPr>
        <p:spPr/>
        <p:txBody>
          <a:bodyPr/>
          <a:lstStyle/>
          <a:p>
            <a:pPr>
              <a:defRPr/>
            </a:pPr>
            <a:r>
              <a:rPr lang="en-US"/>
              <a:t>YOU and Medicare, DRS</a:t>
            </a:r>
            <a:endParaRPr lang="en-US" dirty="0"/>
          </a:p>
        </p:txBody>
      </p:sp>
      <p:sp>
        <p:nvSpPr>
          <p:cNvPr id="8" name="Date Placeholder 7">
            <a:extLst>
              <a:ext uri="{FF2B5EF4-FFF2-40B4-BE49-F238E27FC236}">
                <a16:creationId xmlns:a16="http://schemas.microsoft.com/office/drawing/2014/main" id="{82559FBD-F618-5068-6F00-173325750E7B}"/>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773431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pPr eaLnBrk="1" hangingPunct="1"/>
            <a:r>
              <a:rPr lang="en-US" altLang="en-US" dirty="0">
                <a:latin typeface="Segoe UI" panose="020B0502040204020203" pitchFamily="34" charset="0"/>
                <a:cs typeface="Segoe UI" panose="020B0502040204020203" pitchFamily="34" charset="0"/>
              </a:rPr>
              <a:t>Initial Enrollment Period</a:t>
            </a:r>
          </a:p>
        </p:txBody>
      </p:sp>
      <p:cxnSp>
        <p:nvCxnSpPr>
          <p:cNvPr id="24" name="Straight Connector 23"/>
          <p:cNvCxnSpPr/>
          <p:nvPr/>
        </p:nvCxnSpPr>
        <p:spPr>
          <a:xfrm>
            <a:off x="447675" y="3709988"/>
            <a:ext cx="8229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A9E0C538-6053-8263-6A91-A7BB0E5F0444}"/>
              </a:ext>
            </a:extLst>
          </p:cNvPr>
          <p:cNvPicPr>
            <a:picLocks noChangeAspect="1"/>
          </p:cNvPicPr>
          <p:nvPr/>
        </p:nvPicPr>
        <p:blipFill>
          <a:blip r:embed="rId3"/>
          <a:stretch>
            <a:fillRect/>
          </a:stretch>
        </p:blipFill>
        <p:spPr>
          <a:xfrm>
            <a:off x="447676" y="1282251"/>
            <a:ext cx="8040756" cy="4185287"/>
          </a:xfrm>
          <a:prstGeom prst="rect">
            <a:avLst/>
          </a:prstGeom>
        </p:spPr>
      </p:pic>
      <p:sp>
        <p:nvSpPr>
          <p:cNvPr id="3" name="Slide Number Placeholder 2">
            <a:extLst>
              <a:ext uri="{FF2B5EF4-FFF2-40B4-BE49-F238E27FC236}">
                <a16:creationId xmlns:a16="http://schemas.microsoft.com/office/drawing/2014/main" id="{44FF2547-7A18-92B6-BAA9-489D1A51E160}"/>
              </a:ext>
            </a:extLst>
          </p:cNvPr>
          <p:cNvSpPr>
            <a:spLocks noGrp="1"/>
          </p:cNvSpPr>
          <p:nvPr>
            <p:ph type="sldNum" sz="quarter" idx="12"/>
          </p:nvPr>
        </p:nvSpPr>
        <p:spPr/>
        <p:txBody>
          <a:bodyPr/>
          <a:lstStyle/>
          <a:p>
            <a:pPr>
              <a:defRPr/>
            </a:pPr>
            <a:fld id="{E351D9A5-9C9F-40D1-990C-8B5C77764C22}" type="slidenum">
              <a:rPr lang="en-US" altLang="en-US" smtClean="0"/>
              <a:pPr>
                <a:defRPr/>
              </a:pPr>
              <a:t>24</a:t>
            </a:fld>
            <a:endParaRPr lang="en-US" altLang="en-US" dirty="0"/>
          </a:p>
        </p:txBody>
      </p:sp>
      <p:sp>
        <p:nvSpPr>
          <p:cNvPr id="6" name="Footer Placeholder 5">
            <a:extLst>
              <a:ext uri="{FF2B5EF4-FFF2-40B4-BE49-F238E27FC236}">
                <a16:creationId xmlns:a16="http://schemas.microsoft.com/office/drawing/2014/main" id="{2AEAFB69-04B2-A0AB-33C7-E86A4AFB24BE}"/>
              </a:ext>
            </a:extLst>
          </p:cNvPr>
          <p:cNvSpPr>
            <a:spLocks noGrp="1"/>
          </p:cNvSpPr>
          <p:nvPr>
            <p:ph type="ftr" sz="quarter" idx="11"/>
          </p:nvPr>
        </p:nvSpPr>
        <p:spPr/>
        <p:txBody>
          <a:bodyPr/>
          <a:lstStyle/>
          <a:p>
            <a:pPr>
              <a:defRPr/>
            </a:pPr>
            <a:r>
              <a:rPr lang="en-US"/>
              <a:t>YOU and Medicare, DRS</a:t>
            </a:r>
            <a:endParaRPr lang="en-US" dirty="0"/>
          </a:p>
        </p:txBody>
      </p:sp>
      <p:sp>
        <p:nvSpPr>
          <p:cNvPr id="7" name="Date Placeholder 6">
            <a:extLst>
              <a:ext uri="{FF2B5EF4-FFF2-40B4-BE49-F238E27FC236}">
                <a16:creationId xmlns:a16="http://schemas.microsoft.com/office/drawing/2014/main" id="{348284DA-2189-E75D-9CAF-16F0D7912C70}"/>
              </a:ext>
            </a:extLst>
          </p:cNvPr>
          <p:cNvSpPr>
            <a:spLocks noGrp="1"/>
          </p:cNvSpPr>
          <p:nvPr>
            <p:ph type="dt" sz="half" idx="10"/>
          </p:nvPr>
        </p:nvSpPr>
        <p:spPr/>
        <p:txBody>
          <a:bodyPr/>
          <a:lstStyle/>
          <a:p>
            <a:pPr>
              <a:defRPr/>
            </a:pPr>
            <a:r>
              <a:rPr lang="en-US"/>
              <a:t>December 5, 2023</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D7673-CC3D-0BC4-C4FC-941F66F5C1A8}"/>
              </a:ext>
            </a:extLst>
          </p:cNvPr>
          <p:cNvSpPr>
            <a:spLocks noGrp="1"/>
          </p:cNvSpPr>
          <p:nvPr>
            <p:ph type="title"/>
          </p:nvPr>
        </p:nvSpPr>
        <p:spPr/>
        <p:txBody>
          <a:bodyPr/>
          <a:lstStyle/>
          <a:p>
            <a:r>
              <a:rPr lang="en-US" dirty="0"/>
              <a:t>Enrollment has rules – of course</a:t>
            </a:r>
          </a:p>
        </p:txBody>
      </p:sp>
      <p:sp>
        <p:nvSpPr>
          <p:cNvPr id="3" name="Content Placeholder 2">
            <a:extLst>
              <a:ext uri="{FF2B5EF4-FFF2-40B4-BE49-F238E27FC236}">
                <a16:creationId xmlns:a16="http://schemas.microsoft.com/office/drawing/2014/main" id="{9D98B60B-AE9E-4138-6FD4-9458E8BBF8A2}"/>
              </a:ext>
            </a:extLst>
          </p:cNvPr>
          <p:cNvSpPr>
            <a:spLocks noGrp="1"/>
          </p:cNvSpPr>
          <p:nvPr>
            <p:ph idx="1"/>
          </p:nvPr>
        </p:nvSpPr>
        <p:spPr/>
        <p:txBody>
          <a:bodyPr/>
          <a:lstStyle/>
          <a:p>
            <a:r>
              <a:rPr lang="en-US" dirty="0"/>
              <a:t>A person who does </a:t>
            </a:r>
            <a:r>
              <a:rPr lang="en-US" b="1" dirty="0"/>
              <a:t>not</a:t>
            </a:r>
            <a:r>
              <a:rPr lang="en-US" dirty="0"/>
              <a:t> enroll before the end of the third month after their 65</a:t>
            </a:r>
            <a:r>
              <a:rPr lang="en-US" baseline="30000" dirty="0"/>
              <a:t>th</a:t>
            </a:r>
            <a:r>
              <a:rPr lang="en-US" dirty="0"/>
              <a:t> birthday month, </a:t>
            </a:r>
            <a:r>
              <a:rPr lang="en-US" u="sng" dirty="0"/>
              <a:t>may</a:t>
            </a:r>
            <a:r>
              <a:rPr lang="en-US" dirty="0"/>
              <a:t> be ‘late’ and face a late-enrollment penalty.</a:t>
            </a:r>
          </a:p>
          <a:p>
            <a:endParaRPr lang="en-US" dirty="0"/>
          </a:p>
          <a:p>
            <a:r>
              <a:rPr lang="en-US" dirty="0"/>
              <a:t>This rule applies to enrollment in:</a:t>
            </a:r>
          </a:p>
          <a:p>
            <a:pPr marL="457200" indent="-457200">
              <a:buFont typeface="Arial" panose="020B0604020202020204" pitchFamily="34" charset="0"/>
              <a:buChar char="•"/>
            </a:pPr>
            <a:r>
              <a:rPr lang="en-US" dirty="0"/>
              <a:t>Medicare Part B</a:t>
            </a:r>
          </a:p>
          <a:p>
            <a:pPr marL="457200" indent="-457200">
              <a:buFont typeface="Arial" panose="020B0604020202020204" pitchFamily="34" charset="0"/>
              <a:buChar char="•"/>
            </a:pPr>
            <a:r>
              <a:rPr lang="en-US" dirty="0"/>
              <a:t>Medicare Part D</a:t>
            </a:r>
          </a:p>
          <a:p>
            <a:endParaRPr lang="en-US" dirty="0"/>
          </a:p>
        </p:txBody>
      </p:sp>
      <p:sp>
        <p:nvSpPr>
          <p:cNvPr id="7" name="Slide Number Placeholder 6">
            <a:extLst>
              <a:ext uri="{FF2B5EF4-FFF2-40B4-BE49-F238E27FC236}">
                <a16:creationId xmlns:a16="http://schemas.microsoft.com/office/drawing/2014/main" id="{8809CAF4-61F8-CAC6-83C3-FC42D609AABB}"/>
              </a:ext>
            </a:extLst>
          </p:cNvPr>
          <p:cNvSpPr>
            <a:spLocks noGrp="1"/>
          </p:cNvSpPr>
          <p:nvPr>
            <p:ph type="sldNum" sz="quarter" idx="12"/>
          </p:nvPr>
        </p:nvSpPr>
        <p:spPr/>
        <p:txBody>
          <a:bodyPr/>
          <a:lstStyle/>
          <a:p>
            <a:pPr>
              <a:defRPr/>
            </a:pPr>
            <a:fld id="{E351D9A5-9C9F-40D1-990C-8B5C77764C22}" type="slidenum">
              <a:rPr lang="en-US" altLang="en-US" smtClean="0"/>
              <a:pPr>
                <a:defRPr/>
              </a:pPr>
              <a:t>25</a:t>
            </a:fld>
            <a:endParaRPr lang="en-US" altLang="en-US" dirty="0"/>
          </a:p>
        </p:txBody>
      </p:sp>
      <p:sp>
        <p:nvSpPr>
          <p:cNvPr id="8" name="Footer Placeholder 7">
            <a:extLst>
              <a:ext uri="{FF2B5EF4-FFF2-40B4-BE49-F238E27FC236}">
                <a16:creationId xmlns:a16="http://schemas.microsoft.com/office/drawing/2014/main" id="{197EC267-42D7-048B-31E0-DD94BDBD0887}"/>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2F2E0F85-9499-2458-DBCA-831DF0E806A4}"/>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595920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9DCE5-8875-3089-37DA-FF47D2118FB3}"/>
              </a:ext>
            </a:extLst>
          </p:cNvPr>
          <p:cNvSpPr>
            <a:spLocks noGrp="1"/>
          </p:cNvSpPr>
          <p:nvPr>
            <p:ph type="title"/>
          </p:nvPr>
        </p:nvSpPr>
        <p:spPr/>
        <p:txBody>
          <a:bodyPr/>
          <a:lstStyle/>
          <a:p>
            <a:r>
              <a:rPr lang="en-US" kern="100" dirty="0">
                <a:latin typeface="Segoe UI" panose="020B0502040204020203" pitchFamily="34" charset="0"/>
                <a:ea typeface="Calibri" panose="020F0502020204030204" pitchFamily="34" charset="0"/>
                <a:cs typeface="Segoe UI" panose="020B0502040204020203" pitchFamily="34" charset="0"/>
              </a:rPr>
              <a:t>Special Enrollment Period</a:t>
            </a:r>
            <a:endParaRPr lang="en-US" dirty="0">
              <a:latin typeface="Segoe UI" panose="020B0502040204020203"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7F0DC516-9D19-92E1-D9C0-13E4F16FA7BE}"/>
              </a:ext>
            </a:extLst>
          </p:cNvPr>
          <p:cNvSpPr>
            <a:spLocks noGrp="1"/>
          </p:cNvSpPr>
          <p:nvPr>
            <p:ph idx="1"/>
          </p:nvPr>
        </p:nvSpPr>
        <p:spPr/>
        <p:txBody>
          <a:bodyPr/>
          <a:lstStyle/>
          <a:p>
            <a:pPr marL="0" marR="0">
              <a:lnSpc>
                <a:spcPct val="107000"/>
              </a:lnSpc>
              <a:spcBef>
                <a:spcPts val="0"/>
              </a:spcBef>
              <a:spcAft>
                <a:spcPts val="800"/>
              </a:spcAft>
            </a:pPr>
            <a:r>
              <a:rPr lang="en-US" kern="100" dirty="0">
                <a:effectLst/>
                <a:latin typeface="Segoe UI" panose="020B0502040204020203" pitchFamily="34" charset="0"/>
                <a:ea typeface="Calibri" panose="020F0502020204030204" pitchFamily="34" charset="0"/>
                <a:cs typeface="Segoe UI" panose="020B0502040204020203" pitchFamily="34" charset="0"/>
              </a:rPr>
              <a:t>You are covered by a group health plan based upon current employment. </a:t>
            </a:r>
          </a:p>
          <a:p>
            <a:pPr marL="1085850" lvl="1" indent="-342900">
              <a:lnSpc>
                <a:spcPct val="107000"/>
              </a:lnSpc>
              <a:spcBef>
                <a:spcPts val="0"/>
              </a:spcBef>
              <a:spcAft>
                <a:spcPts val="800"/>
              </a:spcAft>
            </a:pPr>
            <a:r>
              <a:rPr lang="en-US" kern="100" dirty="0">
                <a:effectLst/>
                <a:latin typeface="Segoe UI" panose="020B0502040204020203" pitchFamily="34" charset="0"/>
                <a:ea typeface="Calibri" panose="020F0502020204030204" pitchFamily="34" charset="0"/>
                <a:cs typeface="Segoe UI" panose="020B0502040204020203" pitchFamily="34" charset="0"/>
              </a:rPr>
              <a:t>Your own, a spouse’s or, if disabled, then a family member’s.</a:t>
            </a:r>
          </a:p>
          <a:p>
            <a:pPr marL="0" marR="0">
              <a:lnSpc>
                <a:spcPct val="107000"/>
              </a:lnSpc>
              <a:spcBef>
                <a:spcPts val="0"/>
              </a:spcBef>
              <a:spcAft>
                <a:spcPts val="800"/>
              </a:spcAft>
            </a:pPr>
            <a:r>
              <a:rPr lang="en-US" u="sng" kern="100" dirty="0">
                <a:effectLst/>
                <a:latin typeface="Segoe UI" panose="020B0502040204020203" pitchFamily="34" charset="0"/>
                <a:ea typeface="Calibri" panose="020F0502020204030204" pitchFamily="34" charset="0"/>
                <a:cs typeface="Segoe UI" panose="020B0502040204020203" pitchFamily="34" charset="0"/>
              </a:rPr>
              <a:t>Enroll</a:t>
            </a:r>
            <a:r>
              <a:rPr lang="en-US" kern="100" dirty="0">
                <a:effectLst/>
                <a:latin typeface="Segoe UI" panose="020B0502040204020203" pitchFamily="34" charset="0"/>
                <a:ea typeface="Calibri" panose="020F0502020204030204" pitchFamily="34" charset="0"/>
                <a:cs typeface="Segoe UI" panose="020B0502040204020203" pitchFamily="34" charset="0"/>
              </a:rPr>
              <a:t> </a:t>
            </a:r>
          </a:p>
          <a:p>
            <a:pPr marL="342900" marR="0" indent="-342900">
              <a:lnSpc>
                <a:spcPct val="107000"/>
              </a:lnSpc>
              <a:spcBef>
                <a:spcPts val="0"/>
              </a:spcBef>
              <a:spcAft>
                <a:spcPts val="800"/>
              </a:spcAft>
              <a:buFont typeface="Arial" panose="020B0604020202020204" pitchFamily="34" charset="0"/>
              <a:buChar char="•"/>
            </a:pPr>
            <a:r>
              <a:rPr lang="en-US" kern="100" dirty="0">
                <a:effectLst/>
                <a:highlight>
                  <a:srgbClr val="FFFF00"/>
                </a:highlight>
                <a:latin typeface="Segoe UI" panose="020B0502040204020203" pitchFamily="34" charset="0"/>
                <a:ea typeface="Calibri" panose="020F0502020204030204" pitchFamily="34" charset="0"/>
                <a:cs typeface="Segoe UI" panose="020B0502040204020203" pitchFamily="34" charset="0"/>
              </a:rPr>
              <a:t>Any time still covered by the group health plan.</a:t>
            </a:r>
          </a:p>
          <a:p>
            <a:pPr marL="342900" marR="0" indent="-342900">
              <a:lnSpc>
                <a:spcPct val="107000"/>
              </a:lnSpc>
              <a:spcBef>
                <a:spcPts val="0"/>
              </a:spcBef>
              <a:spcAft>
                <a:spcPts val="800"/>
              </a:spcAft>
              <a:buFont typeface="Arial" panose="020B0604020202020204" pitchFamily="34" charset="0"/>
              <a:buChar char="•"/>
            </a:pPr>
            <a:r>
              <a:rPr lang="en-US" kern="100" dirty="0">
                <a:effectLst/>
                <a:latin typeface="Segoe UI" panose="020B0502040204020203" pitchFamily="34" charset="0"/>
                <a:ea typeface="Calibri" panose="020F0502020204030204" pitchFamily="34" charset="0"/>
                <a:cs typeface="Segoe UI" panose="020B0502040204020203" pitchFamily="34" charset="0"/>
              </a:rPr>
              <a:t>During the eight-month period that starts the month after employment ends or the coverage ends, whichever happens first</a:t>
            </a:r>
            <a:r>
              <a:rPr lang="en-US" sz="2400" kern="100" dirty="0">
                <a:effectLst/>
                <a:latin typeface="Segoe UI" panose="020B0502040204020203" pitchFamily="34" charset="0"/>
                <a:ea typeface="Calibri" panose="020F0502020204030204" pitchFamily="34" charset="0"/>
                <a:cs typeface="Segoe UI" panose="020B0502040204020203" pitchFamily="34" charset="0"/>
              </a:rPr>
              <a:t>.</a:t>
            </a:r>
          </a:p>
          <a:p>
            <a:endParaRPr lang="en-US" dirty="0"/>
          </a:p>
        </p:txBody>
      </p:sp>
      <p:sp>
        <p:nvSpPr>
          <p:cNvPr id="7" name="Slide Number Placeholder 6">
            <a:extLst>
              <a:ext uri="{FF2B5EF4-FFF2-40B4-BE49-F238E27FC236}">
                <a16:creationId xmlns:a16="http://schemas.microsoft.com/office/drawing/2014/main" id="{435C2A6C-9E37-B9B0-11CA-9445ADCEBEC5}"/>
              </a:ext>
            </a:extLst>
          </p:cNvPr>
          <p:cNvSpPr>
            <a:spLocks noGrp="1"/>
          </p:cNvSpPr>
          <p:nvPr>
            <p:ph type="sldNum" sz="quarter" idx="12"/>
          </p:nvPr>
        </p:nvSpPr>
        <p:spPr/>
        <p:txBody>
          <a:bodyPr/>
          <a:lstStyle/>
          <a:p>
            <a:pPr>
              <a:defRPr/>
            </a:pPr>
            <a:fld id="{E351D9A5-9C9F-40D1-990C-8B5C77764C22}" type="slidenum">
              <a:rPr lang="en-US" altLang="en-US" smtClean="0"/>
              <a:pPr>
                <a:defRPr/>
              </a:pPr>
              <a:t>26</a:t>
            </a:fld>
            <a:endParaRPr lang="en-US" altLang="en-US" dirty="0"/>
          </a:p>
        </p:txBody>
      </p:sp>
      <p:sp>
        <p:nvSpPr>
          <p:cNvPr id="8" name="Footer Placeholder 7">
            <a:extLst>
              <a:ext uri="{FF2B5EF4-FFF2-40B4-BE49-F238E27FC236}">
                <a16:creationId xmlns:a16="http://schemas.microsoft.com/office/drawing/2014/main" id="{667EC64A-C4C2-3777-4305-A9AC4C00F479}"/>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8E07AD67-1953-1431-EF26-E31FFD4AA2D2}"/>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687973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5D717-5339-78E5-981E-030513228CF2}"/>
              </a:ext>
            </a:extLst>
          </p:cNvPr>
          <p:cNvSpPr>
            <a:spLocks noGrp="1"/>
          </p:cNvSpPr>
          <p:nvPr>
            <p:ph type="title"/>
          </p:nvPr>
        </p:nvSpPr>
        <p:spPr/>
        <p:txBody>
          <a:bodyPr/>
          <a:lstStyle/>
          <a:p>
            <a:r>
              <a:rPr lang="en-US" dirty="0"/>
              <a:t>Complexities abound</a:t>
            </a:r>
          </a:p>
        </p:txBody>
      </p:sp>
      <p:sp>
        <p:nvSpPr>
          <p:cNvPr id="3" name="Content Placeholder 2">
            <a:extLst>
              <a:ext uri="{FF2B5EF4-FFF2-40B4-BE49-F238E27FC236}">
                <a16:creationId xmlns:a16="http://schemas.microsoft.com/office/drawing/2014/main" id="{583BC19C-F5EE-98CB-12BD-84AC6C6EF45C}"/>
              </a:ext>
            </a:extLst>
          </p:cNvPr>
          <p:cNvSpPr>
            <a:spLocks noGrp="1"/>
          </p:cNvSpPr>
          <p:nvPr>
            <p:ph idx="1"/>
          </p:nvPr>
        </p:nvSpPr>
        <p:spPr/>
        <p:txBody>
          <a:bodyPr/>
          <a:lstStyle/>
          <a:p>
            <a:pPr marL="457200" indent="-457200">
              <a:buFont typeface="Arial" panose="020B0604020202020204" pitchFamily="34" charset="0"/>
              <a:buChar char="•"/>
            </a:pPr>
            <a:r>
              <a:rPr lang="en-US" dirty="0"/>
              <a:t>There are many complex rules about the timing of enrollment and continuous coverage and creditable coverage – all important.</a:t>
            </a:r>
          </a:p>
          <a:p>
            <a:pPr marL="457200" indent="-457200">
              <a:buFont typeface="Arial" panose="020B0604020202020204" pitchFamily="34" charset="0"/>
              <a:buChar char="•"/>
            </a:pPr>
            <a:r>
              <a:rPr lang="en-US" dirty="0"/>
              <a:t>I am highlighting this section and </a:t>
            </a:r>
            <a:r>
              <a:rPr lang="en-US" i="1" dirty="0"/>
              <a:t>not</a:t>
            </a:r>
            <a:r>
              <a:rPr lang="en-US" dirty="0"/>
              <a:t> showing you a picture because I am urging you to manage enrollment with </a:t>
            </a:r>
            <a:r>
              <a:rPr lang="en-US" u="sng" dirty="0"/>
              <a:t>no</a:t>
            </a:r>
            <a:r>
              <a:rPr lang="en-US" dirty="0"/>
              <a:t> break in coverage</a:t>
            </a:r>
          </a:p>
          <a:p>
            <a:endParaRPr lang="en-US" dirty="0"/>
          </a:p>
        </p:txBody>
      </p:sp>
      <p:sp>
        <p:nvSpPr>
          <p:cNvPr id="7" name="Slide Number Placeholder 6">
            <a:extLst>
              <a:ext uri="{FF2B5EF4-FFF2-40B4-BE49-F238E27FC236}">
                <a16:creationId xmlns:a16="http://schemas.microsoft.com/office/drawing/2014/main" id="{B6AE4E1A-0815-6549-BDE7-7D9CECAEB3AA}"/>
              </a:ext>
            </a:extLst>
          </p:cNvPr>
          <p:cNvSpPr>
            <a:spLocks noGrp="1"/>
          </p:cNvSpPr>
          <p:nvPr>
            <p:ph type="sldNum" sz="quarter" idx="12"/>
          </p:nvPr>
        </p:nvSpPr>
        <p:spPr/>
        <p:txBody>
          <a:bodyPr/>
          <a:lstStyle/>
          <a:p>
            <a:pPr>
              <a:defRPr/>
            </a:pPr>
            <a:fld id="{E351D9A5-9C9F-40D1-990C-8B5C77764C22}" type="slidenum">
              <a:rPr lang="en-US" altLang="en-US" smtClean="0"/>
              <a:pPr>
                <a:defRPr/>
              </a:pPr>
              <a:t>27</a:t>
            </a:fld>
            <a:endParaRPr lang="en-US" altLang="en-US" dirty="0"/>
          </a:p>
        </p:txBody>
      </p:sp>
      <p:sp>
        <p:nvSpPr>
          <p:cNvPr id="8" name="Footer Placeholder 7">
            <a:extLst>
              <a:ext uri="{FF2B5EF4-FFF2-40B4-BE49-F238E27FC236}">
                <a16:creationId xmlns:a16="http://schemas.microsoft.com/office/drawing/2014/main" id="{DBBD4D4C-A4DA-9F5B-D6A6-65D0247B9CE8}"/>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4C60D2F3-02C1-0EE4-8E38-37C1D07B6252}"/>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271234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4051B-677B-BDE5-1AE2-897A4FB2B2AA}"/>
              </a:ext>
            </a:extLst>
          </p:cNvPr>
          <p:cNvSpPr>
            <a:spLocks noGrp="1"/>
          </p:cNvSpPr>
          <p:nvPr>
            <p:ph type="title"/>
          </p:nvPr>
        </p:nvSpPr>
        <p:spPr/>
        <p:txBody>
          <a:bodyPr/>
          <a:lstStyle/>
          <a:p>
            <a:r>
              <a:rPr lang="en-US" dirty="0"/>
              <a:t>Scenario #2</a:t>
            </a:r>
          </a:p>
        </p:txBody>
      </p:sp>
      <p:sp>
        <p:nvSpPr>
          <p:cNvPr id="3" name="Content Placeholder 2">
            <a:extLst>
              <a:ext uri="{FF2B5EF4-FFF2-40B4-BE49-F238E27FC236}">
                <a16:creationId xmlns:a16="http://schemas.microsoft.com/office/drawing/2014/main" id="{DBCDB802-0D36-6F99-C600-D2CADEC32A19}"/>
              </a:ext>
            </a:extLst>
          </p:cNvPr>
          <p:cNvSpPr>
            <a:spLocks noGrp="1"/>
          </p:cNvSpPr>
          <p:nvPr>
            <p:ph idx="1"/>
          </p:nvPr>
        </p:nvSpPr>
        <p:spPr/>
        <p:txBody>
          <a:bodyPr/>
          <a:lstStyle/>
          <a:p>
            <a:r>
              <a:rPr lang="en-US" dirty="0"/>
              <a:t>Paul is 67 years old, now. Feeling great. Ready to retire. He talked with DRS and his retirement will be based on his anniversary of service date. His last day on the job will be August 31, 2026.</a:t>
            </a:r>
          </a:p>
          <a:p>
            <a:endParaRPr lang="en-US" dirty="0"/>
          </a:p>
          <a:p>
            <a:r>
              <a:rPr lang="en-US" dirty="0"/>
              <a:t>Hey, SHIBA volunteer…</a:t>
            </a:r>
          </a:p>
        </p:txBody>
      </p:sp>
      <p:sp>
        <p:nvSpPr>
          <p:cNvPr id="7" name="Slide Number Placeholder 6">
            <a:extLst>
              <a:ext uri="{FF2B5EF4-FFF2-40B4-BE49-F238E27FC236}">
                <a16:creationId xmlns:a16="http://schemas.microsoft.com/office/drawing/2014/main" id="{C917469F-7B34-27DF-77F6-F3A313AFB940}"/>
              </a:ext>
            </a:extLst>
          </p:cNvPr>
          <p:cNvSpPr>
            <a:spLocks noGrp="1"/>
          </p:cNvSpPr>
          <p:nvPr>
            <p:ph type="sldNum" sz="quarter" idx="12"/>
          </p:nvPr>
        </p:nvSpPr>
        <p:spPr/>
        <p:txBody>
          <a:bodyPr/>
          <a:lstStyle/>
          <a:p>
            <a:pPr>
              <a:defRPr/>
            </a:pPr>
            <a:fld id="{E351D9A5-9C9F-40D1-990C-8B5C77764C22}" type="slidenum">
              <a:rPr lang="en-US" altLang="en-US" smtClean="0"/>
              <a:pPr>
                <a:defRPr/>
              </a:pPr>
              <a:t>28</a:t>
            </a:fld>
            <a:endParaRPr lang="en-US" altLang="en-US" dirty="0"/>
          </a:p>
        </p:txBody>
      </p:sp>
      <p:sp>
        <p:nvSpPr>
          <p:cNvPr id="8" name="Footer Placeholder 7">
            <a:extLst>
              <a:ext uri="{FF2B5EF4-FFF2-40B4-BE49-F238E27FC236}">
                <a16:creationId xmlns:a16="http://schemas.microsoft.com/office/drawing/2014/main" id="{93DB6C23-64C8-0D3C-7EEE-331E080394DE}"/>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33F0331E-A6C7-6145-2D0F-187630FEF299}"/>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1935910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50F2E-A172-EEC2-906D-E59844D0BB59}"/>
              </a:ext>
            </a:extLst>
          </p:cNvPr>
          <p:cNvSpPr>
            <a:spLocks noGrp="1"/>
          </p:cNvSpPr>
          <p:nvPr>
            <p:ph type="title"/>
          </p:nvPr>
        </p:nvSpPr>
        <p:spPr/>
        <p:txBody>
          <a:bodyPr/>
          <a:lstStyle/>
          <a:p>
            <a:r>
              <a:rPr lang="en-US" dirty="0"/>
              <a:t>In the form of a question?</a:t>
            </a:r>
          </a:p>
        </p:txBody>
      </p:sp>
      <p:sp>
        <p:nvSpPr>
          <p:cNvPr id="3" name="Content Placeholder 2">
            <a:extLst>
              <a:ext uri="{FF2B5EF4-FFF2-40B4-BE49-F238E27FC236}">
                <a16:creationId xmlns:a16="http://schemas.microsoft.com/office/drawing/2014/main" id="{72832BC0-6C40-F31D-1082-78D29F10838B}"/>
              </a:ext>
            </a:extLst>
          </p:cNvPr>
          <p:cNvSpPr>
            <a:spLocks noGrp="1"/>
          </p:cNvSpPr>
          <p:nvPr>
            <p:ph idx="1"/>
          </p:nvPr>
        </p:nvSpPr>
        <p:spPr/>
        <p:txBody>
          <a:bodyPr/>
          <a:lstStyle/>
          <a:p>
            <a:r>
              <a:rPr lang="en-US" dirty="0"/>
              <a:t>I will be retiring in about 90 days.</a:t>
            </a:r>
          </a:p>
          <a:p>
            <a:r>
              <a:rPr lang="en-US" b="1" dirty="0"/>
              <a:t>I need to sign up for Medicare, now, right?</a:t>
            </a:r>
          </a:p>
          <a:p>
            <a:r>
              <a:rPr lang="en-US" dirty="0"/>
              <a:t>I want to get this right the first time!</a:t>
            </a:r>
          </a:p>
        </p:txBody>
      </p:sp>
      <p:sp>
        <p:nvSpPr>
          <p:cNvPr id="7" name="Slide Number Placeholder 6">
            <a:extLst>
              <a:ext uri="{FF2B5EF4-FFF2-40B4-BE49-F238E27FC236}">
                <a16:creationId xmlns:a16="http://schemas.microsoft.com/office/drawing/2014/main" id="{76883C99-BE27-39AD-702D-C34D7412EE4D}"/>
              </a:ext>
            </a:extLst>
          </p:cNvPr>
          <p:cNvSpPr>
            <a:spLocks noGrp="1"/>
          </p:cNvSpPr>
          <p:nvPr>
            <p:ph type="sldNum" sz="quarter" idx="12"/>
          </p:nvPr>
        </p:nvSpPr>
        <p:spPr/>
        <p:txBody>
          <a:bodyPr/>
          <a:lstStyle/>
          <a:p>
            <a:pPr>
              <a:defRPr/>
            </a:pPr>
            <a:fld id="{E351D9A5-9C9F-40D1-990C-8B5C77764C22}" type="slidenum">
              <a:rPr lang="en-US" altLang="en-US" smtClean="0"/>
              <a:pPr>
                <a:defRPr/>
              </a:pPr>
              <a:t>29</a:t>
            </a:fld>
            <a:endParaRPr lang="en-US" altLang="en-US" dirty="0"/>
          </a:p>
        </p:txBody>
      </p:sp>
      <p:sp>
        <p:nvSpPr>
          <p:cNvPr id="8" name="Footer Placeholder 7">
            <a:extLst>
              <a:ext uri="{FF2B5EF4-FFF2-40B4-BE49-F238E27FC236}">
                <a16:creationId xmlns:a16="http://schemas.microsoft.com/office/drawing/2014/main" id="{30486923-0F26-52CF-B8EB-247F56FCE7AB}"/>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64BF8EFF-0545-E51B-8104-8D18CD9F2481}"/>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4058605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13CE0-9C68-DD31-8D85-E6DFD192B2D2}"/>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D86EA24C-9AC5-46C7-B69E-C906B3D82E37}"/>
              </a:ext>
            </a:extLst>
          </p:cNvPr>
          <p:cNvSpPr>
            <a:spLocks noGrp="1"/>
          </p:cNvSpPr>
          <p:nvPr>
            <p:ph sz="half" idx="1"/>
          </p:nvPr>
        </p:nvSpPr>
        <p:spPr>
          <a:xfrm>
            <a:off x="360209" y="1312056"/>
            <a:ext cx="4995561" cy="4814107"/>
          </a:xfrm>
        </p:spPr>
        <p:txBody>
          <a:bodyPr/>
          <a:lstStyle/>
          <a:p>
            <a:pPr marL="514350" indent="-514350">
              <a:buFont typeface="Arial" panose="020B0604020202020204" pitchFamily="34" charset="0"/>
              <a:buChar char="•"/>
            </a:pPr>
            <a:r>
              <a:rPr lang="en-US" dirty="0"/>
              <a:t>Guided tour of Medicare</a:t>
            </a:r>
          </a:p>
          <a:p>
            <a:pPr marL="1257300" lvl="1" indent="-514350"/>
            <a:r>
              <a:rPr lang="en-US" dirty="0"/>
              <a:t>Eligibility</a:t>
            </a:r>
          </a:p>
          <a:p>
            <a:pPr marL="1257300" lvl="1" indent="-514350"/>
            <a:r>
              <a:rPr lang="en-US" dirty="0"/>
              <a:t>Enrollment</a:t>
            </a:r>
          </a:p>
          <a:p>
            <a:pPr marL="1257300" lvl="1" indent="-514350"/>
            <a:r>
              <a:rPr lang="en-US" dirty="0"/>
              <a:t>Approaches to benefits</a:t>
            </a:r>
          </a:p>
          <a:p>
            <a:pPr marL="1257300" lvl="1" indent="-514350"/>
            <a:r>
              <a:rPr lang="en-US" dirty="0"/>
              <a:t>Premium costs</a:t>
            </a:r>
          </a:p>
          <a:p>
            <a:pPr marL="1257300" lvl="1" indent="-514350"/>
            <a:r>
              <a:rPr lang="en-US" dirty="0"/>
              <a:t>Covered benefits</a:t>
            </a:r>
          </a:p>
          <a:p>
            <a:pPr marL="514350" indent="-514350">
              <a:buFont typeface="Arial" panose="020B0604020202020204" pitchFamily="34" charset="0"/>
              <a:buChar char="•"/>
            </a:pPr>
            <a:r>
              <a:rPr lang="en-US" dirty="0"/>
              <a:t>SHIBA program</a:t>
            </a:r>
          </a:p>
          <a:p>
            <a:endParaRPr lang="en-US" dirty="0"/>
          </a:p>
        </p:txBody>
      </p:sp>
      <p:sp>
        <p:nvSpPr>
          <p:cNvPr id="4" name="Content Placeholder 3">
            <a:extLst>
              <a:ext uri="{FF2B5EF4-FFF2-40B4-BE49-F238E27FC236}">
                <a16:creationId xmlns:a16="http://schemas.microsoft.com/office/drawing/2014/main" id="{4682D099-CAE8-FC07-14EB-60DD653F4920}"/>
              </a:ext>
            </a:extLst>
          </p:cNvPr>
          <p:cNvSpPr>
            <a:spLocks noGrp="1"/>
          </p:cNvSpPr>
          <p:nvPr>
            <p:ph sz="half" idx="2"/>
          </p:nvPr>
        </p:nvSpPr>
        <p:spPr>
          <a:xfrm>
            <a:off x="5660570" y="1312056"/>
            <a:ext cx="3144565" cy="4814107"/>
          </a:xfrm>
        </p:spPr>
        <p:txBody>
          <a:bodyPr/>
          <a:lstStyle/>
          <a:p>
            <a:r>
              <a:rPr lang="en-US" dirty="0"/>
              <a:t>Question &amp; Answer time</a:t>
            </a:r>
          </a:p>
        </p:txBody>
      </p:sp>
      <p:sp>
        <p:nvSpPr>
          <p:cNvPr id="11" name="Slide Number Placeholder 10">
            <a:extLst>
              <a:ext uri="{FF2B5EF4-FFF2-40B4-BE49-F238E27FC236}">
                <a16:creationId xmlns:a16="http://schemas.microsoft.com/office/drawing/2014/main" id="{AEFA0CF0-2466-9AC2-E6EF-A0BB81FC0433}"/>
              </a:ext>
            </a:extLst>
          </p:cNvPr>
          <p:cNvSpPr>
            <a:spLocks noGrp="1"/>
          </p:cNvSpPr>
          <p:nvPr>
            <p:ph type="sldNum" sz="quarter" idx="12"/>
          </p:nvPr>
        </p:nvSpPr>
        <p:spPr/>
        <p:txBody>
          <a:bodyPr/>
          <a:lstStyle/>
          <a:p>
            <a:pPr>
              <a:defRPr/>
            </a:pPr>
            <a:fld id="{A5CFD0AA-C17A-4F05-9886-9BCB83C7F57D}" type="slidenum">
              <a:rPr lang="en-US" altLang="en-US" smtClean="0"/>
              <a:pPr>
                <a:defRPr/>
              </a:pPr>
              <a:t>3</a:t>
            </a:fld>
            <a:endParaRPr lang="en-US" altLang="en-US" dirty="0"/>
          </a:p>
        </p:txBody>
      </p:sp>
      <p:sp>
        <p:nvSpPr>
          <p:cNvPr id="12" name="Footer Placeholder 11">
            <a:extLst>
              <a:ext uri="{FF2B5EF4-FFF2-40B4-BE49-F238E27FC236}">
                <a16:creationId xmlns:a16="http://schemas.microsoft.com/office/drawing/2014/main" id="{8C5E74FB-00AF-AEFD-5029-DDE86F17236E}"/>
              </a:ext>
            </a:extLst>
          </p:cNvPr>
          <p:cNvSpPr>
            <a:spLocks noGrp="1"/>
          </p:cNvSpPr>
          <p:nvPr>
            <p:ph type="ftr" sz="quarter" idx="11"/>
          </p:nvPr>
        </p:nvSpPr>
        <p:spPr/>
        <p:txBody>
          <a:bodyPr/>
          <a:lstStyle/>
          <a:p>
            <a:pPr>
              <a:defRPr/>
            </a:pPr>
            <a:r>
              <a:rPr lang="en-US"/>
              <a:t>YOU and Medicare, DRS</a:t>
            </a:r>
            <a:endParaRPr lang="en-US" dirty="0"/>
          </a:p>
        </p:txBody>
      </p:sp>
      <p:sp>
        <p:nvSpPr>
          <p:cNvPr id="13" name="Date Placeholder 12">
            <a:extLst>
              <a:ext uri="{FF2B5EF4-FFF2-40B4-BE49-F238E27FC236}">
                <a16:creationId xmlns:a16="http://schemas.microsoft.com/office/drawing/2014/main" id="{39C5A5E9-D05E-41F7-1D4F-C86F3651E389}"/>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3720471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438DB-02D6-A35E-67DA-8FCFCCB63137}"/>
              </a:ext>
            </a:extLst>
          </p:cNvPr>
          <p:cNvSpPr>
            <a:spLocks noGrp="1"/>
          </p:cNvSpPr>
          <p:nvPr>
            <p:ph type="title"/>
          </p:nvPr>
        </p:nvSpPr>
        <p:spPr/>
        <p:txBody>
          <a:bodyPr/>
          <a:lstStyle/>
          <a:p>
            <a:r>
              <a:rPr lang="en-US" dirty="0"/>
              <a:t>The SHIBA volunteer says</a:t>
            </a:r>
          </a:p>
        </p:txBody>
      </p:sp>
      <p:sp>
        <p:nvSpPr>
          <p:cNvPr id="3" name="Content Placeholder 2">
            <a:extLst>
              <a:ext uri="{FF2B5EF4-FFF2-40B4-BE49-F238E27FC236}">
                <a16:creationId xmlns:a16="http://schemas.microsoft.com/office/drawing/2014/main" id="{3A5DF005-DBC1-7B1C-EA70-C24B2AD85E2B}"/>
              </a:ext>
            </a:extLst>
          </p:cNvPr>
          <p:cNvSpPr>
            <a:spLocks noGrp="1"/>
          </p:cNvSpPr>
          <p:nvPr>
            <p:ph idx="1"/>
          </p:nvPr>
        </p:nvSpPr>
        <p:spPr/>
        <p:txBody>
          <a:bodyPr/>
          <a:lstStyle/>
          <a:p>
            <a:r>
              <a:rPr lang="en-US" b="1" dirty="0"/>
              <a:t>Congratulations</a:t>
            </a:r>
            <a:r>
              <a:rPr lang="en-US" dirty="0"/>
              <a:t>, Paul. We’re grateful for your service.</a:t>
            </a:r>
          </a:p>
          <a:p>
            <a:r>
              <a:rPr lang="en-US" dirty="0"/>
              <a:t>Let’s talk about your plans for Medicare and other insurance in addition to Medicare.</a:t>
            </a:r>
          </a:p>
          <a:p>
            <a:r>
              <a:rPr lang="en-US" dirty="0"/>
              <a:t>You’re going to need to enroll in Medicare Part A and Medicare Part B. You can do that on-line right away. </a:t>
            </a:r>
          </a:p>
          <a:p>
            <a:r>
              <a:rPr lang="en-US" dirty="0"/>
              <a:t>The next bit is about whether you’ll continue coverage in a group health plan – as a retiree or as a dependent on a spouse’s group health plan.</a:t>
            </a:r>
          </a:p>
          <a:p>
            <a:endParaRPr lang="en-US" dirty="0"/>
          </a:p>
          <a:p>
            <a:endParaRPr lang="en-US" dirty="0"/>
          </a:p>
        </p:txBody>
      </p:sp>
      <p:sp>
        <p:nvSpPr>
          <p:cNvPr id="7" name="Slide Number Placeholder 6">
            <a:extLst>
              <a:ext uri="{FF2B5EF4-FFF2-40B4-BE49-F238E27FC236}">
                <a16:creationId xmlns:a16="http://schemas.microsoft.com/office/drawing/2014/main" id="{A4C4E757-E78B-088F-36C2-02D5FC316933}"/>
              </a:ext>
            </a:extLst>
          </p:cNvPr>
          <p:cNvSpPr>
            <a:spLocks noGrp="1"/>
          </p:cNvSpPr>
          <p:nvPr>
            <p:ph type="sldNum" sz="quarter" idx="12"/>
          </p:nvPr>
        </p:nvSpPr>
        <p:spPr/>
        <p:txBody>
          <a:bodyPr/>
          <a:lstStyle/>
          <a:p>
            <a:pPr>
              <a:defRPr/>
            </a:pPr>
            <a:fld id="{E351D9A5-9C9F-40D1-990C-8B5C77764C22}" type="slidenum">
              <a:rPr lang="en-US" altLang="en-US" smtClean="0"/>
              <a:pPr>
                <a:defRPr/>
              </a:pPr>
              <a:t>30</a:t>
            </a:fld>
            <a:endParaRPr lang="en-US" altLang="en-US" dirty="0"/>
          </a:p>
        </p:txBody>
      </p:sp>
      <p:sp>
        <p:nvSpPr>
          <p:cNvPr id="8" name="Footer Placeholder 7">
            <a:extLst>
              <a:ext uri="{FF2B5EF4-FFF2-40B4-BE49-F238E27FC236}">
                <a16:creationId xmlns:a16="http://schemas.microsoft.com/office/drawing/2014/main" id="{5591544E-4168-7FB1-0750-86EAD931EC23}"/>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B77C37AC-7A7B-7E7C-FEAF-43E560CF8C17}"/>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1279333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9023E-C1C9-B00E-6765-62562BC0588F}"/>
              </a:ext>
            </a:extLst>
          </p:cNvPr>
          <p:cNvSpPr>
            <a:spLocks noGrp="1"/>
          </p:cNvSpPr>
          <p:nvPr>
            <p:ph type="title"/>
          </p:nvPr>
        </p:nvSpPr>
        <p:spPr/>
        <p:txBody>
          <a:bodyPr/>
          <a:lstStyle/>
          <a:p>
            <a:r>
              <a:rPr lang="en-US" dirty="0"/>
              <a:t>Knowledge check</a:t>
            </a:r>
          </a:p>
        </p:txBody>
      </p:sp>
      <p:sp>
        <p:nvSpPr>
          <p:cNvPr id="3" name="Content Placeholder 2">
            <a:extLst>
              <a:ext uri="{FF2B5EF4-FFF2-40B4-BE49-F238E27FC236}">
                <a16:creationId xmlns:a16="http://schemas.microsoft.com/office/drawing/2014/main" id="{FF7438A4-3B5D-C969-CC51-B20E7CD1561A}"/>
              </a:ext>
            </a:extLst>
          </p:cNvPr>
          <p:cNvSpPr>
            <a:spLocks noGrp="1"/>
          </p:cNvSpPr>
          <p:nvPr>
            <p:ph idx="1"/>
          </p:nvPr>
        </p:nvSpPr>
        <p:spPr/>
        <p:txBody>
          <a:bodyPr/>
          <a:lstStyle/>
          <a:p>
            <a:r>
              <a:rPr lang="en-US" dirty="0"/>
              <a:t>True or False?</a:t>
            </a:r>
          </a:p>
          <a:p>
            <a:endParaRPr lang="en-US" dirty="0"/>
          </a:p>
          <a:p>
            <a:pPr marL="342900" indent="-342900">
              <a:buFont typeface="Wingdings" panose="05000000000000000000" pitchFamily="2" charset="2"/>
              <a:buChar char="q"/>
            </a:pPr>
            <a:r>
              <a:rPr lang="en-US" dirty="0"/>
              <a:t>It </a:t>
            </a:r>
            <a:r>
              <a:rPr lang="en-US" u="sng" dirty="0"/>
              <a:t>can</a:t>
            </a:r>
            <a:r>
              <a:rPr lang="en-US" dirty="0"/>
              <a:t> be OK to wait to sign up for Medicare, after I turn age 65?</a:t>
            </a:r>
          </a:p>
          <a:p>
            <a:pPr>
              <a:buFontTx/>
              <a:buChar char="-"/>
            </a:pPr>
            <a:r>
              <a:rPr lang="en-US" dirty="0"/>
              <a:t> no penalties</a:t>
            </a:r>
          </a:p>
          <a:p>
            <a:pPr>
              <a:buFontTx/>
              <a:buChar char="-"/>
            </a:pPr>
            <a:endParaRPr lang="en-US" dirty="0"/>
          </a:p>
        </p:txBody>
      </p:sp>
      <p:sp>
        <p:nvSpPr>
          <p:cNvPr id="7" name="Slide Number Placeholder 6">
            <a:extLst>
              <a:ext uri="{FF2B5EF4-FFF2-40B4-BE49-F238E27FC236}">
                <a16:creationId xmlns:a16="http://schemas.microsoft.com/office/drawing/2014/main" id="{A6362522-5763-7369-983C-2FDB3E396690}"/>
              </a:ext>
            </a:extLst>
          </p:cNvPr>
          <p:cNvSpPr>
            <a:spLocks noGrp="1"/>
          </p:cNvSpPr>
          <p:nvPr>
            <p:ph type="sldNum" sz="quarter" idx="12"/>
          </p:nvPr>
        </p:nvSpPr>
        <p:spPr/>
        <p:txBody>
          <a:bodyPr/>
          <a:lstStyle/>
          <a:p>
            <a:pPr>
              <a:defRPr/>
            </a:pPr>
            <a:fld id="{E351D9A5-9C9F-40D1-990C-8B5C77764C22}" type="slidenum">
              <a:rPr lang="en-US" altLang="en-US" smtClean="0"/>
              <a:pPr>
                <a:defRPr/>
              </a:pPr>
              <a:t>31</a:t>
            </a:fld>
            <a:endParaRPr lang="en-US" altLang="en-US" dirty="0"/>
          </a:p>
        </p:txBody>
      </p:sp>
      <p:sp>
        <p:nvSpPr>
          <p:cNvPr id="8" name="Footer Placeholder 7">
            <a:extLst>
              <a:ext uri="{FF2B5EF4-FFF2-40B4-BE49-F238E27FC236}">
                <a16:creationId xmlns:a16="http://schemas.microsoft.com/office/drawing/2014/main" id="{C639C614-7ED7-B7F5-8C6D-F2E33CC14518}"/>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8459EA0C-B058-EAE2-8675-E53EA0043148}"/>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2423198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ED404-BBFE-2918-CAF9-C6C477D7DF8D}"/>
              </a:ext>
            </a:extLst>
          </p:cNvPr>
          <p:cNvSpPr>
            <a:spLocks noGrp="1"/>
          </p:cNvSpPr>
          <p:nvPr>
            <p:ph type="title"/>
          </p:nvPr>
        </p:nvSpPr>
        <p:spPr/>
        <p:txBody>
          <a:bodyPr/>
          <a:lstStyle/>
          <a:p>
            <a:r>
              <a:rPr lang="en-US" dirty="0"/>
              <a:t>Part 1: Eligibility and enrollment</a:t>
            </a:r>
          </a:p>
        </p:txBody>
      </p:sp>
      <p:sp>
        <p:nvSpPr>
          <p:cNvPr id="3" name="Content Placeholder 2">
            <a:extLst>
              <a:ext uri="{FF2B5EF4-FFF2-40B4-BE49-F238E27FC236}">
                <a16:creationId xmlns:a16="http://schemas.microsoft.com/office/drawing/2014/main" id="{68AEB8BA-57DE-4130-8E44-95275CE490EA}"/>
              </a:ext>
            </a:extLst>
          </p:cNvPr>
          <p:cNvSpPr>
            <a:spLocks noGrp="1"/>
          </p:cNvSpPr>
          <p:nvPr>
            <p:ph idx="1"/>
          </p:nvPr>
        </p:nvSpPr>
        <p:spPr/>
        <p:txBody>
          <a:bodyPr/>
          <a:lstStyle/>
          <a:p>
            <a:pPr marL="457200" marR="0" indent="-457200">
              <a:spcBef>
                <a:spcPts val="0"/>
              </a:spcBef>
              <a:spcAft>
                <a:spcPts val="0"/>
              </a:spcAft>
              <a:buFont typeface="Arial" panose="020B0604020202020204" pitchFamily="34" charset="0"/>
              <a:buChar char="•"/>
            </a:pPr>
            <a:r>
              <a:rPr lang="en-US" dirty="0">
                <a:effectLst/>
                <a:latin typeface="Segoe UI" panose="020B0502040204020203" pitchFamily="34" charset="0"/>
                <a:ea typeface="Times New Roman" panose="02020603050405020304" pitchFamily="18" charset="0"/>
                <a:cs typeface="Segoe UI" panose="020B0502040204020203" pitchFamily="34" charset="0"/>
              </a:rPr>
              <a:t>When you are eligible, enroll on time.</a:t>
            </a:r>
            <a:endParaRPr lang="en-US" dirty="0">
              <a:effectLst/>
              <a:latin typeface="Segoe UI" panose="020B0502040204020203" pitchFamily="34" charset="0"/>
              <a:ea typeface="Calibri" panose="020F0502020204030204" pitchFamily="34" charset="0"/>
              <a:cs typeface="Segoe UI" panose="020B0502040204020203" pitchFamily="34" charset="0"/>
            </a:endParaRPr>
          </a:p>
          <a:p>
            <a:pPr marL="457200" marR="0" indent="-457200">
              <a:spcBef>
                <a:spcPts val="0"/>
              </a:spcBef>
              <a:spcAft>
                <a:spcPts val="0"/>
              </a:spcAft>
              <a:buFont typeface="Arial" panose="020B0604020202020204" pitchFamily="34" charset="0"/>
              <a:buChar char="•"/>
            </a:pPr>
            <a:r>
              <a:rPr lang="en-US" dirty="0">
                <a:effectLst/>
                <a:latin typeface="Segoe UI" panose="020B0502040204020203" pitchFamily="34" charset="0"/>
                <a:ea typeface="Times New Roman" panose="02020603050405020304" pitchFamily="18" charset="0"/>
                <a:cs typeface="Segoe UI" panose="020B0502040204020203" pitchFamily="34" charset="0"/>
              </a:rPr>
              <a:t>In general, that means to coincide with the first day of the month after your last day of active employment.</a:t>
            </a:r>
            <a:endParaRPr lang="en-US" dirty="0">
              <a:effectLst/>
              <a:latin typeface="Segoe UI" panose="020B0502040204020203" pitchFamily="34" charset="0"/>
              <a:ea typeface="Calibri" panose="020F0502020204030204" pitchFamily="34" charset="0"/>
              <a:cs typeface="Segoe UI" panose="020B0502040204020203" pitchFamily="34" charset="0"/>
            </a:endParaRPr>
          </a:p>
          <a:p>
            <a:pPr marL="457200" marR="0" indent="-457200">
              <a:spcBef>
                <a:spcPts val="0"/>
              </a:spcBef>
              <a:spcAft>
                <a:spcPts val="0"/>
              </a:spcAft>
              <a:buFont typeface="Arial" panose="020B0604020202020204" pitchFamily="34" charset="0"/>
              <a:buChar char="•"/>
            </a:pPr>
            <a:r>
              <a:rPr lang="en-US" dirty="0">
                <a:effectLst/>
                <a:latin typeface="Segoe UI" panose="020B0502040204020203" pitchFamily="34" charset="0"/>
                <a:ea typeface="Times New Roman" panose="02020603050405020304" pitchFamily="18" charset="0"/>
                <a:cs typeface="Segoe UI" panose="020B0502040204020203" pitchFamily="34" charset="0"/>
              </a:rPr>
              <a:t>You might need to reach out to SSA to enroll yourself, if you are not receiving a cash benefit or if you deferred enrollment.</a:t>
            </a:r>
            <a:endParaRPr lang="en-US" dirty="0">
              <a:effectLst/>
              <a:latin typeface="Segoe UI" panose="020B0502040204020203" pitchFamily="34" charset="0"/>
              <a:ea typeface="Calibri" panose="020F0502020204030204" pitchFamily="34" charset="0"/>
              <a:cs typeface="Segoe UI" panose="020B0502040204020203" pitchFamily="34" charset="0"/>
            </a:endParaRPr>
          </a:p>
          <a:p>
            <a:pPr marL="457200" marR="0" indent="-457200">
              <a:spcBef>
                <a:spcPts val="0"/>
              </a:spcBef>
              <a:spcAft>
                <a:spcPts val="0"/>
              </a:spcAft>
              <a:buFont typeface="Arial" panose="020B0604020202020204" pitchFamily="34" charset="0"/>
              <a:buChar char="•"/>
            </a:pPr>
            <a:r>
              <a:rPr lang="en-US" dirty="0">
                <a:effectLst/>
                <a:latin typeface="Segoe UI" panose="020B0502040204020203" pitchFamily="34" charset="0"/>
                <a:ea typeface="Times New Roman" panose="02020603050405020304" pitchFamily="18" charset="0"/>
                <a:cs typeface="Segoe UI" panose="020B0502040204020203" pitchFamily="34" charset="0"/>
              </a:rPr>
              <a:t>Plan to do that about 3 months ahead of time.</a:t>
            </a:r>
            <a:endParaRPr lang="en-US" dirty="0">
              <a:effectLst/>
              <a:latin typeface="Segoe UI" panose="020B0502040204020203" pitchFamily="34" charset="0"/>
              <a:ea typeface="Calibri" panose="020F0502020204030204" pitchFamily="34" charset="0"/>
              <a:cs typeface="Segoe UI" panose="020B0502040204020203" pitchFamily="34" charset="0"/>
            </a:endParaRPr>
          </a:p>
          <a:p>
            <a:endParaRPr lang="en-US" dirty="0"/>
          </a:p>
        </p:txBody>
      </p:sp>
      <p:sp>
        <p:nvSpPr>
          <p:cNvPr id="7" name="Slide Number Placeholder 6">
            <a:extLst>
              <a:ext uri="{FF2B5EF4-FFF2-40B4-BE49-F238E27FC236}">
                <a16:creationId xmlns:a16="http://schemas.microsoft.com/office/drawing/2014/main" id="{1C5DFDCA-5807-A589-486C-C0C33DC621FC}"/>
              </a:ext>
            </a:extLst>
          </p:cNvPr>
          <p:cNvSpPr>
            <a:spLocks noGrp="1"/>
          </p:cNvSpPr>
          <p:nvPr>
            <p:ph type="sldNum" sz="quarter" idx="12"/>
          </p:nvPr>
        </p:nvSpPr>
        <p:spPr/>
        <p:txBody>
          <a:bodyPr/>
          <a:lstStyle/>
          <a:p>
            <a:pPr>
              <a:defRPr/>
            </a:pPr>
            <a:fld id="{E351D9A5-9C9F-40D1-990C-8B5C77764C22}" type="slidenum">
              <a:rPr lang="en-US" altLang="en-US" smtClean="0"/>
              <a:pPr>
                <a:defRPr/>
              </a:pPr>
              <a:t>32</a:t>
            </a:fld>
            <a:endParaRPr lang="en-US" altLang="en-US" dirty="0"/>
          </a:p>
        </p:txBody>
      </p:sp>
      <p:sp>
        <p:nvSpPr>
          <p:cNvPr id="8" name="Footer Placeholder 7">
            <a:extLst>
              <a:ext uri="{FF2B5EF4-FFF2-40B4-BE49-F238E27FC236}">
                <a16:creationId xmlns:a16="http://schemas.microsoft.com/office/drawing/2014/main" id="{A7F45854-FBD9-D781-BB4A-4C1791774E3E}"/>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5F505351-72F7-A766-CD59-B1550FEAE72A}"/>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9836307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DB564-6FC6-26FF-D36D-B7B2E104013F}"/>
              </a:ext>
            </a:extLst>
          </p:cNvPr>
          <p:cNvSpPr>
            <a:spLocks noGrp="1"/>
          </p:cNvSpPr>
          <p:nvPr>
            <p:ph type="title"/>
          </p:nvPr>
        </p:nvSpPr>
        <p:spPr/>
        <p:txBody>
          <a:bodyPr/>
          <a:lstStyle/>
          <a:p>
            <a:r>
              <a:rPr lang="en-US" dirty="0"/>
              <a:t>Approaches</a:t>
            </a:r>
          </a:p>
        </p:txBody>
      </p:sp>
      <p:sp>
        <p:nvSpPr>
          <p:cNvPr id="7" name="Slide Number Placeholder 6">
            <a:extLst>
              <a:ext uri="{FF2B5EF4-FFF2-40B4-BE49-F238E27FC236}">
                <a16:creationId xmlns:a16="http://schemas.microsoft.com/office/drawing/2014/main" id="{56E0C79D-869B-0C6E-7351-2C92CE4C6DE3}"/>
              </a:ext>
            </a:extLst>
          </p:cNvPr>
          <p:cNvSpPr>
            <a:spLocks noGrp="1"/>
          </p:cNvSpPr>
          <p:nvPr>
            <p:ph type="sldNum" sz="quarter" idx="12"/>
          </p:nvPr>
        </p:nvSpPr>
        <p:spPr/>
        <p:txBody>
          <a:bodyPr/>
          <a:lstStyle/>
          <a:p>
            <a:pPr>
              <a:defRPr/>
            </a:pPr>
            <a:fld id="{DDC403B2-353C-4295-96ED-C317EF09847F}" type="slidenum">
              <a:rPr lang="en-US" altLang="en-US" smtClean="0"/>
              <a:pPr>
                <a:defRPr/>
              </a:pPr>
              <a:t>33</a:t>
            </a:fld>
            <a:endParaRPr lang="en-US" altLang="en-US" dirty="0"/>
          </a:p>
        </p:txBody>
      </p:sp>
      <p:sp>
        <p:nvSpPr>
          <p:cNvPr id="8" name="Footer Placeholder 7">
            <a:extLst>
              <a:ext uri="{FF2B5EF4-FFF2-40B4-BE49-F238E27FC236}">
                <a16:creationId xmlns:a16="http://schemas.microsoft.com/office/drawing/2014/main" id="{8654184A-F6EE-0259-C39C-27D281D90FC4}"/>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2342CD40-1DAF-F7AD-FEB9-D23BE8CF6992}"/>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38903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2FB7-9D80-3816-633F-AF8EFDFCC718}"/>
              </a:ext>
            </a:extLst>
          </p:cNvPr>
          <p:cNvSpPr>
            <a:spLocks noGrp="1"/>
          </p:cNvSpPr>
          <p:nvPr>
            <p:ph type="title"/>
          </p:nvPr>
        </p:nvSpPr>
        <p:spPr/>
        <p:txBody>
          <a:bodyPr/>
          <a:lstStyle/>
          <a:p>
            <a:r>
              <a:rPr lang="en-US" dirty="0"/>
              <a:t>Medicare in context</a:t>
            </a:r>
          </a:p>
        </p:txBody>
      </p:sp>
      <p:pic>
        <p:nvPicPr>
          <p:cNvPr id="4" name="Picture 3">
            <a:extLst>
              <a:ext uri="{FF2B5EF4-FFF2-40B4-BE49-F238E27FC236}">
                <a16:creationId xmlns:a16="http://schemas.microsoft.com/office/drawing/2014/main" id="{0A9EB702-F95F-E7BE-545D-EFE2CBC38750}"/>
              </a:ext>
            </a:extLst>
          </p:cNvPr>
          <p:cNvPicPr>
            <a:picLocks noChangeAspect="1"/>
          </p:cNvPicPr>
          <p:nvPr/>
        </p:nvPicPr>
        <p:blipFill>
          <a:blip r:embed="rId3"/>
          <a:stretch>
            <a:fillRect/>
          </a:stretch>
        </p:blipFill>
        <p:spPr>
          <a:xfrm>
            <a:off x="0" y="1808250"/>
            <a:ext cx="9144000" cy="3241499"/>
          </a:xfrm>
          <a:prstGeom prst="rect">
            <a:avLst/>
          </a:prstGeom>
        </p:spPr>
      </p:pic>
      <p:sp>
        <p:nvSpPr>
          <p:cNvPr id="7" name="Slide Number Placeholder 6">
            <a:extLst>
              <a:ext uri="{FF2B5EF4-FFF2-40B4-BE49-F238E27FC236}">
                <a16:creationId xmlns:a16="http://schemas.microsoft.com/office/drawing/2014/main" id="{D9FD9A46-54B4-C8D3-15B9-349687201C96}"/>
              </a:ext>
            </a:extLst>
          </p:cNvPr>
          <p:cNvSpPr>
            <a:spLocks noGrp="1"/>
          </p:cNvSpPr>
          <p:nvPr>
            <p:ph type="sldNum" sz="quarter" idx="12"/>
          </p:nvPr>
        </p:nvSpPr>
        <p:spPr/>
        <p:txBody>
          <a:bodyPr/>
          <a:lstStyle/>
          <a:p>
            <a:pPr>
              <a:defRPr/>
            </a:pPr>
            <a:fld id="{E351D9A5-9C9F-40D1-990C-8B5C77764C22}" type="slidenum">
              <a:rPr lang="en-US" altLang="en-US" smtClean="0"/>
              <a:pPr>
                <a:defRPr/>
              </a:pPr>
              <a:t>34</a:t>
            </a:fld>
            <a:endParaRPr lang="en-US" altLang="en-US" dirty="0"/>
          </a:p>
        </p:txBody>
      </p:sp>
      <p:sp>
        <p:nvSpPr>
          <p:cNvPr id="8" name="Footer Placeholder 7">
            <a:extLst>
              <a:ext uri="{FF2B5EF4-FFF2-40B4-BE49-F238E27FC236}">
                <a16:creationId xmlns:a16="http://schemas.microsoft.com/office/drawing/2014/main" id="{7FC6E735-BCF7-1A79-94CE-992C1434F0F7}"/>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982F5E1B-1AFE-2083-DB1B-97ED20B07967}"/>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7326669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A82E018-055A-5F19-4857-18B2A802159D}"/>
              </a:ext>
            </a:extLst>
          </p:cNvPr>
          <p:cNvSpPr>
            <a:spLocks noGrp="1"/>
          </p:cNvSpPr>
          <p:nvPr>
            <p:ph type="title"/>
          </p:nvPr>
        </p:nvSpPr>
        <p:spPr/>
        <p:txBody>
          <a:bodyPr/>
          <a:lstStyle/>
          <a:p>
            <a:r>
              <a:rPr lang="en-US" dirty="0"/>
              <a:t>Approaches to Medicare coverage</a:t>
            </a:r>
            <a:br>
              <a:rPr lang="en-US" dirty="0"/>
            </a:br>
            <a:endParaRPr lang="en-US" dirty="0"/>
          </a:p>
        </p:txBody>
      </p:sp>
      <p:sp>
        <p:nvSpPr>
          <p:cNvPr id="3" name="Text Placeholder 2">
            <a:extLst>
              <a:ext uri="{FF2B5EF4-FFF2-40B4-BE49-F238E27FC236}">
                <a16:creationId xmlns:a16="http://schemas.microsoft.com/office/drawing/2014/main" id="{1E609C77-9570-6CD4-9A2E-652E8FF23CB1}"/>
              </a:ext>
            </a:extLst>
          </p:cNvPr>
          <p:cNvSpPr>
            <a:spLocks noGrp="1"/>
          </p:cNvSpPr>
          <p:nvPr>
            <p:ph type="body" idx="1"/>
          </p:nvPr>
        </p:nvSpPr>
        <p:spPr>
          <a:xfrm>
            <a:off x="360210" y="1312057"/>
            <a:ext cx="4137178" cy="862818"/>
          </a:xfrm>
          <a:ln>
            <a:solidFill>
              <a:schemeClr val="tx2"/>
            </a:solidFill>
          </a:ln>
        </p:spPr>
        <p:txBody>
          <a:bodyPr/>
          <a:lstStyle/>
          <a:p>
            <a:pPr algn="ctr"/>
            <a:r>
              <a:rPr lang="en-US" dirty="0"/>
              <a:t>Original Medicare	</a:t>
            </a:r>
          </a:p>
        </p:txBody>
      </p:sp>
      <p:sp>
        <p:nvSpPr>
          <p:cNvPr id="4" name="Content Placeholder 3">
            <a:extLst>
              <a:ext uri="{FF2B5EF4-FFF2-40B4-BE49-F238E27FC236}">
                <a16:creationId xmlns:a16="http://schemas.microsoft.com/office/drawing/2014/main" id="{487CBE84-C7EB-5436-147C-95E8A981A472}"/>
              </a:ext>
            </a:extLst>
          </p:cNvPr>
          <p:cNvSpPr>
            <a:spLocks noGrp="1"/>
          </p:cNvSpPr>
          <p:nvPr>
            <p:ph sz="half" idx="2"/>
          </p:nvPr>
        </p:nvSpPr>
        <p:spPr>
          <a:ln>
            <a:solidFill>
              <a:schemeClr val="tx2"/>
            </a:solidFill>
          </a:ln>
        </p:spPr>
        <p:txBody>
          <a:bodyPr>
            <a:normAutofit/>
          </a:bodyPr>
          <a:lstStyle/>
          <a:p>
            <a:pPr marL="342900" indent="-342900">
              <a:buFont typeface="Arial" panose="020B0604020202020204" pitchFamily="34" charset="0"/>
              <a:buChar char="•"/>
            </a:pPr>
            <a:r>
              <a:rPr lang="en-US" dirty="0"/>
              <a:t>Medicare Part A</a:t>
            </a:r>
          </a:p>
          <a:p>
            <a:pPr lvl="1"/>
            <a:r>
              <a:rPr lang="en-US" dirty="0"/>
              <a:t>Hospital (inpatient)</a:t>
            </a:r>
          </a:p>
          <a:p>
            <a:pPr marL="342900" indent="-342900">
              <a:buFont typeface="Arial" panose="020B0604020202020204" pitchFamily="34" charset="0"/>
              <a:buChar char="•"/>
            </a:pPr>
            <a:r>
              <a:rPr lang="en-US" dirty="0"/>
              <a:t>Medicare Part B</a:t>
            </a:r>
          </a:p>
          <a:p>
            <a:pPr lvl="1"/>
            <a:r>
              <a:rPr lang="en-US" dirty="0"/>
              <a:t>Medical (outpatient)</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Medicare Part D</a:t>
            </a:r>
          </a:p>
          <a:p>
            <a:pPr lvl="1"/>
            <a:r>
              <a:rPr lang="en-US" dirty="0"/>
              <a:t>Prescription drug plans</a:t>
            </a:r>
          </a:p>
        </p:txBody>
      </p:sp>
      <p:sp>
        <p:nvSpPr>
          <p:cNvPr id="5" name="Text Placeholder 4">
            <a:extLst>
              <a:ext uri="{FF2B5EF4-FFF2-40B4-BE49-F238E27FC236}">
                <a16:creationId xmlns:a16="http://schemas.microsoft.com/office/drawing/2014/main" id="{988507A0-9741-0715-F820-F75790EAC31B}"/>
              </a:ext>
            </a:extLst>
          </p:cNvPr>
          <p:cNvSpPr>
            <a:spLocks noGrp="1"/>
          </p:cNvSpPr>
          <p:nvPr>
            <p:ph type="body" sz="quarter" idx="3"/>
          </p:nvPr>
        </p:nvSpPr>
        <p:spPr>
          <a:xfrm>
            <a:off x="4645025" y="1312056"/>
            <a:ext cx="4160111" cy="862819"/>
          </a:xfrm>
          <a:ln>
            <a:solidFill>
              <a:schemeClr val="tx2"/>
            </a:solidFill>
          </a:ln>
        </p:spPr>
        <p:txBody>
          <a:bodyPr/>
          <a:lstStyle/>
          <a:p>
            <a:pPr algn="ctr"/>
            <a:r>
              <a:rPr lang="en-US" dirty="0"/>
              <a:t>Medicare Advantage</a:t>
            </a:r>
            <a:br>
              <a:rPr lang="en-US" dirty="0"/>
            </a:br>
            <a:r>
              <a:rPr lang="en-US" i="1" dirty="0"/>
              <a:t>Medicare Part C</a:t>
            </a:r>
          </a:p>
        </p:txBody>
      </p:sp>
      <p:sp>
        <p:nvSpPr>
          <p:cNvPr id="6" name="Content Placeholder 5">
            <a:extLst>
              <a:ext uri="{FF2B5EF4-FFF2-40B4-BE49-F238E27FC236}">
                <a16:creationId xmlns:a16="http://schemas.microsoft.com/office/drawing/2014/main" id="{5B437F91-73C0-6891-3262-3EDD6CA2F4AD}"/>
              </a:ext>
            </a:extLst>
          </p:cNvPr>
          <p:cNvSpPr>
            <a:spLocks noGrp="1"/>
          </p:cNvSpPr>
          <p:nvPr>
            <p:ph sz="quarter" idx="4"/>
          </p:nvPr>
        </p:nvSpPr>
        <p:spPr>
          <a:ln>
            <a:solidFill>
              <a:schemeClr val="tx2"/>
            </a:solidFill>
          </a:ln>
        </p:spPr>
        <p:txBody>
          <a:bodyPr>
            <a:normAutofit/>
          </a:bodyPr>
          <a:lstStyle/>
          <a:p>
            <a:pPr marL="342900" indent="-342900">
              <a:buFont typeface="Arial" panose="020B0604020202020204" pitchFamily="34" charset="0"/>
              <a:buChar char="•"/>
            </a:pPr>
            <a:r>
              <a:rPr lang="en-US" dirty="0"/>
              <a:t>Medicare Advantage – Prescription Drug </a:t>
            </a:r>
          </a:p>
          <a:p>
            <a:pPr marL="457200" lvl="1" indent="0">
              <a:buNone/>
            </a:pPr>
            <a:r>
              <a:rPr lang="en-US" sz="2400" dirty="0"/>
              <a:t>(MA-PD) plans</a:t>
            </a:r>
          </a:p>
          <a:p>
            <a:pPr lvl="1"/>
            <a:r>
              <a:rPr lang="en-US" sz="2100" dirty="0"/>
              <a:t>Consolidate in one package</a:t>
            </a:r>
          </a:p>
          <a:p>
            <a:pPr lvl="2"/>
            <a:r>
              <a:rPr lang="en-US" dirty="0"/>
              <a:t>Hospital (inpatient)</a:t>
            </a:r>
          </a:p>
          <a:p>
            <a:pPr lvl="2"/>
            <a:r>
              <a:rPr lang="en-US" dirty="0"/>
              <a:t>Medical (outpatient)</a:t>
            </a:r>
          </a:p>
          <a:p>
            <a:pPr lvl="2"/>
            <a:r>
              <a:rPr lang="en-US" dirty="0"/>
              <a:t>Prescription drugs </a:t>
            </a:r>
          </a:p>
          <a:p>
            <a:pPr lvl="2"/>
            <a:r>
              <a:rPr lang="en-US" dirty="0"/>
              <a:t>Additional benefits</a:t>
            </a:r>
          </a:p>
        </p:txBody>
      </p:sp>
      <p:sp>
        <p:nvSpPr>
          <p:cNvPr id="10" name="Slide Number Placeholder 9">
            <a:extLst>
              <a:ext uri="{FF2B5EF4-FFF2-40B4-BE49-F238E27FC236}">
                <a16:creationId xmlns:a16="http://schemas.microsoft.com/office/drawing/2014/main" id="{65B1652A-5EE6-AD3C-4CC7-041C2805DA6D}"/>
              </a:ext>
            </a:extLst>
          </p:cNvPr>
          <p:cNvSpPr>
            <a:spLocks noGrp="1"/>
          </p:cNvSpPr>
          <p:nvPr>
            <p:ph type="sldNum" sz="quarter" idx="12"/>
          </p:nvPr>
        </p:nvSpPr>
        <p:spPr/>
        <p:txBody>
          <a:bodyPr/>
          <a:lstStyle/>
          <a:p>
            <a:pPr>
              <a:defRPr/>
            </a:pPr>
            <a:fld id="{E888D790-73BF-4ED7-BC7A-4F169239321F}" type="slidenum">
              <a:rPr lang="en-US" altLang="en-US" smtClean="0"/>
              <a:pPr>
                <a:defRPr/>
              </a:pPr>
              <a:t>35</a:t>
            </a:fld>
            <a:endParaRPr lang="en-US" altLang="en-US" dirty="0"/>
          </a:p>
        </p:txBody>
      </p:sp>
      <p:sp>
        <p:nvSpPr>
          <p:cNvPr id="11" name="Footer Placeholder 10">
            <a:extLst>
              <a:ext uri="{FF2B5EF4-FFF2-40B4-BE49-F238E27FC236}">
                <a16:creationId xmlns:a16="http://schemas.microsoft.com/office/drawing/2014/main" id="{3D0E1972-9962-27B1-812E-B16CB887D466}"/>
              </a:ext>
            </a:extLst>
          </p:cNvPr>
          <p:cNvSpPr>
            <a:spLocks noGrp="1"/>
          </p:cNvSpPr>
          <p:nvPr>
            <p:ph type="ftr" sz="quarter" idx="11"/>
          </p:nvPr>
        </p:nvSpPr>
        <p:spPr/>
        <p:txBody>
          <a:bodyPr/>
          <a:lstStyle/>
          <a:p>
            <a:pPr>
              <a:defRPr/>
            </a:pPr>
            <a:r>
              <a:rPr lang="en-US"/>
              <a:t>YOU and Medicare, DRS</a:t>
            </a:r>
            <a:endParaRPr lang="en-US" dirty="0"/>
          </a:p>
        </p:txBody>
      </p:sp>
      <p:sp>
        <p:nvSpPr>
          <p:cNvPr id="12" name="Date Placeholder 11">
            <a:extLst>
              <a:ext uri="{FF2B5EF4-FFF2-40B4-BE49-F238E27FC236}">
                <a16:creationId xmlns:a16="http://schemas.microsoft.com/office/drawing/2014/main" id="{2FA208D9-F832-4D13-87AB-08494BA69C21}"/>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8366416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n-US" altLang="en-US" dirty="0">
                <a:latin typeface="Segoe UI" panose="020B0502040204020203" pitchFamily="34" charset="0"/>
                <a:cs typeface="Segoe UI" panose="020B0502040204020203" pitchFamily="34" charset="0"/>
              </a:rPr>
              <a:t>Medicare card</a:t>
            </a:r>
          </a:p>
        </p:txBody>
      </p:sp>
      <p:pic>
        <p:nvPicPr>
          <p:cNvPr id="59397" name="Picture 2"/>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973233" y="1916414"/>
            <a:ext cx="4800600" cy="302517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88467236-7422-5928-9657-356C981125C8}"/>
              </a:ext>
            </a:extLst>
          </p:cNvPr>
          <p:cNvSpPr>
            <a:spLocks noGrp="1"/>
          </p:cNvSpPr>
          <p:nvPr>
            <p:ph type="sldNum" sz="quarter" idx="12"/>
          </p:nvPr>
        </p:nvSpPr>
        <p:spPr/>
        <p:txBody>
          <a:bodyPr/>
          <a:lstStyle/>
          <a:p>
            <a:pPr>
              <a:defRPr/>
            </a:pPr>
            <a:fld id="{E351D9A5-9C9F-40D1-990C-8B5C77764C22}" type="slidenum">
              <a:rPr lang="en-US" altLang="en-US" smtClean="0"/>
              <a:pPr>
                <a:defRPr/>
              </a:pPr>
              <a:t>36</a:t>
            </a:fld>
            <a:endParaRPr lang="en-US" altLang="en-US" dirty="0"/>
          </a:p>
        </p:txBody>
      </p:sp>
      <p:sp>
        <p:nvSpPr>
          <p:cNvPr id="6" name="Footer Placeholder 5">
            <a:extLst>
              <a:ext uri="{FF2B5EF4-FFF2-40B4-BE49-F238E27FC236}">
                <a16:creationId xmlns:a16="http://schemas.microsoft.com/office/drawing/2014/main" id="{417763EA-7B83-28C3-6036-802ECF9F977C}"/>
              </a:ext>
            </a:extLst>
          </p:cNvPr>
          <p:cNvSpPr>
            <a:spLocks noGrp="1"/>
          </p:cNvSpPr>
          <p:nvPr>
            <p:ph type="ftr" sz="quarter" idx="11"/>
          </p:nvPr>
        </p:nvSpPr>
        <p:spPr/>
        <p:txBody>
          <a:bodyPr/>
          <a:lstStyle/>
          <a:p>
            <a:pPr>
              <a:defRPr/>
            </a:pPr>
            <a:r>
              <a:rPr lang="en-US"/>
              <a:t>YOU and Medicare, DRS</a:t>
            </a:r>
            <a:endParaRPr lang="en-US" dirty="0"/>
          </a:p>
        </p:txBody>
      </p:sp>
      <p:sp>
        <p:nvSpPr>
          <p:cNvPr id="7" name="Date Placeholder 6">
            <a:extLst>
              <a:ext uri="{FF2B5EF4-FFF2-40B4-BE49-F238E27FC236}">
                <a16:creationId xmlns:a16="http://schemas.microsoft.com/office/drawing/2014/main" id="{14CA2E22-C3D3-EB17-A447-FA8618897FEF}"/>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5494692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A8E0E-01AA-F63F-754B-413A90591EF6}"/>
              </a:ext>
            </a:extLst>
          </p:cNvPr>
          <p:cNvSpPr>
            <a:spLocks noGrp="1"/>
          </p:cNvSpPr>
          <p:nvPr>
            <p:ph type="title"/>
          </p:nvPr>
        </p:nvSpPr>
        <p:spPr/>
        <p:txBody>
          <a:bodyPr/>
          <a:lstStyle/>
          <a:p>
            <a:r>
              <a:rPr lang="en-US" dirty="0"/>
              <a:t>You </a:t>
            </a:r>
            <a:r>
              <a:rPr lang="en-US" u="sng" dirty="0"/>
              <a:t>may</a:t>
            </a:r>
            <a:r>
              <a:rPr lang="en-US" dirty="0"/>
              <a:t> need more insurance</a:t>
            </a:r>
          </a:p>
        </p:txBody>
      </p:sp>
      <p:sp>
        <p:nvSpPr>
          <p:cNvPr id="3" name="Content Placeholder 2">
            <a:extLst>
              <a:ext uri="{FF2B5EF4-FFF2-40B4-BE49-F238E27FC236}">
                <a16:creationId xmlns:a16="http://schemas.microsoft.com/office/drawing/2014/main" id="{E9D516DB-2391-CD07-2582-3B100E968F55}"/>
              </a:ext>
            </a:extLst>
          </p:cNvPr>
          <p:cNvSpPr>
            <a:spLocks noGrp="1"/>
          </p:cNvSpPr>
          <p:nvPr>
            <p:ph idx="1"/>
          </p:nvPr>
        </p:nvSpPr>
        <p:spPr/>
        <p:txBody>
          <a:bodyPr/>
          <a:lstStyle/>
          <a:p>
            <a:pPr marL="342900" indent="-342900">
              <a:buFont typeface="Arial" panose="020B0604020202020204" pitchFamily="34" charset="0"/>
              <a:buChar char="•"/>
            </a:pPr>
            <a:r>
              <a:rPr lang="en-US" dirty="0"/>
              <a:t>Services not covered by Medicare</a:t>
            </a:r>
          </a:p>
          <a:p>
            <a:pPr marL="342900" indent="-342900">
              <a:buFont typeface="Arial" panose="020B0604020202020204" pitchFamily="34" charset="0"/>
              <a:buChar char="•"/>
            </a:pPr>
            <a:r>
              <a:rPr lang="en-US" dirty="0"/>
              <a:t>Part A deductible, coinsurance, co-pays</a:t>
            </a:r>
          </a:p>
          <a:p>
            <a:pPr lvl="1"/>
            <a:r>
              <a:rPr lang="en-US" dirty="0"/>
              <a:t>And services not paid 100%</a:t>
            </a:r>
          </a:p>
          <a:p>
            <a:pPr marL="342900" indent="-342900">
              <a:buFont typeface="Arial" panose="020B0604020202020204" pitchFamily="34" charset="0"/>
              <a:buChar char="•"/>
            </a:pPr>
            <a:r>
              <a:rPr lang="en-US" dirty="0"/>
              <a:t>Part B deductible, coinsurance, co-pays</a:t>
            </a:r>
          </a:p>
          <a:p>
            <a:pPr lvl="1"/>
            <a:r>
              <a:rPr lang="en-US" dirty="0"/>
              <a:t>And services not paid 100%</a:t>
            </a:r>
          </a:p>
        </p:txBody>
      </p:sp>
      <p:sp>
        <p:nvSpPr>
          <p:cNvPr id="7" name="Slide Number Placeholder 6">
            <a:extLst>
              <a:ext uri="{FF2B5EF4-FFF2-40B4-BE49-F238E27FC236}">
                <a16:creationId xmlns:a16="http://schemas.microsoft.com/office/drawing/2014/main" id="{5188065E-3B1E-C6B2-6EA8-F3DD124BBC70}"/>
              </a:ext>
            </a:extLst>
          </p:cNvPr>
          <p:cNvSpPr>
            <a:spLocks noGrp="1"/>
          </p:cNvSpPr>
          <p:nvPr>
            <p:ph type="sldNum" sz="quarter" idx="12"/>
          </p:nvPr>
        </p:nvSpPr>
        <p:spPr/>
        <p:txBody>
          <a:bodyPr/>
          <a:lstStyle/>
          <a:p>
            <a:pPr>
              <a:defRPr/>
            </a:pPr>
            <a:fld id="{E351D9A5-9C9F-40D1-990C-8B5C77764C22}" type="slidenum">
              <a:rPr lang="en-US" altLang="en-US" smtClean="0"/>
              <a:pPr>
                <a:defRPr/>
              </a:pPr>
              <a:t>37</a:t>
            </a:fld>
            <a:endParaRPr lang="en-US" altLang="en-US" dirty="0"/>
          </a:p>
        </p:txBody>
      </p:sp>
      <p:sp>
        <p:nvSpPr>
          <p:cNvPr id="8" name="Footer Placeholder 7">
            <a:extLst>
              <a:ext uri="{FF2B5EF4-FFF2-40B4-BE49-F238E27FC236}">
                <a16:creationId xmlns:a16="http://schemas.microsoft.com/office/drawing/2014/main" id="{C0C03873-B9B4-828D-AC28-4B93BC78DAC9}"/>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77D31C0E-103D-0C89-7B5F-216CBFCE14B5}"/>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5707727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61CC0-137F-9BBE-C23E-39E02603B045}"/>
              </a:ext>
            </a:extLst>
          </p:cNvPr>
          <p:cNvSpPr>
            <a:spLocks noGrp="1"/>
          </p:cNvSpPr>
          <p:nvPr>
            <p:ph type="title"/>
          </p:nvPr>
        </p:nvSpPr>
        <p:spPr/>
        <p:txBody>
          <a:bodyPr/>
          <a:lstStyle/>
          <a:p>
            <a:r>
              <a:rPr lang="en-US" dirty="0"/>
              <a:t>Not covered by Medicare</a:t>
            </a:r>
          </a:p>
        </p:txBody>
      </p:sp>
      <p:sp>
        <p:nvSpPr>
          <p:cNvPr id="3" name="Content Placeholder 2">
            <a:extLst>
              <a:ext uri="{FF2B5EF4-FFF2-40B4-BE49-F238E27FC236}">
                <a16:creationId xmlns:a16="http://schemas.microsoft.com/office/drawing/2014/main" id="{8391F5D8-EA6C-8EBA-BE38-027DAD7C2530}"/>
              </a:ext>
            </a:extLst>
          </p:cNvPr>
          <p:cNvSpPr>
            <a:spLocks noGrp="1"/>
          </p:cNvSpPr>
          <p:nvPr>
            <p:ph idx="1"/>
          </p:nvPr>
        </p:nvSpPr>
        <p:spPr/>
        <p:txBody>
          <a:bodyPr>
            <a:normAutofit/>
          </a:bodyPr>
          <a:lstStyle/>
          <a:p>
            <a:pPr marL="342900" indent="-342900">
              <a:buFont typeface="Arial" panose="020B0604020202020204" pitchFamily="34" charset="0"/>
              <a:buChar char="•"/>
            </a:pPr>
            <a:r>
              <a:rPr lang="en-US" dirty="0"/>
              <a:t>Prescription drugs</a:t>
            </a:r>
          </a:p>
          <a:p>
            <a:pPr marL="342900" indent="-342900">
              <a:buFont typeface="Arial" panose="020B0604020202020204" pitchFamily="34" charset="0"/>
              <a:buChar char="•"/>
            </a:pPr>
            <a:r>
              <a:rPr lang="en-US" dirty="0"/>
              <a:t>Most dental care</a:t>
            </a:r>
          </a:p>
          <a:p>
            <a:pPr marL="342900" indent="-342900">
              <a:buFont typeface="Arial" panose="020B0604020202020204" pitchFamily="34" charset="0"/>
              <a:buChar char="•"/>
            </a:pPr>
            <a:r>
              <a:rPr lang="en-US" dirty="0"/>
              <a:t>Eye exams (nor prescription glasses)</a:t>
            </a:r>
          </a:p>
          <a:p>
            <a:pPr marL="342900" indent="-342900">
              <a:buFont typeface="Arial" panose="020B0604020202020204" pitchFamily="34" charset="0"/>
              <a:buChar char="•"/>
            </a:pPr>
            <a:r>
              <a:rPr lang="en-US" dirty="0"/>
              <a:t>Massage therapy, chiropractic care</a:t>
            </a:r>
          </a:p>
          <a:p>
            <a:pPr marL="342900" indent="-342900">
              <a:buFont typeface="Arial" panose="020B0604020202020204" pitchFamily="34" charset="0"/>
              <a:buChar char="•"/>
            </a:pPr>
            <a:r>
              <a:rPr lang="en-US" dirty="0"/>
              <a:t>Hearing aids and exams for fitting them</a:t>
            </a:r>
          </a:p>
        </p:txBody>
      </p:sp>
      <p:sp>
        <p:nvSpPr>
          <p:cNvPr id="7" name="Slide Number Placeholder 6">
            <a:extLst>
              <a:ext uri="{FF2B5EF4-FFF2-40B4-BE49-F238E27FC236}">
                <a16:creationId xmlns:a16="http://schemas.microsoft.com/office/drawing/2014/main" id="{D3F3A200-28D3-E9CC-E109-047A9356EDE4}"/>
              </a:ext>
            </a:extLst>
          </p:cNvPr>
          <p:cNvSpPr>
            <a:spLocks noGrp="1"/>
          </p:cNvSpPr>
          <p:nvPr>
            <p:ph type="sldNum" sz="quarter" idx="12"/>
          </p:nvPr>
        </p:nvSpPr>
        <p:spPr/>
        <p:txBody>
          <a:bodyPr/>
          <a:lstStyle/>
          <a:p>
            <a:pPr>
              <a:defRPr/>
            </a:pPr>
            <a:fld id="{E351D9A5-9C9F-40D1-990C-8B5C77764C22}" type="slidenum">
              <a:rPr lang="en-US" altLang="en-US" smtClean="0"/>
              <a:pPr>
                <a:defRPr/>
              </a:pPr>
              <a:t>38</a:t>
            </a:fld>
            <a:endParaRPr lang="en-US" altLang="en-US" dirty="0"/>
          </a:p>
        </p:txBody>
      </p:sp>
      <p:sp>
        <p:nvSpPr>
          <p:cNvPr id="8" name="Footer Placeholder 7">
            <a:extLst>
              <a:ext uri="{FF2B5EF4-FFF2-40B4-BE49-F238E27FC236}">
                <a16:creationId xmlns:a16="http://schemas.microsoft.com/office/drawing/2014/main" id="{CD178AA9-A5F5-3D1D-58C7-34F7E8DC6396}"/>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BFC595F8-DC81-011A-0A9D-0951B50D1188}"/>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881877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79769-AAED-BE12-3950-F824F850FFC4}"/>
              </a:ext>
            </a:extLst>
          </p:cNvPr>
          <p:cNvSpPr>
            <a:spLocks noGrp="1"/>
          </p:cNvSpPr>
          <p:nvPr>
            <p:ph type="title"/>
          </p:nvPr>
        </p:nvSpPr>
        <p:spPr/>
        <p:txBody>
          <a:bodyPr/>
          <a:lstStyle/>
          <a:p>
            <a:r>
              <a:rPr lang="en-US" dirty="0"/>
              <a:t>Choosing the approach</a:t>
            </a:r>
          </a:p>
        </p:txBody>
      </p:sp>
      <p:sp>
        <p:nvSpPr>
          <p:cNvPr id="3" name="Content Placeholder 2">
            <a:extLst>
              <a:ext uri="{FF2B5EF4-FFF2-40B4-BE49-F238E27FC236}">
                <a16:creationId xmlns:a16="http://schemas.microsoft.com/office/drawing/2014/main" id="{25B87FDA-00E7-C0B2-5A26-1FDD5AB4A8EC}"/>
              </a:ext>
            </a:extLst>
          </p:cNvPr>
          <p:cNvSpPr>
            <a:spLocks noGrp="1"/>
          </p:cNvSpPr>
          <p:nvPr>
            <p:ph idx="1"/>
          </p:nvPr>
        </p:nvSpPr>
        <p:spPr/>
        <p:txBody>
          <a:bodyPr/>
          <a:lstStyle/>
          <a:p>
            <a:pPr marL="457200" indent="-457200">
              <a:buFont typeface="Arial" panose="020B0604020202020204" pitchFamily="34" charset="0"/>
              <a:buChar char="•"/>
            </a:pPr>
            <a:r>
              <a:rPr lang="en-US" dirty="0"/>
              <a:t>There are pro’s and con’s to each approach</a:t>
            </a:r>
          </a:p>
          <a:p>
            <a:pPr marL="457200" indent="-457200">
              <a:buFont typeface="Arial" panose="020B0604020202020204" pitchFamily="34" charset="0"/>
              <a:buChar char="•"/>
            </a:pPr>
            <a:r>
              <a:rPr lang="en-US" dirty="0"/>
              <a:t>These are very personal, of course</a:t>
            </a:r>
          </a:p>
          <a:p>
            <a:pPr marL="457200" indent="-457200">
              <a:buFont typeface="Arial" panose="020B0604020202020204" pitchFamily="34" charset="0"/>
              <a:buChar char="•"/>
            </a:pPr>
            <a:r>
              <a:rPr lang="en-US" dirty="0"/>
              <a:t>Before we talk about details for coverage, let’s focus on options and costs</a:t>
            </a:r>
          </a:p>
          <a:p>
            <a:endParaRPr lang="en-US" dirty="0"/>
          </a:p>
          <a:p>
            <a:endParaRPr lang="en-US" dirty="0"/>
          </a:p>
          <a:p>
            <a:endParaRPr lang="en-US" dirty="0"/>
          </a:p>
          <a:p>
            <a:endParaRPr lang="en-US" dirty="0"/>
          </a:p>
        </p:txBody>
      </p:sp>
      <p:sp>
        <p:nvSpPr>
          <p:cNvPr id="7" name="Slide Number Placeholder 6">
            <a:extLst>
              <a:ext uri="{FF2B5EF4-FFF2-40B4-BE49-F238E27FC236}">
                <a16:creationId xmlns:a16="http://schemas.microsoft.com/office/drawing/2014/main" id="{7A7F7EF2-7290-E43D-7207-928D41F00287}"/>
              </a:ext>
            </a:extLst>
          </p:cNvPr>
          <p:cNvSpPr>
            <a:spLocks noGrp="1"/>
          </p:cNvSpPr>
          <p:nvPr>
            <p:ph type="sldNum" sz="quarter" idx="12"/>
          </p:nvPr>
        </p:nvSpPr>
        <p:spPr/>
        <p:txBody>
          <a:bodyPr/>
          <a:lstStyle/>
          <a:p>
            <a:pPr>
              <a:defRPr/>
            </a:pPr>
            <a:fld id="{E351D9A5-9C9F-40D1-990C-8B5C77764C22}" type="slidenum">
              <a:rPr lang="en-US" altLang="en-US" smtClean="0"/>
              <a:pPr>
                <a:defRPr/>
              </a:pPr>
              <a:t>39</a:t>
            </a:fld>
            <a:endParaRPr lang="en-US" altLang="en-US" dirty="0"/>
          </a:p>
        </p:txBody>
      </p:sp>
      <p:sp>
        <p:nvSpPr>
          <p:cNvPr id="8" name="Footer Placeholder 7">
            <a:extLst>
              <a:ext uri="{FF2B5EF4-FFF2-40B4-BE49-F238E27FC236}">
                <a16:creationId xmlns:a16="http://schemas.microsoft.com/office/drawing/2014/main" id="{AC624EC5-1881-AF26-A632-A0EA4A62598A}"/>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1C4B057C-5C19-E703-907C-A2A64DE74333}"/>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036203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C5B16-FF0B-BF3B-0C5F-6C2783B1C4BE}"/>
              </a:ext>
            </a:extLst>
          </p:cNvPr>
          <p:cNvSpPr>
            <a:spLocks noGrp="1"/>
          </p:cNvSpPr>
          <p:nvPr>
            <p:ph type="title"/>
          </p:nvPr>
        </p:nvSpPr>
        <p:spPr/>
        <p:txBody>
          <a:bodyPr/>
          <a:lstStyle/>
          <a:p>
            <a:r>
              <a:rPr lang="en-US" dirty="0"/>
              <a:t>Do you know us?</a:t>
            </a:r>
          </a:p>
        </p:txBody>
      </p:sp>
      <p:sp>
        <p:nvSpPr>
          <p:cNvPr id="3" name="Content Placeholder 2">
            <a:extLst>
              <a:ext uri="{FF2B5EF4-FFF2-40B4-BE49-F238E27FC236}">
                <a16:creationId xmlns:a16="http://schemas.microsoft.com/office/drawing/2014/main" id="{4340EEE6-3751-B560-5FA3-1E7842E76B26}"/>
              </a:ext>
            </a:extLst>
          </p:cNvPr>
          <p:cNvSpPr>
            <a:spLocks noGrp="1"/>
          </p:cNvSpPr>
          <p:nvPr>
            <p:ph idx="1"/>
          </p:nvPr>
        </p:nvSpPr>
        <p:spPr/>
        <p:txBody>
          <a:bodyPr/>
          <a:lstStyle/>
          <a:p>
            <a:r>
              <a:rPr lang="en-US" dirty="0"/>
              <a:t>Q1 / Heard of SHIBA?</a:t>
            </a:r>
          </a:p>
          <a:p>
            <a:r>
              <a:rPr lang="en-US" dirty="0"/>
              <a:t>Q2 / Worked with a SHIBA volunteer?</a:t>
            </a:r>
          </a:p>
        </p:txBody>
      </p:sp>
      <p:sp>
        <p:nvSpPr>
          <p:cNvPr id="7" name="Slide Number Placeholder 6">
            <a:extLst>
              <a:ext uri="{FF2B5EF4-FFF2-40B4-BE49-F238E27FC236}">
                <a16:creationId xmlns:a16="http://schemas.microsoft.com/office/drawing/2014/main" id="{4ECBD4C7-8D89-4E97-35F3-1FDC74587C0F}"/>
              </a:ext>
            </a:extLst>
          </p:cNvPr>
          <p:cNvSpPr>
            <a:spLocks noGrp="1"/>
          </p:cNvSpPr>
          <p:nvPr>
            <p:ph type="sldNum" sz="quarter" idx="12"/>
          </p:nvPr>
        </p:nvSpPr>
        <p:spPr/>
        <p:txBody>
          <a:bodyPr/>
          <a:lstStyle/>
          <a:p>
            <a:pPr>
              <a:defRPr/>
            </a:pPr>
            <a:fld id="{E351D9A5-9C9F-40D1-990C-8B5C77764C22}" type="slidenum">
              <a:rPr lang="en-US" altLang="en-US" smtClean="0"/>
              <a:pPr>
                <a:defRPr/>
              </a:pPr>
              <a:t>4</a:t>
            </a:fld>
            <a:endParaRPr lang="en-US" altLang="en-US" dirty="0"/>
          </a:p>
        </p:txBody>
      </p:sp>
      <p:sp>
        <p:nvSpPr>
          <p:cNvPr id="8" name="Footer Placeholder 7">
            <a:extLst>
              <a:ext uri="{FF2B5EF4-FFF2-40B4-BE49-F238E27FC236}">
                <a16:creationId xmlns:a16="http://schemas.microsoft.com/office/drawing/2014/main" id="{EBDFE752-7A17-5D38-70A0-02F53E44DD9C}"/>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E94D4B51-0906-A0CB-FF3E-5B89B70922BE}"/>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9558092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3CF3E-FCBD-668F-130E-BCCF53CE0B92}"/>
              </a:ext>
            </a:extLst>
          </p:cNvPr>
          <p:cNvSpPr>
            <a:spLocks noGrp="1"/>
          </p:cNvSpPr>
          <p:nvPr>
            <p:ph type="title"/>
          </p:nvPr>
        </p:nvSpPr>
        <p:spPr/>
        <p:txBody>
          <a:bodyPr/>
          <a:lstStyle/>
          <a:p>
            <a:r>
              <a:rPr lang="en-US" dirty="0"/>
              <a:t>Original Medicare</a:t>
            </a:r>
          </a:p>
        </p:txBody>
      </p:sp>
      <p:sp>
        <p:nvSpPr>
          <p:cNvPr id="3" name="Content Placeholder 2">
            <a:extLst>
              <a:ext uri="{FF2B5EF4-FFF2-40B4-BE49-F238E27FC236}">
                <a16:creationId xmlns:a16="http://schemas.microsoft.com/office/drawing/2014/main" id="{7E87FEBC-99E8-E5CC-1E78-FA64AE841BFA}"/>
              </a:ext>
            </a:extLst>
          </p:cNvPr>
          <p:cNvSpPr>
            <a:spLocks noGrp="1"/>
          </p:cNvSpPr>
          <p:nvPr>
            <p:ph sz="half" idx="1"/>
          </p:nvPr>
        </p:nvSpPr>
        <p:spPr/>
        <p:txBody>
          <a:bodyPr/>
          <a:lstStyle/>
          <a:p>
            <a:r>
              <a:rPr lang="en-US" dirty="0"/>
              <a:t>Recommended reading.</a:t>
            </a:r>
          </a:p>
          <a:p>
            <a:endParaRPr lang="en-US" dirty="0"/>
          </a:p>
          <a:p>
            <a:r>
              <a:rPr lang="en-US" dirty="0">
                <a:hlinkClick r:id="rId3"/>
              </a:rPr>
              <a:t>Medicare &amp; You 2024 Handbook</a:t>
            </a:r>
            <a:endParaRPr lang="en-US" dirty="0"/>
          </a:p>
          <a:p>
            <a:endParaRPr lang="en-US" dirty="0"/>
          </a:p>
          <a:p>
            <a:endParaRPr lang="en-US" dirty="0"/>
          </a:p>
          <a:p>
            <a:endParaRPr lang="en-US" dirty="0"/>
          </a:p>
        </p:txBody>
      </p:sp>
      <p:pic>
        <p:nvPicPr>
          <p:cNvPr id="9" name="Picture 8">
            <a:extLst>
              <a:ext uri="{FF2B5EF4-FFF2-40B4-BE49-F238E27FC236}">
                <a16:creationId xmlns:a16="http://schemas.microsoft.com/office/drawing/2014/main" id="{8FE83BFA-1264-9F44-206D-41A192FA3FAC}"/>
              </a:ext>
            </a:extLst>
          </p:cNvPr>
          <p:cNvPicPr>
            <a:picLocks noChangeAspect="1"/>
          </p:cNvPicPr>
          <p:nvPr/>
        </p:nvPicPr>
        <p:blipFill>
          <a:blip r:embed="rId4"/>
          <a:stretch>
            <a:fillRect/>
          </a:stretch>
        </p:blipFill>
        <p:spPr>
          <a:xfrm>
            <a:off x="4781550" y="1053419"/>
            <a:ext cx="3474720" cy="5121270"/>
          </a:xfrm>
          <a:prstGeom prst="rect">
            <a:avLst/>
          </a:prstGeom>
          <a:ln>
            <a:solidFill>
              <a:schemeClr val="tx2"/>
            </a:solidFill>
          </a:ln>
        </p:spPr>
      </p:pic>
      <mc:AlternateContent xmlns:mc="http://schemas.openxmlformats.org/markup-compatibility/2006" xmlns:p14="http://schemas.microsoft.com/office/powerpoint/2010/main">
        <mc:Choice Requires="p14">
          <p:contentPart p14:bwMode="auto" r:id="rId5">
            <p14:nvContentPartPr>
              <p14:cNvPr id="10" name="Ink 9">
                <a:extLst>
                  <a:ext uri="{FF2B5EF4-FFF2-40B4-BE49-F238E27FC236}">
                    <a16:creationId xmlns:a16="http://schemas.microsoft.com/office/drawing/2014/main" id="{CAC8FCDC-BF62-4808-F279-882A647B64C7}"/>
                  </a:ext>
                </a:extLst>
              </p14:cNvPr>
              <p14:cNvContentPartPr/>
              <p14:nvPr/>
            </p14:nvContentPartPr>
            <p14:xfrm>
              <a:off x="5660189" y="5500149"/>
              <a:ext cx="2446560" cy="15120"/>
            </p14:xfrm>
          </p:contentPart>
        </mc:Choice>
        <mc:Fallback xmlns="">
          <p:pic>
            <p:nvPicPr>
              <p:cNvPr id="10" name="Ink 9">
                <a:extLst>
                  <a:ext uri="{FF2B5EF4-FFF2-40B4-BE49-F238E27FC236}">
                    <a16:creationId xmlns:a16="http://schemas.microsoft.com/office/drawing/2014/main" id="{CAC8FCDC-BF62-4808-F279-882A647B64C7}"/>
                  </a:ext>
                </a:extLst>
              </p:cNvPr>
              <p:cNvPicPr/>
              <p:nvPr/>
            </p:nvPicPr>
            <p:blipFill>
              <a:blip r:embed="rId6"/>
              <a:stretch>
                <a:fillRect/>
              </a:stretch>
            </p:blipFill>
            <p:spPr>
              <a:xfrm>
                <a:off x="5624549" y="5428509"/>
                <a:ext cx="2518200" cy="1587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 name="Ink 10">
                <a:extLst>
                  <a:ext uri="{FF2B5EF4-FFF2-40B4-BE49-F238E27FC236}">
                    <a16:creationId xmlns:a16="http://schemas.microsoft.com/office/drawing/2014/main" id="{123862FF-D0C5-FE1E-686A-18020EFB4692}"/>
                  </a:ext>
                </a:extLst>
              </p14:cNvPr>
              <p14:cNvContentPartPr/>
              <p14:nvPr/>
            </p14:nvContentPartPr>
            <p14:xfrm>
              <a:off x="5268149" y="5732709"/>
              <a:ext cx="2469960" cy="15480"/>
            </p14:xfrm>
          </p:contentPart>
        </mc:Choice>
        <mc:Fallback xmlns="">
          <p:pic>
            <p:nvPicPr>
              <p:cNvPr id="11" name="Ink 10">
                <a:extLst>
                  <a:ext uri="{FF2B5EF4-FFF2-40B4-BE49-F238E27FC236}">
                    <a16:creationId xmlns:a16="http://schemas.microsoft.com/office/drawing/2014/main" id="{123862FF-D0C5-FE1E-686A-18020EFB4692}"/>
                  </a:ext>
                </a:extLst>
              </p:cNvPr>
              <p:cNvPicPr/>
              <p:nvPr/>
            </p:nvPicPr>
            <p:blipFill>
              <a:blip r:embed="rId8"/>
              <a:stretch>
                <a:fillRect/>
              </a:stretch>
            </p:blipFill>
            <p:spPr>
              <a:xfrm>
                <a:off x="5232149" y="5660709"/>
                <a:ext cx="2541600" cy="159120"/>
              </a:xfrm>
              <a:prstGeom prst="rect">
                <a:avLst/>
              </a:prstGeom>
            </p:spPr>
          </p:pic>
        </mc:Fallback>
      </mc:AlternateContent>
      <p:sp>
        <p:nvSpPr>
          <p:cNvPr id="12" name="TextBox 11">
            <a:extLst>
              <a:ext uri="{FF2B5EF4-FFF2-40B4-BE49-F238E27FC236}">
                <a16:creationId xmlns:a16="http://schemas.microsoft.com/office/drawing/2014/main" id="{CC810F02-0464-2EFD-59C4-C22925AF5163}"/>
              </a:ext>
            </a:extLst>
          </p:cNvPr>
          <p:cNvSpPr txBox="1"/>
          <p:nvPr/>
        </p:nvSpPr>
        <p:spPr>
          <a:xfrm>
            <a:off x="3106057" y="5152571"/>
            <a:ext cx="1465943" cy="646331"/>
          </a:xfrm>
          <a:prstGeom prst="rect">
            <a:avLst/>
          </a:prstGeom>
          <a:noFill/>
          <a:ln>
            <a:solidFill>
              <a:schemeClr val="tx2"/>
            </a:solidFill>
          </a:ln>
        </p:spPr>
        <p:txBody>
          <a:bodyPr wrap="square" rtlCol="0">
            <a:spAutoFit/>
          </a:bodyPr>
          <a:lstStyle/>
          <a:p>
            <a:r>
              <a:rPr lang="en-US" dirty="0"/>
              <a:t>Emphasis added</a:t>
            </a:r>
          </a:p>
        </p:txBody>
      </p:sp>
      <p:sp>
        <p:nvSpPr>
          <p:cNvPr id="4" name="Slide Number Placeholder 3">
            <a:extLst>
              <a:ext uri="{FF2B5EF4-FFF2-40B4-BE49-F238E27FC236}">
                <a16:creationId xmlns:a16="http://schemas.microsoft.com/office/drawing/2014/main" id="{1B6FF3B1-D22D-463D-6B54-DB4DE6E75133}"/>
              </a:ext>
            </a:extLst>
          </p:cNvPr>
          <p:cNvSpPr>
            <a:spLocks noGrp="1"/>
          </p:cNvSpPr>
          <p:nvPr>
            <p:ph type="sldNum" sz="quarter" idx="12"/>
          </p:nvPr>
        </p:nvSpPr>
        <p:spPr/>
        <p:txBody>
          <a:bodyPr/>
          <a:lstStyle/>
          <a:p>
            <a:pPr>
              <a:defRPr/>
            </a:pPr>
            <a:fld id="{A5CFD0AA-C17A-4F05-9886-9BCB83C7F57D}" type="slidenum">
              <a:rPr lang="en-US" altLang="en-US" smtClean="0"/>
              <a:pPr>
                <a:defRPr/>
              </a:pPr>
              <a:t>40</a:t>
            </a:fld>
            <a:endParaRPr lang="en-US" altLang="en-US" dirty="0"/>
          </a:p>
        </p:txBody>
      </p:sp>
      <p:sp>
        <p:nvSpPr>
          <p:cNvPr id="8" name="Footer Placeholder 7">
            <a:extLst>
              <a:ext uri="{FF2B5EF4-FFF2-40B4-BE49-F238E27FC236}">
                <a16:creationId xmlns:a16="http://schemas.microsoft.com/office/drawing/2014/main" id="{CEBFCCC4-5D69-5A2E-0E95-A405200AEA08}"/>
              </a:ext>
            </a:extLst>
          </p:cNvPr>
          <p:cNvSpPr>
            <a:spLocks noGrp="1"/>
          </p:cNvSpPr>
          <p:nvPr>
            <p:ph type="ftr" sz="quarter" idx="11"/>
          </p:nvPr>
        </p:nvSpPr>
        <p:spPr/>
        <p:txBody>
          <a:bodyPr/>
          <a:lstStyle/>
          <a:p>
            <a:pPr>
              <a:defRPr/>
            </a:pPr>
            <a:r>
              <a:rPr lang="en-US"/>
              <a:t>YOU and Medicare, DRS</a:t>
            </a:r>
            <a:endParaRPr lang="en-US" dirty="0"/>
          </a:p>
        </p:txBody>
      </p:sp>
      <p:sp>
        <p:nvSpPr>
          <p:cNvPr id="13" name="Date Placeholder 12">
            <a:extLst>
              <a:ext uri="{FF2B5EF4-FFF2-40B4-BE49-F238E27FC236}">
                <a16:creationId xmlns:a16="http://schemas.microsoft.com/office/drawing/2014/main" id="{48D35A5D-7092-DE0D-F721-AEF69618E113}"/>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736407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A2E3B-E1FB-18F7-583E-3B736F29588E}"/>
              </a:ext>
            </a:extLst>
          </p:cNvPr>
          <p:cNvSpPr>
            <a:spLocks noGrp="1"/>
          </p:cNvSpPr>
          <p:nvPr>
            <p:ph type="title"/>
          </p:nvPr>
        </p:nvSpPr>
        <p:spPr/>
        <p:txBody>
          <a:bodyPr/>
          <a:lstStyle/>
          <a:p>
            <a:r>
              <a:rPr lang="en-US" dirty="0"/>
              <a:t>Medicare Advantage</a:t>
            </a:r>
          </a:p>
        </p:txBody>
      </p:sp>
      <p:pic>
        <p:nvPicPr>
          <p:cNvPr id="9" name="Picture 8">
            <a:extLst>
              <a:ext uri="{FF2B5EF4-FFF2-40B4-BE49-F238E27FC236}">
                <a16:creationId xmlns:a16="http://schemas.microsoft.com/office/drawing/2014/main" id="{3BFAAD58-7E55-BE39-367A-33EC4F80B008}"/>
              </a:ext>
            </a:extLst>
          </p:cNvPr>
          <p:cNvPicPr>
            <a:picLocks noChangeAspect="1"/>
          </p:cNvPicPr>
          <p:nvPr/>
        </p:nvPicPr>
        <p:blipFill>
          <a:blip r:embed="rId3"/>
          <a:stretch>
            <a:fillRect/>
          </a:stretch>
        </p:blipFill>
        <p:spPr>
          <a:xfrm>
            <a:off x="648136" y="1140619"/>
            <a:ext cx="4133414" cy="5029200"/>
          </a:xfrm>
          <a:prstGeom prst="rect">
            <a:avLst/>
          </a:prstGeom>
        </p:spPr>
      </p:pic>
      <p:pic>
        <p:nvPicPr>
          <p:cNvPr id="11" name="Picture 10">
            <a:extLst>
              <a:ext uri="{FF2B5EF4-FFF2-40B4-BE49-F238E27FC236}">
                <a16:creationId xmlns:a16="http://schemas.microsoft.com/office/drawing/2014/main" id="{BEFA21A3-46E4-486B-24E2-75C09F0D07E1}"/>
              </a:ext>
            </a:extLst>
          </p:cNvPr>
          <p:cNvPicPr>
            <a:picLocks noChangeAspect="1"/>
          </p:cNvPicPr>
          <p:nvPr/>
        </p:nvPicPr>
        <p:blipFill>
          <a:blip r:embed="rId4"/>
          <a:stretch>
            <a:fillRect/>
          </a:stretch>
        </p:blipFill>
        <p:spPr>
          <a:xfrm>
            <a:off x="4781550" y="1371600"/>
            <a:ext cx="3610401" cy="4114800"/>
          </a:xfrm>
          <a:prstGeom prst="rect">
            <a:avLst/>
          </a:prstGeom>
        </p:spPr>
      </p:pic>
      <p:sp>
        <p:nvSpPr>
          <p:cNvPr id="3" name="Slide Number Placeholder 2">
            <a:extLst>
              <a:ext uri="{FF2B5EF4-FFF2-40B4-BE49-F238E27FC236}">
                <a16:creationId xmlns:a16="http://schemas.microsoft.com/office/drawing/2014/main" id="{DAD6D534-CF47-7CE3-D30A-E7FA462989BB}"/>
              </a:ext>
            </a:extLst>
          </p:cNvPr>
          <p:cNvSpPr>
            <a:spLocks noGrp="1"/>
          </p:cNvSpPr>
          <p:nvPr>
            <p:ph type="sldNum" sz="quarter" idx="12"/>
          </p:nvPr>
        </p:nvSpPr>
        <p:spPr/>
        <p:txBody>
          <a:bodyPr/>
          <a:lstStyle/>
          <a:p>
            <a:pPr>
              <a:defRPr/>
            </a:pPr>
            <a:fld id="{A5CFD0AA-C17A-4F05-9886-9BCB83C7F57D}" type="slidenum">
              <a:rPr lang="en-US" altLang="en-US" smtClean="0"/>
              <a:pPr>
                <a:defRPr/>
              </a:pPr>
              <a:t>41</a:t>
            </a:fld>
            <a:endParaRPr lang="en-US" altLang="en-US" dirty="0"/>
          </a:p>
        </p:txBody>
      </p:sp>
      <p:sp>
        <p:nvSpPr>
          <p:cNvPr id="4" name="Footer Placeholder 3">
            <a:extLst>
              <a:ext uri="{FF2B5EF4-FFF2-40B4-BE49-F238E27FC236}">
                <a16:creationId xmlns:a16="http://schemas.microsoft.com/office/drawing/2014/main" id="{30EEB90A-8FF2-7FC5-D4AD-EEA8520D66BD}"/>
              </a:ext>
            </a:extLst>
          </p:cNvPr>
          <p:cNvSpPr>
            <a:spLocks noGrp="1"/>
          </p:cNvSpPr>
          <p:nvPr>
            <p:ph type="ftr" sz="quarter" idx="11"/>
          </p:nvPr>
        </p:nvSpPr>
        <p:spPr/>
        <p:txBody>
          <a:bodyPr/>
          <a:lstStyle/>
          <a:p>
            <a:pPr>
              <a:defRPr/>
            </a:pPr>
            <a:r>
              <a:rPr lang="en-US"/>
              <a:t>YOU and Medicare, DRS</a:t>
            </a:r>
            <a:endParaRPr lang="en-US" dirty="0"/>
          </a:p>
        </p:txBody>
      </p:sp>
      <p:sp>
        <p:nvSpPr>
          <p:cNvPr id="8" name="Date Placeholder 7">
            <a:extLst>
              <a:ext uri="{FF2B5EF4-FFF2-40B4-BE49-F238E27FC236}">
                <a16:creationId xmlns:a16="http://schemas.microsoft.com/office/drawing/2014/main" id="{16EC3066-9958-A7A6-8A49-27C996BD274F}"/>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9246699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8944C-DB23-48B2-0059-D054BFF91016}"/>
              </a:ext>
            </a:extLst>
          </p:cNvPr>
          <p:cNvSpPr>
            <a:spLocks noGrp="1"/>
          </p:cNvSpPr>
          <p:nvPr>
            <p:ph type="title"/>
          </p:nvPr>
        </p:nvSpPr>
        <p:spPr/>
        <p:txBody>
          <a:bodyPr/>
          <a:lstStyle/>
          <a:p>
            <a:r>
              <a:rPr lang="en-US" dirty="0"/>
              <a:t>Coverage </a:t>
            </a:r>
            <a:r>
              <a:rPr lang="en-US" b="1" dirty="0"/>
              <a:t>in addition to </a:t>
            </a:r>
            <a:r>
              <a:rPr lang="en-US" dirty="0"/>
              <a:t>Medicare</a:t>
            </a:r>
          </a:p>
        </p:txBody>
      </p:sp>
      <p:graphicFrame>
        <p:nvGraphicFramePr>
          <p:cNvPr id="15" name="Content Placeholder 14">
            <a:extLst>
              <a:ext uri="{FF2B5EF4-FFF2-40B4-BE49-F238E27FC236}">
                <a16:creationId xmlns:a16="http://schemas.microsoft.com/office/drawing/2014/main" id="{CA95633F-DF37-13C3-146B-D02F07F795CE}"/>
              </a:ext>
            </a:extLst>
          </p:cNvPr>
          <p:cNvGraphicFramePr>
            <a:graphicFrameLocks noGrp="1"/>
          </p:cNvGraphicFramePr>
          <p:nvPr>
            <p:ph idx="1"/>
          </p:nvPr>
        </p:nvGraphicFramePr>
        <p:xfrm>
          <a:off x="360363" y="1311275"/>
          <a:ext cx="84455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370369E0-251B-F0C3-B6EC-C43271833CB8}"/>
              </a:ext>
            </a:extLst>
          </p:cNvPr>
          <p:cNvSpPr>
            <a:spLocks noGrp="1"/>
          </p:cNvSpPr>
          <p:nvPr>
            <p:ph type="sldNum" sz="quarter" idx="12"/>
          </p:nvPr>
        </p:nvSpPr>
        <p:spPr/>
        <p:txBody>
          <a:bodyPr/>
          <a:lstStyle/>
          <a:p>
            <a:pPr>
              <a:defRPr/>
            </a:pPr>
            <a:fld id="{E351D9A5-9C9F-40D1-990C-8B5C77764C22}" type="slidenum">
              <a:rPr lang="en-US" altLang="en-US" smtClean="0"/>
              <a:pPr>
                <a:defRPr/>
              </a:pPr>
              <a:t>42</a:t>
            </a:fld>
            <a:endParaRPr lang="en-US" altLang="en-US" dirty="0"/>
          </a:p>
        </p:txBody>
      </p:sp>
      <p:sp>
        <p:nvSpPr>
          <p:cNvPr id="7" name="Footer Placeholder 6">
            <a:extLst>
              <a:ext uri="{FF2B5EF4-FFF2-40B4-BE49-F238E27FC236}">
                <a16:creationId xmlns:a16="http://schemas.microsoft.com/office/drawing/2014/main" id="{8CF4D390-7B2A-B79B-FFB7-711FFBC5E9A1}"/>
              </a:ext>
            </a:extLst>
          </p:cNvPr>
          <p:cNvSpPr>
            <a:spLocks noGrp="1"/>
          </p:cNvSpPr>
          <p:nvPr>
            <p:ph type="ftr" sz="quarter" idx="11"/>
          </p:nvPr>
        </p:nvSpPr>
        <p:spPr/>
        <p:txBody>
          <a:bodyPr/>
          <a:lstStyle/>
          <a:p>
            <a:pPr>
              <a:defRPr/>
            </a:pPr>
            <a:r>
              <a:rPr lang="en-US"/>
              <a:t>YOU and Medicare, DRS</a:t>
            </a:r>
            <a:endParaRPr lang="en-US" dirty="0"/>
          </a:p>
        </p:txBody>
      </p:sp>
      <p:sp>
        <p:nvSpPr>
          <p:cNvPr id="8" name="Date Placeholder 7">
            <a:extLst>
              <a:ext uri="{FF2B5EF4-FFF2-40B4-BE49-F238E27FC236}">
                <a16:creationId xmlns:a16="http://schemas.microsoft.com/office/drawing/2014/main" id="{C39EB3EA-D0FD-6B90-CFAA-33E7A09B78CA}"/>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0843807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9819C-E68B-B420-61E9-233D2CAEF4CC}"/>
              </a:ext>
            </a:extLst>
          </p:cNvPr>
          <p:cNvSpPr>
            <a:spLocks noGrp="1"/>
          </p:cNvSpPr>
          <p:nvPr>
            <p:ph type="title"/>
          </p:nvPr>
        </p:nvSpPr>
        <p:spPr/>
        <p:txBody>
          <a:bodyPr/>
          <a:lstStyle/>
          <a:p>
            <a:r>
              <a:rPr lang="en-US" dirty="0"/>
              <a:t>Part 2: Approaches</a:t>
            </a:r>
          </a:p>
        </p:txBody>
      </p:sp>
      <p:sp>
        <p:nvSpPr>
          <p:cNvPr id="3" name="Content Placeholder 2">
            <a:extLst>
              <a:ext uri="{FF2B5EF4-FFF2-40B4-BE49-F238E27FC236}">
                <a16:creationId xmlns:a16="http://schemas.microsoft.com/office/drawing/2014/main" id="{E63E9589-E532-89F2-9C7A-6F763212C1AE}"/>
              </a:ext>
            </a:extLst>
          </p:cNvPr>
          <p:cNvSpPr>
            <a:spLocks noGrp="1"/>
          </p:cNvSpPr>
          <p:nvPr>
            <p:ph idx="1"/>
          </p:nvPr>
        </p:nvSpPr>
        <p:spPr/>
        <p:txBody>
          <a:bodyPr/>
          <a:lstStyle/>
          <a:p>
            <a:pPr marL="457200" indent="-457200">
              <a:buFont typeface="Arial" panose="020B0604020202020204" pitchFamily="34" charset="0"/>
              <a:buChar char="•"/>
            </a:pPr>
            <a:r>
              <a:rPr lang="en-US" dirty="0"/>
              <a:t>90% of people elect some coverage </a:t>
            </a:r>
            <a:r>
              <a:rPr lang="en-US" u="sng" dirty="0"/>
              <a:t>in addition to </a:t>
            </a:r>
            <a:r>
              <a:rPr lang="en-US" dirty="0"/>
              <a:t>Medicare Part A and Part B</a:t>
            </a:r>
          </a:p>
          <a:p>
            <a:pPr marL="457200" indent="-457200">
              <a:buFont typeface="Arial" panose="020B0604020202020204" pitchFamily="34" charset="0"/>
              <a:buChar char="•"/>
            </a:pPr>
            <a:r>
              <a:rPr lang="en-US" dirty="0"/>
              <a:t>Medicare offers two different and exclusive approaches for beneficiaries</a:t>
            </a:r>
          </a:p>
          <a:p>
            <a:pPr marL="1200150" lvl="1" indent="-457200"/>
            <a:r>
              <a:rPr lang="en-US" dirty="0"/>
              <a:t>Original Medicare</a:t>
            </a:r>
          </a:p>
          <a:p>
            <a:pPr marL="1200150" lvl="1" indent="-457200"/>
            <a:r>
              <a:rPr lang="en-US" dirty="0"/>
              <a:t>Medicare Advantage</a:t>
            </a:r>
          </a:p>
          <a:p>
            <a:pPr marL="457200" indent="-457200">
              <a:buFont typeface="Arial" panose="020B0604020202020204" pitchFamily="34" charset="0"/>
              <a:buChar char="•"/>
            </a:pPr>
            <a:r>
              <a:rPr lang="en-US" dirty="0"/>
              <a:t>These approaches apply to group health plans, plans sold to individuals, and plans sponsored by Medicaid as well</a:t>
            </a:r>
          </a:p>
        </p:txBody>
      </p:sp>
      <p:sp>
        <p:nvSpPr>
          <p:cNvPr id="7" name="Slide Number Placeholder 6">
            <a:extLst>
              <a:ext uri="{FF2B5EF4-FFF2-40B4-BE49-F238E27FC236}">
                <a16:creationId xmlns:a16="http://schemas.microsoft.com/office/drawing/2014/main" id="{942FF635-5C44-D177-6B67-77521579E38D}"/>
              </a:ext>
            </a:extLst>
          </p:cNvPr>
          <p:cNvSpPr>
            <a:spLocks noGrp="1"/>
          </p:cNvSpPr>
          <p:nvPr>
            <p:ph type="sldNum" sz="quarter" idx="12"/>
          </p:nvPr>
        </p:nvSpPr>
        <p:spPr/>
        <p:txBody>
          <a:bodyPr/>
          <a:lstStyle/>
          <a:p>
            <a:pPr>
              <a:defRPr/>
            </a:pPr>
            <a:fld id="{E351D9A5-9C9F-40D1-990C-8B5C77764C22}" type="slidenum">
              <a:rPr lang="en-US" altLang="en-US" smtClean="0"/>
              <a:pPr>
                <a:defRPr/>
              </a:pPr>
              <a:t>43</a:t>
            </a:fld>
            <a:endParaRPr lang="en-US" altLang="en-US" dirty="0"/>
          </a:p>
        </p:txBody>
      </p:sp>
      <p:sp>
        <p:nvSpPr>
          <p:cNvPr id="8" name="Footer Placeholder 7">
            <a:extLst>
              <a:ext uri="{FF2B5EF4-FFF2-40B4-BE49-F238E27FC236}">
                <a16:creationId xmlns:a16="http://schemas.microsoft.com/office/drawing/2014/main" id="{B02FFBCC-62B4-5D2C-DD9E-888AF926A165}"/>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5AB15CDD-F980-315C-E47A-22893906F9E4}"/>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551466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DD3B5-D8DB-45AB-DBC0-F55CA0E258AC}"/>
              </a:ext>
            </a:extLst>
          </p:cNvPr>
          <p:cNvSpPr>
            <a:spLocks noGrp="1"/>
          </p:cNvSpPr>
          <p:nvPr>
            <p:ph type="title"/>
          </p:nvPr>
        </p:nvSpPr>
        <p:spPr/>
        <p:txBody>
          <a:bodyPr/>
          <a:lstStyle/>
          <a:p>
            <a:r>
              <a:rPr lang="en-US" dirty="0"/>
              <a:t>Costs for coverage</a:t>
            </a:r>
          </a:p>
        </p:txBody>
      </p:sp>
      <p:sp>
        <p:nvSpPr>
          <p:cNvPr id="3" name="Text Placeholder 2">
            <a:extLst>
              <a:ext uri="{FF2B5EF4-FFF2-40B4-BE49-F238E27FC236}">
                <a16:creationId xmlns:a16="http://schemas.microsoft.com/office/drawing/2014/main" id="{5CAC230F-AAF7-985D-C5A6-3FF41A7CC425}"/>
              </a:ext>
            </a:extLst>
          </p:cNvPr>
          <p:cNvSpPr>
            <a:spLocks noGrp="1"/>
          </p:cNvSpPr>
          <p:nvPr>
            <p:ph type="body" idx="1"/>
          </p:nvPr>
        </p:nvSpPr>
        <p:spPr/>
        <p:txBody>
          <a:bodyPr/>
          <a:lstStyle/>
          <a:p>
            <a:r>
              <a:rPr lang="en-US" dirty="0"/>
              <a:t>Premiums</a:t>
            </a:r>
          </a:p>
        </p:txBody>
      </p:sp>
      <p:sp>
        <p:nvSpPr>
          <p:cNvPr id="7" name="Slide Number Placeholder 6">
            <a:extLst>
              <a:ext uri="{FF2B5EF4-FFF2-40B4-BE49-F238E27FC236}">
                <a16:creationId xmlns:a16="http://schemas.microsoft.com/office/drawing/2014/main" id="{7B12D474-7A87-DE15-D0A5-F0A6B659D86B}"/>
              </a:ext>
            </a:extLst>
          </p:cNvPr>
          <p:cNvSpPr>
            <a:spLocks noGrp="1"/>
          </p:cNvSpPr>
          <p:nvPr>
            <p:ph type="sldNum" sz="quarter" idx="12"/>
          </p:nvPr>
        </p:nvSpPr>
        <p:spPr/>
        <p:txBody>
          <a:bodyPr/>
          <a:lstStyle/>
          <a:p>
            <a:pPr>
              <a:defRPr/>
            </a:pPr>
            <a:fld id="{DDC403B2-353C-4295-96ED-C317EF09847F}" type="slidenum">
              <a:rPr lang="en-US" altLang="en-US" smtClean="0"/>
              <a:pPr>
                <a:defRPr/>
              </a:pPr>
              <a:t>44</a:t>
            </a:fld>
            <a:endParaRPr lang="en-US" altLang="en-US" dirty="0"/>
          </a:p>
        </p:txBody>
      </p:sp>
      <p:sp>
        <p:nvSpPr>
          <p:cNvPr id="8" name="Footer Placeholder 7">
            <a:extLst>
              <a:ext uri="{FF2B5EF4-FFF2-40B4-BE49-F238E27FC236}">
                <a16:creationId xmlns:a16="http://schemas.microsoft.com/office/drawing/2014/main" id="{9557BD06-5574-3C4D-CBE7-407C8AC5E898}"/>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746F545C-A278-456C-B9C0-A6284D96C557}"/>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9011217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EFCF5-74B4-B01D-4F9C-126AB6599DB1}"/>
              </a:ext>
            </a:extLst>
          </p:cNvPr>
          <p:cNvSpPr>
            <a:spLocks noGrp="1"/>
          </p:cNvSpPr>
          <p:nvPr>
            <p:ph type="title"/>
          </p:nvPr>
        </p:nvSpPr>
        <p:spPr/>
        <p:txBody>
          <a:bodyPr/>
          <a:lstStyle/>
          <a:p>
            <a:r>
              <a:rPr lang="en-US" dirty="0"/>
              <a:t>Options for retirees, Part 1</a:t>
            </a:r>
          </a:p>
        </p:txBody>
      </p:sp>
      <p:sp>
        <p:nvSpPr>
          <p:cNvPr id="3" name="Content Placeholder 2">
            <a:extLst>
              <a:ext uri="{FF2B5EF4-FFF2-40B4-BE49-F238E27FC236}">
                <a16:creationId xmlns:a16="http://schemas.microsoft.com/office/drawing/2014/main" id="{C819ECFA-6FB1-0361-EF74-8E30D4DDBFC5}"/>
              </a:ext>
            </a:extLst>
          </p:cNvPr>
          <p:cNvSpPr>
            <a:spLocks noGrp="1"/>
          </p:cNvSpPr>
          <p:nvPr>
            <p:ph idx="1"/>
          </p:nvPr>
        </p:nvSpPr>
        <p:spPr/>
        <p:txBody>
          <a:bodyPr/>
          <a:lstStyle/>
          <a:p>
            <a:r>
              <a:rPr lang="en-US" u="sng" dirty="0"/>
              <a:t>Group health plan</a:t>
            </a:r>
          </a:p>
          <a:p>
            <a:pPr marL="457200" indent="-457200">
              <a:buFont typeface="Arial" panose="020B0604020202020204" pitchFamily="34" charset="0"/>
              <a:buChar char="•"/>
            </a:pPr>
            <a:r>
              <a:rPr lang="en-US" dirty="0"/>
              <a:t>Join the group</a:t>
            </a:r>
          </a:p>
          <a:p>
            <a:pPr marL="457200" indent="-457200">
              <a:buFont typeface="Arial" panose="020B0604020202020204" pitchFamily="34" charset="0"/>
              <a:buChar char="•"/>
            </a:pPr>
            <a:r>
              <a:rPr lang="en-US" dirty="0"/>
              <a:t>Defer joining the group</a:t>
            </a:r>
          </a:p>
          <a:p>
            <a:pPr marL="457200" indent="-457200">
              <a:buFont typeface="Arial" panose="020B0604020202020204" pitchFamily="34" charset="0"/>
              <a:buChar char="•"/>
            </a:pPr>
            <a:r>
              <a:rPr lang="en-US" dirty="0"/>
              <a:t>Decline joining the group</a:t>
            </a:r>
          </a:p>
          <a:p>
            <a:pPr marL="457200" indent="-457200">
              <a:buFont typeface="Arial" panose="020B0604020202020204" pitchFamily="34" charset="0"/>
              <a:buChar char="•"/>
            </a:pPr>
            <a:endParaRPr lang="en-US" dirty="0"/>
          </a:p>
          <a:p>
            <a:pPr lvl="1"/>
            <a:r>
              <a:rPr lang="en-US" i="1" dirty="0"/>
              <a:t>COBRA as an option is ‘tricky’ – be sure to ask for expert help</a:t>
            </a:r>
          </a:p>
        </p:txBody>
      </p:sp>
      <p:sp>
        <p:nvSpPr>
          <p:cNvPr id="7" name="Slide Number Placeholder 6">
            <a:extLst>
              <a:ext uri="{FF2B5EF4-FFF2-40B4-BE49-F238E27FC236}">
                <a16:creationId xmlns:a16="http://schemas.microsoft.com/office/drawing/2014/main" id="{48A74F92-AA28-F5B3-3E1B-F3C51BD833C9}"/>
              </a:ext>
            </a:extLst>
          </p:cNvPr>
          <p:cNvSpPr>
            <a:spLocks noGrp="1"/>
          </p:cNvSpPr>
          <p:nvPr>
            <p:ph type="sldNum" sz="quarter" idx="12"/>
          </p:nvPr>
        </p:nvSpPr>
        <p:spPr/>
        <p:txBody>
          <a:bodyPr/>
          <a:lstStyle/>
          <a:p>
            <a:pPr>
              <a:defRPr/>
            </a:pPr>
            <a:fld id="{E351D9A5-9C9F-40D1-990C-8B5C77764C22}" type="slidenum">
              <a:rPr lang="en-US" altLang="en-US" smtClean="0"/>
              <a:pPr>
                <a:defRPr/>
              </a:pPr>
              <a:t>45</a:t>
            </a:fld>
            <a:endParaRPr lang="en-US" altLang="en-US" dirty="0"/>
          </a:p>
        </p:txBody>
      </p:sp>
      <p:sp>
        <p:nvSpPr>
          <p:cNvPr id="8" name="Footer Placeholder 7">
            <a:extLst>
              <a:ext uri="{FF2B5EF4-FFF2-40B4-BE49-F238E27FC236}">
                <a16:creationId xmlns:a16="http://schemas.microsoft.com/office/drawing/2014/main" id="{8673ACA9-5D66-D59A-DCE2-F9AFB820D04A}"/>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E5BA76D8-1CC5-009F-678A-6AE01C192859}"/>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8705661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E8808-2AD8-A4CB-DD53-9197F4B484CD}"/>
              </a:ext>
            </a:extLst>
          </p:cNvPr>
          <p:cNvSpPr>
            <a:spLocks noGrp="1"/>
          </p:cNvSpPr>
          <p:nvPr>
            <p:ph type="title"/>
          </p:nvPr>
        </p:nvSpPr>
        <p:spPr/>
        <p:txBody>
          <a:bodyPr/>
          <a:lstStyle/>
          <a:p>
            <a:r>
              <a:rPr lang="en-US" dirty="0"/>
              <a:t>Options for retirees, Part 2A</a:t>
            </a:r>
          </a:p>
        </p:txBody>
      </p:sp>
      <p:sp>
        <p:nvSpPr>
          <p:cNvPr id="3" name="Content Placeholder 2">
            <a:extLst>
              <a:ext uri="{FF2B5EF4-FFF2-40B4-BE49-F238E27FC236}">
                <a16:creationId xmlns:a16="http://schemas.microsoft.com/office/drawing/2014/main" id="{9D9449A9-A062-663E-D8F8-DB02DBBFA60B}"/>
              </a:ext>
            </a:extLst>
          </p:cNvPr>
          <p:cNvSpPr>
            <a:spLocks noGrp="1"/>
          </p:cNvSpPr>
          <p:nvPr>
            <p:ph idx="1"/>
          </p:nvPr>
        </p:nvSpPr>
        <p:spPr/>
        <p:txBody>
          <a:bodyPr/>
          <a:lstStyle/>
          <a:p>
            <a:r>
              <a:rPr lang="en-US" u="sng" dirty="0"/>
              <a:t>Elect ‘original Medicare’</a:t>
            </a:r>
          </a:p>
          <a:p>
            <a:pPr marL="514350" indent="-514350">
              <a:buFont typeface="+mj-lt"/>
              <a:buAutoNum type="arabicPeriod"/>
            </a:pPr>
            <a:r>
              <a:rPr lang="en-US" dirty="0"/>
              <a:t>Enroll in Medicare Part D</a:t>
            </a:r>
          </a:p>
          <a:p>
            <a:pPr marL="1257300" lvl="1" indent="-514350"/>
            <a:r>
              <a:rPr lang="en-US" dirty="0"/>
              <a:t>Use other creditable coverage</a:t>
            </a:r>
          </a:p>
          <a:p>
            <a:pPr marL="514350" indent="-514350">
              <a:buFont typeface="+mj-lt"/>
              <a:buAutoNum type="arabicPeriod"/>
            </a:pPr>
            <a:r>
              <a:rPr lang="en-US" dirty="0"/>
              <a:t>Purchase a Medicare supplement (“Medigap”) plan</a:t>
            </a:r>
          </a:p>
          <a:p>
            <a:endParaRPr lang="en-US" dirty="0"/>
          </a:p>
          <a:p>
            <a:endParaRPr lang="en-US" dirty="0"/>
          </a:p>
        </p:txBody>
      </p:sp>
      <p:sp>
        <p:nvSpPr>
          <p:cNvPr id="7" name="Slide Number Placeholder 6">
            <a:extLst>
              <a:ext uri="{FF2B5EF4-FFF2-40B4-BE49-F238E27FC236}">
                <a16:creationId xmlns:a16="http://schemas.microsoft.com/office/drawing/2014/main" id="{EFFC86BD-473B-27DE-B6C4-D682F90F30F1}"/>
              </a:ext>
            </a:extLst>
          </p:cNvPr>
          <p:cNvSpPr>
            <a:spLocks noGrp="1"/>
          </p:cNvSpPr>
          <p:nvPr>
            <p:ph type="sldNum" sz="quarter" idx="12"/>
          </p:nvPr>
        </p:nvSpPr>
        <p:spPr/>
        <p:txBody>
          <a:bodyPr/>
          <a:lstStyle/>
          <a:p>
            <a:pPr>
              <a:defRPr/>
            </a:pPr>
            <a:fld id="{E351D9A5-9C9F-40D1-990C-8B5C77764C22}" type="slidenum">
              <a:rPr lang="en-US" altLang="en-US" smtClean="0"/>
              <a:pPr>
                <a:defRPr/>
              </a:pPr>
              <a:t>46</a:t>
            </a:fld>
            <a:endParaRPr lang="en-US" altLang="en-US" dirty="0"/>
          </a:p>
        </p:txBody>
      </p:sp>
      <p:sp>
        <p:nvSpPr>
          <p:cNvPr id="8" name="Footer Placeholder 7">
            <a:extLst>
              <a:ext uri="{FF2B5EF4-FFF2-40B4-BE49-F238E27FC236}">
                <a16:creationId xmlns:a16="http://schemas.microsoft.com/office/drawing/2014/main" id="{A928AAA6-6362-D3DA-9809-FD1ED590370D}"/>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56007CFC-7F06-CC77-3F2A-8A8E9E4A6805}"/>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7265073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D64D6-F7DB-2F7A-F6CB-5BFEB457C242}"/>
              </a:ext>
            </a:extLst>
          </p:cNvPr>
          <p:cNvSpPr>
            <a:spLocks noGrp="1"/>
          </p:cNvSpPr>
          <p:nvPr>
            <p:ph type="title"/>
          </p:nvPr>
        </p:nvSpPr>
        <p:spPr/>
        <p:txBody>
          <a:bodyPr/>
          <a:lstStyle/>
          <a:p>
            <a:r>
              <a:rPr lang="en-US" dirty="0"/>
              <a:t>Options for retirees, Part 2B</a:t>
            </a:r>
          </a:p>
        </p:txBody>
      </p:sp>
      <p:sp>
        <p:nvSpPr>
          <p:cNvPr id="3" name="Content Placeholder 2">
            <a:extLst>
              <a:ext uri="{FF2B5EF4-FFF2-40B4-BE49-F238E27FC236}">
                <a16:creationId xmlns:a16="http://schemas.microsoft.com/office/drawing/2014/main" id="{76542A1E-494E-AD8A-7420-C4150BED6572}"/>
              </a:ext>
            </a:extLst>
          </p:cNvPr>
          <p:cNvSpPr>
            <a:spLocks noGrp="1"/>
          </p:cNvSpPr>
          <p:nvPr>
            <p:ph idx="1"/>
          </p:nvPr>
        </p:nvSpPr>
        <p:spPr/>
        <p:txBody>
          <a:bodyPr/>
          <a:lstStyle/>
          <a:p>
            <a:r>
              <a:rPr lang="en-US" u="sng" dirty="0"/>
              <a:t>Elect Medicare Advantage-Prescription Drug (MA-PD) plan</a:t>
            </a:r>
          </a:p>
          <a:p>
            <a:pPr marL="457200" indent="-457200">
              <a:buFont typeface="Arial" panose="020B0604020202020204" pitchFamily="34" charset="0"/>
              <a:buChar char="•"/>
            </a:pPr>
            <a:r>
              <a:rPr lang="en-US" dirty="0"/>
              <a:t>There are HMO and PPO plan types</a:t>
            </a:r>
          </a:p>
        </p:txBody>
      </p:sp>
      <p:sp>
        <p:nvSpPr>
          <p:cNvPr id="7" name="Slide Number Placeholder 6">
            <a:extLst>
              <a:ext uri="{FF2B5EF4-FFF2-40B4-BE49-F238E27FC236}">
                <a16:creationId xmlns:a16="http://schemas.microsoft.com/office/drawing/2014/main" id="{8AB28336-6CDD-D710-6335-481CA7F93B6F}"/>
              </a:ext>
            </a:extLst>
          </p:cNvPr>
          <p:cNvSpPr>
            <a:spLocks noGrp="1"/>
          </p:cNvSpPr>
          <p:nvPr>
            <p:ph type="sldNum" sz="quarter" idx="12"/>
          </p:nvPr>
        </p:nvSpPr>
        <p:spPr/>
        <p:txBody>
          <a:bodyPr/>
          <a:lstStyle/>
          <a:p>
            <a:pPr>
              <a:defRPr/>
            </a:pPr>
            <a:fld id="{E351D9A5-9C9F-40D1-990C-8B5C77764C22}" type="slidenum">
              <a:rPr lang="en-US" altLang="en-US" smtClean="0"/>
              <a:pPr>
                <a:defRPr/>
              </a:pPr>
              <a:t>47</a:t>
            </a:fld>
            <a:endParaRPr lang="en-US" altLang="en-US" dirty="0"/>
          </a:p>
        </p:txBody>
      </p:sp>
      <p:sp>
        <p:nvSpPr>
          <p:cNvPr id="8" name="Footer Placeholder 7">
            <a:extLst>
              <a:ext uri="{FF2B5EF4-FFF2-40B4-BE49-F238E27FC236}">
                <a16:creationId xmlns:a16="http://schemas.microsoft.com/office/drawing/2014/main" id="{6FE9FEEB-BB3F-EFC3-96F0-7DC68277DD2C}"/>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54E6CAF2-9DF7-277C-85A5-4DF19A112772}"/>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7696464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F61D3-EC00-3F31-EE9E-B06E7D8446FB}"/>
              </a:ext>
            </a:extLst>
          </p:cNvPr>
          <p:cNvSpPr>
            <a:spLocks noGrp="1"/>
          </p:cNvSpPr>
          <p:nvPr>
            <p:ph type="title"/>
          </p:nvPr>
        </p:nvSpPr>
        <p:spPr/>
        <p:txBody>
          <a:bodyPr/>
          <a:lstStyle/>
          <a:p>
            <a:r>
              <a:rPr lang="en-US" dirty="0"/>
              <a:t>Premiums, by approach</a:t>
            </a:r>
          </a:p>
        </p:txBody>
      </p:sp>
      <p:sp>
        <p:nvSpPr>
          <p:cNvPr id="3" name="Text Placeholder 2">
            <a:extLst>
              <a:ext uri="{FF2B5EF4-FFF2-40B4-BE49-F238E27FC236}">
                <a16:creationId xmlns:a16="http://schemas.microsoft.com/office/drawing/2014/main" id="{0241A07F-EC7D-BD2B-E0B8-080D8C8D0B9E}"/>
              </a:ext>
            </a:extLst>
          </p:cNvPr>
          <p:cNvSpPr>
            <a:spLocks noGrp="1"/>
          </p:cNvSpPr>
          <p:nvPr>
            <p:ph type="body" idx="1"/>
          </p:nvPr>
        </p:nvSpPr>
        <p:spPr>
          <a:ln>
            <a:solidFill>
              <a:schemeClr val="tx2"/>
            </a:solidFill>
          </a:ln>
        </p:spPr>
        <p:txBody>
          <a:bodyPr/>
          <a:lstStyle/>
          <a:p>
            <a:r>
              <a:rPr lang="en-US" dirty="0"/>
              <a:t>Original Medicare	</a:t>
            </a:r>
          </a:p>
        </p:txBody>
      </p:sp>
      <p:sp>
        <p:nvSpPr>
          <p:cNvPr id="4" name="Content Placeholder 3">
            <a:extLst>
              <a:ext uri="{FF2B5EF4-FFF2-40B4-BE49-F238E27FC236}">
                <a16:creationId xmlns:a16="http://schemas.microsoft.com/office/drawing/2014/main" id="{087EE515-2525-E4C4-E16C-CA4413DFFDBD}"/>
              </a:ext>
            </a:extLst>
          </p:cNvPr>
          <p:cNvSpPr>
            <a:spLocks noGrp="1"/>
          </p:cNvSpPr>
          <p:nvPr>
            <p:ph sz="half" idx="2"/>
          </p:nvPr>
        </p:nvSpPr>
        <p:spPr>
          <a:ln>
            <a:solidFill>
              <a:schemeClr val="tx2"/>
            </a:solidFill>
          </a:ln>
        </p:spPr>
        <p:txBody>
          <a:bodyPr/>
          <a:lstStyle/>
          <a:p>
            <a:pPr marL="342900" indent="-342900">
              <a:buFont typeface="Arial" panose="020B0604020202020204" pitchFamily="34" charset="0"/>
              <a:buChar char="•"/>
            </a:pPr>
            <a:r>
              <a:rPr lang="en-US" dirty="0"/>
              <a:t>Part A</a:t>
            </a:r>
          </a:p>
          <a:p>
            <a:pPr marL="342900" indent="-342900">
              <a:buFont typeface="Arial" panose="020B0604020202020204" pitchFamily="34" charset="0"/>
              <a:buChar char="•"/>
            </a:pPr>
            <a:r>
              <a:rPr lang="en-US" dirty="0"/>
              <a:t>Part B</a:t>
            </a:r>
          </a:p>
          <a:p>
            <a:pPr marL="342900" indent="-342900">
              <a:buFont typeface="Arial" panose="020B0604020202020204" pitchFamily="34" charset="0"/>
              <a:buChar char="•"/>
            </a:pPr>
            <a:r>
              <a:rPr lang="en-US" dirty="0"/>
              <a:t>Part D</a:t>
            </a:r>
          </a:p>
          <a:p>
            <a:pPr marL="342900" indent="-342900">
              <a:buFont typeface="Arial" panose="020B0604020202020204" pitchFamily="34" charset="0"/>
              <a:buChar char="•"/>
            </a:pPr>
            <a:r>
              <a:rPr lang="en-US" dirty="0"/>
              <a:t>Medicare supplement plan</a:t>
            </a:r>
          </a:p>
        </p:txBody>
      </p:sp>
      <p:sp>
        <p:nvSpPr>
          <p:cNvPr id="5" name="Text Placeholder 4">
            <a:extLst>
              <a:ext uri="{FF2B5EF4-FFF2-40B4-BE49-F238E27FC236}">
                <a16:creationId xmlns:a16="http://schemas.microsoft.com/office/drawing/2014/main" id="{F261EB2F-5008-7594-A46D-4ADC56E361AF}"/>
              </a:ext>
            </a:extLst>
          </p:cNvPr>
          <p:cNvSpPr>
            <a:spLocks noGrp="1"/>
          </p:cNvSpPr>
          <p:nvPr>
            <p:ph type="body" sz="quarter" idx="3"/>
          </p:nvPr>
        </p:nvSpPr>
        <p:spPr>
          <a:ln>
            <a:solidFill>
              <a:schemeClr val="tx2"/>
            </a:solidFill>
          </a:ln>
        </p:spPr>
        <p:txBody>
          <a:bodyPr/>
          <a:lstStyle/>
          <a:p>
            <a:r>
              <a:rPr lang="en-US" dirty="0"/>
              <a:t>Medicare Advantage-Prescription Drug plan</a:t>
            </a:r>
          </a:p>
        </p:txBody>
      </p:sp>
      <p:sp>
        <p:nvSpPr>
          <p:cNvPr id="6" name="Content Placeholder 5">
            <a:extLst>
              <a:ext uri="{FF2B5EF4-FFF2-40B4-BE49-F238E27FC236}">
                <a16:creationId xmlns:a16="http://schemas.microsoft.com/office/drawing/2014/main" id="{35519F7C-3C19-69D7-47A2-1FD44937C50F}"/>
              </a:ext>
            </a:extLst>
          </p:cNvPr>
          <p:cNvSpPr>
            <a:spLocks noGrp="1"/>
          </p:cNvSpPr>
          <p:nvPr>
            <p:ph sz="quarter" idx="4"/>
          </p:nvPr>
        </p:nvSpPr>
        <p:spPr>
          <a:ln>
            <a:solidFill>
              <a:schemeClr val="tx2"/>
            </a:solidFill>
          </a:ln>
        </p:spPr>
        <p:txBody>
          <a:bodyPr/>
          <a:lstStyle/>
          <a:p>
            <a:pPr marL="342900" indent="-342900">
              <a:buFont typeface="Arial" panose="020B0604020202020204" pitchFamily="34" charset="0"/>
              <a:buChar char="•"/>
            </a:pPr>
            <a:r>
              <a:rPr lang="en-US" dirty="0"/>
              <a:t>Part A</a:t>
            </a:r>
          </a:p>
          <a:p>
            <a:pPr marL="342900" indent="-342900">
              <a:buFont typeface="Arial" panose="020B0604020202020204" pitchFamily="34" charset="0"/>
              <a:buChar char="•"/>
            </a:pPr>
            <a:r>
              <a:rPr lang="en-US" dirty="0"/>
              <a:t>Part B</a:t>
            </a:r>
          </a:p>
          <a:p>
            <a:pPr marL="342900" indent="-342900">
              <a:buFont typeface="Arial" panose="020B0604020202020204" pitchFamily="34" charset="0"/>
              <a:buChar char="•"/>
            </a:pPr>
            <a:r>
              <a:rPr lang="en-US" dirty="0"/>
              <a:t>MA-PD plan</a:t>
            </a:r>
          </a:p>
        </p:txBody>
      </p:sp>
      <p:sp>
        <p:nvSpPr>
          <p:cNvPr id="10" name="Slide Number Placeholder 9">
            <a:extLst>
              <a:ext uri="{FF2B5EF4-FFF2-40B4-BE49-F238E27FC236}">
                <a16:creationId xmlns:a16="http://schemas.microsoft.com/office/drawing/2014/main" id="{4685CE6F-6FC1-5D24-6545-9B70DB7704A7}"/>
              </a:ext>
            </a:extLst>
          </p:cNvPr>
          <p:cNvSpPr>
            <a:spLocks noGrp="1"/>
          </p:cNvSpPr>
          <p:nvPr>
            <p:ph type="sldNum" sz="quarter" idx="12"/>
          </p:nvPr>
        </p:nvSpPr>
        <p:spPr/>
        <p:txBody>
          <a:bodyPr/>
          <a:lstStyle/>
          <a:p>
            <a:pPr>
              <a:defRPr/>
            </a:pPr>
            <a:fld id="{E888D790-73BF-4ED7-BC7A-4F169239321F}" type="slidenum">
              <a:rPr lang="en-US" altLang="en-US" smtClean="0"/>
              <a:pPr>
                <a:defRPr/>
              </a:pPr>
              <a:t>48</a:t>
            </a:fld>
            <a:endParaRPr lang="en-US" altLang="en-US" dirty="0"/>
          </a:p>
        </p:txBody>
      </p:sp>
      <p:sp>
        <p:nvSpPr>
          <p:cNvPr id="11" name="Footer Placeholder 10">
            <a:extLst>
              <a:ext uri="{FF2B5EF4-FFF2-40B4-BE49-F238E27FC236}">
                <a16:creationId xmlns:a16="http://schemas.microsoft.com/office/drawing/2014/main" id="{C9880192-8184-99B5-DFCA-07F6DA52173B}"/>
              </a:ext>
            </a:extLst>
          </p:cNvPr>
          <p:cNvSpPr>
            <a:spLocks noGrp="1"/>
          </p:cNvSpPr>
          <p:nvPr>
            <p:ph type="ftr" sz="quarter" idx="11"/>
          </p:nvPr>
        </p:nvSpPr>
        <p:spPr/>
        <p:txBody>
          <a:bodyPr/>
          <a:lstStyle/>
          <a:p>
            <a:pPr>
              <a:defRPr/>
            </a:pPr>
            <a:r>
              <a:rPr lang="en-US"/>
              <a:t>YOU and Medicare, DRS</a:t>
            </a:r>
            <a:endParaRPr lang="en-US" dirty="0"/>
          </a:p>
        </p:txBody>
      </p:sp>
      <p:sp>
        <p:nvSpPr>
          <p:cNvPr id="12" name="Date Placeholder 11">
            <a:extLst>
              <a:ext uri="{FF2B5EF4-FFF2-40B4-BE49-F238E27FC236}">
                <a16:creationId xmlns:a16="http://schemas.microsoft.com/office/drawing/2014/main" id="{E04229F2-CC0E-A33C-2206-589CF9284E2E}"/>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284996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34C30-6A76-AADB-721C-927E675ECEF1}"/>
              </a:ext>
            </a:extLst>
          </p:cNvPr>
          <p:cNvSpPr>
            <a:spLocks noGrp="1"/>
          </p:cNvSpPr>
          <p:nvPr>
            <p:ph type="title"/>
          </p:nvPr>
        </p:nvSpPr>
        <p:spPr/>
        <p:txBody>
          <a:bodyPr/>
          <a:lstStyle/>
          <a:p>
            <a:r>
              <a:rPr lang="en-US" dirty="0"/>
              <a:t>Premiums and enrollment</a:t>
            </a:r>
          </a:p>
        </p:txBody>
      </p:sp>
      <p:sp>
        <p:nvSpPr>
          <p:cNvPr id="3" name="Content Placeholder 2">
            <a:extLst>
              <a:ext uri="{FF2B5EF4-FFF2-40B4-BE49-F238E27FC236}">
                <a16:creationId xmlns:a16="http://schemas.microsoft.com/office/drawing/2014/main" id="{C5A56E74-2B16-FF43-D7C1-07EFADBDD9BF}"/>
              </a:ext>
            </a:extLst>
          </p:cNvPr>
          <p:cNvSpPr>
            <a:spLocks noGrp="1"/>
          </p:cNvSpPr>
          <p:nvPr>
            <p:ph idx="1"/>
          </p:nvPr>
        </p:nvSpPr>
        <p:spPr/>
        <p:txBody>
          <a:bodyPr/>
          <a:lstStyle/>
          <a:p>
            <a:pPr marL="457200" indent="-457200">
              <a:buFont typeface="Arial" panose="020B0604020202020204" pitchFamily="34" charset="0"/>
              <a:buChar char="•"/>
            </a:pPr>
            <a:r>
              <a:rPr lang="en-US" dirty="0"/>
              <a:t>As a general rule, group health plans will </a:t>
            </a:r>
            <a:r>
              <a:rPr lang="en-US" b="1" dirty="0"/>
              <a:t>require</a:t>
            </a:r>
            <a:r>
              <a:rPr lang="en-US" dirty="0"/>
              <a:t> Medicare-eligible subscribers and dependents to enroll in Medicare Part A and Medicare Part B, in order to continue post-employment benefits</a:t>
            </a:r>
          </a:p>
          <a:p>
            <a:pPr marL="457200" indent="-457200">
              <a:buFont typeface="Arial" panose="020B0604020202020204" pitchFamily="34" charset="0"/>
              <a:buChar char="•"/>
            </a:pPr>
            <a:r>
              <a:rPr lang="en-US" dirty="0"/>
              <a:t>For people who choose coverage as individuals, Medicare supplement plan and Medicare Advantage plan require enrollment in </a:t>
            </a:r>
            <a:r>
              <a:rPr lang="en-US" u="sng" dirty="0"/>
              <a:t>both</a:t>
            </a:r>
            <a:r>
              <a:rPr lang="en-US" dirty="0"/>
              <a:t> Medicare Part A and Medicare Part B</a:t>
            </a:r>
          </a:p>
        </p:txBody>
      </p:sp>
      <p:sp>
        <p:nvSpPr>
          <p:cNvPr id="7" name="Slide Number Placeholder 6">
            <a:extLst>
              <a:ext uri="{FF2B5EF4-FFF2-40B4-BE49-F238E27FC236}">
                <a16:creationId xmlns:a16="http://schemas.microsoft.com/office/drawing/2014/main" id="{A6210022-F002-97ED-F532-C9C20D1E0E18}"/>
              </a:ext>
            </a:extLst>
          </p:cNvPr>
          <p:cNvSpPr>
            <a:spLocks noGrp="1"/>
          </p:cNvSpPr>
          <p:nvPr>
            <p:ph type="sldNum" sz="quarter" idx="12"/>
          </p:nvPr>
        </p:nvSpPr>
        <p:spPr/>
        <p:txBody>
          <a:bodyPr/>
          <a:lstStyle/>
          <a:p>
            <a:pPr>
              <a:defRPr/>
            </a:pPr>
            <a:fld id="{E351D9A5-9C9F-40D1-990C-8B5C77764C22}" type="slidenum">
              <a:rPr lang="en-US" altLang="en-US" smtClean="0"/>
              <a:pPr>
                <a:defRPr/>
              </a:pPr>
              <a:t>49</a:t>
            </a:fld>
            <a:endParaRPr lang="en-US" altLang="en-US" dirty="0"/>
          </a:p>
        </p:txBody>
      </p:sp>
      <p:sp>
        <p:nvSpPr>
          <p:cNvPr id="8" name="Footer Placeholder 7">
            <a:extLst>
              <a:ext uri="{FF2B5EF4-FFF2-40B4-BE49-F238E27FC236}">
                <a16:creationId xmlns:a16="http://schemas.microsoft.com/office/drawing/2014/main" id="{F853E1A3-5D9A-391A-10EC-91C08E1ECF11}"/>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53C48D73-64F4-6021-8D33-1E8DB06DFC3B}"/>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353447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53A9A-0B9B-69F8-AAA2-EE1DDD224F02}"/>
              </a:ext>
            </a:extLst>
          </p:cNvPr>
          <p:cNvSpPr>
            <a:spLocks noGrp="1"/>
          </p:cNvSpPr>
          <p:nvPr>
            <p:ph type="title"/>
          </p:nvPr>
        </p:nvSpPr>
        <p:spPr/>
        <p:txBody>
          <a:bodyPr/>
          <a:lstStyle/>
          <a:p>
            <a:r>
              <a:rPr lang="en-US" dirty="0"/>
              <a:t>This program is for…</a:t>
            </a:r>
          </a:p>
        </p:txBody>
      </p:sp>
      <p:sp>
        <p:nvSpPr>
          <p:cNvPr id="3" name="Content Placeholder 2">
            <a:extLst>
              <a:ext uri="{FF2B5EF4-FFF2-40B4-BE49-F238E27FC236}">
                <a16:creationId xmlns:a16="http://schemas.microsoft.com/office/drawing/2014/main" id="{92FD643D-B409-AC9A-0FA5-EB8696B71A39}"/>
              </a:ext>
            </a:extLst>
          </p:cNvPr>
          <p:cNvSpPr>
            <a:spLocks noGrp="1"/>
          </p:cNvSpPr>
          <p:nvPr>
            <p:ph idx="1"/>
          </p:nvPr>
        </p:nvSpPr>
        <p:spPr/>
        <p:txBody>
          <a:bodyPr/>
          <a:lstStyle/>
          <a:p>
            <a:r>
              <a:rPr lang="en-US" dirty="0"/>
              <a:t>You – the beneficiary</a:t>
            </a:r>
          </a:p>
          <a:p>
            <a:r>
              <a:rPr lang="en-US" dirty="0"/>
              <a:t>You – the advocate helping somebody</a:t>
            </a:r>
          </a:p>
          <a:p>
            <a:r>
              <a:rPr lang="en-US" dirty="0"/>
              <a:t>You – being curious and a good citizen</a:t>
            </a:r>
          </a:p>
        </p:txBody>
      </p:sp>
      <p:sp>
        <p:nvSpPr>
          <p:cNvPr id="7" name="Slide Number Placeholder 6">
            <a:extLst>
              <a:ext uri="{FF2B5EF4-FFF2-40B4-BE49-F238E27FC236}">
                <a16:creationId xmlns:a16="http://schemas.microsoft.com/office/drawing/2014/main" id="{D499276D-2960-3629-36CB-BB1C4BC725C0}"/>
              </a:ext>
            </a:extLst>
          </p:cNvPr>
          <p:cNvSpPr>
            <a:spLocks noGrp="1"/>
          </p:cNvSpPr>
          <p:nvPr>
            <p:ph type="sldNum" sz="quarter" idx="12"/>
          </p:nvPr>
        </p:nvSpPr>
        <p:spPr/>
        <p:txBody>
          <a:bodyPr/>
          <a:lstStyle/>
          <a:p>
            <a:pPr>
              <a:defRPr/>
            </a:pPr>
            <a:fld id="{E351D9A5-9C9F-40D1-990C-8B5C77764C22}" type="slidenum">
              <a:rPr lang="en-US" altLang="en-US" smtClean="0"/>
              <a:pPr>
                <a:defRPr/>
              </a:pPr>
              <a:t>5</a:t>
            </a:fld>
            <a:endParaRPr lang="en-US" altLang="en-US" dirty="0"/>
          </a:p>
        </p:txBody>
      </p:sp>
      <p:sp>
        <p:nvSpPr>
          <p:cNvPr id="8" name="Footer Placeholder 7">
            <a:extLst>
              <a:ext uri="{FF2B5EF4-FFF2-40B4-BE49-F238E27FC236}">
                <a16:creationId xmlns:a16="http://schemas.microsoft.com/office/drawing/2014/main" id="{7A2E9805-42DF-062C-6893-012500C12F96}"/>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824D5FD6-38C2-C49D-27B1-0F4633604A3C}"/>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40492303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F6BEF-666E-BFD4-6148-B0390C059E06}"/>
              </a:ext>
            </a:extLst>
          </p:cNvPr>
          <p:cNvSpPr>
            <a:spLocks noGrp="1"/>
          </p:cNvSpPr>
          <p:nvPr>
            <p:ph type="title"/>
          </p:nvPr>
        </p:nvSpPr>
        <p:spPr/>
        <p:txBody>
          <a:bodyPr/>
          <a:lstStyle/>
          <a:p>
            <a:r>
              <a:rPr lang="en-US" dirty="0"/>
              <a:t>Medicare Part A</a:t>
            </a:r>
          </a:p>
        </p:txBody>
      </p:sp>
      <p:sp>
        <p:nvSpPr>
          <p:cNvPr id="3" name="Content Placeholder 2">
            <a:extLst>
              <a:ext uri="{FF2B5EF4-FFF2-40B4-BE49-F238E27FC236}">
                <a16:creationId xmlns:a16="http://schemas.microsoft.com/office/drawing/2014/main" id="{E503E5C1-0224-E114-7F3A-64F20F09CF00}"/>
              </a:ext>
            </a:extLst>
          </p:cNvPr>
          <p:cNvSpPr>
            <a:spLocks noGrp="1"/>
          </p:cNvSpPr>
          <p:nvPr>
            <p:ph idx="1"/>
          </p:nvPr>
        </p:nvSpPr>
        <p:spPr/>
        <p:txBody>
          <a:bodyPr/>
          <a:lstStyle/>
          <a:p>
            <a:r>
              <a:rPr lang="en-US" dirty="0"/>
              <a:t>For most people, there is </a:t>
            </a:r>
            <a:r>
              <a:rPr lang="en-US" u="sng" dirty="0"/>
              <a:t>no monthly premium </a:t>
            </a:r>
            <a:r>
              <a:rPr lang="en-US" dirty="0"/>
              <a:t>for Medicare Part A</a:t>
            </a:r>
          </a:p>
          <a:p>
            <a:r>
              <a:rPr lang="en-US" dirty="0"/>
              <a:t>Your contributions to the Medicare Trust Fund - while you were working - pay these costs </a:t>
            </a:r>
          </a:p>
          <a:p>
            <a:endParaRPr lang="en-US" sz="2400" dirty="0"/>
          </a:p>
          <a:p>
            <a:r>
              <a:rPr lang="en-US" sz="2000" i="1" dirty="0"/>
              <a:t>There are people who pay a Medicare Part A premium, based on their limited contributions to the Fund</a:t>
            </a:r>
            <a:r>
              <a:rPr lang="en-US" sz="2400" i="1" dirty="0"/>
              <a:t>.</a:t>
            </a:r>
          </a:p>
        </p:txBody>
      </p:sp>
      <p:sp>
        <p:nvSpPr>
          <p:cNvPr id="7" name="Slide Number Placeholder 6">
            <a:extLst>
              <a:ext uri="{FF2B5EF4-FFF2-40B4-BE49-F238E27FC236}">
                <a16:creationId xmlns:a16="http://schemas.microsoft.com/office/drawing/2014/main" id="{804765D9-5BC3-1C47-4C13-4C898CDE6D69}"/>
              </a:ext>
            </a:extLst>
          </p:cNvPr>
          <p:cNvSpPr>
            <a:spLocks noGrp="1"/>
          </p:cNvSpPr>
          <p:nvPr>
            <p:ph type="sldNum" sz="quarter" idx="12"/>
          </p:nvPr>
        </p:nvSpPr>
        <p:spPr/>
        <p:txBody>
          <a:bodyPr/>
          <a:lstStyle/>
          <a:p>
            <a:pPr>
              <a:defRPr/>
            </a:pPr>
            <a:fld id="{E351D9A5-9C9F-40D1-990C-8B5C77764C22}" type="slidenum">
              <a:rPr lang="en-US" altLang="en-US" smtClean="0"/>
              <a:pPr>
                <a:defRPr/>
              </a:pPr>
              <a:t>50</a:t>
            </a:fld>
            <a:endParaRPr lang="en-US" altLang="en-US" dirty="0"/>
          </a:p>
        </p:txBody>
      </p:sp>
      <p:sp>
        <p:nvSpPr>
          <p:cNvPr id="8" name="Footer Placeholder 7">
            <a:extLst>
              <a:ext uri="{FF2B5EF4-FFF2-40B4-BE49-F238E27FC236}">
                <a16:creationId xmlns:a16="http://schemas.microsoft.com/office/drawing/2014/main" id="{78BB310D-1271-CFB0-A957-D12833057B86}"/>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15073C97-E289-9A22-0928-56449C95CAC3}"/>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9942488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CD8CE-A5D1-0222-A2B0-D51C005A6521}"/>
              </a:ext>
            </a:extLst>
          </p:cNvPr>
          <p:cNvSpPr>
            <a:spLocks noGrp="1"/>
          </p:cNvSpPr>
          <p:nvPr>
            <p:ph type="title"/>
          </p:nvPr>
        </p:nvSpPr>
        <p:spPr/>
        <p:txBody>
          <a:bodyPr/>
          <a:lstStyle/>
          <a:p>
            <a:r>
              <a:rPr lang="en-US" dirty="0"/>
              <a:t>Medicare Part B</a:t>
            </a:r>
          </a:p>
        </p:txBody>
      </p:sp>
      <p:pic>
        <p:nvPicPr>
          <p:cNvPr id="8" name="Picture 7">
            <a:extLst>
              <a:ext uri="{FF2B5EF4-FFF2-40B4-BE49-F238E27FC236}">
                <a16:creationId xmlns:a16="http://schemas.microsoft.com/office/drawing/2014/main" id="{DBA6199C-347D-F4A2-B88C-1D032EBA42F5}"/>
              </a:ext>
            </a:extLst>
          </p:cNvPr>
          <p:cNvPicPr>
            <a:picLocks noChangeAspect="1"/>
          </p:cNvPicPr>
          <p:nvPr/>
        </p:nvPicPr>
        <p:blipFill>
          <a:blip r:embed="rId3"/>
          <a:stretch>
            <a:fillRect/>
          </a:stretch>
        </p:blipFill>
        <p:spPr>
          <a:xfrm>
            <a:off x="925513" y="1428145"/>
            <a:ext cx="7315200" cy="4454148"/>
          </a:xfrm>
          <a:prstGeom prst="rect">
            <a:avLst/>
          </a:prstGeom>
        </p:spPr>
      </p:pic>
      <p:sp>
        <p:nvSpPr>
          <p:cNvPr id="3" name="Slide Number Placeholder 2">
            <a:extLst>
              <a:ext uri="{FF2B5EF4-FFF2-40B4-BE49-F238E27FC236}">
                <a16:creationId xmlns:a16="http://schemas.microsoft.com/office/drawing/2014/main" id="{AAE3D2F6-E0C4-E4CB-5F3C-0B58CE5673C6}"/>
              </a:ext>
            </a:extLst>
          </p:cNvPr>
          <p:cNvSpPr>
            <a:spLocks noGrp="1"/>
          </p:cNvSpPr>
          <p:nvPr>
            <p:ph type="sldNum" sz="quarter" idx="12"/>
          </p:nvPr>
        </p:nvSpPr>
        <p:spPr/>
        <p:txBody>
          <a:bodyPr/>
          <a:lstStyle/>
          <a:p>
            <a:pPr>
              <a:defRPr/>
            </a:pPr>
            <a:fld id="{E351D9A5-9C9F-40D1-990C-8B5C77764C22}" type="slidenum">
              <a:rPr lang="en-US" altLang="en-US" smtClean="0"/>
              <a:pPr>
                <a:defRPr/>
              </a:pPr>
              <a:t>51</a:t>
            </a:fld>
            <a:endParaRPr lang="en-US" altLang="en-US" dirty="0"/>
          </a:p>
        </p:txBody>
      </p:sp>
      <p:sp>
        <p:nvSpPr>
          <p:cNvPr id="7" name="Footer Placeholder 6">
            <a:extLst>
              <a:ext uri="{FF2B5EF4-FFF2-40B4-BE49-F238E27FC236}">
                <a16:creationId xmlns:a16="http://schemas.microsoft.com/office/drawing/2014/main" id="{5129DBE2-CE78-FE95-127E-4A001AD00443}"/>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51E436F6-8B94-D114-5019-08A9437902AF}"/>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7207989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D0576-FEEE-AA8B-D691-86B00FAC4F02}"/>
              </a:ext>
            </a:extLst>
          </p:cNvPr>
          <p:cNvSpPr>
            <a:spLocks noGrp="1"/>
          </p:cNvSpPr>
          <p:nvPr>
            <p:ph type="title"/>
          </p:nvPr>
        </p:nvSpPr>
        <p:spPr/>
        <p:txBody>
          <a:bodyPr/>
          <a:lstStyle/>
          <a:p>
            <a:r>
              <a:rPr lang="en-US" dirty="0"/>
              <a:t>Medicare Part D</a:t>
            </a:r>
          </a:p>
        </p:txBody>
      </p:sp>
      <p:pic>
        <p:nvPicPr>
          <p:cNvPr id="9" name="Picture 8">
            <a:extLst>
              <a:ext uri="{FF2B5EF4-FFF2-40B4-BE49-F238E27FC236}">
                <a16:creationId xmlns:a16="http://schemas.microsoft.com/office/drawing/2014/main" id="{6F427D5C-ACC9-EAAC-5B41-28007764D751}"/>
              </a:ext>
            </a:extLst>
          </p:cNvPr>
          <p:cNvPicPr>
            <a:picLocks noChangeAspect="1"/>
          </p:cNvPicPr>
          <p:nvPr/>
        </p:nvPicPr>
        <p:blipFill>
          <a:blip r:embed="rId3"/>
          <a:stretch>
            <a:fillRect/>
          </a:stretch>
        </p:blipFill>
        <p:spPr>
          <a:xfrm>
            <a:off x="942340" y="1209699"/>
            <a:ext cx="7223760" cy="4438602"/>
          </a:xfrm>
          <a:prstGeom prst="rect">
            <a:avLst/>
          </a:prstGeom>
        </p:spPr>
      </p:pic>
      <p:sp>
        <p:nvSpPr>
          <p:cNvPr id="3" name="Slide Number Placeholder 2">
            <a:extLst>
              <a:ext uri="{FF2B5EF4-FFF2-40B4-BE49-F238E27FC236}">
                <a16:creationId xmlns:a16="http://schemas.microsoft.com/office/drawing/2014/main" id="{B674260E-3101-FBFD-F09A-64C22FE10CE1}"/>
              </a:ext>
            </a:extLst>
          </p:cNvPr>
          <p:cNvSpPr>
            <a:spLocks noGrp="1"/>
          </p:cNvSpPr>
          <p:nvPr>
            <p:ph type="sldNum" sz="quarter" idx="12"/>
          </p:nvPr>
        </p:nvSpPr>
        <p:spPr/>
        <p:txBody>
          <a:bodyPr/>
          <a:lstStyle/>
          <a:p>
            <a:pPr>
              <a:defRPr/>
            </a:pPr>
            <a:fld id="{E351D9A5-9C9F-40D1-990C-8B5C77764C22}" type="slidenum">
              <a:rPr lang="en-US" altLang="en-US" smtClean="0"/>
              <a:pPr>
                <a:defRPr/>
              </a:pPr>
              <a:t>52</a:t>
            </a:fld>
            <a:endParaRPr lang="en-US" altLang="en-US" dirty="0"/>
          </a:p>
        </p:txBody>
      </p:sp>
      <p:sp>
        <p:nvSpPr>
          <p:cNvPr id="7" name="Footer Placeholder 6">
            <a:extLst>
              <a:ext uri="{FF2B5EF4-FFF2-40B4-BE49-F238E27FC236}">
                <a16:creationId xmlns:a16="http://schemas.microsoft.com/office/drawing/2014/main" id="{B0DFE378-D99A-40DB-8F29-3B6EA3410E6A}"/>
              </a:ext>
            </a:extLst>
          </p:cNvPr>
          <p:cNvSpPr>
            <a:spLocks noGrp="1"/>
          </p:cNvSpPr>
          <p:nvPr>
            <p:ph type="ftr" sz="quarter" idx="11"/>
          </p:nvPr>
        </p:nvSpPr>
        <p:spPr/>
        <p:txBody>
          <a:bodyPr/>
          <a:lstStyle/>
          <a:p>
            <a:pPr>
              <a:defRPr/>
            </a:pPr>
            <a:r>
              <a:rPr lang="en-US"/>
              <a:t>YOU and Medicare, DRS</a:t>
            </a:r>
            <a:endParaRPr lang="en-US" dirty="0"/>
          </a:p>
        </p:txBody>
      </p:sp>
      <p:sp>
        <p:nvSpPr>
          <p:cNvPr id="8" name="Date Placeholder 7">
            <a:extLst>
              <a:ext uri="{FF2B5EF4-FFF2-40B4-BE49-F238E27FC236}">
                <a16:creationId xmlns:a16="http://schemas.microsoft.com/office/drawing/2014/main" id="{15444CA0-6497-6197-0872-5D5AF429256E}"/>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0099341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61A74-2CEE-2BBE-189F-F4803DD05F20}"/>
              </a:ext>
            </a:extLst>
          </p:cNvPr>
          <p:cNvSpPr>
            <a:spLocks noGrp="1"/>
          </p:cNvSpPr>
          <p:nvPr>
            <p:ph type="title"/>
          </p:nvPr>
        </p:nvSpPr>
        <p:spPr/>
        <p:txBody>
          <a:bodyPr/>
          <a:lstStyle/>
          <a:p>
            <a:r>
              <a:rPr lang="en-US" dirty="0"/>
              <a:t>Medicare supplement plans</a:t>
            </a:r>
          </a:p>
        </p:txBody>
      </p:sp>
      <p:sp>
        <p:nvSpPr>
          <p:cNvPr id="3" name="Content Placeholder 2">
            <a:extLst>
              <a:ext uri="{FF2B5EF4-FFF2-40B4-BE49-F238E27FC236}">
                <a16:creationId xmlns:a16="http://schemas.microsoft.com/office/drawing/2014/main" id="{AE9FBFFC-9E93-90CD-BF0D-3DFCE549ECA4}"/>
              </a:ext>
            </a:extLst>
          </p:cNvPr>
          <p:cNvSpPr>
            <a:spLocks noGrp="1"/>
          </p:cNvSpPr>
          <p:nvPr>
            <p:ph idx="1"/>
          </p:nvPr>
        </p:nvSpPr>
        <p:spPr/>
        <p:txBody>
          <a:bodyPr/>
          <a:lstStyle/>
          <a:p>
            <a:pPr marL="457200" indent="-457200">
              <a:buFont typeface="Arial" panose="020B0604020202020204" pitchFamily="34" charset="0"/>
              <a:buChar char="•"/>
            </a:pPr>
            <a:r>
              <a:rPr lang="en-US" dirty="0"/>
              <a:t>These are standardized plans sold by private insurance companies.</a:t>
            </a:r>
          </a:p>
          <a:p>
            <a:pPr marL="457200" indent="-457200">
              <a:buFont typeface="Arial" panose="020B0604020202020204" pitchFamily="34" charset="0"/>
              <a:buChar char="•"/>
            </a:pPr>
            <a:r>
              <a:rPr lang="en-US" dirty="0"/>
              <a:t>The coverage varies by the plan.</a:t>
            </a:r>
          </a:p>
          <a:p>
            <a:pPr marL="457200" indent="-457200">
              <a:buFont typeface="Arial" panose="020B0604020202020204" pitchFamily="34" charset="0"/>
              <a:buChar char="•"/>
            </a:pPr>
            <a:r>
              <a:rPr lang="en-US" dirty="0"/>
              <a:t>The monthly premium is determined by the individual company.</a:t>
            </a:r>
          </a:p>
          <a:p>
            <a:endParaRPr lang="en-US" dirty="0"/>
          </a:p>
          <a:p>
            <a:r>
              <a:rPr lang="en-US" dirty="0">
                <a:hlinkClick r:id="rId3"/>
              </a:rPr>
              <a:t>What does each type of plan cover?</a:t>
            </a:r>
            <a:endParaRPr lang="en-US" dirty="0"/>
          </a:p>
          <a:p>
            <a:r>
              <a:rPr lang="en-US" dirty="0">
                <a:hlinkClick r:id="rId4"/>
              </a:rPr>
              <a:t>Plans for sale in WA</a:t>
            </a:r>
            <a:endParaRPr lang="en-US" dirty="0"/>
          </a:p>
          <a:p>
            <a:endParaRPr lang="en-US" dirty="0"/>
          </a:p>
          <a:p>
            <a:endParaRPr lang="en-US" dirty="0"/>
          </a:p>
          <a:p>
            <a:endParaRPr lang="en-US" dirty="0"/>
          </a:p>
          <a:p>
            <a:endParaRPr lang="en-US" dirty="0"/>
          </a:p>
          <a:p>
            <a:endParaRPr lang="en-US" dirty="0"/>
          </a:p>
          <a:p>
            <a:endParaRPr lang="en-US" dirty="0"/>
          </a:p>
        </p:txBody>
      </p:sp>
      <p:sp>
        <p:nvSpPr>
          <p:cNvPr id="7" name="Slide Number Placeholder 6">
            <a:extLst>
              <a:ext uri="{FF2B5EF4-FFF2-40B4-BE49-F238E27FC236}">
                <a16:creationId xmlns:a16="http://schemas.microsoft.com/office/drawing/2014/main" id="{3FA40D2B-6329-1A0D-3A81-3A51E1DF58F7}"/>
              </a:ext>
            </a:extLst>
          </p:cNvPr>
          <p:cNvSpPr>
            <a:spLocks noGrp="1"/>
          </p:cNvSpPr>
          <p:nvPr>
            <p:ph type="sldNum" sz="quarter" idx="12"/>
          </p:nvPr>
        </p:nvSpPr>
        <p:spPr/>
        <p:txBody>
          <a:bodyPr/>
          <a:lstStyle/>
          <a:p>
            <a:pPr>
              <a:defRPr/>
            </a:pPr>
            <a:fld id="{E351D9A5-9C9F-40D1-990C-8B5C77764C22}" type="slidenum">
              <a:rPr lang="en-US" altLang="en-US" smtClean="0"/>
              <a:pPr>
                <a:defRPr/>
              </a:pPr>
              <a:t>53</a:t>
            </a:fld>
            <a:endParaRPr lang="en-US" altLang="en-US" dirty="0"/>
          </a:p>
        </p:txBody>
      </p:sp>
      <p:sp>
        <p:nvSpPr>
          <p:cNvPr id="8" name="Footer Placeholder 7">
            <a:extLst>
              <a:ext uri="{FF2B5EF4-FFF2-40B4-BE49-F238E27FC236}">
                <a16:creationId xmlns:a16="http://schemas.microsoft.com/office/drawing/2014/main" id="{3D862728-3757-F48B-D5AC-A3DDCDFAB1CB}"/>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CB4CA867-9252-820B-F557-BF7E599793E2}"/>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7757259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B2E25-C513-A51C-8832-F38B47817EE2}"/>
              </a:ext>
            </a:extLst>
          </p:cNvPr>
          <p:cNvSpPr>
            <a:spLocks noGrp="1"/>
          </p:cNvSpPr>
          <p:nvPr>
            <p:ph type="title"/>
          </p:nvPr>
        </p:nvSpPr>
        <p:spPr/>
        <p:txBody>
          <a:bodyPr/>
          <a:lstStyle/>
          <a:p>
            <a:r>
              <a:rPr lang="en-US" dirty="0"/>
              <a:t>Original Medicare approach: summary</a:t>
            </a:r>
          </a:p>
        </p:txBody>
      </p:sp>
      <p:sp>
        <p:nvSpPr>
          <p:cNvPr id="3" name="Content Placeholder 2">
            <a:extLst>
              <a:ext uri="{FF2B5EF4-FFF2-40B4-BE49-F238E27FC236}">
                <a16:creationId xmlns:a16="http://schemas.microsoft.com/office/drawing/2014/main" id="{FB145B2D-9E9A-12F9-C417-16BBFCAB3E7A}"/>
              </a:ext>
            </a:extLst>
          </p:cNvPr>
          <p:cNvSpPr>
            <a:spLocks noGrp="1"/>
          </p:cNvSpPr>
          <p:nvPr>
            <p:ph idx="1"/>
          </p:nvPr>
        </p:nvSpPr>
        <p:spPr/>
        <p:txBody>
          <a:bodyPr/>
          <a:lstStyle/>
          <a:p>
            <a:pPr marL="457200" indent="-457200">
              <a:buFont typeface="Arial" panose="020B0604020202020204" pitchFamily="34" charset="0"/>
              <a:buChar char="•"/>
            </a:pPr>
            <a:r>
              <a:rPr lang="en-US" dirty="0"/>
              <a:t>To purchase a Medicare Part D plan, you must have either Medicare Part A or Medicare Part B</a:t>
            </a:r>
          </a:p>
          <a:p>
            <a:pPr marL="457200" indent="-457200">
              <a:buFont typeface="Arial" panose="020B0604020202020204" pitchFamily="34" charset="0"/>
              <a:buChar char="•"/>
            </a:pPr>
            <a:r>
              <a:rPr lang="en-US" dirty="0"/>
              <a:t>To purchase a Medicare supplement plan, you must have both Medicare Part A </a:t>
            </a:r>
            <a:r>
              <a:rPr lang="en-US" u="sng" dirty="0"/>
              <a:t>and</a:t>
            </a:r>
            <a:r>
              <a:rPr lang="en-US" dirty="0"/>
              <a:t> Medicare Part B</a:t>
            </a:r>
          </a:p>
          <a:p>
            <a:pPr marL="457200" indent="-457200">
              <a:buFont typeface="Arial" panose="020B0604020202020204" pitchFamily="34" charset="0"/>
              <a:buChar char="•"/>
            </a:pPr>
            <a:r>
              <a:rPr lang="en-US" dirty="0"/>
              <a:t>Being timely matters</a:t>
            </a:r>
          </a:p>
          <a:p>
            <a:pPr marL="1200150" lvl="1" indent="-457200"/>
            <a:r>
              <a:rPr lang="en-US" dirty="0"/>
              <a:t>There may be delayed enrolled</a:t>
            </a:r>
          </a:p>
          <a:p>
            <a:pPr marL="1200150" lvl="1" indent="-457200"/>
            <a:r>
              <a:rPr lang="en-US" dirty="0"/>
              <a:t>There are late-enrollment penalties for Part A (if there is a premium), Part B and Part D</a:t>
            </a:r>
          </a:p>
          <a:p>
            <a:endParaRPr lang="en-US" dirty="0"/>
          </a:p>
          <a:p>
            <a:endParaRPr lang="en-US" dirty="0"/>
          </a:p>
        </p:txBody>
      </p:sp>
      <p:sp>
        <p:nvSpPr>
          <p:cNvPr id="7" name="Slide Number Placeholder 6">
            <a:extLst>
              <a:ext uri="{FF2B5EF4-FFF2-40B4-BE49-F238E27FC236}">
                <a16:creationId xmlns:a16="http://schemas.microsoft.com/office/drawing/2014/main" id="{60E46F65-C195-0134-F88C-7F6556530E5E}"/>
              </a:ext>
            </a:extLst>
          </p:cNvPr>
          <p:cNvSpPr>
            <a:spLocks noGrp="1"/>
          </p:cNvSpPr>
          <p:nvPr>
            <p:ph type="sldNum" sz="quarter" idx="12"/>
          </p:nvPr>
        </p:nvSpPr>
        <p:spPr/>
        <p:txBody>
          <a:bodyPr/>
          <a:lstStyle/>
          <a:p>
            <a:pPr>
              <a:defRPr/>
            </a:pPr>
            <a:fld id="{E351D9A5-9C9F-40D1-990C-8B5C77764C22}" type="slidenum">
              <a:rPr lang="en-US" altLang="en-US" smtClean="0"/>
              <a:pPr>
                <a:defRPr/>
              </a:pPr>
              <a:t>54</a:t>
            </a:fld>
            <a:endParaRPr lang="en-US" altLang="en-US" dirty="0"/>
          </a:p>
        </p:txBody>
      </p:sp>
      <p:sp>
        <p:nvSpPr>
          <p:cNvPr id="8" name="Footer Placeholder 7">
            <a:extLst>
              <a:ext uri="{FF2B5EF4-FFF2-40B4-BE49-F238E27FC236}">
                <a16:creationId xmlns:a16="http://schemas.microsoft.com/office/drawing/2014/main" id="{7CD8032F-AB39-971A-92D1-CE7759C042AB}"/>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F3F60741-5B14-EBBA-9F15-F84E63FE6B5E}"/>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5961623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71D21-7FDC-ABB2-1B8C-DD7CEF7DC9D0}"/>
              </a:ext>
            </a:extLst>
          </p:cNvPr>
          <p:cNvSpPr>
            <a:spLocks noGrp="1"/>
          </p:cNvSpPr>
          <p:nvPr>
            <p:ph type="title"/>
          </p:nvPr>
        </p:nvSpPr>
        <p:spPr/>
        <p:txBody>
          <a:bodyPr/>
          <a:lstStyle/>
          <a:p>
            <a:r>
              <a:rPr lang="en-US" sz="2800" dirty="0"/>
              <a:t>Medicare Advantage-Prescription Drug (MA-PD) plan</a:t>
            </a:r>
          </a:p>
        </p:txBody>
      </p:sp>
      <p:pic>
        <p:nvPicPr>
          <p:cNvPr id="8" name="Picture 7">
            <a:extLst>
              <a:ext uri="{FF2B5EF4-FFF2-40B4-BE49-F238E27FC236}">
                <a16:creationId xmlns:a16="http://schemas.microsoft.com/office/drawing/2014/main" id="{CA6D2220-31BF-A75B-254D-F3F954E298C7}"/>
              </a:ext>
            </a:extLst>
          </p:cNvPr>
          <p:cNvPicPr>
            <a:picLocks noChangeAspect="1"/>
          </p:cNvPicPr>
          <p:nvPr/>
        </p:nvPicPr>
        <p:blipFill>
          <a:blip r:embed="rId3"/>
          <a:stretch>
            <a:fillRect/>
          </a:stretch>
        </p:blipFill>
        <p:spPr>
          <a:xfrm>
            <a:off x="914400" y="1201926"/>
            <a:ext cx="7315200" cy="4454148"/>
          </a:xfrm>
          <a:prstGeom prst="rect">
            <a:avLst/>
          </a:prstGeom>
        </p:spPr>
      </p:pic>
      <p:sp>
        <p:nvSpPr>
          <p:cNvPr id="3" name="Slide Number Placeholder 2">
            <a:extLst>
              <a:ext uri="{FF2B5EF4-FFF2-40B4-BE49-F238E27FC236}">
                <a16:creationId xmlns:a16="http://schemas.microsoft.com/office/drawing/2014/main" id="{4285CB0B-C5A9-A819-0EFA-60215B8860F9}"/>
              </a:ext>
            </a:extLst>
          </p:cNvPr>
          <p:cNvSpPr>
            <a:spLocks noGrp="1"/>
          </p:cNvSpPr>
          <p:nvPr>
            <p:ph type="sldNum" sz="quarter" idx="12"/>
          </p:nvPr>
        </p:nvSpPr>
        <p:spPr/>
        <p:txBody>
          <a:bodyPr/>
          <a:lstStyle/>
          <a:p>
            <a:pPr>
              <a:defRPr/>
            </a:pPr>
            <a:fld id="{E351D9A5-9C9F-40D1-990C-8B5C77764C22}" type="slidenum">
              <a:rPr lang="en-US" altLang="en-US" smtClean="0"/>
              <a:pPr>
                <a:defRPr/>
              </a:pPr>
              <a:t>55</a:t>
            </a:fld>
            <a:endParaRPr lang="en-US" altLang="en-US" dirty="0"/>
          </a:p>
        </p:txBody>
      </p:sp>
      <p:sp>
        <p:nvSpPr>
          <p:cNvPr id="7" name="Footer Placeholder 6">
            <a:extLst>
              <a:ext uri="{FF2B5EF4-FFF2-40B4-BE49-F238E27FC236}">
                <a16:creationId xmlns:a16="http://schemas.microsoft.com/office/drawing/2014/main" id="{515FC121-D0BF-849B-AC6F-A234FD7FF1D0}"/>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A90A5A3C-270B-C3F8-99FE-1F011CAF1928}"/>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41862812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B2E25-C513-A51C-8832-F38B47817EE2}"/>
              </a:ext>
            </a:extLst>
          </p:cNvPr>
          <p:cNvSpPr>
            <a:spLocks noGrp="1"/>
          </p:cNvSpPr>
          <p:nvPr>
            <p:ph type="title"/>
          </p:nvPr>
        </p:nvSpPr>
        <p:spPr/>
        <p:txBody>
          <a:bodyPr/>
          <a:lstStyle/>
          <a:p>
            <a:r>
              <a:rPr lang="en-US" dirty="0"/>
              <a:t>Medicare Advantage approach: summary</a:t>
            </a:r>
          </a:p>
        </p:txBody>
      </p:sp>
      <p:sp>
        <p:nvSpPr>
          <p:cNvPr id="3" name="Content Placeholder 2">
            <a:extLst>
              <a:ext uri="{FF2B5EF4-FFF2-40B4-BE49-F238E27FC236}">
                <a16:creationId xmlns:a16="http://schemas.microsoft.com/office/drawing/2014/main" id="{FB145B2D-9E9A-12F9-C417-16BBFCAB3E7A}"/>
              </a:ext>
            </a:extLst>
          </p:cNvPr>
          <p:cNvSpPr>
            <a:spLocks noGrp="1"/>
          </p:cNvSpPr>
          <p:nvPr>
            <p:ph idx="1"/>
          </p:nvPr>
        </p:nvSpPr>
        <p:spPr/>
        <p:txBody>
          <a:bodyPr/>
          <a:lstStyle/>
          <a:p>
            <a:pPr marL="457200" indent="-457200">
              <a:buFont typeface="Arial" panose="020B0604020202020204" pitchFamily="34" charset="0"/>
              <a:buChar char="•"/>
            </a:pPr>
            <a:r>
              <a:rPr lang="en-US" dirty="0"/>
              <a:t>To purchase a Medicare Advantage (Part C) plan, you must have both Medicare Part A </a:t>
            </a:r>
            <a:r>
              <a:rPr lang="en-US" u="sng" dirty="0"/>
              <a:t>and</a:t>
            </a:r>
            <a:r>
              <a:rPr lang="en-US" dirty="0"/>
              <a:t> Medicare Part B</a:t>
            </a:r>
          </a:p>
          <a:p>
            <a:pPr marL="457200" indent="-457200">
              <a:buFont typeface="Arial" panose="020B0604020202020204" pitchFamily="34" charset="0"/>
              <a:buChar char="•"/>
            </a:pPr>
            <a:r>
              <a:rPr lang="en-US" dirty="0"/>
              <a:t>Being timely matters</a:t>
            </a:r>
          </a:p>
          <a:p>
            <a:pPr marL="1200150" lvl="1" indent="-457200"/>
            <a:r>
              <a:rPr lang="en-US" dirty="0"/>
              <a:t>There may be delayed enrolled</a:t>
            </a:r>
          </a:p>
          <a:p>
            <a:pPr marL="1200150" lvl="1" indent="-457200"/>
            <a:r>
              <a:rPr lang="en-US" dirty="0"/>
              <a:t>There are late-enrollment penalties for Part A (if there is a premium), Part B and Part D</a:t>
            </a:r>
          </a:p>
          <a:p>
            <a:endParaRPr lang="en-US" dirty="0"/>
          </a:p>
          <a:p>
            <a:endParaRPr lang="en-US" dirty="0"/>
          </a:p>
        </p:txBody>
      </p:sp>
      <p:sp>
        <p:nvSpPr>
          <p:cNvPr id="7" name="Slide Number Placeholder 6">
            <a:extLst>
              <a:ext uri="{FF2B5EF4-FFF2-40B4-BE49-F238E27FC236}">
                <a16:creationId xmlns:a16="http://schemas.microsoft.com/office/drawing/2014/main" id="{34724D70-C622-B481-DE48-1A2910ED61D1}"/>
              </a:ext>
            </a:extLst>
          </p:cNvPr>
          <p:cNvSpPr>
            <a:spLocks noGrp="1"/>
          </p:cNvSpPr>
          <p:nvPr>
            <p:ph type="sldNum" sz="quarter" idx="12"/>
          </p:nvPr>
        </p:nvSpPr>
        <p:spPr/>
        <p:txBody>
          <a:bodyPr/>
          <a:lstStyle/>
          <a:p>
            <a:pPr>
              <a:defRPr/>
            </a:pPr>
            <a:fld id="{E351D9A5-9C9F-40D1-990C-8B5C77764C22}" type="slidenum">
              <a:rPr lang="en-US" altLang="en-US" smtClean="0"/>
              <a:pPr>
                <a:defRPr/>
              </a:pPr>
              <a:t>56</a:t>
            </a:fld>
            <a:endParaRPr lang="en-US" altLang="en-US" dirty="0"/>
          </a:p>
        </p:txBody>
      </p:sp>
      <p:sp>
        <p:nvSpPr>
          <p:cNvPr id="8" name="Footer Placeholder 7">
            <a:extLst>
              <a:ext uri="{FF2B5EF4-FFF2-40B4-BE49-F238E27FC236}">
                <a16:creationId xmlns:a16="http://schemas.microsoft.com/office/drawing/2014/main" id="{1C2AE982-EAA6-FEAF-A9FC-C825E5720C7D}"/>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ADEF0919-B59B-AA6C-03DF-8D1DB563C506}"/>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4941694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A1197-86AF-A30E-18DA-469F2ED69E75}"/>
              </a:ext>
            </a:extLst>
          </p:cNvPr>
          <p:cNvSpPr>
            <a:spLocks noGrp="1"/>
          </p:cNvSpPr>
          <p:nvPr>
            <p:ph type="title"/>
          </p:nvPr>
        </p:nvSpPr>
        <p:spPr/>
        <p:txBody>
          <a:bodyPr/>
          <a:lstStyle/>
          <a:p>
            <a:r>
              <a:rPr lang="en-US" dirty="0"/>
              <a:t>Review of premium charges</a:t>
            </a:r>
          </a:p>
        </p:txBody>
      </p:sp>
      <p:graphicFrame>
        <p:nvGraphicFramePr>
          <p:cNvPr id="7" name="Content Placeholder 6">
            <a:extLst>
              <a:ext uri="{FF2B5EF4-FFF2-40B4-BE49-F238E27FC236}">
                <a16:creationId xmlns:a16="http://schemas.microsoft.com/office/drawing/2014/main" id="{0537934C-CA64-FE51-8F10-B49F31111BCB}"/>
              </a:ext>
            </a:extLst>
          </p:cNvPr>
          <p:cNvGraphicFramePr>
            <a:graphicFrameLocks noGrp="1"/>
          </p:cNvGraphicFramePr>
          <p:nvPr>
            <p:ph idx="1"/>
            <p:extLst>
              <p:ext uri="{D42A27DB-BD31-4B8C-83A1-F6EECF244321}">
                <p14:modId xmlns:p14="http://schemas.microsoft.com/office/powerpoint/2010/main" val="3941253256"/>
              </p:ext>
            </p:extLst>
          </p:nvPr>
        </p:nvGraphicFramePr>
        <p:xfrm>
          <a:off x="685800" y="1311275"/>
          <a:ext cx="7772400" cy="4389120"/>
        </p:xfrm>
        <a:graphic>
          <a:graphicData uri="http://schemas.openxmlformats.org/drawingml/2006/table">
            <a:tbl>
              <a:tblPr firstRow="1" bandRow="1">
                <a:tableStyleId>{5940675A-B579-460E-94D1-54222C63F5DA}</a:tableStyleId>
              </a:tblPr>
              <a:tblGrid>
                <a:gridCol w="1819318">
                  <a:extLst>
                    <a:ext uri="{9D8B030D-6E8A-4147-A177-3AD203B41FA5}">
                      <a16:colId xmlns:a16="http://schemas.microsoft.com/office/drawing/2014/main" val="2001654526"/>
                    </a:ext>
                  </a:extLst>
                </a:gridCol>
                <a:gridCol w="3029670">
                  <a:extLst>
                    <a:ext uri="{9D8B030D-6E8A-4147-A177-3AD203B41FA5}">
                      <a16:colId xmlns:a16="http://schemas.microsoft.com/office/drawing/2014/main" val="690445503"/>
                    </a:ext>
                  </a:extLst>
                </a:gridCol>
                <a:gridCol w="2923412">
                  <a:extLst>
                    <a:ext uri="{9D8B030D-6E8A-4147-A177-3AD203B41FA5}">
                      <a16:colId xmlns:a16="http://schemas.microsoft.com/office/drawing/2014/main" val="2031788298"/>
                    </a:ext>
                  </a:extLst>
                </a:gridCol>
              </a:tblGrid>
              <a:tr h="370840">
                <a:tc>
                  <a:txBody>
                    <a:bodyPr/>
                    <a:lstStyle/>
                    <a:p>
                      <a:pPr algn="ctr"/>
                      <a:endParaRPr lang="en-US" dirty="0"/>
                    </a:p>
                  </a:txBody>
                  <a:tcPr anchor="ctr"/>
                </a:tc>
                <a:tc>
                  <a:txBody>
                    <a:bodyPr/>
                    <a:lstStyle/>
                    <a:p>
                      <a:pPr algn="ctr"/>
                      <a:r>
                        <a:rPr lang="en-US" b="1" dirty="0"/>
                        <a:t>Original Medicare</a:t>
                      </a:r>
                    </a:p>
                  </a:txBody>
                  <a:tcPr anchor="ctr"/>
                </a:tc>
                <a:tc>
                  <a:txBody>
                    <a:bodyPr/>
                    <a:lstStyle/>
                    <a:p>
                      <a:pPr algn="ctr"/>
                      <a:r>
                        <a:rPr lang="en-US" b="1" dirty="0"/>
                        <a:t>Medicare Advantage Prescription Drug (MA-PD) plan</a:t>
                      </a:r>
                    </a:p>
                  </a:txBody>
                  <a:tcPr anchor="ctr"/>
                </a:tc>
                <a:extLst>
                  <a:ext uri="{0D108BD9-81ED-4DB2-BD59-A6C34878D82A}">
                    <a16:rowId xmlns:a16="http://schemas.microsoft.com/office/drawing/2014/main" val="2961469633"/>
                  </a:ext>
                </a:extLst>
              </a:tr>
              <a:tr h="548640">
                <a:tc>
                  <a:txBody>
                    <a:bodyPr/>
                    <a:lstStyle/>
                    <a:p>
                      <a:pPr algn="ctr"/>
                      <a:r>
                        <a:rPr lang="en-US" b="1" dirty="0"/>
                        <a:t>Part A</a:t>
                      </a:r>
                    </a:p>
                  </a:txBody>
                  <a:tcPr anchor="ctr"/>
                </a:tc>
                <a:tc>
                  <a:txBody>
                    <a:bodyPr/>
                    <a:lstStyle/>
                    <a:p>
                      <a:pPr algn="ctr"/>
                      <a:r>
                        <a:rPr lang="en-US" dirty="0"/>
                        <a:t>No premium for most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No premium for most</a:t>
                      </a:r>
                    </a:p>
                  </a:txBody>
                  <a:tcPr anchor="ctr"/>
                </a:tc>
                <a:extLst>
                  <a:ext uri="{0D108BD9-81ED-4DB2-BD59-A6C34878D82A}">
                    <a16:rowId xmlns:a16="http://schemas.microsoft.com/office/drawing/2014/main" val="1023844237"/>
                  </a:ext>
                </a:extLst>
              </a:tr>
              <a:tr h="548640">
                <a:tc>
                  <a:txBody>
                    <a:bodyPr/>
                    <a:lstStyle/>
                    <a:p>
                      <a:pPr algn="ctr"/>
                      <a:r>
                        <a:rPr lang="en-US" b="1" dirty="0"/>
                        <a:t>Part B</a:t>
                      </a:r>
                    </a:p>
                  </a:txBody>
                  <a:tcPr anchor="ctr"/>
                </a:tc>
                <a:tc>
                  <a:txBody>
                    <a:bodyPr/>
                    <a:lstStyle/>
                    <a:p>
                      <a:pPr algn="ctr"/>
                      <a:r>
                        <a:rPr lang="en-US" b="0" dirty="0"/>
                        <a:t>Range, based on income</a:t>
                      </a:r>
                    </a:p>
                  </a:txBody>
                  <a:tcPr anchor="ctr"/>
                </a:tc>
                <a:tc>
                  <a:txBody>
                    <a:bodyPr/>
                    <a:lstStyle/>
                    <a:p>
                      <a:pPr algn="ctr"/>
                      <a:r>
                        <a:rPr lang="en-US" b="0" dirty="0"/>
                        <a:t>Range based on income</a:t>
                      </a:r>
                    </a:p>
                    <a:p>
                      <a:pPr algn="ctr"/>
                      <a:r>
                        <a:rPr lang="en-US" b="0" i="1" dirty="0">
                          <a:solidFill>
                            <a:srgbClr val="C00000"/>
                          </a:solidFill>
                        </a:rPr>
                        <a:t>A few products include partial ‘give-back’ of premium, in contract</a:t>
                      </a:r>
                    </a:p>
                  </a:txBody>
                  <a:tcPr anchor="ctr"/>
                </a:tc>
                <a:extLst>
                  <a:ext uri="{0D108BD9-81ED-4DB2-BD59-A6C34878D82A}">
                    <a16:rowId xmlns:a16="http://schemas.microsoft.com/office/drawing/2014/main" val="318948675"/>
                  </a:ext>
                </a:extLst>
              </a:tr>
              <a:tr h="548640">
                <a:tc>
                  <a:txBody>
                    <a:bodyPr/>
                    <a:lstStyle/>
                    <a:p>
                      <a:pPr algn="ctr"/>
                      <a:r>
                        <a:rPr lang="en-US" b="1" dirty="0"/>
                        <a:t>Part D</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Market cost set by company + Medicare-set, based on income (range)</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Market cost set by company + Medicare-set, based on income (range)</a:t>
                      </a:r>
                    </a:p>
                  </a:txBody>
                  <a:tcPr anchor="ctr"/>
                </a:tc>
                <a:extLst>
                  <a:ext uri="{0D108BD9-81ED-4DB2-BD59-A6C34878D82A}">
                    <a16:rowId xmlns:a16="http://schemas.microsoft.com/office/drawing/2014/main" val="4010905312"/>
                  </a:ext>
                </a:extLst>
              </a:tr>
              <a:tr h="822960">
                <a:tc>
                  <a:txBody>
                    <a:bodyPr/>
                    <a:lstStyle/>
                    <a:p>
                      <a:pPr algn="ctr"/>
                      <a:r>
                        <a:rPr lang="en-US" b="1" dirty="0"/>
                        <a:t>Medicare supplement</a:t>
                      </a:r>
                    </a:p>
                  </a:txBody>
                  <a:tcPr anchor="ctr"/>
                </a:tc>
                <a:tc>
                  <a:txBody>
                    <a:bodyPr/>
                    <a:lstStyle/>
                    <a:p>
                      <a:pPr algn="ctr"/>
                      <a:r>
                        <a:rPr lang="en-US" dirty="0"/>
                        <a:t>Market cost set by company </a:t>
                      </a:r>
                    </a:p>
                  </a:txBody>
                  <a:tcPr anchor="ctr"/>
                </a:tc>
                <a:tc>
                  <a:txBody>
                    <a:bodyPr/>
                    <a:lstStyle/>
                    <a:p>
                      <a:pPr algn="ctr"/>
                      <a:r>
                        <a:rPr lang="en-US" dirty="0"/>
                        <a:t>Not permitted</a:t>
                      </a:r>
                    </a:p>
                    <a:p>
                      <a:pPr algn="ctr"/>
                      <a:r>
                        <a:rPr lang="en-US" dirty="0"/>
                        <a:t> </a:t>
                      </a:r>
                      <a:r>
                        <a:rPr lang="en-US" sz="1600" i="1" dirty="0"/>
                        <a:t>(duplicate coverage)</a:t>
                      </a:r>
                      <a:endParaRPr lang="en-US" i="1" dirty="0"/>
                    </a:p>
                  </a:txBody>
                  <a:tcPr anchor="ctr"/>
                </a:tc>
                <a:extLst>
                  <a:ext uri="{0D108BD9-81ED-4DB2-BD59-A6C34878D82A}">
                    <a16:rowId xmlns:a16="http://schemas.microsoft.com/office/drawing/2014/main" val="2734074418"/>
                  </a:ext>
                </a:extLst>
              </a:tr>
            </a:tbl>
          </a:graphicData>
        </a:graphic>
      </p:graphicFrame>
      <p:sp>
        <p:nvSpPr>
          <p:cNvPr id="3" name="Slide Number Placeholder 2">
            <a:extLst>
              <a:ext uri="{FF2B5EF4-FFF2-40B4-BE49-F238E27FC236}">
                <a16:creationId xmlns:a16="http://schemas.microsoft.com/office/drawing/2014/main" id="{C63C85DF-2427-6D91-5F10-D877EDA700DB}"/>
              </a:ext>
            </a:extLst>
          </p:cNvPr>
          <p:cNvSpPr>
            <a:spLocks noGrp="1"/>
          </p:cNvSpPr>
          <p:nvPr>
            <p:ph type="sldNum" sz="quarter" idx="12"/>
          </p:nvPr>
        </p:nvSpPr>
        <p:spPr/>
        <p:txBody>
          <a:bodyPr/>
          <a:lstStyle/>
          <a:p>
            <a:pPr>
              <a:defRPr/>
            </a:pPr>
            <a:fld id="{E351D9A5-9C9F-40D1-990C-8B5C77764C22}" type="slidenum">
              <a:rPr lang="en-US" altLang="en-US" smtClean="0"/>
              <a:pPr>
                <a:defRPr/>
              </a:pPr>
              <a:t>57</a:t>
            </a:fld>
            <a:endParaRPr lang="en-US" altLang="en-US" dirty="0"/>
          </a:p>
        </p:txBody>
      </p:sp>
      <p:sp>
        <p:nvSpPr>
          <p:cNvPr id="8" name="Footer Placeholder 7">
            <a:extLst>
              <a:ext uri="{FF2B5EF4-FFF2-40B4-BE49-F238E27FC236}">
                <a16:creationId xmlns:a16="http://schemas.microsoft.com/office/drawing/2014/main" id="{44EFCA0B-4AC3-D522-188F-83E8DB1A93DE}"/>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CBDEA4A0-EA4A-7DBC-0DD3-14BE2D3A3105}"/>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42789511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1CCF4-59A0-7508-F0B9-5DC5640A6055}"/>
              </a:ext>
            </a:extLst>
          </p:cNvPr>
          <p:cNvSpPr>
            <a:spLocks noGrp="1"/>
          </p:cNvSpPr>
          <p:nvPr>
            <p:ph type="title"/>
          </p:nvPr>
        </p:nvSpPr>
        <p:spPr/>
        <p:txBody>
          <a:bodyPr/>
          <a:lstStyle/>
          <a:p>
            <a:r>
              <a:rPr lang="en-US" dirty="0"/>
              <a:t>Premiums</a:t>
            </a:r>
          </a:p>
        </p:txBody>
      </p:sp>
      <p:sp>
        <p:nvSpPr>
          <p:cNvPr id="3" name="Content Placeholder 2">
            <a:extLst>
              <a:ext uri="{FF2B5EF4-FFF2-40B4-BE49-F238E27FC236}">
                <a16:creationId xmlns:a16="http://schemas.microsoft.com/office/drawing/2014/main" id="{43941276-E24B-5476-D7F5-F97D50C19B47}"/>
              </a:ext>
            </a:extLst>
          </p:cNvPr>
          <p:cNvSpPr>
            <a:spLocks noGrp="1"/>
          </p:cNvSpPr>
          <p:nvPr>
            <p:ph idx="1"/>
          </p:nvPr>
        </p:nvSpPr>
        <p:spPr/>
        <p:txBody>
          <a:bodyPr/>
          <a:lstStyle/>
          <a:p>
            <a:pPr marL="457200" indent="-457200">
              <a:buFont typeface="Arial" panose="020B0604020202020204" pitchFamily="34" charset="0"/>
              <a:buChar char="•"/>
            </a:pPr>
            <a:r>
              <a:rPr lang="en-US" dirty="0"/>
              <a:t>Premium payments for Medicare Part B are required in order to purchase a group health plan, in most cases</a:t>
            </a:r>
          </a:p>
          <a:p>
            <a:pPr marL="457200" indent="-457200">
              <a:buFont typeface="Arial" panose="020B0604020202020204" pitchFamily="34" charset="0"/>
              <a:buChar char="•"/>
            </a:pPr>
            <a:r>
              <a:rPr lang="en-US" dirty="0"/>
              <a:t>The cost of premiums varies quite a lot depending upon several factors</a:t>
            </a:r>
          </a:p>
          <a:p>
            <a:pPr marL="1200150" lvl="1" indent="-457200"/>
            <a:r>
              <a:rPr lang="en-US" dirty="0"/>
              <a:t>Approach to additional coverage</a:t>
            </a:r>
          </a:p>
          <a:p>
            <a:pPr marL="1200150" lvl="1" indent="-457200"/>
            <a:r>
              <a:rPr lang="en-US" dirty="0"/>
              <a:t>Plan selection</a:t>
            </a:r>
          </a:p>
          <a:p>
            <a:pPr marL="1200150" lvl="1" indent="-457200"/>
            <a:r>
              <a:rPr lang="en-US" dirty="0"/>
              <a:t>Personal income</a:t>
            </a:r>
          </a:p>
        </p:txBody>
      </p:sp>
      <p:sp>
        <p:nvSpPr>
          <p:cNvPr id="7" name="Slide Number Placeholder 6">
            <a:extLst>
              <a:ext uri="{FF2B5EF4-FFF2-40B4-BE49-F238E27FC236}">
                <a16:creationId xmlns:a16="http://schemas.microsoft.com/office/drawing/2014/main" id="{8B19A1FF-E8E9-9D59-34EC-F4C0420FE8A0}"/>
              </a:ext>
            </a:extLst>
          </p:cNvPr>
          <p:cNvSpPr>
            <a:spLocks noGrp="1"/>
          </p:cNvSpPr>
          <p:nvPr>
            <p:ph type="sldNum" sz="quarter" idx="12"/>
          </p:nvPr>
        </p:nvSpPr>
        <p:spPr/>
        <p:txBody>
          <a:bodyPr/>
          <a:lstStyle/>
          <a:p>
            <a:pPr>
              <a:defRPr/>
            </a:pPr>
            <a:fld id="{E351D9A5-9C9F-40D1-990C-8B5C77764C22}" type="slidenum">
              <a:rPr lang="en-US" altLang="en-US" smtClean="0"/>
              <a:pPr>
                <a:defRPr/>
              </a:pPr>
              <a:t>58</a:t>
            </a:fld>
            <a:endParaRPr lang="en-US" altLang="en-US" dirty="0"/>
          </a:p>
        </p:txBody>
      </p:sp>
      <p:sp>
        <p:nvSpPr>
          <p:cNvPr id="8" name="Footer Placeholder 7">
            <a:extLst>
              <a:ext uri="{FF2B5EF4-FFF2-40B4-BE49-F238E27FC236}">
                <a16:creationId xmlns:a16="http://schemas.microsoft.com/office/drawing/2014/main" id="{330A069A-6294-3817-5D16-9030CF6FFB4C}"/>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1F2F758B-A8CD-6C4F-DADE-9E49E5DB857B}"/>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40374168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4840E-D51E-58AE-32BF-B0315281D6D8}"/>
              </a:ext>
            </a:extLst>
          </p:cNvPr>
          <p:cNvSpPr>
            <a:spLocks noGrp="1"/>
          </p:cNvSpPr>
          <p:nvPr>
            <p:ph type="title"/>
          </p:nvPr>
        </p:nvSpPr>
        <p:spPr/>
        <p:txBody>
          <a:bodyPr/>
          <a:lstStyle/>
          <a:p>
            <a:r>
              <a:rPr lang="en-US" dirty="0"/>
              <a:t>Covered benefits</a:t>
            </a:r>
          </a:p>
        </p:txBody>
      </p:sp>
      <p:sp>
        <p:nvSpPr>
          <p:cNvPr id="7" name="Slide Number Placeholder 6">
            <a:extLst>
              <a:ext uri="{FF2B5EF4-FFF2-40B4-BE49-F238E27FC236}">
                <a16:creationId xmlns:a16="http://schemas.microsoft.com/office/drawing/2014/main" id="{5F55DA3C-AC29-B51E-D539-B948B7A32F7F}"/>
              </a:ext>
            </a:extLst>
          </p:cNvPr>
          <p:cNvSpPr>
            <a:spLocks noGrp="1"/>
          </p:cNvSpPr>
          <p:nvPr>
            <p:ph type="sldNum" sz="quarter" idx="12"/>
          </p:nvPr>
        </p:nvSpPr>
        <p:spPr/>
        <p:txBody>
          <a:bodyPr/>
          <a:lstStyle/>
          <a:p>
            <a:pPr>
              <a:defRPr/>
            </a:pPr>
            <a:fld id="{DDC403B2-353C-4295-96ED-C317EF09847F}" type="slidenum">
              <a:rPr lang="en-US" altLang="en-US" smtClean="0"/>
              <a:pPr>
                <a:defRPr/>
              </a:pPr>
              <a:t>59</a:t>
            </a:fld>
            <a:endParaRPr lang="en-US" altLang="en-US" dirty="0"/>
          </a:p>
        </p:txBody>
      </p:sp>
      <p:sp>
        <p:nvSpPr>
          <p:cNvPr id="8" name="Footer Placeholder 7">
            <a:extLst>
              <a:ext uri="{FF2B5EF4-FFF2-40B4-BE49-F238E27FC236}">
                <a16:creationId xmlns:a16="http://schemas.microsoft.com/office/drawing/2014/main" id="{6091533A-2E56-8053-972C-D93FC37E98BD}"/>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C51FC861-7A5E-6CFF-9065-108D9E46D30D}"/>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4257981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FAA83-535D-1EFD-D94A-68D0DAEDAC05}"/>
              </a:ext>
            </a:extLst>
          </p:cNvPr>
          <p:cNvSpPr>
            <a:spLocks noGrp="1"/>
          </p:cNvSpPr>
          <p:nvPr>
            <p:ph type="title"/>
          </p:nvPr>
        </p:nvSpPr>
        <p:spPr/>
        <p:txBody>
          <a:bodyPr/>
          <a:lstStyle/>
          <a:p>
            <a:r>
              <a:rPr lang="en-US" dirty="0"/>
              <a:t>Medicare</a:t>
            </a:r>
          </a:p>
        </p:txBody>
      </p:sp>
      <p:sp>
        <p:nvSpPr>
          <p:cNvPr id="3" name="Content Placeholder 2">
            <a:extLst>
              <a:ext uri="{FF2B5EF4-FFF2-40B4-BE49-F238E27FC236}">
                <a16:creationId xmlns:a16="http://schemas.microsoft.com/office/drawing/2014/main" id="{C0B9EFA9-EA40-1C27-149D-BBD8642FC210}"/>
              </a:ext>
            </a:extLst>
          </p:cNvPr>
          <p:cNvSpPr>
            <a:spLocks noGrp="1"/>
          </p:cNvSpPr>
          <p:nvPr>
            <p:ph idx="1"/>
          </p:nvPr>
        </p:nvSpPr>
        <p:spPr/>
        <p:txBody>
          <a:bodyPr/>
          <a:lstStyle/>
          <a:p>
            <a:pPr marL="457200" indent="-457200">
              <a:buFont typeface="Arial" panose="020B0604020202020204" pitchFamily="34" charset="0"/>
              <a:buChar char="•"/>
            </a:pPr>
            <a:r>
              <a:rPr lang="en-US" sz="2400" dirty="0"/>
              <a:t>Aged / Disabled</a:t>
            </a:r>
          </a:p>
          <a:p>
            <a:pPr marL="457200" indent="-457200">
              <a:buFont typeface="Arial" panose="020B0604020202020204" pitchFamily="34" charset="0"/>
              <a:buChar char="•"/>
            </a:pPr>
            <a:r>
              <a:rPr lang="en-US" sz="2400" dirty="0"/>
              <a:t>Citizen / Legal Permanent Resident</a:t>
            </a:r>
          </a:p>
          <a:p>
            <a:pPr marL="457200" indent="-457200">
              <a:buFont typeface="Arial" panose="020B0604020202020204" pitchFamily="34" charset="0"/>
              <a:buChar char="•"/>
            </a:pPr>
            <a:r>
              <a:rPr lang="en-US" sz="2400" dirty="0"/>
              <a:t>Working / Not working / Retired</a:t>
            </a:r>
          </a:p>
          <a:p>
            <a:pPr marL="457200" indent="-457200">
              <a:buFont typeface="Arial" panose="020B0604020202020204" pitchFamily="34" charset="0"/>
              <a:buChar char="•"/>
            </a:pPr>
            <a:r>
              <a:rPr lang="en-US" sz="2400" dirty="0"/>
              <a:t>Other insurance, in addition to Medicare?</a:t>
            </a:r>
          </a:p>
          <a:p>
            <a:pPr marL="457200" indent="-457200">
              <a:buFont typeface="Arial" panose="020B0604020202020204" pitchFamily="34" charset="0"/>
              <a:buChar char="•"/>
            </a:pPr>
            <a:r>
              <a:rPr lang="en-US" sz="2400" dirty="0"/>
              <a:t>Original Medicare / Medicare Advantage</a:t>
            </a:r>
          </a:p>
          <a:p>
            <a:pPr marL="457200" indent="-457200">
              <a:buFont typeface="Arial" panose="020B0604020202020204" pitchFamily="34" charset="0"/>
              <a:buChar char="•"/>
            </a:pPr>
            <a:r>
              <a:rPr lang="en-US" sz="2400" dirty="0"/>
              <a:t>Lower income / Mid-range income / Higher income</a:t>
            </a:r>
          </a:p>
          <a:p>
            <a:pPr marL="457200" indent="-457200">
              <a:buFont typeface="Arial" panose="020B0604020202020204" pitchFamily="34" charset="0"/>
              <a:buChar char="•"/>
            </a:pPr>
            <a:r>
              <a:rPr lang="en-US" sz="2400" dirty="0"/>
              <a:t>Rural / Suburban / Urban</a:t>
            </a:r>
          </a:p>
          <a:p>
            <a:pPr marL="457200" indent="-457200">
              <a:buFont typeface="Arial" panose="020B0604020202020204" pitchFamily="34" charset="0"/>
              <a:buChar char="•"/>
            </a:pPr>
            <a:r>
              <a:rPr lang="en-US" sz="2400" dirty="0"/>
              <a:t>Technology literate / Digital divide</a:t>
            </a:r>
          </a:p>
          <a:p>
            <a:pPr marL="457200" indent="-457200">
              <a:buFont typeface="Arial" panose="020B0604020202020204" pitchFamily="34" charset="0"/>
              <a:buChar char="•"/>
            </a:pPr>
            <a:r>
              <a:rPr lang="en-US" sz="2400" dirty="0"/>
              <a:t>English / ESL</a:t>
            </a:r>
          </a:p>
          <a:p>
            <a:endParaRPr lang="en-US" dirty="0"/>
          </a:p>
          <a:p>
            <a:endParaRPr lang="en-US" dirty="0"/>
          </a:p>
        </p:txBody>
      </p:sp>
      <p:sp>
        <p:nvSpPr>
          <p:cNvPr id="7" name="Slide Number Placeholder 6">
            <a:extLst>
              <a:ext uri="{FF2B5EF4-FFF2-40B4-BE49-F238E27FC236}">
                <a16:creationId xmlns:a16="http://schemas.microsoft.com/office/drawing/2014/main" id="{FBE4A154-207B-BEBD-763B-CB1405AFEFB0}"/>
              </a:ext>
            </a:extLst>
          </p:cNvPr>
          <p:cNvSpPr>
            <a:spLocks noGrp="1"/>
          </p:cNvSpPr>
          <p:nvPr>
            <p:ph type="sldNum" sz="quarter" idx="12"/>
          </p:nvPr>
        </p:nvSpPr>
        <p:spPr/>
        <p:txBody>
          <a:bodyPr/>
          <a:lstStyle/>
          <a:p>
            <a:pPr>
              <a:defRPr/>
            </a:pPr>
            <a:fld id="{E351D9A5-9C9F-40D1-990C-8B5C77764C22}" type="slidenum">
              <a:rPr lang="en-US" altLang="en-US" smtClean="0"/>
              <a:pPr>
                <a:defRPr/>
              </a:pPr>
              <a:t>6</a:t>
            </a:fld>
            <a:endParaRPr lang="en-US" altLang="en-US" dirty="0"/>
          </a:p>
        </p:txBody>
      </p:sp>
      <p:sp>
        <p:nvSpPr>
          <p:cNvPr id="8" name="Footer Placeholder 7">
            <a:extLst>
              <a:ext uri="{FF2B5EF4-FFF2-40B4-BE49-F238E27FC236}">
                <a16:creationId xmlns:a16="http://schemas.microsoft.com/office/drawing/2014/main" id="{7AB66A82-47A0-0DB3-D246-490575B926EC}"/>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DE8E506A-FE91-C730-53EA-8ED1AAC3ED6E}"/>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5460604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67705-2435-892A-7025-5B9C4770C6FA}"/>
              </a:ext>
            </a:extLst>
          </p:cNvPr>
          <p:cNvSpPr>
            <a:spLocks noGrp="1"/>
          </p:cNvSpPr>
          <p:nvPr>
            <p:ph type="title"/>
          </p:nvPr>
        </p:nvSpPr>
        <p:spPr/>
        <p:txBody>
          <a:bodyPr/>
          <a:lstStyle/>
          <a:p>
            <a:r>
              <a:rPr lang="en-US" dirty="0"/>
              <a:t>Defined contribution </a:t>
            </a:r>
          </a:p>
        </p:txBody>
      </p:sp>
      <p:sp>
        <p:nvSpPr>
          <p:cNvPr id="3" name="Content Placeholder 2">
            <a:extLst>
              <a:ext uri="{FF2B5EF4-FFF2-40B4-BE49-F238E27FC236}">
                <a16:creationId xmlns:a16="http://schemas.microsoft.com/office/drawing/2014/main" id="{FB75CDE3-4443-3540-D34B-3CE6CC56E5B1}"/>
              </a:ext>
            </a:extLst>
          </p:cNvPr>
          <p:cNvSpPr>
            <a:spLocks noGrp="1"/>
          </p:cNvSpPr>
          <p:nvPr>
            <p:ph idx="1"/>
          </p:nvPr>
        </p:nvSpPr>
        <p:spPr/>
        <p:txBody>
          <a:bodyPr/>
          <a:lstStyle/>
          <a:p>
            <a:r>
              <a:rPr lang="en-US" dirty="0"/>
              <a:t>You might think about Medicare as ‘defined contribution’ system – not a defined benefit system</a:t>
            </a:r>
          </a:p>
          <a:p>
            <a:pPr marL="457200" indent="-457200">
              <a:buFont typeface="Arial" panose="020B0604020202020204" pitchFamily="34" charset="0"/>
              <a:buChar char="•"/>
            </a:pPr>
            <a:r>
              <a:rPr lang="en-US" dirty="0"/>
              <a:t>The options you have vary widely </a:t>
            </a:r>
          </a:p>
          <a:p>
            <a:pPr marL="1200150" lvl="1" indent="-457200"/>
            <a:r>
              <a:rPr lang="en-US" dirty="0"/>
              <a:t>group health plan v. individual enrollment</a:t>
            </a:r>
          </a:p>
          <a:p>
            <a:pPr marL="1200150" lvl="1" indent="-457200"/>
            <a:r>
              <a:rPr lang="en-US" dirty="0"/>
              <a:t>Original Medicare v. Medicare Advantage</a:t>
            </a:r>
          </a:p>
          <a:p>
            <a:pPr marL="457200" indent="-457200">
              <a:buFont typeface="Arial" panose="020B0604020202020204" pitchFamily="34" charset="0"/>
              <a:buChar char="•"/>
            </a:pPr>
            <a:r>
              <a:rPr lang="en-US" dirty="0"/>
              <a:t>And that’s before we get to choosing a plan and a provider and there are lots of things that we can’t control that affect us, too</a:t>
            </a:r>
          </a:p>
          <a:p>
            <a:pPr marL="1200150" lvl="1" indent="-457200"/>
            <a:r>
              <a:rPr lang="en-US" dirty="0"/>
              <a:t>Geography, technology, language, disability</a:t>
            </a:r>
          </a:p>
          <a:p>
            <a:endParaRPr lang="en-US" dirty="0"/>
          </a:p>
          <a:p>
            <a:endParaRPr lang="en-US" dirty="0"/>
          </a:p>
        </p:txBody>
      </p:sp>
      <p:sp>
        <p:nvSpPr>
          <p:cNvPr id="7" name="Slide Number Placeholder 6">
            <a:extLst>
              <a:ext uri="{FF2B5EF4-FFF2-40B4-BE49-F238E27FC236}">
                <a16:creationId xmlns:a16="http://schemas.microsoft.com/office/drawing/2014/main" id="{16C0C1B2-4B3D-42AF-AAE2-022E9CA313CA}"/>
              </a:ext>
            </a:extLst>
          </p:cNvPr>
          <p:cNvSpPr>
            <a:spLocks noGrp="1"/>
          </p:cNvSpPr>
          <p:nvPr>
            <p:ph type="sldNum" sz="quarter" idx="12"/>
          </p:nvPr>
        </p:nvSpPr>
        <p:spPr/>
        <p:txBody>
          <a:bodyPr/>
          <a:lstStyle/>
          <a:p>
            <a:pPr>
              <a:defRPr/>
            </a:pPr>
            <a:fld id="{E351D9A5-9C9F-40D1-990C-8B5C77764C22}" type="slidenum">
              <a:rPr lang="en-US" altLang="en-US" smtClean="0"/>
              <a:pPr>
                <a:defRPr/>
              </a:pPr>
              <a:t>60</a:t>
            </a:fld>
            <a:endParaRPr lang="en-US" altLang="en-US" dirty="0"/>
          </a:p>
        </p:txBody>
      </p:sp>
      <p:sp>
        <p:nvSpPr>
          <p:cNvPr id="8" name="Footer Placeholder 7">
            <a:extLst>
              <a:ext uri="{FF2B5EF4-FFF2-40B4-BE49-F238E27FC236}">
                <a16:creationId xmlns:a16="http://schemas.microsoft.com/office/drawing/2014/main" id="{849D3C89-FE73-1923-3D76-DDD045EEFED5}"/>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7BC983B8-B96B-75BA-3CA2-E98BFAB81EC9}"/>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8543192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4051B-677B-BDE5-1AE2-897A4FB2B2AA}"/>
              </a:ext>
            </a:extLst>
          </p:cNvPr>
          <p:cNvSpPr>
            <a:spLocks noGrp="1"/>
          </p:cNvSpPr>
          <p:nvPr>
            <p:ph type="title"/>
          </p:nvPr>
        </p:nvSpPr>
        <p:spPr/>
        <p:txBody>
          <a:bodyPr/>
          <a:lstStyle/>
          <a:p>
            <a:r>
              <a:rPr lang="en-US" dirty="0"/>
              <a:t>Scenario #3</a:t>
            </a:r>
          </a:p>
        </p:txBody>
      </p:sp>
      <p:sp>
        <p:nvSpPr>
          <p:cNvPr id="3" name="Content Placeholder 2">
            <a:extLst>
              <a:ext uri="{FF2B5EF4-FFF2-40B4-BE49-F238E27FC236}">
                <a16:creationId xmlns:a16="http://schemas.microsoft.com/office/drawing/2014/main" id="{DBCDB802-0D36-6F99-C600-D2CADEC32A19}"/>
              </a:ext>
            </a:extLst>
          </p:cNvPr>
          <p:cNvSpPr>
            <a:spLocks noGrp="1"/>
          </p:cNvSpPr>
          <p:nvPr>
            <p:ph idx="1"/>
          </p:nvPr>
        </p:nvSpPr>
        <p:spPr/>
        <p:txBody>
          <a:bodyPr/>
          <a:lstStyle/>
          <a:p>
            <a:r>
              <a:rPr lang="en-US" dirty="0"/>
              <a:t>Paul has been busy. He’s read over the materials that the plan administrator (HCA) posted online, and he’s studied the Medicare program, too. He just needs a consultation about the covered benefits for each plan. And he’s concerned about access to his doctor. </a:t>
            </a:r>
          </a:p>
        </p:txBody>
      </p:sp>
      <p:sp>
        <p:nvSpPr>
          <p:cNvPr id="7" name="Slide Number Placeholder 6">
            <a:extLst>
              <a:ext uri="{FF2B5EF4-FFF2-40B4-BE49-F238E27FC236}">
                <a16:creationId xmlns:a16="http://schemas.microsoft.com/office/drawing/2014/main" id="{1FDE340E-B477-A1F1-8CE7-3FC1F33F1241}"/>
              </a:ext>
            </a:extLst>
          </p:cNvPr>
          <p:cNvSpPr>
            <a:spLocks noGrp="1"/>
          </p:cNvSpPr>
          <p:nvPr>
            <p:ph type="sldNum" sz="quarter" idx="12"/>
          </p:nvPr>
        </p:nvSpPr>
        <p:spPr/>
        <p:txBody>
          <a:bodyPr/>
          <a:lstStyle/>
          <a:p>
            <a:pPr>
              <a:defRPr/>
            </a:pPr>
            <a:fld id="{E351D9A5-9C9F-40D1-990C-8B5C77764C22}" type="slidenum">
              <a:rPr lang="en-US" altLang="en-US" smtClean="0"/>
              <a:pPr>
                <a:defRPr/>
              </a:pPr>
              <a:t>61</a:t>
            </a:fld>
            <a:endParaRPr lang="en-US" altLang="en-US" dirty="0"/>
          </a:p>
        </p:txBody>
      </p:sp>
      <p:sp>
        <p:nvSpPr>
          <p:cNvPr id="8" name="Footer Placeholder 7">
            <a:extLst>
              <a:ext uri="{FF2B5EF4-FFF2-40B4-BE49-F238E27FC236}">
                <a16:creationId xmlns:a16="http://schemas.microsoft.com/office/drawing/2014/main" id="{BFA61917-11D8-053A-AA81-A0AB19D4214A}"/>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E5D93D47-26A0-54E2-85AE-BF6231D1AA77}"/>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42184183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50F2E-A172-EEC2-906D-E59844D0BB59}"/>
              </a:ext>
            </a:extLst>
          </p:cNvPr>
          <p:cNvSpPr>
            <a:spLocks noGrp="1"/>
          </p:cNvSpPr>
          <p:nvPr>
            <p:ph type="title"/>
          </p:nvPr>
        </p:nvSpPr>
        <p:spPr/>
        <p:txBody>
          <a:bodyPr/>
          <a:lstStyle/>
          <a:p>
            <a:r>
              <a:rPr lang="en-US" dirty="0"/>
              <a:t>In the form of a question?</a:t>
            </a:r>
          </a:p>
        </p:txBody>
      </p:sp>
      <p:sp>
        <p:nvSpPr>
          <p:cNvPr id="3" name="Content Placeholder 2">
            <a:extLst>
              <a:ext uri="{FF2B5EF4-FFF2-40B4-BE49-F238E27FC236}">
                <a16:creationId xmlns:a16="http://schemas.microsoft.com/office/drawing/2014/main" id="{72832BC0-6C40-F31D-1082-78D29F10838B}"/>
              </a:ext>
            </a:extLst>
          </p:cNvPr>
          <p:cNvSpPr>
            <a:spLocks noGrp="1"/>
          </p:cNvSpPr>
          <p:nvPr>
            <p:ph idx="1"/>
          </p:nvPr>
        </p:nvSpPr>
        <p:spPr/>
        <p:txBody>
          <a:bodyPr/>
          <a:lstStyle/>
          <a:p>
            <a:r>
              <a:rPr lang="en-US" dirty="0"/>
              <a:t>I understand the approaches. I know what I care about most.</a:t>
            </a:r>
          </a:p>
          <a:p>
            <a:r>
              <a:rPr lang="en-US" b="1" dirty="0"/>
              <a:t>Can you help me wade through the details?</a:t>
            </a:r>
          </a:p>
          <a:p>
            <a:r>
              <a:rPr lang="en-US" dirty="0"/>
              <a:t>I need to decide and have some peace of mind. </a:t>
            </a:r>
          </a:p>
        </p:txBody>
      </p:sp>
      <p:sp>
        <p:nvSpPr>
          <p:cNvPr id="7" name="Slide Number Placeholder 6">
            <a:extLst>
              <a:ext uri="{FF2B5EF4-FFF2-40B4-BE49-F238E27FC236}">
                <a16:creationId xmlns:a16="http://schemas.microsoft.com/office/drawing/2014/main" id="{AEECCBBD-806F-4757-7E5D-40ADDD2D84D3}"/>
              </a:ext>
            </a:extLst>
          </p:cNvPr>
          <p:cNvSpPr>
            <a:spLocks noGrp="1"/>
          </p:cNvSpPr>
          <p:nvPr>
            <p:ph type="sldNum" sz="quarter" idx="12"/>
          </p:nvPr>
        </p:nvSpPr>
        <p:spPr/>
        <p:txBody>
          <a:bodyPr/>
          <a:lstStyle/>
          <a:p>
            <a:pPr>
              <a:defRPr/>
            </a:pPr>
            <a:fld id="{E351D9A5-9C9F-40D1-990C-8B5C77764C22}" type="slidenum">
              <a:rPr lang="en-US" altLang="en-US" smtClean="0"/>
              <a:pPr>
                <a:defRPr/>
              </a:pPr>
              <a:t>62</a:t>
            </a:fld>
            <a:endParaRPr lang="en-US" altLang="en-US" dirty="0"/>
          </a:p>
        </p:txBody>
      </p:sp>
      <p:sp>
        <p:nvSpPr>
          <p:cNvPr id="8" name="Footer Placeholder 7">
            <a:extLst>
              <a:ext uri="{FF2B5EF4-FFF2-40B4-BE49-F238E27FC236}">
                <a16:creationId xmlns:a16="http://schemas.microsoft.com/office/drawing/2014/main" id="{58EC5060-8371-DC01-A719-D3A32003194A}"/>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8665FD96-2381-E0CC-FBBB-84BC5A9E94A1}"/>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0159911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438DB-02D6-A35E-67DA-8FCFCCB63137}"/>
              </a:ext>
            </a:extLst>
          </p:cNvPr>
          <p:cNvSpPr>
            <a:spLocks noGrp="1"/>
          </p:cNvSpPr>
          <p:nvPr>
            <p:ph type="title"/>
          </p:nvPr>
        </p:nvSpPr>
        <p:spPr/>
        <p:txBody>
          <a:bodyPr/>
          <a:lstStyle/>
          <a:p>
            <a:r>
              <a:rPr lang="en-US" dirty="0"/>
              <a:t>The SHIBA volunteer says</a:t>
            </a:r>
          </a:p>
        </p:txBody>
      </p:sp>
      <p:sp>
        <p:nvSpPr>
          <p:cNvPr id="3" name="Content Placeholder 2">
            <a:extLst>
              <a:ext uri="{FF2B5EF4-FFF2-40B4-BE49-F238E27FC236}">
                <a16:creationId xmlns:a16="http://schemas.microsoft.com/office/drawing/2014/main" id="{3A5DF005-DBC1-7B1C-EA70-C24B2AD85E2B}"/>
              </a:ext>
            </a:extLst>
          </p:cNvPr>
          <p:cNvSpPr>
            <a:spLocks noGrp="1"/>
          </p:cNvSpPr>
          <p:nvPr>
            <p:ph idx="1"/>
          </p:nvPr>
        </p:nvSpPr>
        <p:spPr/>
        <p:txBody>
          <a:bodyPr/>
          <a:lstStyle/>
          <a:p>
            <a:r>
              <a:rPr lang="en-US" dirty="0"/>
              <a:t>Hi, again, Paul.</a:t>
            </a:r>
          </a:p>
          <a:p>
            <a:r>
              <a:rPr lang="en-US" dirty="0"/>
              <a:t>You’ve completed the heavy lifting – well done.</a:t>
            </a:r>
          </a:p>
          <a:p>
            <a:r>
              <a:rPr lang="en-US" dirty="0"/>
              <a:t>Here is the general guidance:</a:t>
            </a:r>
          </a:p>
          <a:p>
            <a:pPr marL="457200" indent="-457200">
              <a:buFont typeface="Arial" panose="020B0604020202020204" pitchFamily="34" charset="0"/>
              <a:buChar char="•"/>
            </a:pPr>
            <a:r>
              <a:rPr lang="en-US" dirty="0"/>
              <a:t>Read the evidence of coverage and summary of benefits – focus on the things </a:t>
            </a:r>
            <a:r>
              <a:rPr lang="en-US" u="sng" dirty="0"/>
              <a:t>you</a:t>
            </a:r>
            <a:r>
              <a:rPr lang="en-US" dirty="0"/>
              <a:t> care most about</a:t>
            </a:r>
          </a:p>
          <a:p>
            <a:pPr marL="457200" indent="-457200">
              <a:buFont typeface="Arial" panose="020B0604020202020204" pitchFamily="34" charset="0"/>
              <a:buChar char="•"/>
            </a:pPr>
            <a:r>
              <a:rPr lang="en-US" dirty="0"/>
              <a:t>Make sure you understand your rights and protections	</a:t>
            </a:r>
          </a:p>
          <a:p>
            <a:pPr marL="457200" indent="-457200">
              <a:buFont typeface="Arial" panose="020B0604020202020204" pitchFamily="34" charset="0"/>
              <a:buChar char="•"/>
            </a:pPr>
            <a:r>
              <a:rPr lang="en-US" dirty="0"/>
              <a:t>Ask lots of questions</a:t>
            </a:r>
          </a:p>
          <a:p>
            <a:pPr marL="457200" indent="-457200">
              <a:buFont typeface="Arial" panose="020B0604020202020204" pitchFamily="34" charset="0"/>
              <a:buChar char="•"/>
            </a:pPr>
            <a:r>
              <a:rPr lang="en-US" dirty="0"/>
              <a:t>Remember: no matter what you have Medicare</a:t>
            </a:r>
          </a:p>
          <a:p>
            <a:endParaRPr lang="en-US" dirty="0"/>
          </a:p>
          <a:p>
            <a:endParaRPr lang="en-US" dirty="0"/>
          </a:p>
          <a:p>
            <a:endParaRPr lang="en-US" dirty="0"/>
          </a:p>
          <a:p>
            <a:endParaRPr lang="en-US" dirty="0"/>
          </a:p>
        </p:txBody>
      </p:sp>
      <p:sp>
        <p:nvSpPr>
          <p:cNvPr id="7" name="Slide Number Placeholder 6">
            <a:extLst>
              <a:ext uri="{FF2B5EF4-FFF2-40B4-BE49-F238E27FC236}">
                <a16:creationId xmlns:a16="http://schemas.microsoft.com/office/drawing/2014/main" id="{DFA6681C-1BA4-4FE5-B640-7E86C64A3F65}"/>
              </a:ext>
            </a:extLst>
          </p:cNvPr>
          <p:cNvSpPr>
            <a:spLocks noGrp="1"/>
          </p:cNvSpPr>
          <p:nvPr>
            <p:ph type="sldNum" sz="quarter" idx="12"/>
          </p:nvPr>
        </p:nvSpPr>
        <p:spPr/>
        <p:txBody>
          <a:bodyPr/>
          <a:lstStyle/>
          <a:p>
            <a:pPr>
              <a:defRPr/>
            </a:pPr>
            <a:fld id="{E351D9A5-9C9F-40D1-990C-8B5C77764C22}" type="slidenum">
              <a:rPr lang="en-US" altLang="en-US" smtClean="0"/>
              <a:pPr>
                <a:defRPr/>
              </a:pPr>
              <a:t>63</a:t>
            </a:fld>
            <a:endParaRPr lang="en-US" altLang="en-US" dirty="0"/>
          </a:p>
        </p:txBody>
      </p:sp>
      <p:sp>
        <p:nvSpPr>
          <p:cNvPr id="8" name="Footer Placeholder 7">
            <a:extLst>
              <a:ext uri="{FF2B5EF4-FFF2-40B4-BE49-F238E27FC236}">
                <a16:creationId xmlns:a16="http://schemas.microsoft.com/office/drawing/2014/main" id="{DECF23D8-EA7A-9398-C4DE-3CFA28BA79A9}"/>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69FF18E1-09DF-DCEB-9C16-9546DCA1D92A}"/>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4210119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72168-1EA3-703C-56E9-7C131E5B4F0C}"/>
              </a:ext>
            </a:extLst>
          </p:cNvPr>
          <p:cNvSpPr>
            <a:spLocks noGrp="1"/>
          </p:cNvSpPr>
          <p:nvPr>
            <p:ph type="title"/>
          </p:nvPr>
        </p:nvSpPr>
        <p:spPr/>
        <p:txBody>
          <a:bodyPr/>
          <a:lstStyle/>
          <a:p>
            <a:r>
              <a:rPr lang="en-US" dirty="0"/>
              <a:t>SHIBA is for </a:t>
            </a:r>
            <a:r>
              <a:rPr lang="en-US" b="1" dirty="0"/>
              <a:t>you</a:t>
            </a:r>
          </a:p>
        </p:txBody>
      </p:sp>
      <p:pic>
        <p:nvPicPr>
          <p:cNvPr id="8" name="Picture 7">
            <a:extLst>
              <a:ext uri="{FF2B5EF4-FFF2-40B4-BE49-F238E27FC236}">
                <a16:creationId xmlns:a16="http://schemas.microsoft.com/office/drawing/2014/main" id="{6106D751-1E29-1E31-04F2-C914CF8534C4}"/>
              </a:ext>
            </a:extLst>
          </p:cNvPr>
          <p:cNvPicPr>
            <a:picLocks noChangeAspect="1"/>
          </p:cNvPicPr>
          <p:nvPr/>
        </p:nvPicPr>
        <p:blipFill>
          <a:blip r:embed="rId3"/>
          <a:stretch>
            <a:fillRect/>
          </a:stretch>
        </p:blipFill>
        <p:spPr>
          <a:xfrm>
            <a:off x="914400" y="1521619"/>
            <a:ext cx="7315200" cy="4267199"/>
          </a:xfrm>
          <a:prstGeom prst="rect">
            <a:avLst/>
          </a:prstGeom>
        </p:spPr>
      </p:pic>
      <p:sp>
        <p:nvSpPr>
          <p:cNvPr id="3" name="Slide Number Placeholder 2">
            <a:extLst>
              <a:ext uri="{FF2B5EF4-FFF2-40B4-BE49-F238E27FC236}">
                <a16:creationId xmlns:a16="http://schemas.microsoft.com/office/drawing/2014/main" id="{602719D1-80F5-529F-B353-3EA74AD0F87C}"/>
              </a:ext>
            </a:extLst>
          </p:cNvPr>
          <p:cNvSpPr>
            <a:spLocks noGrp="1"/>
          </p:cNvSpPr>
          <p:nvPr>
            <p:ph type="sldNum" sz="quarter" idx="12"/>
          </p:nvPr>
        </p:nvSpPr>
        <p:spPr/>
        <p:txBody>
          <a:bodyPr/>
          <a:lstStyle/>
          <a:p>
            <a:pPr>
              <a:defRPr/>
            </a:pPr>
            <a:fld id="{E351D9A5-9C9F-40D1-990C-8B5C77764C22}" type="slidenum">
              <a:rPr lang="en-US" altLang="en-US" smtClean="0"/>
              <a:pPr>
                <a:defRPr/>
              </a:pPr>
              <a:t>64</a:t>
            </a:fld>
            <a:endParaRPr lang="en-US" altLang="en-US" dirty="0"/>
          </a:p>
        </p:txBody>
      </p:sp>
      <p:sp>
        <p:nvSpPr>
          <p:cNvPr id="7" name="Footer Placeholder 6">
            <a:extLst>
              <a:ext uri="{FF2B5EF4-FFF2-40B4-BE49-F238E27FC236}">
                <a16:creationId xmlns:a16="http://schemas.microsoft.com/office/drawing/2014/main" id="{077603EC-BB13-EF8A-FAA2-70ACFBEEF79C}"/>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0937F092-38FF-843D-2BD7-FA16FBF2431E}"/>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6313624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20269-E225-2352-C2EA-229470545337}"/>
              </a:ext>
            </a:extLst>
          </p:cNvPr>
          <p:cNvSpPr>
            <a:spLocks noGrp="1"/>
          </p:cNvSpPr>
          <p:nvPr>
            <p:ph type="title"/>
          </p:nvPr>
        </p:nvSpPr>
        <p:spPr/>
        <p:txBody>
          <a:bodyPr/>
          <a:lstStyle/>
          <a:p>
            <a:r>
              <a:rPr lang="en-US" dirty="0"/>
              <a:t>Ignorance is NOT bliss</a:t>
            </a:r>
          </a:p>
        </p:txBody>
      </p:sp>
      <p:sp>
        <p:nvSpPr>
          <p:cNvPr id="3" name="Content Placeholder 2">
            <a:extLst>
              <a:ext uri="{FF2B5EF4-FFF2-40B4-BE49-F238E27FC236}">
                <a16:creationId xmlns:a16="http://schemas.microsoft.com/office/drawing/2014/main" id="{01EDD911-0E97-99C0-E8F7-4E71D81FCAC3}"/>
              </a:ext>
            </a:extLst>
          </p:cNvPr>
          <p:cNvSpPr>
            <a:spLocks noGrp="1"/>
          </p:cNvSpPr>
          <p:nvPr>
            <p:ph idx="1"/>
          </p:nvPr>
        </p:nvSpPr>
        <p:spPr/>
        <p:txBody>
          <a:bodyPr/>
          <a:lstStyle/>
          <a:p>
            <a:pPr marL="342900" indent="-342900"/>
            <a:r>
              <a:rPr lang="en-US" dirty="0"/>
              <a:t>There are real consequences</a:t>
            </a:r>
          </a:p>
          <a:p>
            <a:pPr marL="900113" lvl="1" indent="-342900"/>
            <a:r>
              <a:rPr lang="en-US" dirty="0"/>
              <a:t>not knowing your rights</a:t>
            </a:r>
          </a:p>
          <a:p>
            <a:pPr marL="900113" lvl="1" indent="-342900"/>
            <a:r>
              <a:rPr lang="en-US" dirty="0"/>
              <a:t>being late to take action</a:t>
            </a:r>
          </a:p>
          <a:p>
            <a:pPr marL="900113" lvl="1" indent="-342900"/>
            <a:r>
              <a:rPr lang="en-US" dirty="0"/>
              <a:t>not knowing who to trust for help</a:t>
            </a:r>
          </a:p>
          <a:p>
            <a:pPr marL="342900" indent="-342900"/>
            <a:r>
              <a:rPr lang="en-US" dirty="0"/>
              <a:t>There is a real emotional toll to being </a:t>
            </a:r>
          </a:p>
          <a:p>
            <a:pPr marL="900113" lvl="1" indent="-342900"/>
            <a:r>
              <a:rPr lang="en-US" dirty="0"/>
              <a:t>confused or scared or feeling isolated or lonely</a:t>
            </a:r>
          </a:p>
        </p:txBody>
      </p:sp>
      <p:sp>
        <p:nvSpPr>
          <p:cNvPr id="7" name="Slide Number Placeholder 6">
            <a:extLst>
              <a:ext uri="{FF2B5EF4-FFF2-40B4-BE49-F238E27FC236}">
                <a16:creationId xmlns:a16="http://schemas.microsoft.com/office/drawing/2014/main" id="{6863BEE2-B0DD-DE04-B605-3A5734E31835}"/>
              </a:ext>
            </a:extLst>
          </p:cNvPr>
          <p:cNvSpPr>
            <a:spLocks noGrp="1"/>
          </p:cNvSpPr>
          <p:nvPr>
            <p:ph type="sldNum" sz="quarter" idx="12"/>
          </p:nvPr>
        </p:nvSpPr>
        <p:spPr/>
        <p:txBody>
          <a:bodyPr/>
          <a:lstStyle/>
          <a:p>
            <a:pPr>
              <a:defRPr/>
            </a:pPr>
            <a:fld id="{E351D9A5-9C9F-40D1-990C-8B5C77764C22}" type="slidenum">
              <a:rPr lang="en-US" altLang="en-US" smtClean="0"/>
              <a:pPr>
                <a:defRPr/>
              </a:pPr>
              <a:t>65</a:t>
            </a:fld>
            <a:endParaRPr lang="en-US" altLang="en-US" dirty="0"/>
          </a:p>
        </p:txBody>
      </p:sp>
      <p:sp>
        <p:nvSpPr>
          <p:cNvPr id="8" name="Footer Placeholder 7">
            <a:extLst>
              <a:ext uri="{FF2B5EF4-FFF2-40B4-BE49-F238E27FC236}">
                <a16:creationId xmlns:a16="http://schemas.microsoft.com/office/drawing/2014/main" id="{5F3E48FD-8B21-7A23-A183-D3EFEC6DE763}"/>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ECFD1F4C-36AA-2B8B-5AE5-9AD67439E718}"/>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35751346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937B4-2F52-13B3-D0BA-D32A1B0FAE10}"/>
              </a:ext>
            </a:extLst>
          </p:cNvPr>
          <p:cNvSpPr>
            <a:spLocks noGrp="1"/>
          </p:cNvSpPr>
          <p:nvPr>
            <p:ph type="title"/>
          </p:nvPr>
        </p:nvSpPr>
        <p:spPr/>
        <p:txBody>
          <a:bodyPr/>
          <a:lstStyle/>
          <a:p>
            <a:r>
              <a:rPr lang="en-US" dirty="0"/>
              <a:t>Questions &amp; answers</a:t>
            </a:r>
          </a:p>
        </p:txBody>
      </p:sp>
      <p:sp>
        <p:nvSpPr>
          <p:cNvPr id="7" name="Slide Number Placeholder 6">
            <a:extLst>
              <a:ext uri="{FF2B5EF4-FFF2-40B4-BE49-F238E27FC236}">
                <a16:creationId xmlns:a16="http://schemas.microsoft.com/office/drawing/2014/main" id="{6E040AFF-4144-568D-72B0-B7D4917B3B2F}"/>
              </a:ext>
            </a:extLst>
          </p:cNvPr>
          <p:cNvSpPr>
            <a:spLocks noGrp="1"/>
          </p:cNvSpPr>
          <p:nvPr>
            <p:ph type="sldNum" sz="quarter" idx="12"/>
          </p:nvPr>
        </p:nvSpPr>
        <p:spPr/>
        <p:txBody>
          <a:bodyPr/>
          <a:lstStyle/>
          <a:p>
            <a:pPr>
              <a:defRPr/>
            </a:pPr>
            <a:fld id="{DDC403B2-353C-4295-96ED-C317EF09847F}" type="slidenum">
              <a:rPr lang="en-US" altLang="en-US" smtClean="0"/>
              <a:pPr>
                <a:defRPr/>
              </a:pPr>
              <a:t>66</a:t>
            </a:fld>
            <a:endParaRPr lang="en-US" altLang="en-US" dirty="0"/>
          </a:p>
        </p:txBody>
      </p:sp>
      <p:sp>
        <p:nvSpPr>
          <p:cNvPr id="8" name="Footer Placeholder 7">
            <a:extLst>
              <a:ext uri="{FF2B5EF4-FFF2-40B4-BE49-F238E27FC236}">
                <a16:creationId xmlns:a16="http://schemas.microsoft.com/office/drawing/2014/main" id="{73BE6662-0550-4D29-EF41-C2DD9F43771F}"/>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193C774B-8AAF-44CE-9A2A-E8B556C969AB}"/>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12045402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0832D15C-4274-41CD-882C-E58D4E55CFD4}"/>
              </a:ext>
            </a:extLst>
          </p:cNvPr>
          <p:cNvSpPr>
            <a:spLocks noGrp="1"/>
          </p:cNvSpPr>
          <p:nvPr>
            <p:ph type="title"/>
          </p:nvPr>
        </p:nvSpPr>
        <p:spPr/>
        <p:txBody>
          <a:bodyPr/>
          <a:lstStyle/>
          <a:p>
            <a:pPr eaLnBrk="1" hangingPunct="1"/>
            <a:r>
              <a:rPr lang="en-US" altLang="en-US" dirty="0">
                <a:latin typeface="Segoe UI" panose="020B0502040204020203" pitchFamily="34" charset="0"/>
                <a:cs typeface="Segoe UI" panose="020B0502040204020203" pitchFamily="34" charset="0"/>
              </a:rPr>
              <a:t>Q &amp; A time</a:t>
            </a:r>
          </a:p>
        </p:txBody>
      </p:sp>
      <p:sp>
        <p:nvSpPr>
          <p:cNvPr id="15366" name="Content Placeholder 1">
            <a:extLst>
              <a:ext uri="{FF2B5EF4-FFF2-40B4-BE49-F238E27FC236}">
                <a16:creationId xmlns:a16="http://schemas.microsoft.com/office/drawing/2014/main" id="{BA1AEA30-A11D-457B-90E0-455EB59203C4}"/>
              </a:ext>
            </a:extLst>
          </p:cNvPr>
          <p:cNvSpPr>
            <a:spLocks noGrp="1"/>
          </p:cNvSpPr>
          <p:nvPr>
            <p:ph idx="1"/>
          </p:nvPr>
        </p:nvSpPr>
        <p:spPr>
          <a:xfrm>
            <a:off x="1457626" y="1625600"/>
            <a:ext cx="6005513" cy="2922133"/>
          </a:xfrm>
        </p:spPr>
        <p:txBody>
          <a:bodyPr/>
          <a:lstStyle/>
          <a:p>
            <a:pPr marL="257175" indent="-257175">
              <a:defRPr/>
            </a:pPr>
            <a:r>
              <a:rPr lang="en-US" dirty="0"/>
              <a:t>Audience questions and commentary:</a:t>
            </a:r>
          </a:p>
          <a:p>
            <a:pPr marL="560785" indent="-257175">
              <a:buFont typeface="Arial" panose="020B0604020202020204" pitchFamily="34" charset="0"/>
              <a:buChar char="•"/>
              <a:defRPr/>
            </a:pPr>
            <a:r>
              <a:rPr lang="en-US" dirty="0"/>
              <a:t>Opinions are not facts, but both matter.</a:t>
            </a:r>
          </a:p>
          <a:p>
            <a:pPr marL="560785" indent="-257175">
              <a:buFont typeface="Arial" panose="020B0604020202020204" pitchFamily="34" charset="0"/>
              <a:buChar char="•"/>
              <a:defRPr/>
            </a:pPr>
            <a:r>
              <a:rPr lang="en-US" dirty="0"/>
              <a:t>Civility and respect are invaluable.</a:t>
            </a:r>
          </a:p>
          <a:p>
            <a:pPr marL="560785" indent="-257175">
              <a:buFont typeface="Arial" panose="020B0604020202020204" pitchFamily="34" charset="0"/>
              <a:buChar char="•"/>
              <a:defRPr/>
            </a:pPr>
            <a:r>
              <a:rPr lang="en-US" dirty="0"/>
              <a:t>Humor and perspective and humility are gold.</a:t>
            </a:r>
          </a:p>
          <a:p>
            <a:pPr marL="257175" indent="-257175">
              <a:defRPr/>
            </a:pPr>
            <a:endParaRPr lang="en-US" sz="1800" dirty="0"/>
          </a:p>
        </p:txBody>
      </p:sp>
      <p:sp>
        <p:nvSpPr>
          <p:cNvPr id="9" name="Slide Number Placeholder 5">
            <a:extLst>
              <a:ext uri="{FF2B5EF4-FFF2-40B4-BE49-F238E27FC236}">
                <a16:creationId xmlns:a16="http://schemas.microsoft.com/office/drawing/2014/main" id="{9D8061E7-0602-4840-9BEA-154892130467}"/>
              </a:ext>
            </a:extLst>
          </p:cNvPr>
          <p:cNvSpPr txBox="1">
            <a:spLocks/>
          </p:cNvSpPr>
          <p:nvPr/>
        </p:nvSpPr>
        <p:spPr>
          <a:xfrm>
            <a:off x="7463140" y="5609694"/>
            <a:ext cx="479822" cy="150019"/>
          </a:xfrm>
          <a:prstGeom prst="rect">
            <a:avLst/>
          </a:prstGeom>
        </p:spPr>
        <p:txBody>
          <a:bodyPr vert="horz" lIns="0" tIns="0" rIns="0" bIns="0" rtlCol="0" anchor="ctr"/>
          <a:lstStyle>
            <a:defPPr>
              <a:defRPr lang="en-US"/>
            </a:defPPr>
            <a:lvl1pPr algn="r" defTabSz="457200" rtl="0" eaLnBrk="1" fontAlgn="auto" hangingPunct="1">
              <a:spcBef>
                <a:spcPts val="0"/>
              </a:spcBef>
              <a:spcAft>
                <a:spcPts val="0"/>
              </a:spcAft>
              <a:defRPr sz="1000" b="1" kern="1200">
                <a:solidFill>
                  <a:schemeClr val="tx1">
                    <a:lumMod val="75000"/>
                    <a:lumOff val="25000"/>
                  </a:schemeClr>
                </a:solidFill>
                <a:latin typeface="Segoe UI"/>
                <a:ea typeface="+mn-ea"/>
                <a:cs typeface="Segoe UI"/>
              </a:defRPr>
            </a:lvl1pPr>
            <a:lvl2pPr marL="457200" algn="l" defTabSz="457200" rtl="0" eaLnBrk="0" fontAlgn="base" hangingPunct="0">
              <a:spcBef>
                <a:spcPct val="0"/>
              </a:spcBef>
              <a:spcAft>
                <a:spcPct val="0"/>
              </a:spcAft>
              <a:defRPr kern="1200">
                <a:solidFill>
                  <a:schemeClr val="tx1"/>
                </a:solidFill>
                <a:latin typeface="News Gothic MT"/>
                <a:ea typeface="+mn-ea"/>
                <a:cs typeface="+mn-cs"/>
              </a:defRPr>
            </a:lvl2pPr>
            <a:lvl3pPr marL="914400" algn="l" defTabSz="457200" rtl="0" eaLnBrk="0" fontAlgn="base" hangingPunct="0">
              <a:spcBef>
                <a:spcPct val="0"/>
              </a:spcBef>
              <a:spcAft>
                <a:spcPct val="0"/>
              </a:spcAft>
              <a:defRPr kern="1200">
                <a:solidFill>
                  <a:schemeClr val="tx1"/>
                </a:solidFill>
                <a:latin typeface="News Gothic MT"/>
                <a:ea typeface="+mn-ea"/>
                <a:cs typeface="+mn-cs"/>
              </a:defRPr>
            </a:lvl3pPr>
            <a:lvl4pPr marL="1371600" algn="l" defTabSz="457200" rtl="0" eaLnBrk="0" fontAlgn="base" hangingPunct="0">
              <a:spcBef>
                <a:spcPct val="0"/>
              </a:spcBef>
              <a:spcAft>
                <a:spcPct val="0"/>
              </a:spcAft>
              <a:defRPr kern="1200">
                <a:solidFill>
                  <a:schemeClr val="tx1"/>
                </a:solidFill>
                <a:latin typeface="News Gothic MT"/>
                <a:ea typeface="+mn-ea"/>
                <a:cs typeface="+mn-cs"/>
              </a:defRPr>
            </a:lvl4pPr>
            <a:lvl5pPr marL="1828800" algn="l" defTabSz="457200" rtl="0" eaLnBrk="0" fontAlgn="base" hangingPunct="0">
              <a:spcBef>
                <a:spcPct val="0"/>
              </a:spcBef>
              <a:spcAft>
                <a:spcPct val="0"/>
              </a:spcAft>
              <a:defRPr kern="1200">
                <a:solidFill>
                  <a:schemeClr val="tx1"/>
                </a:solidFill>
                <a:latin typeface="News Gothic MT"/>
                <a:ea typeface="+mn-ea"/>
                <a:cs typeface="+mn-cs"/>
              </a:defRPr>
            </a:lvl5pPr>
            <a:lvl6pPr marL="2286000" algn="l" defTabSz="914400" rtl="0" eaLnBrk="1" latinLnBrk="0" hangingPunct="1">
              <a:defRPr kern="1200">
                <a:solidFill>
                  <a:schemeClr val="tx1"/>
                </a:solidFill>
                <a:latin typeface="News Gothic MT"/>
                <a:ea typeface="+mn-ea"/>
                <a:cs typeface="+mn-cs"/>
              </a:defRPr>
            </a:lvl6pPr>
            <a:lvl7pPr marL="2743200" algn="l" defTabSz="914400" rtl="0" eaLnBrk="1" latinLnBrk="0" hangingPunct="1">
              <a:defRPr kern="1200">
                <a:solidFill>
                  <a:schemeClr val="tx1"/>
                </a:solidFill>
                <a:latin typeface="News Gothic MT"/>
                <a:ea typeface="+mn-ea"/>
                <a:cs typeface="+mn-cs"/>
              </a:defRPr>
            </a:lvl7pPr>
            <a:lvl8pPr marL="3200400" algn="l" defTabSz="914400" rtl="0" eaLnBrk="1" latinLnBrk="0" hangingPunct="1">
              <a:defRPr kern="1200">
                <a:solidFill>
                  <a:schemeClr val="tx1"/>
                </a:solidFill>
                <a:latin typeface="News Gothic MT"/>
                <a:ea typeface="+mn-ea"/>
                <a:cs typeface="+mn-cs"/>
              </a:defRPr>
            </a:lvl8pPr>
            <a:lvl9pPr marL="3657600" algn="l" defTabSz="914400" rtl="0" eaLnBrk="1" latinLnBrk="0" hangingPunct="1">
              <a:defRPr kern="1200">
                <a:solidFill>
                  <a:schemeClr val="tx1"/>
                </a:solidFill>
                <a:latin typeface="News Gothic MT"/>
                <a:ea typeface="+mn-ea"/>
                <a:cs typeface="+mn-cs"/>
              </a:defRPr>
            </a:lvl9pPr>
          </a:lstStyle>
          <a:p>
            <a:pPr algn="l">
              <a:defRPr/>
            </a:pPr>
            <a:r>
              <a:rPr lang="en-US" sz="750" b="0" dirty="0">
                <a:solidFill>
                  <a:prstClr val="black">
                    <a:lumMod val="75000"/>
                    <a:lumOff val="25000"/>
                  </a:prstClr>
                </a:solidFill>
                <a:latin typeface="Segoe UI" panose="020B0502040204020203" pitchFamily="34" charset="0"/>
                <a:cs typeface="Segoe UI" panose="020B0502040204020203" pitchFamily="34" charset="0"/>
              </a:rPr>
              <a:t>6</a:t>
            </a:r>
          </a:p>
        </p:txBody>
      </p:sp>
      <p:sp>
        <p:nvSpPr>
          <p:cNvPr id="5" name="Slide Number Placeholder 4">
            <a:extLst>
              <a:ext uri="{FF2B5EF4-FFF2-40B4-BE49-F238E27FC236}">
                <a16:creationId xmlns:a16="http://schemas.microsoft.com/office/drawing/2014/main" id="{8611F0EE-B75B-E4D4-B7B5-653DCC40D1C4}"/>
              </a:ext>
            </a:extLst>
          </p:cNvPr>
          <p:cNvSpPr>
            <a:spLocks noGrp="1"/>
          </p:cNvSpPr>
          <p:nvPr>
            <p:ph type="sldNum" sz="quarter" idx="12"/>
          </p:nvPr>
        </p:nvSpPr>
        <p:spPr/>
        <p:txBody>
          <a:bodyPr/>
          <a:lstStyle/>
          <a:p>
            <a:pPr>
              <a:defRPr/>
            </a:pPr>
            <a:fld id="{E351D9A5-9C9F-40D1-990C-8B5C77764C22}" type="slidenum">
              <a:rPr lang="en-US" altLang="en-US" smtClean="0"/>
              <a:pPr>
                <a:defRPr/>
              </a:pPr>
              <a:t>67</a:t>
            </a:fld>
            <a:endParaRPr lang="en-US" altLang="en-US" dirty="0"/>
          </a:p>
        </p:txBody>
      </p:sp>
      <p:sp>
        <p:nvSpPr>
          <p:cNvPr id="6" name="Footer Placeholder 5">
            <a:extLst>
              <a:ext uri="{FF2B5EF4-FFF2-40B4-BE49-F238E27FC236}">
                <a16:creationId xmlns:a16="http://schemas.microsoft.com/office/drawing/2014/main" id="{7901881C-B94F-F9A2-CC5C-39A7A1F06C54}"/>
              </a:ext>
            </a:extLst>
          </p:cNvPr>
          <p:cNvSpPr>
            <a:spLocks noGrp="1"/>
          </p:cNvSpPr>
          <p:nvPr>
            <p:ph type="ftr" sz="quarter" idx="11"/>
          </p:nvPr>
        </p:nvSpPr>
        <p:spPr/>
        <p:txBody>
          <a:bodyPr/>
          <a:lstStyle/>
          <a:p>
            <a:pPr>
              <a:defRPr/>
            </a:pPr>
            <a:r>
              <a:rPr lang="en-US"/>
              <a:t>YOU and Medicare, DRS</a:t>
            </a:r>
            <a:endParaRPr lang="en-US" dirty="0"/>
          </a:p>
        </p:txBody>
      </p:sp>
      <p:sp>
        <p:nvSpPr>
          <p:cNvPr id="7" name="Date Placeholder 6">
            <a:extLst>
              <a:ext uri="{FF2B5EF4-FFF2-40B4-BE49-F238E27FC236}">
                <a16:creationId xmlns:a16="http://schemas.microsoft.com/office/drawing/2014/main" id="{448F1535-1CC2-73B2-0697-EBB915D602BB}"/>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2785304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E6CED95B-F089-C28E-4551-2390A6F4205A}"/>
              </a:ext>
            </a:extLst>
          </p:cNvPr>
          <p:cNvSpPr>
            <a:spLocks noGrp="1"/>
          </p:cNvSpPr>
          <p:nvPr>
            <p:ph type="title"/>
          </p:nvPr>
        </p:nvSpPr>
        <p:spPr/>
        <p:txBody>
          <a:bodyPr/>
          <a:lstStyle/>
          <a:p>
            <a:pPr eaLnBrk="1" hangingPunct="1"/>
            <a:r>
              <a:rPr lang="en-US" altLang="en-US" dirty="0">
                <a:latin typeface="Segoe UI" panose="020B0502040204020203" pitchFamily="34" charset="0"/>
                <a:cs typeface="Segoe UI" panose="020B0502040204020203" pitchFamily="34" charset="0"/>
              </a:rPr>
              <a:t>How to contact SHIBA</a:t>
            </a:r>
          </a:p>
        </p:txBody>
      </p:sp>
      <p:sp>
        <p:nvSpPr>
          <p:cNvPr id="7" name="Content Placeholder 2">
            <a:extLst>
              <a:ext uri="{FF2B5EF4-FFF2-40B4-BE49-F238E27FC236}">
                <a16:creationId xmlns:a16="http://schemas.microsoft.com/office/drawing/2014/main" id="{7BA45A83-9B2E-6022-B6D5-DA02B2E5484C}"/>
              </a:ext>
            </a:extLst>
          </p:cNvPr>
          <p:cNvSpPr>
            <a:spLocks noGrp="1"/>
          </p:cNvSpPr>
          <p:nvPr>
            <p:ph idx="1"/>
          </p:nvPr>
        </p:nvSpPr>
        <p:spPr>
          <a:xfrm>
            <a:off x="1158875" y="1311275"/>
            <a:ext cx="7646988" cy="4252913"/>
          </a:xfrm>
        </p:spPr>
        <p:txBody>
          <a:bodyPr rtlCol="0">
            <a:normAutofit fontScale="92500" lnSpcReduction="10000"/>
          </a:bodyPr>
          <a:lstStyle/>
          <a:p>
            <a:pPr eaLnBrk="1" hangingPunct="1">
              <a:lnSpc>
                <a:spcPct val="120000"/>
              </a:lnSpc>
              <a:defRPr/>
            </a:pPr>
            <a:r>
              <a:rPr lang="en-US" altLang="en-US" sz="3200" b="1" dirty="0"/>
              <a:t>Phone:</a:t>
            </a:r>
          </a:p>
          <a:p>
            <a:pPr eaLnBrk="1" hangingPunct="1">
              <a:lnSpc>
                <a:spcPct val="120000"/>
              </a:lnSpc>
              <a:defRPr/>
            </a:pPr>
            <a:r>
              <a:rPr lang="en-US" altLang="en-US" sz="3200" dirty="0"/>
              <a:t>1-800-562-6900</a:t>
            </a:r>
          </a:p>
          <a:p>
            <a:pPr eaLnBrk="1" hangingPunct="1">
              <a:lnSpc>
                <a:spcPct val="120000"/>
              </a:lnSpc>
              <a:buFontTx/>
              <a:buNone/>
              <a:defRPr/>
            </a:pPr>
            <a:r>
              <a:rPr lang="en-US" altLang="en-US" sz="3200" dirty="0"/>
              <a:t>TDD:  360-586-0241</a:t>
            </a:r>
          </a:p>
          <a:p>
            <a:pPr eaLnBrk="1" hangingPunct="1">
              <a:lnSpc>
                <a:spcPct val="120000"/>
              </a:lnSpc>
              <a:buFontTx/>
              <a:buNone/>
              <a:defRPr/>
            </a:pPr>
            <a:r>
              <a:rPr lang="en-US" altLang="en-US" sz="3200" dirty="0"/>
              <a:t>TDD Relay:</a:t>
            </a:r>
            <a:r>
              <a:rPr lang="en-US" altLang="en-US" sz="3200" b="1" dirty="0"/>
              <a:t>  </a:t>
            </a:r>
            <a:r>
              <a:rPr lang="en-US" altLang="en-US" sz="3200" dirty="0"/>
              <a:t>1-800-833-6384</a:t>
            </a:r>
          </a:p>
          <a:p>
            <a:pPr eaLnBrk="1" hangingPunct="1">
              <a:lnSpc>
                <a:spcPct val="120000"/>
              </a:lnSpc>
              <a:buFontTx/>
              <a:buNone/>
              <a:defRPr/>
            </a:pPr>
            <a:endParaRPr lang="en-US" altLang="en-US" sz="3200" b="1" dirty="0"/>
          </a:p>
          <a:p>
            <a:pPr eaLnBrk="1" hangingPunct="1">
              <a:lnSpc>
                <a:spcPct val="120000"/>
              </a:lnSpc>
              <a:buFontTx/>
              <a:buNone/>
              <a:defRPr/>
            </a:pPr>
            <a:r>
              <a:rPr lang="en-US" altLang="en-US" sz="3200" b="1" dirty="0"/>
              <a:t>The web:</a:t>
            </a:r>
          </a:p>
          <a:p>
            <a:pPr eaLnBrk="1" hangingPunct="1">
              <a:lnSpc>
                <a:spcPct val="120000"/>
              </a:lnSpc>
              <a:buFontTx/>
              <a:buNone/>
              <a:defRPr/>
            </a:pPr>
            <a:r>
              <a:rPr lang="en-US" altLang="en-US" sz="3200" dirty="0">
                <a:hlinkClick r:id="rId3"/>
              </a:rPr>
              <a:t>www.insurance.wa.gov/shiba</a:t>
            </a:r>
            <a:r>
              <a:rPr lang="en-US" altLang="en-US" sz="3200" dirty="0"/>
              <a:t> </a:t>
            </a:r>
          </a:p>
          <a:p>
            <a:pPr marL="2057400" lvl="3" indent="-457200" eaLnBrk="1" fontAlgn="auto" hangingPunct="1">
              <a:spcAft>
                <a:spcPts val="0"/>
              </a:spcAft>
              <a:buFont typeface="Arial"/>
              <a:buChar char="•"/>
              <a:defRPr/>
            </a:pPr>
            <a:endParaRPr lang="en-US" dirty="0">
              <a:latin typeface="Segoe UI" panose="020B0502040204020203" pitchFamily="34" charset="0"/>
              <a:ea typeface="Segoe UI" panose="020B0502040204020203" pitchFamily="34" charset="0"/>
              <a:cs typeface="Segoe UI" panose="020B0502040204020203" pitchFamily="34" charset="0"/>
            </a:endParaRPr>
          </a:p>
        </p:txBody>
      </p:sp>
      <p:sp>
        <p:nvSpPr>
          <p:cNvPr id="2" name="Slide Number Placeholder 1">
            <a:extLst>
              <a:ext uri="{FF2B5EF4-FFF2-40B4-BE49-F238E27FC236}">
                <a16:creationId xmlns:a16="http://schemas.microsoft.com/office/drawing/2014/main" id="{149D6250-5AA2-FFC6-9970-DB394EE03562}"/>
              </a:ext>
            </a:extLst>
          </p:cNvPr>
          <p:cNvSpPr>
            <a:spLocks noGrp="1"/>
          </p:cNvSpPr>
          <p:nvPr>
            <p:ph type="sldNum" sz="quarter" idx="12"/>
          </p:nvPr>
        </p:nvSpPr>
        <p:spPr/>
        <p:txBody>
          <a:bodyPr/>
          <a:lstStyle/>
          <a:p>
            <a:pPr>
              <a:defRPr/>
            </a:pPr>
            <a:fld id="{E351D9A5-9C9F-40D1-990C-8B5C77764C22}" type="slidenum">
              <a:rPr lang="en-US" altLang="en-US" smtClean="0"/>
              <a:pPr>
                <a:defRPr/>
              </a:pPr>
              <a:t>68</a:t>
            </a:fld>
            <a:endParaRPr lang="en-US" altLang="en-US" dirty="0"/>
          </a:p>
        </p:txBody>
      </p:sp>
      <p:sp>
        <p:nvSpPr>
          <p:cNvPr id="3" name="Footer Placeholder 2">
            <a:extLst>
              <a:ext uri="{FF2B5EF4-FFF2-40B4-BE49-F238E27FC236}">
                <a16:creationId xmlns:a16="http://schemas.microsoft.com/office/drawing/2014/main" id="{948072DD-5B20-8389-FA65-EAF82A8362B4}"/>
              </a:ext>
            </a:extLst>
          </p:cNvPr>
          <p:cNvSpPr>
            <a:spLocks noGrp="1"/>
          </p:cNvSpPr>
          <p:nvPr>
            <p:ph type="ftr" sz="quarter" idx="11"/>
          </p:nvPr>
        </p:nvSpPr>
        <p:spPr/>
        <p:txBody>
          <a:bodyPr/>
          <a:lstStyle/>
          <a:p>
            <a:pPr>
              <a:defRPr/>
            </a:pPr>
            <a:r>
              <a:rPr lang="en-US"/>
              <a:t>YOU and Medicare, DRS</a:t>
            </a:r>
            <a:endParaRPr lang="en-US" dirty="0"/>
          </a:p>
        </p:txBody>
      </p:sp>
      <p:sp>
        <p:nvSpPr>
          <p:cNvPr id="5" name="Date Placeholder 4">
            <a:extLst>
              <a:ext uri="{FF2B5EF4-FFF2-40B4-BE49-F238E27FC236}">
                <a16:creationId xmlns:a16="http://schemas.microsoft.com/office/drawing/2014/main" id="{3E583275-E264-1995-4EED-9E2DBFCA0CBF}"/>
              </a:ext>
            </a:extLst>
          </p:cNvPr>
          <p:cNvSpPr>
            <a:spLocks noGrp="1"/>
          </p:cNvSpPr>
          <p:nvPr>
            <p:ph type="dt" sz="half" idx="10"/>
          </p:nvPr>
        </p:nvSpPr>
        <p:spPr/>
        <p:txBody>
          <a:bodyPr/>
          <a:lstStyle/>
          <a:p>
            <a:pPr>
              <a:defRPr/>
            </a:pPr>
            <a:r>
              <a:rPr lang="en-US"/>
              <a:t>December 5, 2023</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84F78-B0EE-48F5-4691-FFDE61EE6E86}"/>
              </a:ext>
            </a:extLst>
          </p:cNvPr>
          <p:cNvSpPr>
            <a:spLocks noGrp="1"/>
          </p:cNvSpPr>
          <p:nvPr>
            <p:ph type="title"/>
          </p:nvPr>
        </p:nvSpPr>
        <p:spPr/>
        <p:txBody>
          <a:bodyPr/>
          <a:lstStyle/>
          <a:p>
            <a:r>
              <a:rPr lang="en-US" sz="3400" dirty="0"/>
              <a:t>You are changing – your needs will change</a:t>
            </a:r>
          </a:p>
        </p:txBody>
      </p:sp>
      <p:pic>
        <p:nvPicPr>
          <p:cNvPr id="8" name="Content Placeholder 7">
            <a:extLst>
              <a:ext uri="{FF2B5EF4-FFF2-40B4-BE49-F238E27FC236}">
                <a16:creationId xmlns:a16="http://schemas.microsoft.com/office/drawing/2014/main" id="{501A2CE2-3E9F-68B5-0195-90A7E2FEDC53}"/>
              </a:ext>
            </a:extLst>
          </p:cNvPr>
          <p:cNvPicPr>
            <a:picLocks noGrp="1" noChangeAspect="1"/>
          </p:cNvPicPr>
          <p:nvPr>
            <p:ph idx="1"/>
          </p:nvPr>
        </p:nvPicPr>
        <p:blipFill>
          <a:blip r:embed="rId3"/>
          <a:stretch>
            <a:fillRect/>
          </a:stretch>
        </p:blipFill>
        <p:spPr>
          <a:xfrm>
            <a:off x="925513" y="1297766"/>
            <a:ext cx="7315200" cy="4262467"/>
          </a:xfrm>
          <a:prstGeom prst="rect">
            <a:avLst/>
          </a:prstGeom>
        </p:spPr>
      </p:pic>
      <p:sp>
        <p:nvSpPr>
          <p:cNvPr id="3" name="Slide Number Placeholder 2">
            <a:extLst>
              <a:ext uri="{FF2B5EF4-FFF2-40B4-BE49-F238E27FC236}">
                <a16:creationId xmlns:a16="http://schemas.microsoft.com/office/drawing/2014/main" id="{0280771D-EF3B-B91B-F3A9-5BBABA7E5C14}"/>
              </a:ext>
            </a:extLst>
          </p:cNvPr>
          <p:cNvSpPr>
            <a:spLocks noGrp="1"/>
          </p:cNvSpPr>
          <p:nvPr>
            <p:ph type="sldNum" sz="quarter" idx="12"/>
          </p:nvPr>
        </p:nvSpPr>
        <p:spPr/>
        <p:txBody>
          <a:bodyPr/>
          <a:lstStyle/>
          <a:p>
            <a:pPr>
              <a:defRPr/>
            </a:pPr>
            <a:fld id="{E351D9A5-9C9F-40D1-990C-8B5C77764C22}" type="slidenum">
              <a:rPr lang="en-US" altLang="en-US" smtClean="0"/>
              <a:pPr>
                <a:defRPr/>
              </a:pPr>
              <a:t>7</a:t>
            </a:fld>
            <a:endParaRPr lang="en-US" altLang="en-US" dirty="0"/>
          </a:p>
        </p:txBody>
      </p:sp>
      <p:sp>
        <p:nvSpPr>
          <p:cNvPr id="7" name="Footer Placeholder 6">
            <a:extLst>
              <a:ext uri="{FF2B5EF4-FFF2-40B4-BE49-F238E27FC236}">
                <a16:creationId xmlns:a16="http://schemas.microsoft.com/office/drawing/2014/main" id="{74D4FDBD-09C6-77AC-81A3-E838A3B7F838}"/>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01D41021-A7C6-F197-3739-D679FFCF802F}"/>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616597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A70A9-F9DE-357C-4192-D2445BB77CAE}"/>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8566B1A2-353C-1232-ECA2-7237A8A3F03F}"/>
              </a:ext>
            </a:extLst>
          </p:cNvPr>
          <p:cNvSpPr>
            <a:spLocks noGrp="1"/>
          </p:cNvSpPr>
          <p:nvPr>
            <p:ph idx="1"/>
          </p:nvPr>
        </p:nvSpPr>
        <p:spPr/>
        <p:txBody>
          <a:bodyPr/>
          <a:lstStyle/>
          <a:p>
            <a:pPr marL="457200" indent="-457200">
              <a:buFont typeface="Arial" panose="020B0604020202020204" pitchFamily="34" charset="0"/>
              <a:buChar char="•"/>
            </a:pPr>
            <a:r>
              <a:rPr lang="en-US" sz="3200" dirty="0">
                <a:effectLst/>
                <a:latin typeface="Segoe UI" panose="020B0502040204020203" pitchFamily="34" charset="0"/>
                <a:ea typeface="Calibri" panose="020F0502020204030204" pitchFamily="34" charset="0"/>
                <a:cs typeface="Segoe UI" panose="020B0502040204020203" pitchFamily="34" charset="0"/>
              </a:rPr>
              <a:t>Medicare really requires your active engagement </a:t>
            </a:r>
          </a:p>
          <a:p>
            <a:pPr marL="1200150" lvl="1" indent="-457200"/>
            <a:r>
              <a:rPr lang="en-US" sz="2800" dirty="0">
                <a:latin typeface="Segoe UI" panose="020B0502040204020203" pitchFamily="34" charset="0"/>
                <a:ea typeface="Calibri" panose="020F0502020204030204" pitchFamily="34" charset="0"/>
                <a:cs typeface="Segoe UI" panose="020B0502040204020203" pitchFamily="34" charset="0"/>
              </a:rPr>
              <a:t>T</a:t>
            </a:r>
            <a:r>
              <a:rPr lang="en-US" sz="2800" dirty="0">
                <a:effectLst/>
                <a:latin typeface="Segoe UI" panose="020B0502040204020203" pitchFamily="34" charset="0"/>
                <a:ea typeface="Calibri" panose="020F0502020204030204" pitchFamily="34" charset="0"/>
                <a:cs typeface="Segoe UI" panose="020B0502040204020203" pitchFamily="34" charset="0"/>
              </a:rPr>
              <a:t>he Medicare system is </a:t>
            </a:r>
            <a:r>
              <a:rPr lang="en-US" sz="2800" u="sng" dirty="0">
                <a:effectLst/>
                <a:latin typeface="Segoe UI" panose="020B0502040204020203" pitchFamily="34" charset="0"/>
                <a:ea typeface="Calibri" panose="020F0502020204030204" pitchFamily="34" charset="0"/>
                <a:cs typeface="Segoe UI" panose="020B0502040204020203" pitchFamily="34" charset="0"/>
              </a:rPr>
              <a:t>not</a:t>
            </a:r>
            <a:r>
              <a:rPr lang="en-US" sz="2800" dirty="0">
                <a:effectLst/>
                <a:latin typeface="Segoe UI" panose="020B0502040204020203" pitchFamily="34" charset="0"/>
                <a:ea typeface="Calibri" panose="020F0502020204030204" pitchFamily="34" charset="0"/>
                <a:cs typeface="Segoe UI" panose="020B0502040204020203" pitchFamily="34" charset="0"/>
              </a:rPr>
              <a:t> going to take care of you</a:t>
            </a:r>
          </a:p>
          <a:p>
            <a:pPr marL="457200" indent="-457200">
              <a:buFont typeface="Arial" panose="020B0604020202020204" pitchFamily="34" charset="0"/>
              <a:buChar char="•"/>
            </a:pPr>
            <a:r>
              <a:rPr lang="en-US" sz="3200" dirty="0">
                <a:latin typeface="Segoe UI" panose="020B0502040204020203" pitchFamily="34" charset="0"/>
                <a:ea typeface="Calibri" panose="020F0502020204030204" pitchFamily="34" charset="0"/>
                <a:cs typeface="Segoe UI" panose="020B0502040204020203" pitchFamily="34" charset="0"/>
              </a:rPr>
              <a:t>H</a:t>
            </a:r>
            <a:r>
              <a:rPr lang="en-US" sz="3200" dirty="0">
                <a:effectLst/>
                <a:latin typeface="Segoe UI" panose="020B0502040204020203" pitchFamily="34" charset="0"/>
                <a:ea typeface="Calibri" panose="020F0502020204030204" pitchFamily="34" charset="0"/>
                <a:cs typeface="Segoe UI" panose="020B0502040204020203" pitchFamily="34" charset="0"/>
              </a:rPr>
              <a:t>ave an effective engagement </a:t>
            </a:r>
          </a:p>
          <a:p>
            <a:pPr marL="1200150" lvl="1" indent="-457200"/>
            <a:r>
              <a:rPr lang="en-US" sz="2800" dirty="0">
                <a:latin typeface="Segoe UI" panose="020B0502040204020203" pitchFamily="34" charset="0"/>
                <a:ea typeface="Calibri" panose="020F0502020204030204" pitchFamily="34" charset="0"/>
                <a:cs typeface="Segoe UI" panose="020B0502040204020203" pitchFamily="34" charset="0"/>
              </a:rPr>
              <a:t>Stay</a:t>
            </a:r>
            <a:r>
              <a:rPr lang="en-US" sz="2800" dirty="0">
                <a:effectLst/>
                <a:latin typeface="Segoe UI" panose="020B0502040204020203" pitchFamily="34" charset="0"/>
                <a:ea typeface="Calibri" panose="020F0502020204030204" pitchFamily="34" charset="0"/>
                <a:cs typeface="Segoe UI" panose="020B0502040204020203" pitchFamily="34" charset="0"/>
              </a:rPr>
              <a:t> informed about your rights, options, and protections </a:t>
            </a:r>
          </a:p>
          <a:p>
            <a:pPr marL="1200150" lvl="1" indent="-457200"/>
            <a:r>
              <a:rPr lang="en-US" sz="2800" dirty="0">
                <a:latin typeface="Segoe UI" panose="020B0502040204020203" pitchFamily="34" charset="0"/>
                <a:cs typeface="Segoe UI" panose="020B0502040204020203" pitchFamily="34" charset="0"/>
              </a:rPr>
              <a:t>Seek out expert and caring help – for technical ‘stuff’ and emotional support, too</a:t>
            </a:r>
          </a:p>
        </p:txBody>
      </p:sp>
      <p:sp>
        <p:nvSpPr>
          <p:cNvPr id="7" name="Slide Number Placeholder 6">
            <a:extLst>
              <a:ext uri="{FF2B5EF4-FFF2-40B4-BE49-F238E27FC236}">
                <a16:creationId xmlns:a16="http://schemas.microsoft.com/office/drawing/2014/main" id="{EC310630-4C51-89AC-5CDC-D05F8AD2BC83}"/>
              </a:ext>
            </a:extLst>
          </p:cNvPr>
          <p:cNvSpPr>
            <a:spLocks noGrp="1"/>
          </p:cNvSpPr>
          <p:nvPr>
            <p:ph type="sldNum" sz="quarter" idx="12"/>
          </p:nvPr>
        </p:nvSpPr>
        <p:spPr/>
        <p:txBody>
          <a:bodyPr/>
          <a:lstStyle/>
          <a:p>
            <a:pPr>
              <a:defRPr/>
            </a:pPr>
            <a:fld id="{E351D9A5-9C9F-40D1-990C-8B5C77764C22}" type="slidenum">
              <a:rPr lang="en-US" altLang="en-US" smtClean="0"/>
              <a:pPr>
                <a:defRPr/>
              </a:pPr>
              <a:t>8</a:t>
            </a:fld>
            <a:endParaRPr lang="en-US" altLang="en-US" dirty="0"/>
          </a:p>
        </p:txBody>
      </p:sp>
      <p:sp>
        <p:nvSpPr>
          <p:cNvPr id="8" name="Footer Placeholder 7">
            <a:extLst>
              <a:ext uri="{FF2B5EF4-FFF2-40B4-BE49-F238E27FC236}">
                <a16:creationId xmlns:a16="http://schemas.microsoft.com/office/drawing/2014/main" id="{17270D80-283C-D968-F122-D4E4F66C8C74}"/>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B98D14E3-B388-19F0-52FC-1840F33734CB}"/>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365807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094CB-7940-1267-4112-191B6656C1FF}"/>
              </a:ext>
            </a:extLst>
          </p:cNvPr>
          <p:cNvSpPr>
            <a:spLocks noGrp="1"/>
          </p:cNvSpPr>
          <p:nvPr>
            <p:ph type="title"/>
          </p:nvPr>
        </p:nvSpPr>
        <p:spPr/>
        <p:txBody>
          <a:bodyPr/>
          <a:lstStyle/>
          <a:p>
            <a:r>
              <a:rPr lang="en-US" dirty="0"/>
              <a:t>Eligibility and enrollment</a:t>
            </a:r>
          </a:p>
        </p:txBody>
      </p:sp>
      <p:sp>
        <p:nvSpPr>
          <p:cNvPr id="7" name="Slide Number Placeholder 6">
            <a:extLst>
              <a:ext uri="{FF2B5EF4-FFF2-40B4-BE49-F238E27FC236}">
                <a16:creationId xmlns:a16="http://schemas.microsoft.com/office/drawing/2014/main" id="{D23FDF16-10BB-BDC7-B3B3-DDF1A1DA6940}"/>
              </a:ext>
            </a:extLst>
          </p:cNvPr>
          <p:cNvSpPr>
            <a:spLocks noGrp="1"/>
          </p:cNvSpPr>
          <p:nvPr>
            <p:ph type="sldNum" sz="quarter" idx="12"/>
          </p:nvPr>
        </p:nvSpPr>
        <p:spPr/>
        <p:txBody>
          <a:bodyPr/>
          <a:lstStyle/>
          <a:p>
            <a:pPr>
              <a:defRPr/>
            </a:pPr>
            <a:fld id="{DDC403B2-353C-4295-96ED-C317EF09847F}" type="slidenum">
              <a:rPr lang="en-US" altLang="en-US" smtClean="0"/>
              <a:pPr>
                <a:defRPr/>
              </a:pPr>
              <a:t>9</a:t>
            </a:fld>
            <a:endParaRPr lang="en-US" altLang="en-US" dirty="0"/>
          </a:p>
        </p:txBody>
      </p:sp>
      <p:sp>
        <p:nvSpPr>
          <p:cNvPr id="8" name="Footer Placeholder 7">
            <a:extLst>
              <a:ext uri="{FF2B5EF4-FFF2-40B4-BE49-F238E27FC236}">
                <a16:creationId xmlns:a16="http://schemas.microsoft.com/office/drawing/2014/main" id="{D0F7E308-2174-68A5-D8AB-58E559C24092}"/>
              </a:ext>
            </a:extLst>
          </p:cNvPr>
          <p:cNvSpPr>
            <a:spLocks noGrp="1"/>
          </p:cNvSpPr>
          <p:nvPr>
            <p:ph type="ftr" sz="quarter" idx="11"/>
          </p:nvPr>
        </p:nvSpPr>
        <p:spPr/>
        <p:txBody>
          <a:bodyPr/>
          <a:lstStyle/>
          <a:p>
            <a:pPr>
              <a:defRPr/>
            </a:pPr>
            <a:r>
              <a:rPr lang="en-US"/>
              <a:t>YOU and Medicare, DRS</a:t>
            </a:r>
            <a:endParaRPr lang="en-US" dirty="0"/>
          </a:p>
        </p:txBody>
      </p:sp>
      <p:sp>
        <p:nvSpPr>
          <p:cNvPr id="9" name="Date Placeholder 8">
            <a:extLst>
              <a:ext uri="{FF2B5EF4-FFF2-40B4-BE49-F238E27FC236}">
                <a16:creationId xmlns:a16="http://schemas.microsoft.com/office/drawing/2014/main" id="{C8BB087E-DCD8-4543-3200-62FB58B84D98}"/>
              </a:ext>
            </a:extLst>
          </p:cNvPr>
          <p:cNvSpPr>
            <a:spLocks noGrp="1"/>
          </p:cNvSpPr>
          <p:nvPr>
            <p:ph type="dt" sz="half" idx="10"/>
          </p:nvPr>
        </p:nvSpPr>
        <p:spPr/>
        <p:txBody>
          <a:bodyPr/>
          <a:lstStyle/>
          <a:p>
            <a:pPr>
              <a:defRPr/>
            </a:pPr>
            <a:r>
              <a:rPr lang="en-US"/>
              <a:t>December 5, 2023</a:t>
            </a:r>
            <a:endParaRPr lang="en-US" dirty="0"/>
          </a:p>
        </p:txBody>
      </p:sp>
    </p:spTree>
    <p:extLst>
      <p:ext uri="{BB962C8B-B14F-4D97-AF65-F5344CB8AC3E}">
        <p14:creationId xmlns:p14="http://schemas.microsoft.com/office/powerpoint/2010/main" val="2398518832"/>
      </p:ext>
    </p:extLst>
  </p:cSld>
  <p:clrMapOvr>
    <a:masterClrMapping/>
  </p:clrMapOvr>
</p:sld>
</file>

<file path=ppt/theme/theme1.xml><?xml version="1.0" encoding="utf-8"?>
<a:theme xmlns:a="http://schemas.openxmlformats.org/drawingml/2006/main" name="OIC_presentation_PPT">
  <a:themeElements>
    <a:clrScheme name="OIC Color">
      <a:dk1>
        <a:sysClr val="windowText" lastClr="000000"/>
      </a:dk1>
      <a:lt1>
        <a:sysClr val="window" lastClr="FFFFFF"/>
      </a:lt1>
      <a:dk2>
        <a:srgbClr val="084678"/>
      </a:dk2>
      <a:lt2>
        <a:srgbClr val="E0E0E0"/>
      </a:lt2>
      <a:accent1>
        <a:srgbClr val="1084D3"/>
      </a:accent1>
      <a:accent2>
        <a:srgbClr val="52BA3F"/>
      </a:accent2>
      <a:accent3>
        <a:srgbClr val="FCBE25"/>
      </a:accent3>
      <a:accent4>
        <a:srgbClr val="307A22"/>
      </a:accent4>
      <a:accent5>
        <a:srgbClr val="FD6308"/>
      </a:accent5>
      <a:accent6>
        <a:srgbClr val="A5A5A5"/>
      </a:accent6>
      <a:hlink>
        <a:srgbClr val="0C42D7"/>
      </a:hlink>
      <a:folHlink>
        <a:srgbClr val="307A22"/>
      </a:folHlink>
    </a:clrScheme>
    <a:fontScheme name="Inspiration">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SHIBA_presentation_PPT</Template>
  <TotalTime>8184</TotalTime>
  <Words>5120</Words>
  <Application>Microsoft Office PowerPoint</Application>
  <PresentationFormat>On-screen Show (4:3)</PresentationFormat>
  <Paragraphs>843</Paragraphs>
  <Slides>68</Slides>
  <Notes>68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68</vt:i4>
      </vt:variant>
    </vt:vector>
  </HeadingPairs>
  <TitlesOfParts>
    <vt:vector size="76" baseType="lpstr">
      <vt:lpstr>Arial</vt:lpstr>
      <vt:lpstr>Calibri</vt:lpstr>
      <vt:lpstr>Calibri Light</vt:lpstr>
      <vt:lpstr>News Gothic MT</vt:lpstr>
      <vt:lpstr>Segoe UI</vt:lpstr>
      <vt:lpstr>Wingdings</vt:lpstr>
      <vt:lpstr>OIC_presentation_PPT</vt:lpstr>
      <vt:lpstr>Custom Design</vt:lpstr>
      <vt:lpstr>You &amp; Medicare</vt:lpstr>
      <vt:lpstr>SHIBA Program Manager</vt:lpstr>
      <vt:lpstr>Agenda</vt:lpstr>
      <vt:lpstr>Do you know us?</vt:lpstr>
      <vt:lpstr>This program is for…</vt:lpstr>
      <vt:lpstr>Medicare</vt:lpstr>
      <vt:lpstr>You are changing – your needs will change</vt:lpstr>
      <vt:lpstr>Objectives</vt:lpstr>
      <vt:lpstr>Eligibility and enrollment</vt:lpstr>
      <vt:lpstr>Scenario #1</vt:lpstr>
      <vt:lpstr>Eligible by reason of age</vt:lpstr>
      <vt:lpstr>Eligibility: two conditions</vt:lpstr>
      <vt:lpstr>Medicare and Social Security</vt:lpstr>
      <vt:lpstr>Social Security retirement (cash benefit)</vt:lpstr>
      <vt:lpstr>Automatic enrollment – offer?</vt:lpstr>
      <vt:lpstr>In the form of a question?</vt:lpstr>
      <vt:lpstr>The SHIBA volunteer says</vt:lpstr>
      <vt:lpstr>Let’s unpack that !</vt:lpstr>
      <vt:lpstr>Original Medicare </vt:lpstr>
      <vt:lpstr>Approaches to Medicare coverage </vt:lpstr>
      <vt:lpstr>Enrollment is optional</vt:lpstr>
      <vt:lpstr>Enrollment periods</vt:lpstr>
      <vt:lpstr>Initial Enrollment Period</vt:lpstr>
      <vt:lpstr>Initial Enrollment Period</vt:lpstr>
      <vt:lpstr>Enrollment has rules – of course</vt:lpstr>
      <vt:lpstr>Special Enrollment Period</vt:lpstr>
      <vt:lpstr>Complexities abound</vt:lpstr>
      <vt:lpstr>Scenario #2</vt:lpstr>
      <vt:lpstr>In the form of a question?</vt:lpstr>
      <vt:lpstr>The SHIBA volunteer says</vt:lpstr>
      <vt:lpstr>Knowledge check</vt:lpstr>
      <vt:lpstr>Part 1: Eligibility and enrollment</vt:lpstr>
      <vt:lpstr>Approaches</vt:lpstr>
      <vt:lpstr>Medicare in context</vt:lpstr>
      <vt:lpstr>Approaches to Medicare coverage </vt:lpstr>
      <vt:lpstr>Medicare card</vt:lpstr>
      <vt:lpstr>You may need more insurance</vt:lpstr>
      <vt:lpstr>Not covered by Medicare</vt:lpstr>
      <vt:lpstr>Choosing the approach</vt:lpstr>
      <vt:lpstr>Original Medicare</vt:lpstr>
      <vt:lpstr>Medicare Advantage</vt:lpstr>
      <vt:lpstr>Coverage in addition to Medicare</vt:lpstr>
      <vt:lpstr>Part 2: Approaches</vt:lpstr>
      <vt:lpstr>Costs for coverage</vt:lpstr>
      <vt:lpstr>Options for retirees, Part 1</vt:lpstr>
      <vt:lpstr>Options for retirees, Part 2A</vt:lpstr>
      <vt:lpstr>Options for retirees, Part 2B</vt:lpstr>
      <vt:lpstr>Premiums, by approach</vt:lpstr>
      <vt:lpstr>Premiums and enrollment</vt:lpstr>
      <vt:lpstr>Medicare Part A</vt:lpstr>
      <vt:lpstr>Medicare Part B</vt:lpstr>
      <vt:lpstr>Medicare Part D</vt:lpstr>
      <vt:lpstr>Medicare supplement plans</vt:lpstr>
      <vt:lpstr>Original Medicare approach: summary</vt:lpstr>
      <vt:lpstr>Medicare Advantage-Prescription Drug (MA-PD) plan</vt:lpstr>
      <vt:lpstr>Medicare Advantage approach: summary</vt:lpstr>
      <vt:lpstr>Review of premium charges</vt:lpstr>
      <vt:lpstr>Premiums</vt:lpstr>
      <vt:lpstr>Covered benefits</vt:lpstr>
      <vt:lpstr>Defined contribution </vt:lpstr>
      <vt:lpstr>Scenario #3</vt:lpstr>
      <vt:lpstr>In the form of a question?</vt:lpstr>
      <vt:lpstr>The SHIBA volunteer says</vt:lpstr>
      <vt:lpstr>SHIBA is for you</vt:lpstr>
      <vt:lpstr>Ignorance is NOT bliss</vt:lpstr>
      <vt:lpstr>Questions &amp; answers</vt:lpstr>
      <vt:lpstr>Q &amp; A time</vt:lpstr>
      <vt:lpstr>How to contact SHIBA</vt:lpstr>
    </vt:vector>
  </TitlesOfParts>
  <Company>Office of Insurance Commissioner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 &amp; Medicare</dc:title>
  <dc:subject>Presentation to DRS participants about Medicare</dc:subject>
  <dc:creator>SHIBA</dc:creator>
  <dc:description/>
  <cp:lastModifiedBy>Wells, Donna (OIC)</cp:lastModifiedBy>
  <cp:revision>345</cp:revision>
  <cp:lastPrinted>2019-07-31T19:39:20Z</cp:lastPrinted>
  <dcterms:created xsi:type="dcterms:W3CDTF">2016-01-05T16:06:02Z</dcterms:created>
  <dcterms:modified xsi:type="dcterms:W3CDTF">2023-12-05T22:11:11Z</dcterms:modified>
</cp:coreProperties>
</file>