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3"/>
  </p:sldMasterIdLst>
  <p:sldIdLst>
    <p:sldId id="256" r:id="rId4"/>
    <p:sldId id="257" r:id="rId5"/>
    <p:sldId id="258" r:id="rId6"/>
    <p:sldId id="259" r:id="rId7"/>
    <p:sldId id="260" r:id="rId8"/>
    <p:sldId id="261" r:id="rId9"/>
    <p:sldId id="262" r:id="rId10"/>
    <p:sldId id="263" r:id="rId11"/>
    <p:sldId id="264" r:id="rId12"/>
  </p:sldIdLst>
  <p:sldSz cx="18288000" cy="10287000"/>
  <p:notesSz cx="6858000" cy="9144000"/>
  <p:embeddedFontLst>
    <p:embeddedFont>
      <p:font typeface="DM Sans" pitchFamily="2" charset="0"/>
      <p:regular r:id="rId13"/>
      <p:bold r:id="rId14"/>
      <p:italic r:id="rId15"/>
      <p:boldItalic r:id="rId16"/>
    </p:embeddedFont>
    <p:embeddedFont>
      <p:font typeface="DM Sans Bold" charset="0"/>
      <p:regular r:id="rId17"/>
    </p:embeddedFont>
    <p:embeddedFont>
      <p:font typeface="DM Sans Italics" panose="020B0604020202020204" charset="0"/>
      <p:regular r:id="rId18"/>
    </p:embeddedFont>
    <p:embeddedFont>
      <p:font typeface="Garuda" panose="020B0604020202020204" charset="-34"/>
      <p:regular r:id="rId19"/>
    </p:embeddedFont>
    <p:embeddedFont>
      <p:font typeface="Open Sans Bold" panose="020B0806030504020204" pitchFamily="34" charset="0"/>
      <p:regular r:id="rId20"/>
      <p:bold r:id="rId21"/>
    </p:embeddedFont>
    <p:embeddedFont>
      <p:font typeface="Oswald Bold" panose="020B0604020202020204" charset="0"/>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2" autoAdjust="0"/>
    <p:restoredTop sz="94595" autoAdjust="0"/>
  </p:normalViewPr>
  <p:slideViewPr>
    <p:cSldViewPr>
      <p:cViewPr varScale="1">
        <p:scale>
          <a:sx n="72" d="100"/>
          <a:sy n="72" d="100"/>
        </p:scale>
        <p:origin x="65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tableStyles" Target="tableStyles.xml"/><Relationship Id="rId3" Type="http://schemas.openxmlformats.org/officeDocument/2006/relationships/slideMaster" Target="slideMasters/slideMaster1.xml"/><Relationship Id="rId21" Type="http://schemas.openxmlformats.org/officeDocument/2006/relationships/font" Target="fonts/font9.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font" Target="fonts/font5.fntdata"/><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font" Target="fonts/font3.fntdata"/><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font" Target="fonts/font7.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font" Target="fonts/font2.fntdata"/><Relationship Id="rId22" Type="http://schemas.openxmlformats.org/officeDocument/2006/relationships/font" Target="fonts/font10.fntdata"/><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ka Munoz" userId="e080370f-c1dd-40e7-a7ff-4fb8fab3ddf2" providerId="ADAL" clId="{47746843-8800-4028-91EC-45DD1B5C2A7C}"/>
    <pc:docChg chg="modSld">
      <pc:chgData name="Erika Munoz" userId="e080370f-c1dd-40e7-a7ff-4fb8fab3ddf2" providerId="ADAL" clId="{47746843-8800-4028-91EC-45DD1B5C2A7C}" dt="2024-05-30T19:14:09.546" v="98" actId="20577"/>
      <pc:docMkLst>
        <pc:docMk/>
      </pc:docMkLst>
      <pc:sldChg chg="modSp mod">
        <pc:chgData name="Erika Munoz" userId="e080370f-c1dd-40e7-a7ff-4fb8fab3ddf2" providerId="ADAL" clId="{47746843-8800-4028-91EC-45DD1B5C2A7C}" dt="2024-05-30T19:14:09.546" v="98" actId="20577"/>
        <pc:sldMkLst>
          <pc:docMk/>
          <pc:sldMk cId="0" sldId="260"/>
        </pc:sldMkLst>
        <pc:graphicFrameChg chg="modGraphic">
          <ac:chgData name="Erika Munoz" userId="e080370f-c1dd-40e7-a7ff-4fb8fab3ddf2" providerId="ADAL" clId="{47746843-8800-4028-91EC-45DD1B5C2A7C}" dt="2024-05-30T19:14:09.546" v="98" actId="20577"/>
          <ac:graphicFrameMkLst>
            <pc:docMk/>
            <pc:sldMk cId="0" sldId="260"/>
            <ac:graphicFrameMk id="10" creationId="{00000000-0000-0000-0000-000000000000}"/>
          </ac:graphicFrameMkLst>
        </pc:graphicFrameChg>
      </pc:sldChg>
      <pc:sldChg chg="modSp mod">
        <pc:chgData name="Erika Munoz" userId="e080370f-c1dd-40e7-a7ff-4fb8fab3ddf2" providerId="ADAL" clId="{47746843-8800-4028-91EC-45DD1B5C2A7C}" dt="2024-05-30T18:43:45.262" v="3" actId="20577"/>
        <pc:sldMkLst>
          <pc:docMk/>
          <pc:sldMk cId="0" sldId="263"/>
        </pc:sldMkLst>
        <pc:spChg chg="mod">
          <ac:chgData name="Erika Munoz" userId="e080370f-c1dd-40e7-a7ff-4fb8fab3ddf2" providerId="ADAL" clId="{47746843-8800-4028-91EC-45DD1B5C2A7C}" dt="2024-05-30T18:43:45.262" v="3" actId="20577"/>
          <ac:spMkLst>
            <pc:docMk/>
            <pc:sldMk cId="0" sldId="263"/>
            <ac:spMk id="16"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hyperlink" Target="https://docs.google.com/spreadsheets/d/1DUF2isFWsqVSYhbaACYtbgcLi_YjDqpE3GLQIVgkKQg/edit#gid=69851113"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6F3EB"/>
        </a:solidFill>
        <a:effectLst/>
      </p:bgPr>
    </p:bg>
    <p:spTree>
      <p:nvGrpSpPr>
        <p:cNvPr id="1" name=""/>
        <p:cNvGrpSpPr/>
        <p:nvPr/>
      </p:nvGrpSpPr>
      <p:grpSpPr>
        <a:xfrm>
          <a:off x="0" y="0"/>
          <a:ext cx="0" cy="0"/>
          <a:chOff x="0" y="0"/>
          <a:chExt cx="0" cy="0"/>
        </a:xfrm>
      </p:grpSpPr>
      <p:sp>
        <p:nvSpPr>
          <p:cNvPr id="15" name="TextBox 15"/>
          <p:cNvSpPr txBox="1">
            <a:spLocks noGrp="1"/>
          </p:cNvSpPr>
          <p:nvPr>
            <p:ph type="title" idx="4294967295"/>
          </p:nvPr>
        </p:nvSpPr>
        <p:spPr>
          <a:xfrm>
            <a:off x="3199379" y="3125175"/>
            <a:ext cx="11889242" cy="33528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13200"/>
              </a:lnSpc>
              <a:spcBef>
                <a:spcPts val="0"/>
              </a:spcBef>
              <a:spcAft>
                <a:spcPts val="0"/>
              </a:spcAft>
              <a:buClrTx/>
              <a:buSzTx/>
              <a:buFontTx/>
              <a:buNone/>
              <a:tabLst/>
              <a:defRPr/>
            </a:pPr>
            <a:r>
              <a:rPr kumimoji="0" lang="en-US" sz="11000" b="0" i="0" u="none" strike="noStrike" kern="1200" cap="none" spc="0" normalizeH="0" baseline="0" noProof="0" dirty="0">
                <a:ln>
                  <a:noFill/>
                </a:ln>
                <a:solidFill>
                  <a:srgbClr val="000000"/>
                </a:solidFill>
                <a:effectLst/>
                <a:uLnTx/>
                <a:uFillTx/>
                <a:latin typeface="Garuda"/>
                <a:ea typeface="+mn-ea"/>
                <a:cs typeface="+mn-cs"/>
              </a:rPr>
              <a:t>INSURANCE ISSUES</a:t>
            </a:r>
          </a:p>
        </p:txBody>
      </p:sp>
      <p:grpSp>
        <p:nvGrpSpPr>
          <p:cNvPr id="2" name="Group 2" descr="pink, blue, tan vertical bars">
            <a:extLst>
              <a:ext uri="{C183D7F6-B498-43B3-948B-1728B52AA6E4}">
                <adec:decorative xmlns:adec="http://schemas.microsoft.com/office/drawing/2017/decorative" val="0"/>
              </a:ext>
            </a:extLst>
          </p:cNvPr>
          <p:cNvGrpSpPr/>
          <p:nvPr/>
        </p:nvGrpSpPr>
        <p:grpSpPr>
          <a:xfrm>
            <a:off x="-31071" y="0"/>
            <a:ext cx="4239083" cy="10287000"/>
            <a:chOff x="0" y="0"/>
            <a:chExt cx="5652111" cy="13716000"/>
          </a:xfrm>
        </p:grpSpPr>
        <p:grpSp>
          <p:nvGrpSpPr>
            <p:cNvPr id="3" name="Group 3"/>
            <p:cNvGrpSpPr/>
            <p:nvPr/>
          </p:nvGrpSpPr>
          <p:grpSpPr>
            <a:xfrm>
              <a:off x="2826056" y="0"/>
              <a:ext cx="2826056" cy="13716000"/>
              <a:chOff x="0" y="0"/>
              <a:chExt cx="558233" cy="2709333"/>
            </a:xfrm>
          </p:grpSpPr>
          <p:sp>
            <p:nvSpPr>
              <p:cNvPr id="4" name="Freeform 4"/>
              <p:cNvSpPr/>
              <p:nvPr/>
            </p:nvSpPr>
            <p:spPr>
              <a:xfrm>
                <a:off x="0" y="0"/>
                <a:ext cx="558233" cy="2709333"/>
              </a:xfrm>
              <a:custGeom>
                <a:avLst/>
                <a:gdLst/>
                <a:ahLst/>
                <a:cxnLst/>
                <a:rect l="l" t="t" r="r" b="b"/>
                <a:pathLst>
                  <a:path w="558233" h="2709333">
                    <a:moveTo>
                      <a:pt x="0" y="0"/>
                    </a:moveTo>
                    <a:lnTo>
                      <a:pt x="558233" y="0"/>
                    </a:lnTo>
                    <a:lnTo>
                      <a:pt x="558233" y="2709333"/>
                    </a:lnTo>
                    <a:lnTo>
                      <a:pt x="0" y="2709333"/>
                    </a:lnTo>
                    <a:close/>
                  </a:path>
                </a:pathLst>
              </a:custGeom>
              <a:solidFill>
                <a:srgbClr val="E9E0D9"/>
              </a:solidFill>
            </p:spPr>
            <p:txBody>
              <a:bodyPr/>
              <a:lstStyle/>
              <a:p>
                <a:endParaRPr lang="en-US"/>
              </a:p>
            </p:txBody>
          </p:sp>
          <p:sp>
            <p:nvSpPr>
              <p:cNvPr id="5" name="TextBox 5"/>
              <p:cNvSpPr txBox="1"/>
              <p:nvPr/>
            </p:nvSpPr>
            <p:spPr>
              <a:xfrm>
                <a:off x="0" y="-47625"/>
                <a:ext cx="558233" cy="2756958"/>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413028" y="0"/>
              <a:ext cx="2826056" cy="13716000"/>
              <a:chOff x="0" y="0"/>
              <a:chExt cx="558233" cy="2709333"/>
            </a:xfrm>
          </p:grpSpPr>
          <p:sp>
            <p:nvSpPr>
              <p:cNvPr id="7" name="Freeform 7"/>
              <p:cNvSpPr/>
              <p:nvPr/>
            </p:nvSpPr>
            <p:spPr>
              <a:xfrm>
                <a:off x="0" y="0"/>
                <a:ext cx="558233" cy="2709333"/>
              </a:xfrm>
              <a:custGeom>
                <a:avLst/>
                <a:gdLst/>
                <a:ahLst/>
                <a:cxnLst/>
                <a:rect l="l" t="t" r="r" b="b"/>
                <a:pathLst>
                  <a:path w="558233" h="2709333">
                    <a:moveTo>
                      <a:pt x="0" y="0"/>
                    </a:moveTo>
                    <a:lnTo>
                      <a:pt x="558233" y="0"/>
                    </a:lnTo>
                    <a:lnTo>
                      <a:pt x="558233" y="2709333"/>
                    </a:lnTo>
                    <a:lnTo>
                      <a:pt x="0" y="2709333"/>
                    </a:lnTo>
                    <a:close/>
                  </a:path>
                </a:pathLst>
              </a:custGeom>
              <a:solidFill>
                <a:srgbClr val="9FC3D0"/>
              </a:solidFill>
            </p:spPr>
            <p:txBody>
              <a:bodyPr/>
              <a:lstStyle/>
              <a:p>
                <a:endParaRPr lang="en-US"/>
              </a:p>
            </p:txBody>
          </p:sp>
          <p:sp>
            <p:nvSpPr>
              <p:cNvPr id="8" name="TextBox 8"/>
              <p:cNvSpPr txBox="1"/>
              <p:nvPr/>
            </p:nvSpPr>
            <p:spPr>
              <a:xfrm>
                <a:off x="0" y="-47625"/>
                <a:ext cx="558233" cy="2756958"/>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0" y="0"/>
              <a:ext cx="2826056" cy="13716000"/>
              <a:chOff x="0" y="0"/>
              <a:chExt cx="558233" cy="2709333"/>
            </a:xfrm>
          </p:grpSpPr>
          <p:sp>
            <p:nvSpPr>
              <p:cNvPr id="10" name="Freeform 10"/>
              <p:cNvSpPr/>
              <p:nvPr/>
            </p:nvSpPr>
            <p:spPr>
              <a:xfrm>
                <a:off x="0" y="0"/>
                <a:ext cx="558233" cy="2709333"/>
              </a:xfrm>
              <a:custGeom>
                <a:avLst/>
                <a:gdLst/>
                <a:ahLst/>
                <a:cxnLst/>
                <a:rect l="l" t="t" r="r" b="b"/>
                <a:pathLst>
                  <a:path w="558233" h="2709333">
                    <a:moveTo>
                      <a:pt x="0" y="0"/>
                    </a:moveTo>
                    <a:lnTo>
                      <a:pt x="558233" y="0"/>
                    </a:lnTo>
                    <a:lnTo>
                      <a:pt x="558233" y="2709333"/>
                    </a:lnTo>
                    <a:lnTo>
                      <a:pt x="0" y="2709333"/>
                    </a:lnTo>
                    <a:close/>
                  </a:path>
                </a:pathLst>
              </a:custGeom>
              <a:solidFill>
                <a:srgbClr val="E9C7C6"/>
              </a:solidFill>
            </p:spPr>
            <p:txBody>
              <a:bodyPr/>
              <a:lstStyle/>
              <a:p>
                <a:endParaRPr lang="en-US"/>
              </a:p>
            </p:txBody>
          </p:sp>
          <p:sp>
            <p:nvSpPr>
              <p:cNvPr id="11" name="TextBox 11"/>
              <p:cNvSpPr txBox="1"/>
              <p:nvPr/>
            </p:nvSpPr>
            <p:spPr>
              <a:xfrm>
                <a:off x="0" y="-47625"/>
                <a:ext cx="558233" cy="2756958"/>
              </a:xfrm>
              <a:prstGeom prst="rect">
                <a:avLst/>
              </a:prstGeom>
            </p:spPr>
            <p:txBody>
              <a:bodyPr lIns="50800" tIns="50800" rIns="50800" bIns="50800" rtlCol="0" anchor="ctr"/>
              <a:lstStyle/>
              <a:p>
                <a:pPr algn="ctr">
                  <a:lnSpc>
                    <a:spcPts val="2659"/>
                  </a:lnSpc>
                </a:pPr>
                <a:endParaRPr/>
              </a:p>
            </p:txBody>
          </p:sp>
        </p:grpSp>
      </p:grpSp>
      <p:sp>
        <p:nvSpPr>
          <p:cNvPr id="14" name="Freeform 14" descr="Tacoma housing authority circle logo"/>
          <p:cNvSpPr/>
          <p:nvPr/>
        </p:nvSpPr>
        <p:spPr>
          <a:xfrm>
            <a:off x="421330" y="268548"/>
            <a:ext cx="1523351" cy="1520305"/>
          </a:xfrm>
          <a:custGeom>
            <a:avLst/>
            <a:gdLst/>
            <a:ahLst/>
            <a:cxnLst/>
            <a:rect l="l" t="t" r="r" b="b"/>
            <a:pathLst>
              <a:path w="1523351" h="1520305">
                <a:moveTo>
                  <a:pt x="0" y="0"/>
                </a:moveTo>
                <a:lnTo>
                  <a:pt x="1523352" y="0"/>
                </a:lnTo>
                <a:lnTo>
                  <a:pt x="1523352" y="1520304"/>
                </a:lnTo>
                <a:lnTo>
                  <a:pt x="0" y="1520304"/>
                </a:lnTo>
                <a:lnTo>
                  <a:pt x="0" y="0"/>
                </a:lnTo>
                <a:close/>
              </a:path>
            </a:pathLst>
          </a:custGeom>
          <a:blipFill>
            <a:blip r:embed="rId2"/>
            <a:stretch>
              <a:fillRect/>
            </a:stretch>
          </a:blipFill>
        </p:spPr>
        <p:txBody>
          <a:bodyPr/>
          <a:lstStyle/>
          <a:p>
            <a:endParaRPr lang="en-US"/>
          </a:p>
        </p:txBody>
      </p:sp>
      <p:sp>
        <p:nvSpPr>
          <p:cNvPr id="19" name="TextBox 19"/>
          <p:cNvSpPr txBox="1"/>
          <p:nvPr/>
        </p:nvSpPr>
        <p:spPr>
          <a:xfrm>
            <a:off x="2086067" y="725299"/>
            <a:ext cx="5203465" cy="446326"/>
          </a:xfrm>
          <a:prstGeom prst="rect">
            <a:avLst/>
          </a:prstGeom>
        </p:spPr>
        <p:txBody>
          <a:bodyPr lIns="0" tIns="0" rIns="0" bIns="0" rtlCol="0" anchor="t">
            <a:spAutoFit/>
          </a:bodyPr>
          <a:lstStyle/>
          <a:p>
            <a:pPr algn="l">
              <a:lnSpc>
                <a:spcPts val="3749"/>
              </a:lnSpc>
              <a:spcBef>
                <a:spcPct val="0"/>
              </a:spcBef>
            </a:pPr>
            <a:r>
              <a:rPr lang="en-US" sz="2678">
                <a:solidFill>
                  <a:srgbClr val="000000"/>
                </a:solidFill>
                <a:latin typeface="DM Sans Bold"/>
              </a:rPr>
              <a:t>TACOMA HOUSING AUTHORITY</a:t>
            </a:r>
          </a:p>
        </p:txBody>
      </p:sp>
      <p:grpSp>
        <p:nvGrpSpPr>
          <p:cNvPr id="20" name="Group 20" descr="name and title Erika Munoz, risk manager"/>
          <p:cNvGrpSpPr/>
          <p:nvPr/>
        </p:nvGrpSpPr>
        <p:grpSpPr>
          <a:xfrm>
            <a:off x="11738634" y="690858"/>
            <a:ext cx="6464586" cy="961534"/>
            <a:chOff x="0" y="0"/>
            <a:chExt cx="8619448" cy="1282045"/>
          </a:xfrm>
        </p:grpSpPr>
        <p:sp>
          <p:nvSpPr>
            <p:cNvPr id="21" name="TextBox 21"/>
            <p:cNvSpPr txBox="1"/>
            <p:nvPr/>
          </p:nvSpPr>
          <p:spPr>
            <a:xfrm>
              <a:off x="0" y="677525"/>
              <a:ext cx="8619448" cy="604519"/>
            </a:xfrm>
            <a:prstGeom prst="rect">
              <a:avLst/>
            </a:prstGeom>
          </p:spPr>
          <p:txBody>
            <a:bodyPr lIns="0" tIns="0" rIns="0" bIns="0" rtlCol="0" anchor="t">
              <a:spAutoFit/>
            </a:bodyPr>
            <a:lstStyle/>
            <a:p>
              <a:pPr algn="r">
                <a:lnSpc>
                  <a:spcPts val="3900"/>
                </a:lnSpc>
              </a:pPr>
              <a:r>
                <a:rPr lang="en-US" sz="2600">
                  <a:solidFill>
                    <a:srgbClr val="000000"/>
                  </a:solidFill>
                  <a:latin typeface="DM Sans"/>
                </a:rPr>
                <a:t>Risk Manager</a:t>
              </a:r>
            </a:p>
          </p:txBody>
        </p:sp>
        <p:sp>
          <p:nvSpPr>
            <p:cNvPr id="22" name="TextBox 22"/>
            <p:cNvSpPr txBox="1"/>
            <p:nvPr/>
          </p:nvSpPr>
          <p:spPr>
            <a:xfrm>
              <a:off x="0" y="-28575"/>
              <a:ext cx="8619448" cy="625475"/>
            </a:xfrm>
            <a:prstGeom prst="rect">
              <a:avLst/>
            </a:prstGeom>
          </p:spPr>
          <p:txBody>
            <a:bodyPr lIns="0" tIns="0" rIns="0" bIns="0" rtlCol="0" anchor="t">
              <a:spAutoFit/>
            </a:bodyPr>
            <a:lstStyle/>
            <a:p>
              <a:pPr algn="r">
                <a:lnSpc>
                  <a:spcPts val="3899"/>
                </a:lnSpc>
              </a:pPr>
              <a:r>
                <a:rPr lang="en-US" sz="2999">
                  <a:solidFill>
                    <a:srgbClr val="000000"/>
                  </a:solidFill>
                  <a:latin typeface="Garuda"/>
                </a:rPr>
                <a:t>Erika Munoz</a:t>
              </a:r>
            </a:p>
          </p:txBody>
        </p:sp>
      </p:grpSp>
      <p:sp>
        <p:nvSpPr>
          <p:cNvPr id="13" name="AutoShape 13" descr="horizontal line"/>
          <p:cNvSpPr/>
          <p:nvPr/>
        </p:nvSpPr>
        <p:spPr>
          <a:xfrm>
            <a:off x="1028700" y="8477250"/>
            <a:ext cx="16230600" cy="0"/>
          </a:xfrm>
          <a:prstGeom prst="line">
            <a:avLst/>
          </a:prstGeom>
          <a:ln w="28575" cap="flat">
            <a:solidFill>
              <a:srgbClr val="000000"/>
            </a:solidFill>
            <a:prstDash val="solid"/>
            <a:headEnd type="none" w="sm" len="sm"/>
            <a:tailEnd type="none" w="sm" len="sm"/>
          </a:ln>
        </p:spPr>
        <p:txBody>
          <a:bodyPr/>
          <a:lstStyle/>
          <a:p>
            <a:endParaRPr lang="en-US"/>
          </a:p>
        </p:txBody>
      </p:sp>
      <p:sp>
        <p:nvSpPr>
          <p:cNvPr id="16" name="TextBox 16"/>
          <p:cNvSpPr txBox="1"/>
          <p:nvPr/>
        </p:nvSpPr>
        <p:spPr>
          <a:xfrm>
            <a:off x="1487662" y="8883716"/>
            <a:ext cx="5189268" cy="386715"/>
          </a:xfrm>
          <a:prstGeom prst="rect">
            <a:avLst/>
          </a:prstGeom>
        </p:spPr>
        <p:txBody>
          <a:bodyPr lIns="0" tIns="0" rIns="0" bIns="0" rtlCol="0" anchor="t">
            <a:spAutoFit/>
          </a:bodyPr>
          <a:lstStyle/>
          <a:p>
            <a:pPr marL="0" lvl="0" indent="0" algn="l">
              <a:lnSpc>
                <a:spcPts val="3150"/>
              </a:lnSpc>
              <a:spcBef>
                <a:spcPct val="0"/>
              </a:spcBef>
            </a:pPr>
            <a:r>
              <a:rPr lang="en-US" sz="2100">
                <a:solidFill>
                  <a:srgbClr val="000000"/>
                </a:solidFill>
                <a:latin typeface="DM Sans"/>
              </a:rPr>
              <a:t>902 S L St, Tacoma WA 98405</a:t>
            </a:r>
          </a:p>
        </p:txBody>
      </p:sp>
      <p:sp>
        <p:nvSpPr>
          <p:cNvPr id="18" name="TextBox 18"/>
          <p:cNvSpPr txBox="1"/>
          <p:nvPr/>
        </p:nvSpPr>
        <p:spPr>
          <a:xfrm>
            <a:off x="6549366" y="8883716"/>
            <a:ext cx="5189268" cy="386715"/>
          </a:xfrm>
          <a:prstGeom prst="rect">
            <a:avLst/>
          </a:prstGeom>
        </p:spPr>
        <p:txBody>
          <a:bodyPr lIns="0" tIns="0" rIns="0" bIns="0" rtlCol="0" anchor="t">
            <a:spAutoFit/>
          </a:bodyPr>
          <a:lstStyle/>
          <a:p>
            <a:pPr marL="0" lvl="0" indent="0" algn="ctr">
              <a:lnSpc>
                <a:spcPts val="3150"/>
              </a:lnSpc>
              <a:spcBef>
                <a:spcPct val="0"/>
              </a:spcBef>
            </a:pPr>
            <a:r>
              <a:rPr lang="en-US" sz="2100" dirty="0">
                <a:solidFill>
                  <a:srgbClr val="000000"/>
                </a:solidFill>
                <a:latin typeface="DM Sans"/>
              </a:rPr>
              <a:t>253-691-2729</a:t>
            </a:r>
          </a:p>
        </p:txBody>
      </p:sp>
      <p:sp>
        <p:nvSpPr>
          <p:cNvPr id="17" name="TextBox 17"/>
          <p:cNvSpPr txBox="1"/>
          <p:nvPr/>
        </p:nvSpPr>
        <p:spPr>
          <a:xfrm>
            <a:off x="12070032" y="8883716"/>
            <a:ext cx="5189268" cy="386715"/>
          </a:xfrm>
          <a:prstGeom prst="rect">
            <a:avLst/>
          </a:prstGeom>
        </p:spPr>
        <p:txBody>
          <a:bodyPr lIns="0" tIns="0" rIns="0" bIns="0" rtlCol="0" anchor="t">
            <a:spAutoFit/>
          </a:bodyPr>
          <a:lstStyle/>
          <a:p>
            <a:pPr marL="0" lvl="0" indent="0" algn="r">
              <a:lnSpc>
                <a:spcPts val="3150"/>
              </a:lnSpc>
              <a:spcBef>
                <a:spcPct val="0"/>
              </a:spcBef>
            </a:pPr>
            <a:r>
              <a:rPr lang="en-US" sz="2100">
                <a:solidFill>
                  <a:srgbClr val="000000"/>
                </a:solidFill>
                <a:latin typeface="DM Sans"/>
              </a:rPr>
              <a:t>emunoz@tacomahousing.org</a:t>
            </a:r>
          </a:p>
        </p:txBody>
      </p:sp>
      <p:sp>
        <p:nvSpPr>
          <p:cNvPr id="12" name="Freeform 12" descr="image of different size pink dots">
            <a:extLst>
              <a:ext uri="{C183D7F6-B498-43B3-948B-1728B52AA6E4}">
                <adec:decorative xmlns:adec="http://schemas.microsoft.com/office/drawing/2017/decorative" val="0"/>
              </a:ext>
            </a:extLst>
          </p:cNvPr>
          <p:cNvSpPr/>
          <p:nvPr/>
        </p:nvSpPr>
        <p:spPr>
          <a:xfrm>
            <a:off x="11118095" y="9258300"/>
            <a:ext cx="7315200" cy="2477783"/>
          </a:xfrm>
          <a:custGeom>
            <a:avLst/>
            <a:gdLst/>
            <a:ahLst/>
            <a:cxnLst/>
            <a:rect l="l" t="t" r="r" b="b"/>
            <a:pathLst>
              <a:path w="7315200" h="2477783">
                <a:moveTo>
                  <a:pt x="0" y="0"/>
                </a:moveTo>
                <a:lnTo>
                  <a:pt x="7315200" y="0"/>
                </a:lnTo>
                <a:lnTo>
                  <a:pt x="7315200" y="2477783"/>
                </a:lnTo>
                <a:lnTo>
                  <a:pt x="0" y="247778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6F3EB"/>
        </a:solidFill>
        <a:effectLst/>
      </p:bgPr>
    </p:bg>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C24AD808-EE6B-43BE-3F97-554C2353A27D}"/>
              </a:ext>
            </a:extLst>
          </p:cNvPr>
          <p:cNvSpPr>
            <a:spLocks noGrp="1"/>
          </p:cNvSpPr>
          <p:nvPr>
            <p:ph type="title" idx="4294967295"/>
          </p:nvPr>
        </p:nvSpPr>
        <p:spPr>
          <a:xfrm>
            <a:off x="569738" y="836612"/>
            <a:ext cx="8877495" cy="1143000"/>
          </a:xfrm>
        </p:spPr>
        <p:txBody>
          <a:bodyPr>
            <a:noAutofit/>
          </a:bodyPr>
          <a:lstStyle/>
          <a:p>
            <a:pPr algn="l"/>
            <a:r>
              <a:rPr lang="en-US" sz="8000" dirty="0">
                <a:solidFill>
                  <a:srgbClr val="000000"/>
                </a:solidFill>
                <a:latin typeface="DM Sans"/>
              </a:rPr>
              <a:t>THA LOSS TREND 2017-2023</a:t>
            </a:r>
            <a:endParaRPr lang="en-US" sz="8000" dirty="0"/>
          </a:p>
        </p:txBody>
      </p:sp>
      <p:grpSp>
        <p:nvGrpSpPr>
          <p:cNvPr id="2" name="Group 2">
            <a:extLst>
              <a:ext uri="{C183D7F6-B498-43B3-948B-1728B52AA6E4}">
                <adec:decorative xmlns:adec="http://schemas.microsoft.com/office/drawing/2017/decorative" val="1"/>
              </a:ext>
            </a:extLst>
          </p:cNvPr>
          <p:cNvGrpSpPr/>
          <p:nvPr/>
        </p:nvGrpSpPr>
        <p:grpSpPr>
          <a:xfrm>
            <a:off x="15859155" y="0"/>
            <a:ext cx="1562612" cy="1673225"/>
            <a:chOff x="0" y="0"/>
            <a:chExt cx="2083482" cy="2230967"/>
          </a:xfrm>
        </p:grpSpPr>
        <p:grpSp>
          <p:nvGrpSpPr>
            <p:cNvPr id="3" name="Group 3"/>
            <p:cNvGrpSpPr/>
            <p:nvPr/>
          </p:nvGrpSpPr>
          <p:grpSpPr>
            <a:xfrm>
              <a:off x="75599" y="0"/>
              <a:ext cx="1932284" cy="2230967"/>
              <a:chOff x="0" y="0"/>
              <a:chExt cx="703982" cy="812800"/>
            </a:xfrm>
          </p:grpSpPr>
          <p:sp>
            <p:nvSpPr>
              <p:cNvPr id="4" name="Freeform 4"/>
              <p:cNvSpPr/>
              <p:nvPr/>
            </p:nvSpPr>
            <p:spPr>
              <a:xfrm>
                <a:off x="0" y="0"/>
                <a:ext cx="703982" cy="812800"/>
              </a:xfrm>
              <a:custGeom>
                <a:avLst/>
                <a:gdLst/>
                <a:ahLst/>
                <a:cxnLst/>
                <a:rect l="l" t="t" r="r" b="b"/>
                <a:pathLst>
                  <a:path w="703982" h="812800">
                    <a:moveTo>
                      <a:pt x="234787" y="793731"/>
                    </a:moveTo>
                    <a:cubicBezTo>
                      <a:pt x="270879" y="805245"/>
                      <a:pt x="311910" y="812800"/>
                      <a:pt x="352180" y="812800"/>
                    </a:cubicBezTo>
                    <a:cubicBezTo>
                      <a:pt x="392452" y="812800"/>
                      <a:pt x="431204" y="806323"/>
                      <a:pt x="466915" y="794809"/>
                    </a:cubicBezTo>
                    <a:cubicBezTo>
                      <a:pt x="467675" y="794450"/>
                      <a:pt x="468435" y="794450"/>
                      <a:pt x="469194" y="794090"/>
                    </a:cubicBezTo>
                    <a:cubicBezTo>
                      <a:pt x="603304" y="748035"/>
                      <a:pt x="702082" y="626421"/>
                      <a:pt x="703982" y="484298"/>
                    </a:cubicBezTo>
                    <a:lnTo>
                      <a:pt x="703982" y="0"/>
                    </a:lnTo>
                    <a:lnTo>
                      <a:pt x="0" y="0"/>
                    </a:lnTo>
                    <a:lnTo>
                      <a:pt x="0" y="483939"/>
                    </a:lnTo>
                    <a:cubicBezTo>
                      <a:pt x="1900" y="627140"/>
                      <a:pt x="99158" y="748755"/>
                      <a:pt x="234787" y="793731"/>
                    </a:cubicBezTo>
                    <a:close/>
                  </a:path>
                </a:pathLst>
              </a:custGeom>
              <a:solidFill>
                <a:srgbClr val="9FC3D0"/>
              </a:solidFill>
            </p:spPr>
            <p:txBody>
              <a:bodyPr/>
              <a:lstStyle/>
              <a:p>
                <a:endParaRPr lang="en-US"/>
              </a:p>
            </p:txBody>
          </p:sp>
          <p:sp>
            <p:nvSpPr>
              <p:cNvPr id="5" name="TextBox 5"/>
              <p:cNvSpPr txBox="1"/>
              <p:nvPr/>
            </p:nvSpPr>
            <p:spPr>
              <a:xfrm>
                <a:off x="0" y="-47625"/>
                <a:ext cx="703982" cy="733425"/>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0" y="437582"/>
              <a:ext cx="2083482" cy="1241504"/>
            </a:xfrm>
            <a:prstGeom prst="rect">
              <a:avLst/>
            </a:prstGeom>
          </p:spPr>
          <p:txBody>
            <a:bodyPr lIns="0" tIns="0" rIns="0" bIns="0" rtlCol="0" anchor="t">
              <a:spAutoFit/>
            </a:bodyPr>
            <a:lstStyle/>
            <a:p>
              <a:pPr algn="ctr">
                <a:lnSpc>
                  <a:spcPts val="7805"/>
                </a:lnSpc>
              </a:pPr>
              <a:r>
                <a:rPr lang="en-US" sz="5575">
                  <a:solidFill>
                    <a:srgbClr val="000000"/>
                  </a:solidFill>
                  <a:latin typeface="Open Sans Bold"/>
                </a:rPr>
                <a:t>1</a:t>
              </a:r>
            </a:p>
          </p:txBody>
        </p:sp>
      </p:grpSp>
      <p:grpSp>
        <p:nvGrpSpPr>
          <p:cNvPr id="8" name="Group 8" descr="Tacoma housing authority averaged 17 claims per year"/>
          <p:cNvGrpSpPr/>
          <p:nvPr/>
        </p:nvGrpSpPr>
        <p:grpSpPr>
          <a:xfrm>
            <a:off x="458954" y="2659090"/>
            <a:ext cx="6964572" cy="1244834"/>
            <a:chOff x="0" y="0"/>
            <a:chExt cx="1151594" cy="205834"/>
          </a:xfrm>
        </p:grpSpPr>
        <p:sp>
          <p:nvSpPr>
            <p:cNvPr id="9" name="Freeform 9"/>
            <p:cNvSpPr/>
            <p:nvPr/>
          </p:nvSpPr>
          <p:spPr>
            <a:xfrm>
              <a:off x="0" y="0"/>
              <a:ext cx="1151594" cy="205834"/>
            </a:xfrm>
            <a:custGeom>
              <a:avLst/>
              <a:gdLst/>
              <a:ahLst/>
              <a:cxnLst/>
              <a:rect l="l" t="t" r="r" b="b"/>
              <a:pathLst>
                <a:path w="1151594" h="205834">
                  <a:moveTo>
                    <a:pt x="0" y="0"/>
                  </a:moveTo>
                  <a:lnTo>
                    <a:pt x="1151594" y="0"/>
                  </a:lnTo>
                  <a:lnTo>
                    <a:pt x="1151594" y="205834"/>
                  </a:lnTo>
                  <a:lnTo>
                    <a:pt x="0" y="205834"/>
                  </a:lnTo>
                  <a:close/>
                </a:path>
              </a:pathLst>
            </a:custGeom>
            <a:solidFill>
              <a:srgbClr val="FFFFFF"/>
            </a:solidFill>
          </p:spPr>
          <p:txBody>
            <a:bodyPr/>
            <a:lstStyle/>
            <a:p>
              <a:endParaRPr lang="en-US"/>
            </a:p>
          </p:txBody>
        </p:sp>
        <p:sp>
          <p:nvSpPr>
            <p:cNvPr id="10" name="TextBox 10"/>
            <p:cNvSpPr txBox="1"/>
            <p:nvPr/>
          </p:nvSpPr>
          <p:spPr>
            <a:xfrm>
              <a:off x="0" y="0"/>
              <a:ext cx="1151594" cy="205834"/>
            </a:xfrm>
            <a:prstGeom prst="rect">
              <a:avLst/>
            </a:prstGeom>
          </p:spPr>
          <p:txBody>
            <a:bodyPr lIns="50800" tIns="50800" rIns="50800" bIns="50800" rtlCol="0" anchor="ctr"/>
            <a:lstStyle/>
            <a:p>
              <a:pPr algn="ctr">
                <a:lnSpc>
                  <a:spcPts val="3359"/>
                </a:lnSpc>
              </a:pPr>
              <a:r>
                <a:rPr lang="en-US" sz="2799" dirty="0">
                  <a:solidFill>
                    <a:srgbClr val="000000"/>
                  </a:solidFill>
                  <a:latin typeface="DM Sans Bold"/>
                </a:rPr>
                <a:t>THA Averaged 17 Claims Per Year</a:t>
              </a:r>
            </a:p>
          </p:txBody>
        </p:sp>
      </p:grpSp>
      <p:grpSp>
        <p:nvGrpSpPr>
          <p:cNvPr id="11" name="Group 11" descr="From 2017-2022 Loss Ratio range from 27.80% to 57.36%&#10;In 2023, Loss Ratio was 664.89%">
            <a:extLst>
              <a:ext uri="{C183D7F6-B498-43B3-948B-1728B52AA6E4}">
                <adec:decorative xmlns:adec="http://schemas.microsoft.com/office/drawing/2017/decorative" val="0"/>
              </a:ext>
            </a:extLst>
          </p:cNvPr>
          <p:cNvGrpSpPr/>
          <p:nvPr/>
        </p:nvGrpSpPr>
        <p:grpSpPr>
          <a:xfrm>
            <a:off x="458954" y="4300153"/>
            <a:ext cx="6964572" cy="1440891"/>
            <a:chOff x="0" y="0"/>
            <a:chExt cx="1151594" cy="238252"/>
          </a:xfrm>
        </p:grpSpPr>
        <p:sp>
          <p:nvSpPr>
            <p:cNvPr id="12" name="Freeform 12"/>
            <p:cNvSpPr/>
            <p:nvPr/>
          </p:nvSpPr>
          <p:spPr>
            <a:xfrm>
              <a:off x="0" y="0"/>
              <a:ext cx="1151594" cy="238252"/>
            </a:xfrm>
            <a:custGeom>
              <a:avLst/>
              <a:gdLst/>
              <a:ahLst/>
              <a:cxnLst/>
              <a:rect l="l" t="t" r="r" b="b"/>
              <a:pathLst>
                <a:path w="1151594" h="238252">
                  <a:moveTo>
                    <a:pt x="0" y="0"/>
                  </a:moveTo>
                  <a:lnTo>
                    <a:pt x="1151594" y="0"/>
                  </a:lnTo>
                  <a:lnTo>
                    <a:pt x="1151594" y="238252"/>
                  </a:lnTo>
                  <a:lnTo>
                    <a:pt x="0" y="238252"/>
                  </a:lnTo>
                  <a:close/>
                </a:path>
              </a:pathLst>
            </a:custGeom>
            <a:solidFill>
              <a:srgbClr val="FFFFFF"/>
            </a:solidFill>
          </p:spPr>
          <p:txBody>
            <a:bodyPr/>
            <a:lstStyle/>
            <a:p>
              <a:endParaRPr lang="en-US"/>
            </a:p>
          </p:txBody>
        </p:sp>
        <p:sp>
          <p:nvSpPr>
            <p:cNvPr id="13" name="TextBox 13"/>
            <p:cNvSpPr txBox="1"/>
            <p:nvPr/>
          </p:nvSpPr>
          <p:spPr>
            <a:xfrm>
              <a:off x="0" y="0"/>
              <a:ext cx="1151594" cy="238252"/>
            </a:xfrm>
            <a:prstGeom prst="rect">
              <a:avLst/>
            </a:prstGeom>
          </p:spPr>
          <p:txBody>
            <a:bodyPr lIns="50800" tIns="50800" rIns="50800" bIns="50800" rtlCol="0" anchor="ctr"/>
            <a:lstStyle/>
            <a:p>
              <a:pPr algn="ctr">
                <a:lnSpc>
                  <a:spcPts val="3359"/>
                </a:lnSpc>
              </a:pPr>
              <a:r>
                <a:rPr lang="en-US" sz="2799" dirty="0">
                  <a:solidFill>
                    <a:srgbClr val="000000"/>
                  </a:solidFill>
                  <a:latin typeface="DM Sans Bold"/>
                </a:rPr>
                <a:t>From 2017-2022 Loss Ratio range from 27.80% to 57.36%</a:t>
              </a:r>
            </a:p>
            <a:p>
              <a:pPr algn="ctr">
                <a:lnSpc>
                  <a:spcPts val="3359"/>
                </a:lnSpc>
              </a:pPr>
              <a:r>
                <a:rPr lang="en-US" sz="2799" dirty="0">
                  <a:solidFill>
                    <a:srgbClr val="000000"/>
                  </a:solidFill>
                  <a:latin typeface="DM Sans Bold"/>
                </a:rPr>
                <a:t>In 2023, Loss Ratio was 664.89%</a:t>
              </a:r>
            </a:p>
          </p:txBody>
        </p:sp>
      </p:grpSp>
      <p:grpSp>
        <p:nvGrpSpPr>
          <p:cNvPr id="14" name="Group 14" descr="Total Incurred Cost for 2023 $5,223,233">
            <a:extLst>
              <a:ext uri="{C183D7F6-B498-43B3-948B-1728B52AA6E4}">
                <adec:decorative xmlns:adec="http://schemas.microsoft.com/office/drawing/2017/decorative" val="0"/>
              </a:ext>
            </a:extLst>
          </p:cNvPr>
          <p:cNvGrpSpPr/>
          <p:nvPr/>
        </p:nvGrpSpPr>
        <p:grpSpPr>
          <a:xfrm>
            <a:off x="458954" y="6241374"/>
            <a:ext cx="6964572" cy="1244834"/>
            <a:chOff x="0" y="0"/>
            <a:chExt cx="1151594" cy="205834"/>
          </a:xfrm>
        </p:grpSpPr>
        <p:sp>
          <p:nvSpPr>
            <p:cNvPr id="15" name="Freeform 15"/>
            <p:cNvSpPr/>
            <p:nvPr/>
          </p:nvSpPr>
          <p:spPr>
            <a:xfrm>
              <a:off x="0" y="0"/>
              <a:ext cx="1151594" cy="205834"/>
            </a:xfrm>
            <a:custGeom>
              <a:avLst/>
              <a:gdLst/>
              <a:ahLst/>
              <a:cxnLst/>
              <a:rect l="l" t="t" r="r" b="b"/>
              <a:pathLst>
                <a:path w="1151594" h="205834">
                  <a:moveTo>
                    <a:pt x="0" y="0"/>
                  </a:moveTo>
                  <a:lnTo>
                    <a:pt x="1151594" y="0"/>
                  </a:lnTo>
                  <a:lnTo>
                    <a:pt x="1151594" y="205834"/>
                  </a:lnTo>
                  <a:lnTo>
                    <a:pt x="0" y="205834"/>
                  </a:lnTo>
                  <a:close/>
                </a:path>
              </a:pathLst>
            </a:custGeom>
            <a:solidFill>
              <a:srgbClr val="FFFFFF"/>
            </a:solidFill>
          </p:spPr>
          <p:txBody>
            <a:bodyPr/>
            <a:lstStyle/>
            <a:p>
              <a:endParaRPr lang="en-US"/>
            </a:p>
          </p:txBody>
        </p:sp>
        <p:sp>
          <p:nvSpPr>
            <p:cNvPr id="16" name="TextBox 16"/>
            <p:cNvSpPr txBox="1"/>
            <p:nvPr/>
          </p:nvSpPr>
          <p:spPr>
            <a:xfrm>
              <a:off x="0" y="0"/>
              <a:ext cx="1151594" cy="205834"/>
            </a:xfrm>
            <a:prstGeom prst="rect">
              <a:avLst/>
            </a:prstGeom>
          </p:spPr>
          <p:txBody>
            <a:bodyPr lIns="50800" tIns="50800" rIns="50800" bIns="50800" rtlCol="0" anchor="ctr"/>
            <a:lstStyle/>
            <a:p>
              <a:pPr algn="ctr">
                <a:lnSpc>
                  <a:spcPts val="3359"/>
                </a:lnSpc>
              </a:pPr>
              <a:r>
                <a:rPr lang="en-US" sz="2799" dirty="0">
                  <a:solidFill>
                    <a:srgbClr val="000000"/>
                  </a:solidFill>
                  <a:latin typeface="DM Sans Bold"/>
                </a:rPr>
                <a:t>Total Incurred Cost for 2023 $5,223,233</a:t>
              </a:r>
            </a:p>
          </p:txBody>
        </p:sp>
      </p:grpSp>
      <p:pic>
        <p:nvPicPr>
          <p:cNvPr id="7" name="Picture 7" descr="image of a graph showing the increase in losses from 2017 - 2023 which is described in the corresponding text"/>
          <p:cNvPicPr>
            <a:picLocks noChangeAspect="1"/>
          </p:cNvPicPr>
          <p:nvPr/>
        </p:nvPicPr>
        <p:blipFill>
          <a:blip r:embed="rId2"/>
          <a:stretch>
            <a:fillRect/>
          </a:stretch>
        </p:blipFill>
        <p:spPr>
          <a:xfrm>
            <a:off x="7793029" y="1776939"/>
            <a:ext cx="10585807" cy="836351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6F3EB"/>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15859155" y="0"/>
            <a:ext cx="1562612" cy="1673225"/>
            <a:chOff x="0" y="0"/>
            <a:chExt cx="2083482" cy="2230967"/>
          </a:xfrm>
        </p:grpSpPr>
        <p:grpSp>
          <p:nvGrpSpPr>
            <p:cNvPr id="3" name="Group 3"/>
            <p:cNvGrpSpPr/>
            <p:nvPr/>
          </p:nvGrpSpPr>
          <p:grpSpPr>
            <a:xfrm>
              <a:off x="75599" y="0"/>
              <a:ext cx="1932284" cy="2230967"/>
              <a:chOff x="0" y="0"/>
              <a:chExt cx="703982" cy="812800"/>
            </a:xfrm>
          </p:grpSpPr>
          <p:sp>
            <p:nvSpPr>
              <p:cNvPr id="4" name="Freeform 4"/>
              <p:cNvSpPr/>
              <p:nvPr/>
            </p:nvSpPr>
            <p:spPr>
              <a:xfrm>
                <a:off x="0" y="0"/>
                <a:ext cx="703982" cy="812800"/>
              </a:xfrm>
              <a:custGeom>
                <a:avLst/>
                <a:gdLst/>
                <a:ahLst/>
                <a:cxnLst/>
                <a:rect l="l" t="t" r="r" b="b"/>
                <a:pathLst>
                  <a:path w="703982" h="812800">
                    <a:moveTo>
                      <a:pt x="234787" y="793731"/>
                    </a:moveTo>
                    <a:cubicBezTo>
                      <a:pt x="270879" y="805245"/>
                      <a:pt x="311910" y="812800"/>
                      <a:pt x="352180" y="812800"/>
                    </a:cubicBezTo>
                    <a:cubicBezTo>
                      <a:pt x="392452" y="812800"/>
                      <a:pt x="431204" y="806323"/>
                      <a:pt x="466915" y="794809"/>
                    </a:cubicBezTo>
                    <a:cubicBezTo>
                      <a:pt x="467675" y="794450"/>
                      <a:pt x="468435" y="794450"/>
                      <a:pt x="469194" y="794090"/>
                    </a:cubicBezTo>
                    <a:cubicBezTo>
                      <a:pt x="603304" y="748035"/>
                      <a:pt x="702082" y="626421"/>
                      <a:pt x="703982" y="484298"/>
                    </a:cubicBezTo>
                    <a:lnTo>
                      <a:pt x="703982" y="0"/>
                    </a:lnTo>
                    <a:lnTo>
                      <a:pt x="0" y="0"/>
                    </a:lnTo>
                    <a:lnTo>
                      <a:pt x="0" y="483939"/>
                    </a:lnTo>
                    <a:cubicBezTo>
                      <a:pt x="1900" y="627140"/>
                      <a:pt x="99158" y="748755"/>
                      <a:pt x="234787" y="793731"/>
                    </a:cubicBezTo>
                    <a:close/>
                  </a:path>
                </a:pathLst>
              </a:custGeom>
              <a:solidFill>
                <a:srgbClr val="9FC3D0"/>
              </a:solidFill>
            </p:spPr>
            <p:txBody>
              <a:bodyPr/>
              <a:lstStyle/>
              <a:p>
                <a:endParaRPr lang="en-US"/>
              </a:p>
            </p:txBody>
          </p:sp>
          <p:sp>
            <p:nvSpPr>
              <p:cNvPr id="5" name="TextBox 5"/>
              <p:cNvSpPr txBox="1"/>
              <p:nvPr/>
            </p:nvSpPr>
            <p:spPr>
              <a:xfrm>
                <a:off x="0" y="-47625"/>
                <a:ext cx="703982" cy="733425"/>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0" y="437582"/>
              <a:ext cx="2083482" cy="1241504"/>
            </a:xfrm>
            <a:prstGeom prst="rect">
              <a:avLst/>
            </a:prstGeom>
          </p:spPr>
          <p:txBody>
            <a:bodyPr lIns="0" tIns="0" rIns="0" bIns="0" rtlCol="0" anchor="t">
              <a:spAutoFit/>
            </a:bodyPr>
            <a:lstStyle/>
            <a:p>
              <a:pPr algn="ctr">
                <a:lnSpc>
                  <a:spcPts val="7805"/>
                </a:lnSpc>
              </a:pPr>
              <a:r>
                <a:rPr lang="en-US" sz="5575">
                  <a:solidFill>
                    <a:srgbClr val="000000"/>
                  </a:solidFill>
                  <a:latin typeface="Open Sans Bold"/>
                </a:rPr>
                <a:t>2</a:t>
              </a:r>
            </a:p>
          </p:txBody>
        </p:sp>
      </p:grpSp>
      <p:sp>
        <p:nvSpPr>
          <p:cNvPr id="7" name="Freeform 7">
            <a:extLst>
              <a:ext uri="{C183D7F6-B498-43B3-948B-1728B52AA6E4}">
                <adec:decorative xmlns:adec="http://schemas.microsoft.com/office/drawing/2017/decorative" val="1"/>
              </a:ext>
            </a:extLst>
          </p:cNvPr>
          <p:cNvSpPr/>
          <p:nvPr/>
        </p:nvSpPr>
        <p:spPr>
          <a:xfrm>
            <a:off x="-3525530" y="0"/>
            <a:ext cx="7315200" cy="2477783"/>
          </a:xfrm>
          <a:custGeom>
            <a:avLst/>
            <a:gdLst/>
            <a:ahLst/>
            <a:cxnLst/>
            <a:rect l="l" t="t" r="r" b="b"/>
            <a:pathLst>
              <a:path w="7315200" h="2477783">
                <a:moveTo>
                  <a:pt x="0" y="0"/>
                </a:moveTo>
                <a:lnTo>
                  <a:pt x="7315200" y="0"/>
                </a:lnTo>
                <a:lnTo>
                  <a:pt x="7315200" y="2477783"/>
                </a:lnTo>
                <a:lnTo>
                  <a:pt x="0" y="24777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8" name="Freeform 8">
            <a:extLst>
              <a:ext uri="{C183D7F6-B498-43B3-948B-1728B52AA6E4}">
                <adec:decorative xmlns:adec="http://schemas.microsoft.com/office/drawing/2017/decorative" val="1"/>
              </a:ext>
            </a:extLst>
          </p:cNvPr>
          <p:cNvSpPr/>
          <p:nvPr/>
        </p:nvSpPr>
        <p:spPr>
          <a:xfrm>
            <a:off x="13490916" y="7687579"/>
            <a:ext cx="7315200" cy="2477783"/>
          </a:xfrm>
          <a:custGeom>
            <a:avLst/>
            <a:gdLst/>
            <a:ahLst/>
            <a:cxnLst/>
            <a:rect l="l" t="t" r="r" b="b"/>
            <a:pathLst>
              <a:path w="7315200" h="2477783">
                <a:moveTo>
                  <a:pt x="0" y="0"/>
                </a:moveTo>
                <a:lnTo>
                  <a:pt x="7315200" y="0"/>
                </a:lnTo>
                <a:lnTo>
                  <a:pt x="7315200" y="2477783"/>
                </a:lnTo>
                <a:lnTo>
                  <a:pt x="0" y="24777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9" name="Group 9">
            <a:extLst>
              <a:ext uri="{C183D7F6-B498-43B3-948B-1728B52AA6E4}">
                <adec:decorative xmlns:adec="http://schemas.microsoft.com/office/drawing/2017/decorative" val="1"/>
              </a:ext>
            </a:extLst>
          </p:cNvPr>
          <p:cNvGrpSpPr/>
          <p:nvPr/>
        </p:nvGrpSpPr>
        <p:grpSpPr>
          <a:xfrm>
            <a:off x="357336" y="2667108"/>
            <a:ext cx="4473739" cy="636748"/>
            <a:chOff x="0" y="0"/>
            <a:chExt cx="1178269" cy="167703"/>
          </a:xfrm>
        </p:grpSpPr>
        <p:sp>
          <p:nvSpPr>
            <p:cNvPr id="10" name="Freeform 10"/>
            <p:cNvSpPr/>
            <p:nvPr/>
          </p:nvSpPr>
          <p:spPr>
            <a:xfrm>
              <a:off x="0" y="0"/>
              <a:ext cx="1178269" cy="167703"/>
            </a:xfrm>
            <a:custGeom>
              <a:avLst/>
              <a:gdLst/>
              <a:ahLst/>
              <a:cxnLst/>
              <a:rect l="l" t="t" r="r" b="b"/>
              <a:pathLst>
                <a:path w="1178269" h="167703">
                  <a:moveTo>
                    <a:pt x="0" y="0"/>
                  </a:moveTo>
                  <a:lnTo>
                    <a:pt x="1178269" y="0"/>
                  </a:lnTo>
                  <a:lnTo>
                    <a:pt x="1178269" y="167703"/>
                  </a:lnTo>
                  <a:lnTo>
                    <a:pt x="0" y="167703"/>
                  </a:lnTo>
                  <a:close/>
                </a:path>
              </a:pathLst>
            </a:custGeom>
            <a:solidFill>
              <a:srgbClr val="1A1A1A"/>
            </a:solidFill>
          </p:spPr>
          <p:txBody>
            <a:bodyPr/>
            <a:lstStyle/>
            <a:p>
              <a:endParaRPr lang="en-US"/>
            </a:p>
          </p:txBody>
        </p:sp>
        <p:sp>
          <p:nvSpPr>
            <p:cNvPr id="11" name="TextBox 11"/>
            <p:cNvSpPr txBox="1"/>
            <p:nvPr/>
          </p:nvSpPr>
          <p:spPr>
            <a:xfrm>
              <a:off x="0" y="-57150"/>
              <a:ext cx="1178269" cy="224853"/>
            </a:xfrm>
            <a:prstGeom prst="rect">
              <a:avLst/>
            </a:prstGeom>
          </p:spPr>
          <p:txBody>
            <a:bodyPr lIns="50800" tIns="50800" rIns="50800" bIns="50800" rtlCol="0" anchor="ctr"/>
            <a:lstStyle/>
            <a:p>
              <a:pPr marL="0" lvl="0" indent="0" algn="ctr">
                <a:lnSpc>
                  <a:spcPts val="4114"/>
                </a:lnSpc>
                <a:spcBef>
                  <a:spcPct val="0"/>
                </a:spcBef>
              </a:pPr>
              <a:r>
                <a:rPr lang="en-US" sz="2981" spc="29">
                  <a:solidFill>
                    <a:srgbClr val="FFFFFF"/>
                  </a:solidFill>
                  <a:latin typeface="DM Sans Italics"/>
                </a:rPr>
                <a:t>The RISE - Water Loss</a:t>
              </a:r>
            </a:p>
          </p:txBody>
        </p:sp>
      </p:grpSp>
      <p:grpSp>
        <p:nvGrpSpPr>
          <p:cNvPr id="12" name="Group 12">
            <a:extLst>
              <a:ext uri="{C183D7F6-B498-43B3-948B-1728B52AA6E4}">
                <adec:decorative xmlns:adec="http://schemas.microsoft.com/office/drawing/2017/decorative" val="1"/>
              </a:ext>
            </a:extLst>
          </p:cNvPr>
          <p:cNvGrpSpPr/>
          <p:nvPr/>
        </p:nvGrpSpPr>
        <p:grpSpPr>
          <a:xfrm>
            <a:off x="5040832" y="2667108"/>
            <a:ext cx="13035902" cy="3918655"/>
            <a:chOff x="0" y="0"/>
            <a:chExt cx="2517445" cy="756756"/>
          </a:xfrm>
        </p:grpSpPr>
        <p:sp>
          <p:nvSpPr>
            <p:cNvPr id="13" name="Freeform 13"/>
            <p:cNvSpPr/>
            <p:nvPr/>
          </p:nvSpPr>
          <p:spPr>
            <a:xfrm>
              <a:off x="0" y="0"/>
              <a:ext cx="2517445" cy="756756"/>
            </a:xfrm>
            <a:custGeom>
              <a:avLst/>
              <a:gdLst/>
              <a:ahLst/>
              <a:cxnLst/>
              <a:rect l="l" t="t" r="r" b="b"/>
              <a:pathLst>
                <a:path w="2517445" h="756756">
                  <a:moveTo>
                    <a:pt x="0" y="0"/>
                  </a:moveTo>
                  <a:lnTo>
                    <a:pt x="2517445" y="0"/>
                  </a:lnTo>
                  <a:lnTo>
                    <a:pt x="2517445" y="756756"/>
                  </a:lnTo>
                  <a:lnTo>
                    <a:pt x="0" y="756756"/>
                  </a:lnTo>
                  <a:close/>
                </a:path>
              </a:pathLst>
            </a:custGeom>
            <a:solidFill>
              <a:srgbClr val="000000">
                <a:alpha val="0"/>
              </a:srgbClr>
            </a:solidFill>
            <a:ln w="38100" cap="sq">
              <a:solidFill>
                <a:srgbClr val="000000"/>
              </a:solidFill>
              <a:prstDash val="solid"/>
              <a:miter/>
            </a:ln>
          </p:spPr>
          <p:txBody>
            <a:bodyPr/>
            <a:lstStyle/>
            <a:p>
              <a:endParaRPr lang="en-US"/>
            </a:p>
          </p:txBody>
        </p:sp>
        <p:sp>
          <p:nvSpPr>
            <p:cNvPr id="14" name="TextBox 14"/>
            <p:cNvSpPr txBox="1"/>
            <p:nvPr/>
          </p:nvSpPr>
          <p:spPr>
            <a:xfrm>
              <a:off x="0" y="-19050"/>
              <a:ext cx="2517445" cy="775806"/>
            </a:xfrm>
            <a:prstGeom prst="rect">
              <a:avLst/>
            </a:prstGeom>
          </p:spPr>
          <p:txBody>
            <a:bodyPr lIns="50800" tIns="50800" rIns="50800" bIns="50800" rtlCol="0" anchor="ctr"/>
            <a:lstStyle/>
            <a:p>
              <a:pPr algn="ctr">
                <a:lnSpc>
                  <a:spcPts val="2859"/>
                </a:lnSpc>
              </a:pPr>
              <a:endParaRPr/>
            </a:p>
          </p:txBody>
        </p:sp>
      </p:grpSp>
      <p:grpSp>
        <p:nvGrpSpPr>
          <p:cNvPr id="15" name="Group 15">
            <a:extLst>
              <a:ext uri="{C183D7F6-B498-43B3-948B-1728B52AA6E4}">
                <adec:decorative xmlns:adec="http://schemas.microsoft.com/office/drawing/2017/decorative" val="1"/>
              </a:ext>
            </a:extLst>
          </p:cNvPr>
          <p:cNvGrpSpPr/>
          <p:nvPr/>
        </p:nvGrpSpPr>
        <p:grpSpPr>
          <a:xfrm>
            <a:off x="284301" y="6886463"/>
            <a:ext cx="4473739" cy="636748"/>
            <a:chOff x="0" y="0"/>
            <a:chExt cx="1178269" cy="167703"/>
          </a:xfrm>
        </p:grpSpPr>
        <p:sp>
          <p:nvSpPr>
            <p:cNvPr id="16" name="Freeform 16"/>
            <p:cNvSpPr/>
            <p:nvPr/>
          </p:nvSpPr>
          <p:spPr>
            <a:xfrm>
              <a:off x="0" y="0"/>
              <a:ext cx="1178269" cy="167703"/>
            </a:xfrm>
            <a:custGeom>
              <a:avLst/>
              <a:gdLst/>
              <a:ahLst/>
              <a:cxnLst/>
              <a:rect l="l" t="t" r="r" b="b"/>
              <a:pathLst>
                <a:path w="1178269" h="167703">
                  <a:moveTo>
                    <a:pt x="0" y="0"/>
                  </a:moveTo>
                  <a:lnTo>
                    <a:pt x="1178269" y="0"/>
                  </a:lnTo>
                  <a:lnTo>
                    <a:pt x="1178269" y="167703"/>
                  </a:lnTo>
                  <a:lnTo>
                    <a:pt x="0" y="167703"/>
                  </a:lnTo>
                  <a:close/>
                </a:path>
              </a:pathLst>
            </a:custGeom>
            <a:solidFill>
              <a:srgbClr val="1A1A1A"/>
            </a:solidFill>
          </p:spPr>
          <p:txBody>
            <a:bodyPr/>
            <a:lstStyle/>
            <a:p>
              <a:endParaRPr lang="en-US"/>
            </a:p>
          </p:txBody>
        </p:sp>
        <p:sp>
          <p:nvSpPr>
            <p:cNvPr id="17" name="TextBox 17"/>
            <p:cNvSpPr txBox="1"/>
            <p:nvPr/>
          </p:nvSpPr>
          <p:spPr>
            <a:xfrm>
              <a:off x="0" y="-57150"/>
              <a:ext cx="1178269" cy="224853"/>
            </a:xfrm>
            <a:prstGeom prst="rect">
              <a:avLst/>
            </a:prstGeom>
          </p:spPr>
          <p:txBody>
            <a:bodyPr lIns="50800" tIns="50800" rIns="50800" bIns="50800" rtlCol="0" anchor="ctr"/>
            <a:lstStyle/>
            <a:p>
              <a:pPr marL="0" lvl="0" indent="0" algn="ctr">
                <a:lnSpc>
                  <a:spcPts val="4114"/>
                </a:lnSpc>
                <a:spcBef>
                  <a:spcPct val="0"/>
                </a:spcBef>
              </a:pPr>
              <a:r>
                <a:rPr lang="en-US" sz="2981" spc="29">
                  <a:solidFill>
                    <a:srgbClr val="FFFFFF"/>
                  </a:solidFill>
                  <a:latin typeface="DM Sans Italics"/>
                </a:rPr>
                <a:t>Risk Prevention</a:t>
              </a:r>
            </a:p>
          </p:txBody>
        </p:sp>
      </p:grpSp>
      <p:grpSp>
        <p:nvGrpSpPr>
          <p:cNvPr id="18" name="Group 18">
            <a:extLst>
              <a:ext uri="{C183D7F6-B498-43B3-948B-1728B52AA6E4}">
                <adec:decorative xmlns:adec="http://schemas.microsoft.com/office/drawing/2017/decorative" val="1"/>
              </a:ext>
            </a:extLst>
          </p:cNvPr>
          <p:cNvGrpSpPr/>
          <p:nvPr/>
        </p:nvGrpSpPr>
        <p:grpSpPr>
          <a:xfrm>
            <a:off x="5040832" y="6886463"/>
            <a:ext cx="13035902" cy="3278900"/>
            <a:chOff x="0" y="0"/>
            <a:chExt cx="2517445" cy="633209"/>
          </a:xfrm>
        </p:grpSpPr>
        <p:sp>
          <p:nvSpPr>
            <p:cNvPr id="19" name="Freeform 19"/>
            <p:cNvSpPr/>
            <p:nvPr/>
          </p:nvSpPr>
          <p:spPr>
            <a:xfrm>
              <a:off x="0" y="0"/>
              <a:ext cx="2517445" cy="633209"/>
            </a:xfrm>
            <a:custGeom>
              <a:avLst/>
              <a:gdLst/>
              <a:ahLst/>
              <a:cxnLst/>
              <a:rect l="l" t="t" r="r" b="b"/>
              <a:pathLst>
                <a:path w="2517445" h="633209">
                  <a:moveTo>
                    <a:pt x="0" y="0"/>
                  </a:moveTo>
                  <a:lnTo>
                    <a:pt x="2517445" y="0"/>
                  </a:lnTo>
                  <a:lnTo>
                    <a:pt x="2517445" y="633209"/>
                  </a:lnTo>
                  <a:lnTo>
                    <a:pt x="0" y="633209"/>
                  </a:lnTo>
                  <a:close/>
                </a:path>
              </a:pathLst>
            </a:custGeom>
            <a:solidFill>
              <a:srgbClr val="000000">
                <a:alpha val="0"/>
              </a:srgbClr>
            </a:solidFill>
            <a:ln w="38100" cap="sq">
              <a:solidFill>
                <a:srgbClr val="000000"/>
              </a:solidFill>
              <a:prstDash val="solid"/>
              <a:miter/>
            </a:ln>
          </p:spPr>
          <p:txBody>
            <a:bodyPr/>
            <a:lstStyle/>
            <a:p>
              <a:endParaRPr lang="en-US"/>
            </a:p>
          </p:txBody>
        </p:sp>
        <p:sp>
          <p:nvSpPr>
            <p:cNvPr id="20" name="TextBox 20"/>
            <p:cNvSpPr txBox="1"/>
            <p:nvPr/>
          </p:nvSpPr>
          <p:spPr>
            <a:xfrm>
              <a:off x="0" y="-19050"/>
              <a:ext cx="2517445" cy="652259"/>
            </a:xfrm>
            <a:prstGeom prst="rect">
              <a:avLst/>
            </a:prstGeom>
          </p:spPr>
          <p:txBody>
            <a:bodyPr lIns="50800" tIns="50800" rIns="50800" bIns="50800" rtlCol="0" anchor="ctr"/>
            <a:lstStyle/>
            <a:p>
              <a:pPr algn="ctr">
                <a:lnSpc>
                  <a:spcPts val="2859"/>
                </a:lnSpc>
              </a:pPr>
              <a:endParaRPr/>
            </a:p>
          </p:txBody>
        </p:sp>
      </p:grpSp>
      <p:sp>
        <p:nvSpPr>
          <p:cNvPr id="25" name="TextBox 25"/>
          <p:cNvSpPr txBox="1">
            <a:spLocks noGrp="1"/>
          </p:cNvSpPr>
          <p:nvPr>
            <p:ph type="title" idx="4294967295"/>
          </p:nvPr>
        </p:nvSpPr>
        <p:spPr>
          <a:xfrm>
            <a:off x="1028700" y="409575"/>
            <a:ext cx="16230600" cy="122872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9600"/>
              </a:lnSpc>
              <a:spcBef>
                <a:spcPct val="0"/>
              </a:spcBef>
              <a:spcAft>
                <a:spcPts val="0"/>
              </a:spcAft>
              <a:buClrTx/>
              <a:buSzTx/>
              <a:buFontTx/>
              <a:buNone/>
              <a:tabLst/>
              <a:defRPr/>
            </a:pPr>
            <a:r>
              <a:rPr kumimoji="0" lang="en-US" sz="8000" b="0" i="0" u="none" strike="noStrike" kern="1200" cap="none" spc="0" normalizeH="0" baseline="0" noProof="0" dirty="0">
                <a:ln>
                  <a:noFill/>
                </a:ln>
                <a:solidFill>
                  <a:srgbClr val="000000"/>
                </a:solidFill>
                <a:effectLst/>
                <a:uLnTx/>
                <a:uFillTx/>
                <a:latin typeface="DM Sans"/>
                <a:ea typeface="+mn-ea"/>
                <a:cs typeface="+mn-cs"/>
              </a:rPr>
              <a:t>MAJOR LOSS IN 2023</a:t>
            </a:r>
          </a:p>
        </p:txBody>
      </p:sp>
      <p:sp>
        <p:nvSpPr>
          <p:cNvPr id="21" name="Freeform 21" descr="image of a red and blue building with cars parked in front"/>
          <p:cNvSpPr/>
          <p:nvPr/>
        </p:nvSpPr>
        <p:spPr>
          <a:xfrm>
            <a:off x="422218" y="3303856"/>
            <a:ext cx="4408857" cy="3281907"/>
          </a:xfrm>
          <a:custGeom>
            <a:avLst/>
            <a:gdLst/>
            <a:ahLst/>
            <a:cxnLst/>
            <a:rect l="l" t="t" r="r" b="b"/>
            <a:pathLst>
              <a:path w="4408857" h="3281907">
                <a:moveTo>
                  <a:pt x="0" y="0"/>
                </a:moveTo>
                <a:lnTo>
                  <a:pt x="4408857" y="0"/>
                </a:lnTo>
                <a:lnTo>
                  <a:pt x="4408857" y="3281907"/>
                </a:lnTo>
                <a:lnTo>
                  <a:pt x="0" y="3281907"/>
                </a:lnTo>
                <a:lnTo>
                  <a:pt x="0" y="0"/>
                </a:lnTo>
                <a:close/>
              </a:path>
            </a:pathLst>
          </a:custGeom>
          <a:blipFill>
            <a:blip r:embed="rId4"/>
            <a:stretch>
              <a:fillRect r="-26184" b="-22545"/>
            </a:stretch>
          </a:blipFill>
        </p:spPr>
        <p:txBody>
          <a:bodyPr/>
          <a:lstStyle/>
          <a:p>
            <a:endParaRPr lang="en-US"/>
          </a:p>
        </p:txBody>
      </p:sp>
      <p:sp>
        <p:nvSpPr>
          <p:cNvPr id="23" name="TextBox 23"/>
          <p:cNvSpPr txBox="1"/>
          <p:nvPr/>
        </p:nvSpPr>
        <p:spPr>
          <a:xfrm>
            <a:off x="5141623" y="2861657"/>
            <a:ext cx="13146377" cy="3499866"/>
          </a:xfrm>
          <a:prstGeom prst="rect">
            <a:avLst/>
          </a:prstGeom>
        </p:spPr>
        <p:txBody>
          <a:bodyPr lIns="0" tIns="0" rIns="0" bIns="0" rtlCol="0" anchor="t">
            <a:spAutoFit/>
          </a:bodyPr>
          <a:lstStyle/>
          <a:p>
            <a:pPr marL="496569" lvl="1" indent="-248284" algn="l">
              <a:lnSpc>
                <a:spcPts val="4001"/>
              </a:lnSpc>
              <a:buFont typeface="Arial"/>
              <a:buChar char="•"/>
            </a:pPr>
            <a:r>
              <a:rPr lang="en-US" sz="2299" spc="225">
                <a:solidFill>
                  <a:srgbClr val="231F20"/>
                </a:solidFill>
                <a:latin typeface="DM Sans Bold"/>
              </a:rPr>
              <a:t>A tenant opened the standpipe on the 4th-floor stairwell.</a:t>
            </a:r>
          </a:p>
          <a:p>
            <a:pPr marL="496569" lvl="1" indent="-248284" algn="l">
              <a:lnSpc>
                <a:spcPts val="4001"/>
              </a:lnSpc>
              <a:buFont typeface="Arial"/>
              <a:buChar char="•"/>
            </a:pPr>
            <a:r>
              <a:rPr lang="en-US" sz="2299" spc="225">
                <a:solidFill>
                  <a:srgbClr val="231F20"/>
                </a:solidFill>
                <a:latin typeface="DM Sans Bold"/>
              </a:rPr>
              <a:t>59 out of 64 units were impacted and temporarily relocated during the incident.</a:t>
            </a:r>
          </a:p>
          <a:p>
            <a:pPr marL="496569" lvl="1" indent="-248284" algn="l">
              <a:lnSpc>
                <a:spcPts val="4001"/>
              </a:lnSpc>
              <a:buFont typeface="Arial"/>
              <a:buChar char="•"/>
            </a:pPr>
            <a:r>
              <a:rPr lang="en-US" sz="2299" spc="225">
                <a:solidFill>
                  <a:srgbClr val="231F20"/>
                </a:solidFill>
                <a:latin typeface="DM Sans Bold"/>
              </a:rPr>
              <a:t>The total value loss claim from this incident was $3,231,048.00.</a:t>
            </a:r>
          </a:p>
          <a:p>
            <a:pPr marL="496569" lvl="1" indent="-248284" algn="l">
              <a:lnSpc>
                <a:spcPts val="4001"/>
              </a:lnSpc>
              <a:buFont typeface="Arial"/>
              <a:buChar char="•"/>
            </a:pPr>
            <a:r>
              <a:rPr lang="en-US" sz="2299" spc="225">
                <a:solidFill>
                  <a:srgbClr val="231F20"/>
                </a:solidFill>
                <a:latin typeface="DM Sans Bold"/>
              </a:rPr>
              <a:t>Most tenants return to their units within 3 months of the incident.</a:t>
            </a:r>
          </a:p>
          <a:p>
            <a:pPr marL="496569" lvl="1" indent="-248284" algn="l">
              <a:lnSpc>
                <a:spcPts val="4001"/>
              </a:lnSpc>
              <a:buFont typeface="Arial"/>
              <a:buChar char="•"/>
            </a:pPr>
            <a:r>
              <a:rPr lang="en-US" sz="2299" spc="225">
                <a:solidFill>
                  <a:srgbClr val="231F20"/>
                </a:solidFill>
                <a:latin typeface="DM Sans Bold"/>
              </a:rPr>
              <a:t>Reconstruction took 1 year and 1 month to complete due to back ordered materials for the elevators.</a:t>
            </a:r>
          </a:p>
        </p:txBody>
      </p:sp>
      <p:sp>
        <p:nvSpPr>
          <p:cNvPr id="22" name="Freeform 22" descr="image of a knox standpipe lock, it is metal with a red front."/>
          <p:cNvSpPr/>
          <p:nvPr/>
        </p:nvSpPr>
        <p:spPr>
          <a:xfrm>
            <a:off x="619923" y="7605395"/>
            <a:ext cx="3948566" cy="2642152"/>
          </a:xfrm>
          <a:custGeom>
            <a:avLst/>
            <a:gdLst/>
            <a:ahLst/>
            <a:cxnLst/>
            <a:rect l="l" t="t" r="r" b="b"/>
            <a:pathLst>
              <a:path w="3948566" h="2642152">
                <a:moveTo>
                  <a:pt x="0" y="0"/>
                </a:moveTo>
                <a:lnTo>
                  <a:pt x="3948566" y="0"/>
                </a:lnTo>
                <a:lnTo>
                  <a:pt x="3948566" y="2642152"/>
                </a:lnTo>
                <a:lnTo>
                  <a:pt x="0" y="2642152"/>
                </a:lnTo>
                <a:lnTo>
                  <a:pt x="0" y="0"/>
                </a:lnTo>
                <a:close/>
              </a:path>
            </a:pathLst>
          </a:custGeom>
          <a:blipFill>
            <a:blip r:embed="rId5"/>
            <a:stretch>
              <a:fillRect l="-1940" t="-14553" b="-11341"/>
            </a:stretch>
          </a:blipFill>
        </p:spPr>
        <p:txBody>
          <a:bodyPr/>
          <a:lstStyle/>
          <a:p>
            <a:endParaRPr lang="en-US"/>
          </a:p>
        </p:txBody>
      </p:sp>
      <p:sp>
        <p:nvSpPr>
          <p:cNvPr id="24" name="TextBox 24"/>
          <p:cNvSpPr txBox="1"/>
          <p:nvPr/>
        </p:nvSpPr>
        <p:spPr>
          <a:xfrm>
            <a:off x="5141623" y="7252937"/>
            <a:ext cx="11714394" cy="2007857"/>
          </a:xfrm>
          <a:prstGeom prst="rect">
            <a:avLst/>
          </a:prstGeom>
        </p:spPr>
        <p:txBody>
          <a:bodyPr lIns="0" tIns="0" rIns="0" bIns="0" rtlCol="0" anchor="t">
            <a:spAutoFit/>
          </a:bodyPr>
          <a:lstStyle/>
          <a:p>
            <a:pPr marL="496571" lvl="1" indent="-248285" algn="l">
              <a:lnSpc>
                <a:spcPts val="4002"/>
              </a:lnSpc>
              <a:buFont typeface="Arial"/>
              <a:buChar char="•"/>
            </a:pPr>
            <a:r>
              <a:rPr lang="en-US" sz="2300" spc="225" dirty="0">
                <a:solidFill>
                  <a:srgbClr val="231F20"/>
                </a:solidFill>
                <a:latin typeface="DM Sans Bold"/>
              </a:rPr>
              <a:t>To mitigate future losses from similar incidents, THA applied for and was awarded a grant from State Farm, which allowed THA to purchase Knox Standpipe locks for all mid-rise properties in our portfolio.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6F3EB"/>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15859155" y="0"/>
            <a:ext cx="1562612" cy="1673225"/>
            <a:chOff x="0" y="0"/>
            <a:chExt cx="2083482" cy="2230967"/>
          </a:xfrm>
        </p:grpSpPr>
        <p:grpSp>
          <p:nvGrpSpPr>
            <p:cNvPr id="3" name="Group 3"/>
            <p:cNvGrpSpPr/>
            <p:nvPr/>
          </p:nvGrpSpPr>
          <p:grpSpPr>
            <a:xfrm>
              <a:off x="75599" y="0"/>
              <a:ext cx="1932284" cy="2230967"/>
              <a:chOff x="0" y="0"/>
              <a:chExt cx="703982" cy="812800"/>
            </a:xfrm>
          </p:grpSpPr>
          <p:sp>
            <p:nvSpPr>
              <p:cNvPr id="4" name="Freeform 4"/>
              <p:cNvSpPr/>
              <p:nvPr/>
            </p:nvSpPr>
            <p:spPr>
              <a:xfrm>
                <a:off x="0" y="0"/>
                <a:ext cx="703982" cy="812800"/>
              </a:xfrm>
              <a:custGeom>
                <a:avLst/>
                <a:gdLst/>
                <a:ahLst/>
                <a:cxnLst/>
                <a:rect l="l" t="t" r="r" b="b"/>
                <a:pathLst>
                  <a:path w="703982" h="812800">
                    <a:moveTo>
                      <a:pt x="234787" y="793731"/>
                    </a:moveTo>
                    <a:cubicBezTo>
                      <a:pt x="270879" y="805245"/>
                      <a:pt x="311910" y="812800"/>
                      <a:pt x="352180" y="812800"/>
                    </a:cubicBezTo>
                    <a:cubicBezTo>
                      <a:pt x="392452" y="812800"/>
                      <a:pt x="431204" y="806323"/>
                      <a:pt x="466915" y="794809"/>
                    </a:cubicBezTo>
                    <a:cubicBezTo>
                      <a:pt x="467675" y="794450"/>
                      <a:pt x="468435" y="794450"/>
                      <a:pt x="469194" y="794090"/>
                    </a:cubicBezTo>
                    <a:cubicBezTo>
                      <a:pt x="603304" y="748035"/>
                      <a:pt x="702082" y="626421"/>
                      <a:pt x="703982" y="484298"/>
                    </a:cubicBezTo>
                    <a:lnTo>
                      <a:pt x="703982" y="0"/>
                    </a:lnTo>
                    <a:lnTo>
                      <a:pt x="0" y="0"/>
                    </a:lnTo>
                    <a:lnTo>
                      <a:pt x="0" y="483939"/>
                    </a:lnTo>
                    <a:cubicBezTo>
                      <a:pt x="1900" y="627140"/>
                      <a:pt x="99158" y="748755"/>
                      <a:pt x="234787" y="793731"/>
                    </a:cubicBezTo>
                    <a:close/>
                  </a:path>
                </a:pathLst>
              </a:custGeom>
              <a:solidFill>
                <a:srgbClr val="9FC3D0"/>
              </a:solidFill>
            </p:spPr>
            <p:txBody>
              <a:bodyPr/>
              <a:lstStyle/>
              <a:p>
                <a:endParaRPr lang="en-US"/>
              </a:p>
            </p:txBody>
          </p:sp>
          <p:sp>
            <p:nvSpPr>
              <p:cNvPr id="5" name="TextBox 5"/>
              <p:cNvSpPr txBox="1"/>
              <p:nvPr/>
            </p:nvSpPr>
            <p:spPr>
              <a:xfrm>
                <a:off x="0" y="-47625"/>
                <a:ext cx="703982" cy="733425"/>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0" y="437582"/>
              <a:ext cx="2083482" cy="1241504"/>
            </a:xfrm>
            <a:prstGeom prst="rect">
              <a:avLst/>
            </a:prstGeom>
          </p:spPr>
          <p:txBody>
            <a:bodyPr lIns="0" tIns="0" rIns="0" bIns="0" rtlCol="0" anchor="t">
              <a:spAutoFit/>
            </a:bodyPr>
            <a:lstStyle/>
            <a:p>
              <a:pPr algn="ctr">
                <a:lnSpc>
                  <a:spcPts val="7805"/>
                </a:lnSpc>
              </a:pPr>
              <a:r>
                <a:rPr lang="en-US" sz="5575">
                  <a:solidFill>
                    <a:srgbClr val="000000"/>
                  </a:solidFill>
                  <a:latin typeface="Open Sans Bold"/>
                </a:rPr>
                <a:t>3</a:t>
              </a:r>
            </a:p>
          </p:txBody>
        </p:sp>
      </p:grpSp>
      <p:sp>
        <p:nvSpPr>
          <p:cNvPr id="7" name="TextBox 7"/>
          <p:cNvSpPr txBox="1">
            <a:spLocks noGrp="1"/>
          </p:cNvSpPr>
          <p:nvPr>
            <p:ph type="title" idx="4294967295"/>
          </p:nvPr>
        </p:nvSpPr>
        <p:spPr>
          <a:xfrm>
            <a:off x="1028700" y="1019175"/>
            <a:ext cx="16230600" cy="122872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9600"/>
              </a:lnSpc>
              <a:spcBef>
                <a:spcPct val="0"/>
              </a:spcBef>
              <a:spcAft>
                <a:spcPts val="0"/>
              </a:spcAft>
              <a:buClrTx/>
              <a:buSzTx/>
              <a:buFontTx/>
              <a:buNone/>
              <a:tabLst/>
              <a:defRPr/>
            </a:pPr>
            <a:r>
              <a:rPr kumimoji="0" lang="en-US" sz="8000" b="0" i="0" u="none" strike="noStrike" kern="1200" cap="none" spc="0" normalizeH="0" baseline="0" noProof="0" dirty="0">
                <a:ln>
                  <a:noFill/>
                </a:ln>
                <a:solidFill>
                  <a:srgbClr val="000000"/>
                </a:solidFill>
                <a:effectLst/>
                <a:uLnTx/>
                <a:uFillTx/>
                <a:latin typeface="DM Sans"/>
                <a:ea typeface="+mn-ea"/>
                <a:cs typeface="+mn-cs"/>
              </a:rPr>
              <a:t>INSURANCE NON-RENEWAL</a:t>
            </a:r>
          </a:p>
        </p:txBody>
      </p:sp>
      <p:sp>
        <p:nvSpPr>
          <p:cNvPr id="8" name="AutoShape 8">
            <a:extLst>
              <a:ext uri="{C183D7F6-B498-43B3-948B-1728B52AA6E4}">
                <adec:decorative xmlns:adec="http://schemas.microsoft.com/office/drawing/2017/decorative" val="1"/>
              </a:ext>
            </a:extLst>
          </p:cNvPr>
          <p:cNvSpPr/>
          <p:nvPr/>
        </p:nvSpPr>
        <p:spPr>
          <a:xfrm>
            <a:off x="1028700" y="4274413"/>
            <a:ext cx="16230600" cy="0"/>
          </a:xfrm>
          <a:prstGeom prst="line">
            <a:avLst/>
          </a:prstGeom>
          <a:ln w="19050" cap="flat">
            <a:solidFill>
              <a:srgbClr val="000000"/>
            </a:solidFill>
            <a:prstDash val="solid"/>
            <a:headEnd type="none" w="sm" len="sm"/>
            <a:tailEnd type="none" w="sm" len="sm"/>
          </a:ln>
        </p:spPr>
        <p:txBody>
          <a:bodyPr/>
          <a:lstStyle/>
          <a:p>
            <a:endParaRPr lang="en-US"/>
          </a:p>
        </p:txBody>
      </p:sp>
      <p:grpSp>
        <p:nvGrpSpPr>
          <p:cNvPr id="9" name="Group 9">
            <a:extLst>
              <a:ext uri="{C183D7F6-B498-43B3-948B-1728B52AA6E4}">
                <adec:decorative xmlns:adec="http://schemas.microsoft.com/office/drawing/2017/decorative" val="1"/>
              </a:ext>
            </a:extLst>
          </p:cNvPr>
          <p:cNvGrpSpPr/>
          <p:nvPr/>
        </p:nvGrpSpPr>
        <p:grpSpPr>
          <a:xfrm>
            <a:off x="2549237" y="4122013"/>
            <a:ext cx="323850" cy="323850"/>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0000"/>
            </a:solidFill>
          </p:spPr>
          <p:txBody>
            <a:bodyPr/>
            <a:lstStyle/>
            <a:p>
              <a:endParaRPr lang="en-US"/>
            </a:p>
          </p:txBody>
        </p:sp>
      </p:grpSp>
      <p:grpSp>
        <p:nvGrpSpPr>
          <p:cNvPr id="11" name="Group 11">
            <a:extLst>
              <a:ext uri="{C183D7F6-B498-43B3-948B-1728B52AA6E4}">
                <adec:decorative xmlns:adec="http://schemas.microsoft.com/office/drawing/2017/decorative" val="1"/>
              </a:ext>
            </a:extLst>
          </p:cNvPr>
          <p:cNvGrpSpPr/>
          <p:nvPr/>
        </p:nvGrpSpPr>
        <p:grpSpPr>
          <a:xfrm>
            <a:off x="6837796" y="4112488"/>
            <a:ext cx="323850" cy="323850"/>
            <a:chOff x="0" y="0"/>
            <a:chExt cx="6350000" cy="6350000"/>
          </a:xfrm>
        </p:grpSpPr>
        <p:sp>
          <p:nvSpPr>
            <p:cNvPr id="12" name="Freeform 1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0000"/>
            </a:solidFill>
          </p:spPr>
          <p:txBody>
            <a:bodyPr/>
            <a:lstStyle/>
            <a:p>
              <a:endParaRPr lang="en-US"/>
            </a:p>
          </p:txBody>
        </p:sp>
      </p:grpSp>
      <p:grpSp>
        <p:nvGrpSpPr>
          <p:cNvPr id="13" name="Group 13">
            <a:extLst>
              <a:ext uri="{C183D7F6-B498-43B3-948B-1728B52AA6E4}">
                <adec:decorative xmlns:adec="http://schemas.microsoft.com/office/drawing/2017/decorative" val="1"/>
              </a:ext>
            </a:extLst>
          </p:cNvPr>
          <p:cNvGrpSpPr/>
          <p:nvPr/>
        </p:nvGrpSpPr>
        <p:grpSpPr>
          <a:xfrm>
            <a:off x="11426246" y="4112488"/>
            <a:ext cx="323850" cy="323850"/>
            <a:chOff x="0" y="0"/>
            <a:chExt cx="6350000" cy="6350000"/>
          </a:xfrm>
        </p:grpSpPr>
        <p:sp>
          <p:nvSpPr>
            <p:cNvPr id="14" name="Freeform 1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0000"/>
            </a:solidFill>
          </p:spPr>
          <p:txBody>
            <a:bodyPr/>
            <a:lstStyle/>
            <a:p>
              <a:endParaRPr lang="en-US"/>
            </a:p>
          </p:txBody>
        </p:sp>
      </p:grpSp>
      <p:grpSp>
        <p:nvGrpSpPr>
          <p:cNvPr id="15" name="Group 15">
            <a:extLst>
              <a:ext uri="{C183D7F6-B498-43B3-948B-1728B52AA6E4}">
                <adec:decorative xmlns:adec="http://schemas.microsoft.com/office/drawing/2017/decorative" val="1"/>
              </a:ext>
            </a:extLst>
          </p:cNvPr>
          <p:cNvGrpSpPr/>
          <p:nvPr/>
        </p:nvGrpSpPr>
        <p:grpSpPr>
          <a:xfrm>
            <a:off x="15576838" y="4122013"/>
            <a:ext cx="323850" cy="323850"/>
            <a:chOff x="0" y="0"/>
            <a:chExt cx="6350000" cy="6350000"/>
          </a:xfrm>
        </p:grpSpPr>
        <p:sp>
          <p:nvSpPr>
            <p:cNvPr id="16" name="Freeform 16"/>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0000"/>
            </a:solidFill>
          </p:spPr>
          <p:txBody>
            <a:bodyPr/>
            <a:lstStyle/>
            <a:p>
              <a:endParaRPr lang="en-US"/>
            </a:p>
          </p:txBody>
        </p:sp>
      </p:grpSp>
      <p:sp>
        <p:nvSpPr>
          <p:cNvPr id="17" name="TextBox 17"/>
          <p:cNvSpPr txBox="1"/>
          <p:nvPr/>
        </p:nvSpPr>
        <p:spPr>
          <a:xfrm>
            <a:off x="1028700" y="5112613"/>
            <a:ext cx="3364925" cy="476250"/>
          </a:xfrm>
          <a:prstGeom prst="rect">
            <a:avLst/>
          </a:prstGeom>
        </p:spPr>
        <p:txBody>
          <a:bodyPr lIns="0" tIns="0" rIns="0" bIns="0" rtlCol="0" anchor="t">
            <a:spAutoFit/>
          </a:bodyPr>
          <a:lstStyle/>
          <a:p>
            <a:pPr algn="ctr">
              <a:lnSpc>
                <a:spcPts val="3899"/>
              </a:lnSpc>
            </a:pPr>
            <a:r>
              <a:rPr lang="en-US" sz="2999">
                <a:solidFill>
                  <a:srgbClr val="000000"/>
                </a:solidFill>
                <a:latin typeface="DM Sans Bold"/>
              </a:rPr>
              <a:t>09/19/2023</a:t>
            </a:r>
          </a:p>
        </p:txBody>
      </p:sp>
      <p:sp>
        <p:nvSpPr>
          <p:cNvPr id="18" name="TextBox 18"/>
          <p:cNvSpPr txBox="1"/>
          <p:nvPr/>
        </p:nvSpPr>
        <p:spPr>
          <a:xfrm>
            <a:off x="1123658" y="5916142"/>
            <a:ext cx="3269967" cy="2550795"/>
          </a:xfrm>
          <a:prstGeom prst="rect">
            <a:avLst/>
          </a:prstGeom>
        </p:spPr>
        <p:txBody>
          <a:bodyPr lIns="0" tIns="0" rIns="0" bIns="0" rtlCol="0" anchor="t">
            <a:spAutoFit/>
          </a:bodyPr>
          <a:lstStyle/>
          <a:p>
            <a:pPr marL="0" lvl="0" indent="0" algn="ctr">
              <a:lnSpc>
                <a:spcPts val="3449"/>
              </a:lnSpc>
              <a:spcBef>
                <a:spcPct val="0"/>
              </a:spcBef>
            </a:pPr>
            <a:r>
              <a:rPr lang="en-US" sz="2299">
                <a:solidFill>
                  <a:srgbClr val="000000"/>
                </a:solidFill>
                <a:latin typeface="DM Sans Bold"/>
              </a:rPr>
              <a:t>THA was issued a notice of non-renewal from our carrier, Philadelphia Indemnity due to a high risk loss ratio. </a:t>
            </a:r>
          </a:p>
        </p:txBody>
      </p:sp>
      <p:grpSp>
        <p:nvGrpSpPr>
          <p:cNvPr id="19" name="Group 19">
            <a:extLst>
              <a:ext uri="{C183D7F6-B498-43B3-948B-1728B52AA6E4}">
                <adec:decorative xmlns:adec="http://schemas.microsoft.com/office/drawing/2017/decorative" val="1"/>
              </a:ext>
            </a:extLst>
          </p:cNvPr>
          <p:cNvGrpSpPr/>
          <p:nvPr/>
        </p:nvGrpSpPr>
        <p:grpSpPr>
          <a:xfrm>
            <a:off x="5317258" y="5141188"/>
            <a:ext cx="3364925" cy="3325749"/>
            <a:chOff x="0" y="0"/>
            <a:chExt cx="4486566" cy="4434332"/>
          </a:xfrm>
        </p:grpSpPr>
        <p:sp>
          <p:nvSpPr>
            <p:cNvPr id="20" name="TextBox 20"/>
            <p:cNvSpPr txBox="1"/>
            <p:nvPr/>
          </p:nvSpPr>
          <p:spPr>
            <a:xfrm>
              <a:off x="0" y="-28575"/>
              <a:ext cx="4486566" cy="625475"/>
            </a:xfrm>
            <a:prstGeom prst="rect">
              <a:avLst/>
            </a:prstGeom>
          </p:spPr>
          <p:txBody>
            <a:bodyPr lIns="0" tIns="0" rIns="0" bIns="0" rtlCol="0" anchor="t">
              <a:spAutoFit/>
            </a:bodyPr>
            <a:lstStyle/>
            <a:p>
              <a:pPr algn="ctr">
                <a:lnSpc>
                  <a:spcPts val="3899"/>
                </a:lnSpc>
              </a:pPr>
              <a:r>
                <a:rPr lang="en-US" sz="2999">
                  <a:solidFill>
                    <a:srgbClr val="000000"/>
                  </a:solidFill>
                  <a:latin typeface="DM Sans Bold"/>
                </a:rPr>
                <a:t>11/1/2023</a:t>
              </a:r>
            </a:p>
          </p:txBody>
        </p:sp>
        <p:sp>
          <p:nvSpPr>
            <p:cNvPr id="21" name="TextBox 21"/>
            <p:cNvSpPr txBox="1"/>
            <p:nvPr/>
          </p:nvSpPr>
          <p:spPr>
            <a:xfrm>
              <a:off x="0" y="1055497"/>
              <a:ext cx="4486566" cy="3378835"/>
            </a:xfrm>
            <a:prstGeom prst="rect">
              <a:avLst/>
            </a:prstGeom>
          </p:spPr>
          <p:txBody>
            <a:bodyPr lIns="0" tIns="0" rIns="0" bIns="0" rtlCol="0" anchor="t">
              <a:spAutoFit/>
            </a:bodyPr>
            <a:lstStyle/>
            <a:p>
              <a:pPr marL="0" lvl="0" indent="0" algn="ctr">
                <a:lnSpc>
                  <a:spcPts val="3449"/>
                </a:lnSpc>
                <a:spcBef>
                  <a:spcPct val="0"/>
                </a:spcBef>
              </a:pPr>
              <a:r>
                <a:rPr lang="en-US" sz="2299">
                  <a:solidFill>
                    <a:srgbClr val="000000"/>
                  </a:solidFill>
                  <a:latin typeface="DM Sans Bold"/>
                </a:rPr>
                <a:t>Our coverage with Philadelphia was set to expire on 11/1/2023. Philadelphia was our carrier for the previous 9 years.</a:t>
              </a:r>
            </a:p>
          </p:txBody>
        </p:sp>
      </p:grpSp>
      <p:grpSp>
        <p:nvGrpSpPr>
          <p:cNvPr id="22" name="Group 22">
            <a:extLst>
              <a:ext uri="{C183D7F6-B498-43B3-948B-1728B52AA6E4}">
                <adec:decorative xmlns:adec="http://schemas.microsoft.com/office/drawing/2017/decorative" val="1"/>
              </a:ext>
            </a:extLst>
          </p:cNvPr>
          <p:cNvGrpSpPr/>
          <p:nvPr/>
        </p:nvGrpSpPr>
        <p:grpSpPr>
          <a:xfrm>
            <a:off x="14107442" y="5119757"/>
            <a:ext cx="3760581" cy="3659987"/>
            <a:chOff x="0" y="-28575"/>
            <a:chExt cx="5014109" cy="4879983"/>
          </a:xfrm>
        </p:grpSpPr>
        <p:sp>
          <p:nvSpPr>
            <p:cNvPr id="23" name="TextBox 23"/>
            <p:cNvSpPr txBox="1"/>
            <p:nvPr/>
          </p:nvSpPr>
          <p:spPr>
            <a:xfrm>
              <a:off x="0" y="-28575"/>
              <a:ext cx="5014109" cy="625475"/>
            </a:xfrm>
            <a:prstGeom prst="rect">
              <a:avLst/>
            </a:prstGeom>
          </p:spPr>
          <p:txBody>
            <a:bodyPr lIns="0" tIns="0" rIns="0" bIns="0" rtlCol="0" anchor="t">
              <a:spAutoFit/>
            </a:bodyPr>
            <a:lstStyle/>
            <a:p>
              <a:pPr algn="ctr">
                <a:lnSpc>
                  <a:spcPts val="3899"/>
                </a:lnSpc>
              </a:pPr>
              <a:r>
                <a:rPr lang="en-US" sz="2999">
                  <a:solidFill>
                    <a:srgbClr val="000000"/>
                  </a:solidFill>
                  <a:latin typeface="DM Sans Bold"/>
                </a:rPr>
                <a:t>Present</a:t>
              </a:r>
              <a:endParaRPr lang="en-US" sz="2999">
                <a:solidFill>
                  <a:srgbClr val="000000"/>
                </a:solidFill>
                <a:latin typeface="DM Sans Bold"/>
                <a:hlinkClick r:id="rId2" tooltip="https://docs.google.com/spreadsheets/d/1DUF2isFWsqVSYhbaACYtbgcLi_YjDqpE3GLQIVgkKQg/edit#gid=69851113"/>
              </a:endParaRPr>
            </a:p>
          </p:txBody>
        </p:sp>
        <p:sp>
          <p:nvSpPr>
            <p:cNvPr id="24" name="TextBox 24"/>
            <p:cNvSpPr txBox="1"/>
            <p:nvPr/>
          </p:nvSpPr>
          <p:spPr>
            <a:xfrm>
              <a:off x="0" y="1055497"/>
              <a:ext cx="5014109" cy="3795911"/>
            </a:xfrm>
            <a:prstGeom prst="rect">
              <a:avLst/>
            </a:prstGeom>
          </p:spPr>
          <p:txBody>
            <a:bodyPr lIns="0" tIns="0" rIns="0" bIns="0" rtlCol="0" anchor="t">
              <a:spAutoFit/>
            </a:bodyPr>
            <a:lstStyle/>
            <a:p>
              <a:pPr marL="0" lvl="0" indent="0" algn="ctr">
                <a:lnSpc>
                  <a:spcPts val="3150"/>
                </a:lnSpc>
                <a:spcBef>
                  <a:spcPct val="0"/>
                </a:spcBef>
              </a:pPr>
              <a:r>
                <a:rPr lang="en-US" sz="2100" dirty="0">
                  <a:solidFill>
                    <a:srgbClr val="000000"/>
                  </a:solidFill>
                  <a:latin typeface="DM Sans Bold"/>
                </a:rPr>
                <a:t>THA was able to get affordable coverage through HAI Group, a member-owned organization founded by, and dedicated to serving, the public and affordable housing communities.</a:t>
              </a:r>
            </a:p>
          </p:txBody>
        </p:sp>
      </p:grpSp>
      <p:grpSp>
        <p:nvGrpSpPr>
          <p:cNvPr id="25" name="Group 25">
            <a:extLst>
              <a:ext uri="{C183D7F6-B498-43B3-948B-1728B52AA6E4}">
                <adec:decorative xmlns:adec="http://schemas.microsoft.com/office/drawing/2017/decorative" val="1"/>
              </a:ext>
            </a:extLst>
          </p:cNvPr>
          <p:cNvGrpSpPr/>
          <p:nvPr/>
        </p:nvGrpSpPr>
        <p:grpSpPr>
          <a:xfrm>
            <a:off x="9633807" y="5119757"/>
            <a:ext cx="4082817" cy="2839250"/>
            <a:chOff x="0" y="-28575"/>
            <a:chExt cx="5443756" cy="3785667"/>
          </a:xfrm>
        </p:grpSpPr>
        <p:sp>
          <p:nvSpPr>
            <p:cNvPr id="26" name="TextBox 26"/>
            <p:cNvSpPr txBox="1"/>
            <p:nvPr/>
          </p:nvSpPr>
          <p:spPr>
            <a:xfrm>
              <a:off x="0" y="-28575"/>
              <a:ext cx="5443756" cy="625475"/>
            </a:xfrm>
            <a:prstGeom prst="rect">
              <a:avLst/>
            </a:prstGeom>
          </p:spPr>
          <p:txBody>
            <a:bodyPr lIns="0" tIns="0" rIns="0" bIns="0" rtlCol="0" anchor="t">
              <a:spAutoFit/>
            </a:bodyPr>
            <a:lstStyle/>
            <a:p>
              <a:pPr algn="ctr">
                <a:lnSpc>
                  <a:spcPts val="3899"/>
                </a:lnSpc>
              </a:pPr>
              <a:r>
                <a:rPr lang="en-US" sz="2999">
                  <a:solidFill>
                    <a:srgbClr val="000000"/>
                  </a:solidFill>
                  <a:latin typeface="DM Sans Bold"/>
                </a:rPr>
                <a:t>Finding A New Carrier</a:t>
              </a:r>
            </a:p>
          </p:txBody>
        </p:sp>
        <p:sp>
          <p:nvSpPr>
            <p:cNvPr id="27" name="TextBox 27"/>
            <p:cNvSpPr txBox="1"/>
            <p:nvPr/>
          </p:nvSpPr>
          <p:spPr>
            <a:xfrm>
              <a:off x="0" y="1055497"/>
              <a:ext cx="5443756" cy="2701595"/>
            </a:xfrm>
            <a:prstGeom prst="rect">
              <a:avLst/>
            </a:prstGeom>
          </p:spPr>
          <p:txBody>
            <a:bodyPr lIns="0" tIns="0" rIns="0" bIns="0" rtlCol="0" anchor="t">
              <a:spAutoFit/>
            </a:bodyPr>
            <a:lstStyle/>
            <a:p>
              <a:pPr marL="0" lvl="0" indent="0" algn="ctr">
                <a:lnSpc>
                  <a:spcPts val="3150"/>
                </a:lnSpc>
                <a:spcBef>
                  <a:spcPct val="0"/>
                </a:spcBef>
              </a:pPr>
              <a:r>
                <a:rPr lang="en-US" sz="2100" dirty="0">
                  <a:solidFill>
                    <a:srgbClr val="000000"/>
                  </a:solidFill>
                  <a:latin typeface="DM Sans Bold"/>
                </a:rPr>
                <a:t>Alliant (THA’s broker) went to market with our information to multiple carriers to find new coverage. THA also reached out directly to HAI Group.</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6F3EB"/>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15859155" y="0"/>
            <a:ext cx="1562612" cy="1673225"/>
            <a:chOff x="0" y="0"/>
            <a:chExt cx="2083482" cy="2230967"/>
          </a:xfrm>
        </p:grpSpPr>
        <p:grpSp>
          <p:nvGrpSpPr>
            <p:cNvPr id="3" name="Group 3"/>
            <p:cNvGrpSpPr/>
            <p:nvPr/>
          </p:nvGrpSpPr>
          <p:grpSpPr>
            <a:xfrm>
              <a:off x="75599" y="0"/>
              <a:ext cx="1932284" cy="2230967"/>
              <a:chOff x="0" y="0"/>
              <a:chExt cx="703982" cy="812800"/>
            </a:xfrm>
          </p:grpSpPr>
          <p:sp>
            <p:nvSpPr>
              <p:cNvPr id="4" name="Freeform 4"/>
              <p:cNvSpPr/>
              <p:nvPr/>
            </p:nvSpPr>
            <p:spPr>
              <a:xfrm>
                <a:off x="0" y="0"/>
                <a:ext cx="703982" cy="812800"/>
              </a:xfrm>
              <a:custGeom>
                <a:avLst/>
                <a:gdLst/>
                <a:ahLst/>
                <a:cxnLst/>
                <a:rect l="l" t="t" r="r" b="b"/>
                <a:pathLst>
                  <a:path w="703982" h="812800">
                    <a:moveTo>
                      <a:pt x="234787" y="793731"/>
                    </a:moveTo>
                    <a:cubicBezTo>
                      <a:pt x="270879" y="805245"/>
                      <a:pt x="311910" y="812800"/>
                      <a:pt x="352180" y="812800"/>
                    </a:cubicBezTo>
                    <a:cubicBezTo>
                      <a:pt x="392452" y="812800"/>
                      <a:pt x="431204" y="806323"/>
                      <a:pt x="466915" y="794809"/>
                    </a:cubicBezTo>
                    <a:cubicBezTo>
                      <a:pt x="467675" y="794450"/>
                      <a:pt x="468435" y="794450"/>
                      <a:pt x="469194" y="794090"/>
                    </a:cubicBezTo>
                    <a:cubicBezTo>
                      <a:pt x="603304" y="748035"/>
                      <a:pt x="702082" y="626421"/>
                      <a:pt x="703982" y="484298"/>
                    </a:cubicBezTo>
                    <a:lnTo>
                      <a:pt x="703982" y="0"/>
                    </a:lnTo>
                    <a:lnTo>
                      <a:pt x="0" y="0"/>
                    </a:lnTo>
                    <a:lnTo>
                      <a:pt x="0" y="483939"/>
                    </a:lnTo>
                    <a:cubicBezTo>
                      <a:pt x="1900" y="627140"/>
                      <a:pt x="99158" y="748755"/>
                      <a:pt x="234787" y="793731"/>
                    </a:cubicBezTo>
                    <a:close/>
                  </a:path>
                </a:pathLst>
              </a:custGeom>
              <a:solidFill>
                <a:srgbClr val="9FC3D0"/>
              </a:solidFill>
            </p:spPr>
            <p:txBody>
              <a:bodyPr/>
              <a:lstStyle/>
              <a:p>
                <a:endParaRPr lang="en-US"/>
              </a:p>
            </p:txBody>
          </p:sp>
          <p:sp>
            <p:nvSpPr>
              <p:cNvPr id="5" name="TextBox 5"/>
              <p:cNvSpPr txBox="1"/>
              <p:nvPr/>
            </p:nvSpPr>
            <p:spPr>
              <a:xfrm>
                <a:off x="0" y="-47625"/>
                <a:ext cx="703982" cy="733425"/>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0" y="437582"/>
              <a:ext cx="2083482" cy="1241504"/>
            </a:xfrm>
            <a:prstGeom prst="rect">
              <a:avLst/>
            </a:prstGeom>
          </p:spPr>
          <p:txBody>
            <a:bodyPr lIns="0" tIns="0" rIns="0" bIns="0" rtlCol="0" anchor="t">
              <a:spAutoFit/>
            </a:bodyPr>
            <a:lstStyle/>
            <a:p>
              <a:pPr algn="ctr">
                <a:lnSpc>
                  <a:spcPts val="7805"/>
                </a:lnSpc>
              </a:pPr>
              <a:r>
                <a:rPr lang="en-US" sz="5575">
                  <a:solidFill>
                    <a:srgbClr val="000000"/>
                  </a:solidFill>
                  <a:latin typeface="Open Sans Bold"/>
                </a:rPr>
                <a:t>4</a:t>
              </a:r>
            </a:p>
          </p:txBody>
        </p:sp>
      </p:grpSp>
      <p:sp>
        <p:nvSpPr>
          <p:cNvPr id="7" name="Freeform 7">
            <a:extLst>
              <a:ext uri="{C183D7F6-B498-43B3-948B-1728B52AA6E4}">
                <adec:decorative xmlns:adec="http://schemas.microsoft.com/office/drawing/2017/decorative" val="1"/>
              </a:ext>
            </a:extLst>
          </p:cNvPr>
          <p:cNvSpPr/>
          <p:nvPr/>
        </p:nvSpPr>
        <p:spPr>
          <a:xfrm>
            <a:off x="7512165" y="-1553858"/>
            <a:ext cx="7315200" cy="2477783"/>
          </a:xfrm>
          <a:custGeom>
            <a:avLst/>
            <a:gdLst/>
            <a:ahLst/>
            <a:cxnLst/>
            <a:rect l="l" t="t" r="r" b="b"/>
            <a:pathLst>
              <a:path w="7315200" h="2477783">
                <a:moveTo>
                  <a:pt x="0" y="0"/>
                </a:moveTo>
                <a:lnTo>
                  <a:pt x="7315200" y="0"/>
                </a:lnTo>
                <a:lnTo>
                  <a:pt x="7315200" y="2477783"/>
                </a:lnTo>
                <a:lnTo>
                  <a:pt x="0" y="24777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8" name="Freeform 8">
            <a:extLst>
              <a:ext uri="{C183D7F6-B498-43B3-948B-1728B52AA6E4}">
                <adec:decorative xmlns:adec="http://schemas.microsoft.com/office/drawing/2017/decorative" val="1"/>
              </a:ext>
            </a:extLst>
          </p:cNvPr>
          <p:cNvSpPr/>
          <p:nvPr/>
        </p:nvSpPr>
        <p:spPr>
          <a:xfrm>
            <a:off x="892058" y="9048108"/>
            <a:ext cx="7315200" cy="2477783"/>
          </a:xfrm>
          <a:custGeom>
            <a:avLst/>
            <a:gdLst/>
            <a:ahLst/>
            <a:cxnLst/>
            <a:rect l="l" t="t" r="r" b="b"/>
            <a:pathLst>
              <a:path w="7315200" h="2477783">
                <a:moveTo>
                  <a:pt x="0" y="0"/>
                </a:moveTo>
                <a:lnTo>
                  <a:pt x="7315200" y="0"/>
                </a:lnTo>
                <a:lnTo>
                  <a:pt x="7315200" y="2477784"/>
                </a:lnTo>
                <a:lnTo>
                  <a:pt x="0" y="24777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AutoShape 9">
            <a:extLst>
              <a:ext uri="{C183D7F6-B498-43B3-948B-1728B52AA6E4}">
                <adec:decorative xmlns:adec="http://schemas.microsoft.com/office/drawing/2017/decorative" val="1"/>
              </a:ext>
            </a:extLst>
          </p:cNvPr>
          <p:cNvSpPr/>
          <p:nvPr/>
        </p:nvSpPr>
        <p:spPr>
          <a:xfrm>
            <a:off x="762000" y="2750595"/>
            <a:ext cx="16230600" cy="7536405"/>
          </a:xfrm>
          <a:prstGeom prst="rect">
            <a:avLst/>
          </a:prstGeom>
          <a:solidFill>
            <a:srgbClr val="FFFFFF"/>
          </a:solidFill>
        </p:spPr>
        <p:txBody>
          <a:bodyPr/>
          <a:lstStyle/>
          <a:p>
            <a:endParaRPr lang="en-US"/>
          </a:p>
        </p:txBody>
      </p:sp>
      <p:sp>
        <p:nvSpPr>
          <p:cNvPr id="11" name="TextBox 11"/>
          <p:cNvSpPr txBox="1">
            <a:spLocks noGrp="1"/>
          </p:cNvSpPr>
          <p:nvPr>
            <p:ph type="title" idx="4294967295"/>
          </p:nvPr>
        </p:nvSpPr>
        <p:spPr>
          <a:xfrm>
            <a:off x="1028700" y="1019175"/>
            <a:ext cx="16230600" cy="122872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9600"/>
              </a:lnSpc>
              <a:spcBef>
                <a:spcPct val="0"/>
              </a:spcBef>
              <a:spcAft>
                <a:spcPts val="0"/>
              </a:spcAft>
              <a:buClrTx/>
              <a:buSzTx/>
              <a:buFontTx/>
              <a:buNone/>
              <a:tabLst/>
              <a:defRPr/>
            </a:pPr>
            <a:r>
              <a:rPr kumimoji="0" lang="en-US" sz="8000" b="0" i="0" u="none" strike="noStrike" kern="1200" cap="none" spc="0" normalizeH="0" baseline="0" noProof="0" dirty="0">
                <a:ln>
                  <a:noFill/>
                </a:ln>
                <a:solidFill>
                  <a:srgbClr val="000000"/>
                </a:solidFill>
                <a:effectLst/>
                <a:uLnTx/>
                <a:uFillTx/>
                <a:latin typeface="DM Sans"/>
                <a:ea typeface="+mn-ea"/>
                <a:cs typeface="+mn-cs"/>
              </a:rPr>
              <a:t>MARKETING EFFORTS</a:t>
            </a:r>
          </a:p>
        </p:txBody>
      </p:sp>
      <p:graphicFrame>
        <p:nvGraphicFramePr>
          <p:cNvPr id="10" name="Table 10"/>
          <p:cNvGraphicFramePr>
            <a:graphicFrameLocks noGrp="1"/>
          </p:cNvGraphicFramePr>
          <p:nvPr>
            <p:extLst>
              <p:ext uri="{D42A27DB-BD31-4B8C-83A1-F6EECF244321}">
                <p14:modId xmlns:p14="http://schemas.microsoft.com/office/powerpoint/2010/main" val="1442093654"/>
              </p:ext>
            </p:extLst>
          </p:nvPr>
        </p:nvGraphicFramePr>
        <p:xfrm>
          <a:off x="1754841" y="3844037"/>
          <a:ext cx="7250976" cy="5701795"/>
        </p:xfrm>
        <a:graphic>
          <a:graphicData uri="http://schemas.openxmlformats.org/drawingml/2006/table">
            <a:tbl>
              <a:tblPr/>
              <a:tblGrid>
                <a:gridCol w="7250976">
                  <a:extLst>
                    <a:ext uri="{9D8B030D-6E8A-4147-A177-3AD203B41FA5}">
                      <a16:colId xmlns:a16="http://schemas.microsoft.com/office/drawing/2014/main" val="20000"/>
                    </a:ext>
                  </a:extLst>
                </a:gridCol>
              </a:tblGrid>
              <a:tr h="1257448">
                <a:tc>
                  <a:txBody>
                    <a:bodyPr/>
                    <a:lstStyle/>
                    <a:p>
                      <a:pPr algn="l">
                        <a:lnSpc>
                          <a:spcPts val="3220"/>
                        </a:lnSpc>
                        <a:defRPr/>
                      </a:pPr>
                      <a:r>
                        <a:rPr lang="en-US" sz="2300" dirty="0">
                          <a:solidFill>
                            <a:srgbClr val="000000"/>
                          </a:solidFill>
                          <a:latin typeface="DM Sans"/>
                        </a:rPr>
                        <a:t>1. Alliant went to market and heard back from 27 potential carriers for THA. Most declined to quote. </a:t>
                      </a:r>
                      <a:endParaRPr lang="en-US" sz="1100" dirty="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228684">
                <a:tc>
                  <a:txBody>
                    <a:bodyPr/>
                    <a:lstStyle/>
                    <a:p>
                      <a:pPr marL="0" marR="0" lvl="0" indent="0" algn="l" defTabSz="914400" rtl="0" eaLnBrk="1" fontAlgn="auto" latinLnBrk="0" hangingPunct="1">
                        <a:lnSpc>
                          <a:spcPts val="3220"/>
                        </a:lnSpc>
                        <a:spcBef>
                          <a:spcPts val="0"/>
                        </a:spcBef>
                        <a:spcAft>
                          <a:spcPts val="0"/>
                        </a:spcAft>
                        <a:buClrTx/>
                        <a:buSzTx/>
                        <a:buFontTx/>
                        <a:buNone/>
                        <a:tabLst/>
                        <a:defRPr/>
                      </a:pPr>
                      <a:r>
                        <a:rPr kumimoji="0" lang="en-US" sz="2300" b="0" i="0" u="none" strike="noStrike" kern="1200" cap="none" spc="0" normalizeH="0" baseline="0" noProof="0" dirty="0">
                          <a:ln>
                            <a:noFill/>
                          </a:ln>
                          <a:solidFill>
                            <a:srgbClr val="000000"/>
                          </a:solidFill>
                          <a:effectLst/>
                          <a:uLnTx/>
                          <a:uFillTx/>
                          <a:latin typeface="DM Sans"/>
                          <a:ea typeface="+mn-ea"/>
                          <a:cs typeface="+mn-cs"/>
                        </a:rPr>
                        <a:t>2. THA received 2 quotes from Insurance Carriers for Primary Coverage.</a:t>
                      </a:r>
                      <a:endParaRPr kumimoji="0" lang="en-US" sz="1100" b="0" i="0" u="none" strike="noStrike" kern="1200" cap="none" spc="0" normalizeH="0" baseline="0" noProof="0" dirty="0">
                        <a:ln>
                          <a:noFill/>
                        </a:ln>
                        <a:solidFill>
                          <a:prstClr val="black"/>
                        </a:solidFill>
                        <a:effectLst/>
                        <a:uLnTx/>
                        <a:uFillTx/>
                        <a:latin typeface="+mn-lt"/>
                        <a:ea typeface="+mn-ea"/>
                        <a:cs typeface="+mn-cs"/>
                      </a:endParaRP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228684">
                <a:tc>
                  <a:txBody>
                    <a:bodyPr/>
                    <a:lstStyle/>
                    <a:p>
                      <a:pPr algn="l">
                        <a:lnSpc>
                          <a:spcPts val="3220"/>
                        </a:lnSpc>
                        <a:defRPr/>
                      </a:pPr>
                      <a:r>
                        <a:rPr lang="en-US" sz="2300" dirty="0">
                          <a:solidFill>
                            <a:srgbClr val="000000"/>
                          </a:solidFill>
                          <a:latin typeface="DM Sans"/>
                        </a:rPr>
                        <a:t>3. </a:t>
                      </a:r>
                      <a:r>
                        <a:rPr kumimoji="0" lang="en-US" sz="2300" b="0" i="0" u="none" strike="noStrike" kern="1200" cap="none" spc="0" normalizeH="0" baseline="0" noProof="0" dirty="0">
                          <a:ln>
                            <a:noFill/>
                          </a:ln>
                          <a:solidFill>
                            <a:srgbClr val="000000"/>
                          </a:solidFill>
                          <a:effectLst/>
                          <a:uLnTx/>
                          <a:uFillTx/>
                          <a:latin typeface="DM Sans"/>
                          <a:ea typeface="+mn-ea"/>
                          <a:cs typeface="+mn-cs"/>
                        </a:rPr>
                        <a:t>THA received 1 quote from Insurance Carriers for Excess Coverage.</a:t>
                      </a:r>
                      <a:endParaRPr lang="en-US" sz="1100" dirty="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228684">
                <a:tc>
                  <a:txBody>
                    <a:bodyPr/>
                    <a:lstStyle/>
                    <a:p>
                      <a:pPr marL="0" marR="0" lvl="0" indent="0" algn="l" defTabSz="914400" rtl="0" eaLnBrk="1" fontAlgn="auto" latinLnBrk="0" hangingPunct="1">
                        <a:lnSpc>
                          <a:spcPts val="3220"/>
                        </a:lnSpc>
                        <a:spcBef>
                          <a:spcPts val="0"/>
                        </a:spcBef>
                        <a:spcAft>
                          <a:spcPts val="0"/>
                        </a:spcAft>
                        <a:buClrTx/>
                        <a:buSzTx/>
                        <a:buFontTx/>
                        <a:buNone/>
                        <a:tabLst/>
                        <a:defRPr/>
                      </a:pPr>
                      <a:r>
                        <a:rPr kumimoji="0" lang="en-US" sz="2300" b="0" i="0" u="none" strike="noStrike" kern="1200" cap="none" spc="0" normalizeH="0" baseline="0" noProof="0" dirty="0">
                          <a:ln>
                            <a:noFill/>
                          </a:ln>
                          <a:solidFill>
                            <a:srgbClr val="000000"/>
                          </a:solidFill>
                          <a:effectLst/>
                          <a:uLnTx/>
                          <a:uFillTx/>
                          <a:latin typeface="DM Sans"/>
                          <a:ea typeface="+mn-ea"/>
                          <a:cs typeface="+mn-cs"/>
                        </a:rPr>
                        <a:t>4. The quotes provided by Alliant were a 267.65% increase from the prior year.  We were able to place most property/GL coverage through HAI Group at a 147.23% increase.</a:t>
                      </a:r>
                      <a:endParaRPr kumimoji="0" lang="en-US" sz="1100" b="0" i="0" u="none" strike="noStrike" kern="1200" cap="none" spc="0" normalizeH="0" baseline="0" noProof="0" dirty="0">
                        <a:ln>
                          <a:noFill/>
                        </a:ln>
                        <a:solidFill>
                          <a:prstClr val="black"/>
                        </a:solidFill>
                        <a:effectLst/>
                        <a:uLnTx/>
                        <a:uFillTx/>
                        <a:latin typeface="+mn-lt"/>
                        <a:ea typeface="+mn-ea"/>
                        <a:cs typeface="+mn-cs"/>
                      </a:endParaRP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1861439"/>
                  </a:ext>
                </a:extLst>
              </a:tr>
            </a:tbl>
          </a:graphicData>
        </a:graphic>
      </p:graphicFrame>
      <p:sp>
        <p:nvSpPr>
          <p:cNvPr id="13" name="Freeform 12" descr="image of a tiny puzzle size home next to a skeleton key with a tag that reads insurance both are sitting on a wood table.">
            <a:extLst>
              <a:ext uri="{FF2B5EF4-FFF2-40B4-BE49-F238E27FC236}">
                <a16:creationId xmlns:a16="http://schemas.microsoft.com/office/drawing/2014/main" id="{3ACC7796-5062-9089-780C-A1512E6BCAF1}"/>
              </a:ext>
            </a:extLst>
          </p:cNvPr>
          <p:cNvSpPr/>
          <p:nvPr/>
        </p:nvSpPr>
        <p:spPr>
          <a:xfrm>
            <a:off x="9144000" y="4214803"/>
            <a:ext cx="7250976" cy="4960264"/>
          </a:xfrm>
          <a:custGeom>
            <a:avLst/>
            <a:gdLst/>
            <a:ahLst/>
            <a:cxnLst/>
            <a:rect l="l" t="t" r="r" b="b"/>
            <a:pathLst>
              <a:path w="12352120" h="8229600">
                <a:moveTo>
                  <a:pt x="0" y="0"/>
                </a:moveTo>
                <a:lnTo>
                  <a:pt x="12352120" y="0"/>
                </a:lnTo>
                <a:lnTo>
                  <a:pt x="12352120" y="8229600"/>
                </a:lnTo>
                <a:lnTo>
                  <a:pt x="0" y="8229600"/>
                </a:lnTo>
                <a:lnTo>
                  <a:pt x="0" y="0"/>
                </a:lnTo>
                <a:close/>
              </a:path>
            </a:pathLst>
          </a:custGeom>
          <a:blipFill>
            <a:blip r:embed="rId4"/>
            <a:stretch>
              <a:fillRect/>
            </a:stretch>
          </a:blipFill>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6F3EB"/>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627362" y="0"/>
            <a:ext cx="937061" cy="10287000"/>
            <a:chOff x="0" y="0"/>
            <a:chExt cx="246798" cy="2709333"/>
          </a:xfrm>
        </p:grpSpPr>
        <p:sp>
          <p:nvSpPr>
            <p:cNvPr id="3" name="Freeform 3"/>
            <p:cNvSpPr/>
            <p:nvPr/>
          </p:nvSpPr>
          <p:spPr>
            <a:xfrm>
              <a:off x="0" y="0"/>
              <a:ext cx="246798" cy="2709333"/>
            </a:xfrm>
            <a:custGeom>
              <a:avLst/>
              <a:gdLst/>
              <a:ahLst/>
              <a:cxnLst/>
              <a:rect l="l" t="t" r="r" b="b"/>
              <a:pathLst>
                <a:path w="246798" h="2709333">
                  <a:moveTo>
                    <a:pt x="0" y="0"/>
                  </a:moveTo>
                  <a:lnTo>
                    <a:pt x="246798" y="0"/>
                  </a:lnTo>
                  <a:lnTo>
                    <a:pt x="246798" y="2709333"/>
                  </a:lnTo>
                  <a:lnTo>
                    <a:pt x="0" y="2709333"/>
                  </a:lnTo>
                  <a:close/>
                </a:path>
              </a:pathLst>
            </a:custGeom>
            <a:solidFill>
              <a:srgbClr val="F6F3EB"/>
            </a:solidFill>
          </p:spPr>
          <p:txBody>
            <a:bodyPr/>
            <a:lstStyle/>
            <a:p>
              <a:endParaRPr lang="en-US"/>
            </a:p>
          </p:txBody>
        </p:sp>
        <p:sp>
          <p:nvSpPr>
            <p:cNvPr id="4" name="TextBox 4"/>
            <p:cNvSpPr txBox="1"/>
            <p:nvPr/>
          </p:nvSpPr>
          <p:spPr>
            <a:xfrm>
              <a:off x="0" y="-85725"/>
              <a:ext cx="246798" cy="2795058"/>
            </a:xfrm>
            <a:prstGeom prst="rect">
              <a:avLst/>
            </a:prstGeom>
          </p:spPr>
          <p:txBody>
            <a:bodyPr lIns="50800" tIns="50800" rIns="50800" bIns="50800" rtlCol="0" anchor="ctr"/>
            <a:lstStyle/>
            <a:p>
              <a:pPr algn="ctr">
                <a:lnSpc>
                  <a:spcPts val="2659"/>
                </a:lnSpc>
              </a:pPr>
              <a:endParaRPr/>
            </a:p>
          </p:txBody>
        </p:sp>
      </p:grpSp>
      <p:grpSp>
        <p:nvGrpSpPr>
          <p:cNvPr id="5" name="Group 5">
            <a:extLst>
              <a:ext uri="{C183D7F6-B498-43B3-948B-1728B52AA6E4}">
                <adec:decorative xmlns:adec="http://schemas.microsoft.com/office/drawing/2017/decorative" val="1"/>
              </a:ext>
            </a:extLst>
          </p:cNvPr>
          <p:cNvGrpSpPr/>
          <p:nvPr/>
        </p:nvGrpSpPr>
        <p:grpSpPr>
          <a:xfrm>
            <a:off x="16477994" y="-153683"/>
            <a:ext cx="1562612" cy="1673225"/>
            <a:chOff x="0" y="0"/>
            <a:chExt cx="2083482" cy="2230967"/>
          </a:xfrm>
        </p:grpSpPr>
        <p:grpSp>
          <p:nvGrpSpPr>
            <p:cNvPr id="6" name="Group 6"/>
            <p:cNvGrpSpPr/>
            <p:nvPr/>
          </p:nvGrpSpPr>
          <p:grpSpPr>
            <a:xfrm>
              <a:off x="75599" y="0"/>
              <a:ext cx="1932284" cy="2230967"/>
              <a:chOff x="0" y="0"/>
              <a:chExt cx="703982" cy="812800"/>
            </a:xfrm>
          </p:grpSpPr>
          <p:sp>
            <p:nvSpPr>
              <p:cNvPr id="7" name="Freeform 7"/>
              <p:cNvSpPr/>
              <p:nvPr/>
            </p:nvSpPr>
            <p:spPr>
              <a:xfrm>
                <a:off x="0" y="0"/>
                <a:ext cx="703982" cy="812800"/>
              </a:xfrm>
              <a:custGeom>
                <a:avLst/>
                <a:gdLst/>
                <a:ahLst/>
                <a:cxnLst/>
                <a:rect l="l" t="t" r="r" b="b"/>
                <a:pathLst>
                  <a:path w="703982" h="812800">
                    <a:moveTo>
                      <a:pt x="234787" y="793731"/>
                    </a:moveTo>
                    <a:cubicBezTo>
                      <a:pt x="270879" y="805245"/>
                      <a:pt x="311910" y="812800"/>
                      <a:pt x="352180" y="812800"/>
                    </a:cubicBezTo>
                    <a:cubicBezTo>
                      <a:pt x="392452" y="812800"/>
                      <a:pt x="431204" y="806323"/>
                      <a:pt x="466915" y="794809"/>
                    </a:cubicBezTo>
                    <a:cubicBezTo>
                      <a:pt x="467675" y="794450"/>
                      <a:pt x="468435" y="794450"/>
                      <a:pt x="469194" y="794090"/>
                    </a:cubicBezTo>
                    <a:cubicBezTo>
                      <a:pt x="603304" y="748035"/>
                      <a:pt x="702082" y="626421"/>
                      <a:pt x="703982" y="484298"/>
                    </a:cubicBezTo>
                    <a:lnTo>
                      <a:pt x="703982" y="0"/>
                    </a:lnTo>
                    <a:lnTo>
                      <a:pt x="0" y="0"/>
                    </a:lnTo>
                    <a:lnTo>
                      <a:pt x="0" y="483939"/>
                    </a:lnTo>
                    <a:cubicBezTo>
                      <a:pt x="1900" y="627140"/>
                      <a:pt x="99158" y="748755"/>
                      <a:pt x="234787" y="793731"/>
                    </a:cubicBezTo>
                    <a:close/>
                  </a:path>
                </a:pathLst>
              </a:custGeom>
              <a:solidFill>
                <a:srgbClr val="9FC3D0"/>
              </a:solidFill>
            </p:spPr>
            <p:txBody>
              <a:bodyPr/>
              <a:lstStyle/>
              <a:p>
                <a:endParaRPr lang="en-US"/>
              </a:p>
            </p:txBody>
          </p:sp>
          <p:sp>
            <p:nvSpPr>
              <p:cNvPr id="8" name="TextBox 8"/>
              <p:cNvSpPr txBox="1"/>
              <p:nvPr/>
            </p:nvSpPr>
            <p:spPr>
              <a:xfrm>
                <a:off x="0" y="-47625"/>
                <a:ext cx="703982" cy="73342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0" y="437582"/>
              <a:ext cx="2083482" cy="1241504"/>
            </a:xfrm>
            <a:prstGeom prst="rect">
              <a:avLst/>
            </a:prstGeom>
          </p:spPr>
          <p:txBody>
            <a:bodyPr lIns="0" tIns="0" rIns="0" bIns="0" rtlCol="0" anchor="t">
              <a:spAutoFit/>
            </a:bodyPr>
            <a:lstStyle/>
            <a:p>
              <a:pPr algn="ctr">
                <a:lnSpc>
                  <a:spcPts val="7805"/>
                </a:lnSpc>
              </a:pPr>
              <a:r>
                <a:rPr lang="en-US" sz="5575">
                  <a:solidFill>
                    <a:srgbClr val="000000"/>
                  </a:solidFill>
                  <a:latin typeface="Open Sans Bold"/>
                </a:rPr>
                <a:t>5</a:t>
              </a:r>
            </a:p>
          </p:txBody>
        </p:sp>
      </p:grpSp>
      <p:sp>
        <p:nvSpPr>
          <p:cNvPr id="10" name="Freeform 10">
            <a:extLst>
              <a:ext uri="{C183D7F6-B498-43B3-948B-1728B52AA6E4}">
                <adec:decorative xmlns:adec="http://schemas.microsoft.com/office/drawing/2017/decorative" val="1"/>
              </a:ext>
            </a:extLst>
          </p:cNvPr>
          <p:cNvSpPr/>
          <p:nvPr/>
        </p:nvSpPr>
        <p:spPr>
          <a:xfrm>
            <a:off x="10972800" y="8712072"/>
            <a:ext cx="7315200" cy="2477783"/>
          </a:xfrm>
          <a:custGeom>
            <a:avLst/>
            <a:gdLst/>
            <a:ahLst/>
            <a:cxnLst/>
            <a:rect l="l" t="t" r="r" b="b"/>
            <a:pathLst>
              <a:path w="7315200" h="2477783">
                <a:moveTo>
                  <a:pt x="0" y="0"/>
                </a:moveTo>
                <a:lnTo>
                  <a:pt x="7315200" y="0"/>
                </a:lnTo>
                <a:lnTo>
                  <a:pt x="7315200" y="2477784"/>
                </a:lnTo>
                <a:lnTo>
                  <a:pt x="0" y="24777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1" name="Freeform 11">
            <a:extLst>
              <a:ext uri="{C183D7F6-B498-43B3-948B-1728B52AA6E4}">
                <adec:decorative xmlns:adec="http://schemas.microsoft.com/office/drawing/2017/decorative" val="1"/>
              </a:ext>
            </a:extLst>
          </p:cNvPr>
          <p:cNvSpPr/>
          <p:nvPr/>
        </p:nvSpPr>
        <p:spPr>
          <a:xfrm>
            <a:off x="1564423" y="-1641171"/>
            <a:ext cx="7315200" cy="2477783"/>
          </a:xfrm>
          <a:custGeom>
            <a:avLst/>
            <a:gdLst/>
            <a:ahLst/>
            <a:cxnLst/>
            <a:rect l="l" t="t" r="r" b="b"/>
            <a:pathLst>
              <a:path w="7315200" h="2477783">
                <a:moveTo>
                  <a:pt x="0" y="0"/>
                </a:moveTo>
                <a:lnTo>
                  <a:pt x="7315200" y="0"/>
                </a:lnTo>
                <a:lnTo>
                  <a:pt x="7315200" y="2477784"/>
                </a:lnTo>
                <a:lnTo>
                  <a:pt x="0" y="24777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2" name="AutoShape 12">
            <a:extLst>
              <a:ext uri="{C183D7F6-B498-43B3-948B-1728B52AA6E4}">
                <adec:decorative xmlns:adec="http://schemas.microsoft.com/office/drawing/2017/decorative" val="1"/>
              </a:ext>
            </a:extLst>
          </p:cNvPr>
          <p:cNvSpPr/>
          <p:nvPr/>
        </p:nvSpPr>
        <p:spPr>
          <a:xfrm>
            <a:off x="-36229" y="2891143"/>
            <a:ext cx="18665259" cy="0"/>
          </a:xfrm>
          <a:prstGeom prst="line">
            <a:avLst/>
          </a:prstGeom>
          <a:ln w="28575" cap="flat">
            <a:solidFill>
              <a:srgbClr val="000000"/>
            </a:solidFill>
            <a:prstDash val="solid"/>
            <a:headEnd type="none" w="sm" len="sm"/>
            <a:tailEnd type="none" w="sm" len="sm"/>
          </a:ln>
        </p:spPr>
        <p:txBody>
          <a:bodyPr/>
          <a:lstStyle/>
          <a:p>
            <a:endParaRPr lang="en-US"/>
          </a:p>
        </p:txBody>
      </p:sp>
      <p:sp>
        <p:nvSpPr>
          <p:cNvPr id="13" name="TextBox 13"/>
          <p:cNvSpPr txBox="1">
            <a:spLocks noGrp="1"/>
          </p:cNvSpPr>
          <p:nvPr>
            <p:ph type="title" idx="4294967295"/>
          </p:nvPr>
        </p:nvSpPr>
        <p:spPr>
          <a:xfrm>
            <a:off x="-36229" y="347968"/>
            <a:ext cx="16348265" cy="117157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9360"/>
              </a:lnSpc>
              <a:spcBef>
                <a:spcPct val="0"/>
              </a:spcBef>
              <a:spcAft>
                <a:spcPts val="0"/>
              </a:spcAft>
              <a:buClrTx/>
              <a:buSzTx/>
              <a:buFontTx/>
              <a:buNone/>
              <a:tabLst/>
              <a:defRPr/>
            </a:pPr>
            <a:r>
              <a:rPr kumimoji="0" lang="en-US" sz="7800" b="0" i="0" u="none" strike="noStrike" kern="1200" cap="none" spc="0" normalizeH="0" baseline="0" noProof="0" dirty="0">
                <a:ln>
                  <a:noFill/>
                </a:ln>
                <a:solidFill>
                  <a:srgbClr val="000000"/>
                </a:solidFill>
                <a:effectLst/>
                <a:uLnTx/>
                <a:uFillTx/>
                <a:latin typeface="DM Sans"/>
                <a:ea typeface="+mn-ea"/>
                <a:cs typeface="+mn-cs"/>
              </a:rPr>
              <a:t>INSURANCE RENEWAL PROCESS</a:t>
            </a:r>
          </a:p>
        </p:txBody>
      </p:sp>
      <p:grpSp>
        <p:nvGrpSpPr>
          <p:cNvPr id="14" name="Group 14">
            <a:extLst>
              <a:ext uri="{C183D7F6-B498-43B3-948B-1728B52AA6E4}">
                <adec:decorative xmlns:adec="http://schemas.microsoft.com/office/drawing/2017/decorative" val="1"/>
              </a:ext>
            </a:extLst>
          </p:cNvPr>
          <p:cNvGrpSpPr/>
          <p:nvPr/>
        </p:nvGrpSpPr>
        <p:grpSpPr>
          <a:xfrm>
            <a:off x="874995" y="3446726"/>
            <a:ext cx="3514115" cy="4192960"/>
            <a:chOff x="0" y="0"/>
            <a:chExt cx="1288912" cy="1537900"/>
          </a:xfrm>
        </p:grpSpPr>
        <p:sp>
          <p:nvSpPr>
            <p:cNvPr id="15" name="Freeform 15"/>
            <p:cNvSpPr/>
            <p:nvPr/>
          </p:nvSpPr>
          <p:spPr>
            <a:xfrm>
              <a:off x="0" y="0"/>
              <a:ext cx="1288912" cy="1537900"/>
            </a:xfrm>
            <a:custGeom>
              <a:avLst/>
              <a:gdLst/>
              <a:ahLst/>
              <a:cxnLst/>
              <a:rect l="l" t="t" r="r" b="b"/>
              <a:pathLst>
                <a:path w="1288912" h="1537900">
                  <a:moveTo>
                    <a:pt x="68296" y="0"/>
                  </a:moveTo>
                  <a:lnTo>
                    <a:pt x="1220616" y="0"/>
                  </a:lnTo>
                  <a:cubicBezTo>
                    <a:pt x="1238729" y="0"/>
                    <a:pt x="1256101" y="7195"/>
                    <a:pt x="1268909" y="20003"/>
                  </a:cubicBezTo>
                  <a:cubicBezTo>
                    <a:pt x="1281717" y="32811"/>
                    <a:pt x="1288912" y="50183"/>
                    <a:pt x="1288912" y="68296"/>
                  </a:cubicBezTo>
                  <a:lnTo>
                    <a:pt x="1288912" y="1469604"/>
                  </a:lnTo>
                  <a:cubicBezTo>
                    <a:pt x="1288912" y="1487717"/>
                    <a:pt x="1281717" y="1505089"/>
                    <a:pt x="1268909" y="1517896"/>
                  </a:cubicBezTo>
                  <a:cubicBezTo>
                    <a:pt x="1256101" y="1530705"/>
                    <a:pt x="1238729" y="1537900"/>
                    <a:pt x="1220616" y="1537900"/>
                  </a:cubicBezTo>
                  <a:lnTo>
                    <a:pt x="68296" y="1537900"/>
                  </a:lnTo>
                  <a:cubicBezTo>
                    <a:pt x="50183" y="1537900"/>
                    <a:pt x="32811" y="1530705"/>
                    <a:pt x="20003" y="1517896"/>
                  </a:cubicBezTo>
                  <a:cubicBezTo>
                    <a:pt x="7195" y="1505089"/>
                    <a:pt x="0" y="1487717"/>
                    <a:pt x="0" y="1469604"/>
                  </a:cubicBezTo>
                  <a:lnTo>
                    <a:pt x="0" y="68296"/>
                  </a:lnTo>
                  <a:cubicBezTo>
                    <a:pt x="0" y="50183"/>
                    <a:pt x="7195" y="32811"/>
                    <a:pt x="20003" y="20003"/>
                  </a:cubicBezTo>
                  <a:cubicBezTo>
                    <a:pt x="32811" y="7195"/>
                    <a:pt x="50183" y="0"/>
                    <a:pt x="68296" y="0"/>
                  </a:cubicBezTo>
                  <a:close/>
                </a:path>
              </a:pathLst>
            </a:custGeom>
            <a:solidFill>
              <a:srgbClr val="FFF4C3">
                <a:alpha val="98824"/>
              </a:srgbClr>
            </a:solidFill>
          </p:spPr>
          <p:txBody>
            <a:bodyPr/>
            <a:lstStyle/>
            <a:p>
              <a:endParaRPr lang="en-US"/>
            </a:p>
          </p:txBody>
        </p:sp>
        <p:sp>
          <p:nvSpPr>
            <p:cNvPr id="16" name="TextBox 16"/>
            <p:cNvSpPr txBox="1"/>
            <p:nvPr/>
          </p:nvSpPr>
          <p:spPr>
            <a:xfrm>
              <a:off x="0" y="-19050"/>
              <a:ext cx="1288912" cy="1556950"/>
            </a:xfrm>
            <a:prstGeom prst="rect">
              <a:avLst/>
            </a:prstGeom>
          </p:spPr>
          <p:txBody>
            <a:bodyPr lIns="50800" tIns="50800" rIns="50800" bIns="50800" rtlCol="0" anchor="ctr"/>
            <a:lstStyle/>
            <a:p>
              <a:pPr algn="ctr">
                <a:lnSpc>
                  <a:spcPts val="2859"/>
                </a:lnSpc>
              </a:pPr>
              <a:endParaRPr/>
            </a:p>
          </p:txBody>
        </p:sp>
      </p:grpSp>
      <p:grpSp>
        <p:nvGrpSpPr>
          <p:cNvPr id="17" name="Group 17">
            <a:extLst>
              <a:ext uri="{C183D7F6-B498-43B3-948B-1728B52AA6E4}">
                <adec:decorative xmlns:adec="http://schemas.microsoft.com/office/drawing/2017/decorative" val="1"/>
              </a:ext>
            </a:extLst>
          </p:cNvPr>
          <p:cNvGrpSpPr/>
          <p:nvPr/>
        </p:nvGrpSpPr>
        <p:grpSpPr>
          <a:xfrm>
            <a:off x="8191085" y="6189264"/>
            <a:ext cx="2932415" cy="2351362"/>
            <a:chOff x="0" y="0"/>
            <a:chExt cx="1075555" cy="862436"/>
          </a:xfrm>
        </p:grpSpPr>
        <p:sp>
          <p:nvSpPr>
            <p:cNvPr id="18" name="Freeform 18"/>
            <p:cNvSpPr/>
            <p:nvPr/>
          </p:nvSpPr>
          <p:spPr>
            <a:xfrm>
              <a:off x="0" y="0"/>
              <a:ext cx="1075555" cy="862436"/>
            </a:xfrm>
            <a:custGeom>
              <a:avLst/>
              <a:gdLst/>
              <a:ahLst/>
              <a:cxnLst/>
              <a:rect l="l" t="t" r="r" b="b"/>
              <a:pathLst>
                <a:path w="1075555" h="862436">
                  <a:moveTo>
                    <a:pt x="81844" y="0"/>
                  </a:moveTo>
                  <a:lnTo>
                    <a:pt x="993712" y="0"/>
                  </a:lnTo>
                  <a:cubicBezTo>
                    <a:pt x="1015418" y="0"/>
                    <a:pt x="1036235" y="8623"/>
                    <a:pt x="1051584" y="23971"/>
                  </a:cubicBezTo>
                  <a:cubicBezTo>
                    <a:pt x="1066932" y="39320"/>
                    <a:pt x="1075555" y="60137"/>
                    <a:pt x="1075555" y="81844"/>
                  </a:cubicBezTo>
                  <a:lnTo>
                    <a:pt x="1075555" y="780592"/>
                  </a:lnTo>
                  <a:cubicBezTo>
                    <a:pt x="1075555" y="825793"/>
                    <a:pt x="1038913" y="862436"/>
                    <a:pt x="993712" y="862436"/>
                  </a:cubicBezTo>
                  <a:lnTo>
                    <a:pt x="81844" y="862436"/>
                  </a:lnTo>
                  <a:cubicBezTo>
                    <a:pt x="60137" y="862436"/>
                    <a:pt x="39320" y="853813"/>
                    <a:pt x="23971" y="838465"/>
                  </a:cubicBezTo>
                  <a:cubicBezTo>
                    <a:pt x="8623" y="823116"/>
                    <a:pt x="0" y="802299"/>
                    <a:pt x="0" y="780592"/>
                  </a:cubicBezTo>
                  <a:lnTo>
                    <a:pt x="0" y="81844"/>
                  </a:lnTo>
                  <a:cubicBezTo>
                    <a:pt x="0" y="60137"/>
                    <a:pt x="8623" y="39320"/>
                    <a:pt x="23971" y="23971"/>
                  </a:cubicBezTo>
                  <a:cubicBezTo>
                    <a:pt x="39320" y="8623"/>
                    <a:pt x="60137" y="0"/>
                    <a:pt x="81844" y="0"/>
                  </a:cubicBezTo>
                  <a:close/>
                </a:path>
              </a:pathLst>
            </a:custGeom>
            <a:solidFill>
              <a:srgbClr val="FFFFFF">
                <a:alpha val="98824"/>
              </a:srgbClr>
            </a:solidFill>
          </p:spPr>
          <p:txBody>
            <a:bodyPr/>
            <a:lstStyle/>
            <a:p>
              <a:endParaRPr lang="en-US"/>
            </a:p>
          </p:txBody>
        </p:sp>
        <p:sp>
          <p:nvSpPr>
            <p:cNvPr id="19" name="TextBox 19"/>
            <p:cNvSpPr txBox="1"/>
            <p:nvPr/>
          </p:nvSpPr>
          <p:spPr>
            <a:xfrm>
              <a:off x="0" y="-19050"/>
              <a:ext cx="1075555" cy="881486"/>
            </a:xfrm>
            <a:prstGeom prst="rect">
              <a:avLst/>
            </a:prstGeom>
          </p:spPr>
          <p:txBody>
            <a:bodyPr lIns="50800" tIns="50800" rIns="50800" bIns="50800" rtlCol="0" anchor="ctr"/>
            <a:lstStyle/>
            <a:p>
              <a:pPr algn="ctr">
                <a:lnSpc>
                  <a:spcPts val="2859"/>
                </a:lnSpc>
              </a:pPr>
              <a:endParaRPr/>
            </a:p>
          </p:txBody>
        </p:sp>
      </p:grpSp>
      <p:grpSp>
        <p:nvGrpSpPr>
          <p:cNvPr id="20" name="Group 20">
            <a:extLst>
              <a:ext uri="{C183D7F6-B498-43B3-948B-1728B52AA6E4}">
                <adec:decorative xmlns:adec="http://schemas.microsoft.com/office/drawing/2017/decorative" val="1"/>
              </a:ext>
            </a:extLst>
          </p:cNvPr>
          <p:cNvGrpSpPr/>
          <p:nvPr/>
        </p:nvGrpSpPr>
        <p:grpSpPr>
          <a:xfrm>
            <a:off x="7857131" y="4531983"/>
            <a:ext cx="3712319" cy="4855754"/>
            <a:chOff x="0" y="0"/>
            <a:chExt cx="1361610" cy="1781000"/>
          </a:xfrm>
        </p:grpSpPr>
        <p:sp>
          <p:nvSpPr>
            <p:cNvPr id="21" name="Freeform 21"/>
            <p:cNvSpPr/>
            <p:nvPr/>
          </p:nvSpPr>
          <p:spPr>
            <a:xfrm>
              <a:off x="0" y="0"/>
              <a:ext cx="1361610" cy="1781000"/>
            </a:xfrm>
            <a:custGeom>
              <a:avLst/>
              <a:gdLst/>
              <a:ahLst/>
              <a:cxnLst/>
              <a:rect l="l" t="t" r="r" b="b"/>
              <a:pathLst>
                <a:path w="1361610" h="1781000">
                  <a:moveTo>
                    <a:pt x="64649" y="0"/>
                  </a:moveTo>
                  <a:lnTo>
                    <a:pt x="1296960" y="0"/>
                  </a:lnTo>
                  <a:cubicBezTo>
                    <a:pt x="1332665" y="0"/>
                    <a:pt x="1361610" y="28945"/>
                    <a:pt x="1361610" y="64649"/>
                  </a:cubicBezTo>
                  <a:lnTo>
                    <a:pt x="1361610" y="1716351"/>
                  </a:lnTo>
                  <a:cubicBezTo>
                    <a:pt x="1361610" y="1752056"/>
                    <a:pt x="1332665" y="1781000"/>
                    <a:pt x="1296960" y="1781000"/>
                  </a:cubicBezTo>
                  <a:lnTo>
                    <a:pt x="64649" y="1781000"/>
                  </a:lnTo>
                  <a:cubicBezTo>
                    <a:pt x="47503" y="1781000"/>
                    <a:pt x="31060" y="1774189"/>
                    <a:pt x="18935" y="1762065"/>
                  </a:cubicBezTo>
                  <a:cubicBezTo>
                    <a:pt x="6811" y="1749941"/>
                    <a:pt x="0" y="1733497"/>
                    <a:pt x="0" y="1716351"/>
                  </a:cubicBezTo>
                  <a:lnTo>
                    <a:pt x="0" y="64649"/>
                  </a:lnTo>
                  <a:cubicBezTo>
                    <a:pt x="0" y="28945"/>
                    <a:pt x="28945" y="0"/>
                    <a:pt x="64649" y="0"/>
                  </a:cubicBezTo>
                  <a:close/>
                </a:path>
              </a:pathLst>
            </a:custGeom>
            <a:solidFill>
              <a:srgbClr val="FCD4AF">
                <a:alpha val="98824"/>
              </a:srgbClr>
            </a:solidFill>
          </p:spPr>
          <p:txBody>
            <a:bodyPr/>
            <a:lstStyle/>
            <a:p>
              <a:endParaRPr lang="en-US"/>
            </a:p>
          </p:txBody>
        </p:sp>
        <p:sp>
          <p:nvSpPr>
            <p:cNvPr id="22" name="TextBox 22"/>
            <p:cNvSpPr txBox="1"/>
            <p:nvPr/>
          </p:nvSpPr>
          <p:spPr>
            <a:xfrm>
              <a:off x="0" y="-19050"/>
              <a:ext cx="1361610" cy="1800050"/>
            </a:xfrm>
            <a:prstGeom prst="rect">
              <a:avLst/>
            </a:prstGeom>
          </p:spPr>
          <p:txBody>
            <a:bodyPr lIns="50800" tIns="50800" rIns="50800" bIns="50800" rtlCol="0" anchor="ctr"/>
            <a:lstStyle/>
            <a:p>
              <a:pPr algn="ctr">
                <a:lnSpc>
                  <a:spcPts val="2859"/>
                </a:lnSpc>
              </a:pPr>
              <a:endParaRPr/>
            </a:p>
          </p:txBody>
        </p:sp>
      </p:grpSp>
      <p:grpSp>
        <p:nvGrpSpPr>
          <p:cNvPr id="23" name="Group 23">
            <a:extLst>
              <a:ext uri="{C183D7F6-B498-43B3-948B-1728B52AA6E4}">
                <adec:decorative xmlns:adec="http://schemas.microsoft.com/office/drawing/2017/decorative" val="1"/>
              </a:ext>
            </a:extLst>
          </p:cNvPr>
          <p:cNvGrpSpPr/>
          <p:nvPr/>
        </p:nvGrpSpPr>
        <p:grpSpPr>
          <a:xfrm>
            <a:off x="14141316" y="3446726"/>
            <a:ext cx="3899290" cy="4192960"/>
            <a:chOff x="0" y="0"/>
            <a:chExt cx="1430187" cy="1537900"/>
          </a:xfrm>
        </p:grpSpPr>
        <p:sp>
          <p:nvSpPr>
            <p:cNvPr id="24" name="Freeform 24"/>
            <p:cNvSpPr/>
            <p:nvPr/>
          </p:nvSpPr>
          <p:spPr>
            <a:xfrm>
              <a:off x="0" y="0"/>
              <a:ext cx="1430187" cy="1537900"/>
            </a:xfrm>
            <a:custGeom>
              <a:avLst/>
              <a:gdLst/>
              <a:ahLst/>
              <a:cxnLst/>
              <a:rect l="l" t="t" r="r" b="b"/>
              <a:pathLst>
                <a:path w="1430187" h="1537900">
                  <a:moveTo>
                    <a:pt x="61550" y="0"/>
                  </a:moveTo>
                  <a:lnTo>
                    <a:pt x="1368638" y="0"/>
                  </a:lnTo>
                  <a:cubicBezTo>
                    <a:pt x="1384962" y="0"/>
                    <a:pt x="1400617" y="6485"/>
                    <a:pt x="1412160" y="18027"/>
                  </a:cubicBezTo>
                  <a:cubicBezTo>
                    <a:pt x="1423703" y="29570"/>
                    <a:pt x="1430187" y="45226"/>
                    <a:pt x="1430187" y="61550"/>
                  </a:cubicBezTo>
                  <a:lnTo>
                    <a:pt x="1430187" y="1476350"/>
                  </a:lnTo>
                  <a:cubicBezTo>
                    <a:pt x="1430187" y="1510343"/>
                    <a:pt x="1402631" y="1537900"/>
                    <a:pt x="1368638" y="1537900"/>
                  </a:cubicBezTo>
                  <a:lnTo>
                    <a:pt x="61550" y="1537900"/>
                  </a:lnTo>
                  <a:cubicBezTo>
                    <a:pt x="45226" y="1537900"/>
                    <a:pt x="29570" y="1531415"/>
                    <a:pt x="18027" y="1519872"/>
                  </a:cubicBezTo>
                  <a:cubicBezTo>
                    <a:pt x="6485" y="1508330"/>
                    <a:pt x="0" y="1492674"/>
                    <a:pt x="0" y="1476350"/>
                  </a:cubicBezTo>
                  <a:lnTo>
                    <a:pt x="0" y="61550"/>
                  </a:lnTo>
                  <a:cubicBezTo>
                    <a:pt x="0" y="27557"/>
                    <a:pt x="27557" y="0"/>
                    <a:pt x="61550" y="0"/>
                  </a:cubicBezTo>
                  <a:close/>
                </a:path>
              </a:pathLst>
            </a:custGeom>
            <a:solidFill>
              <a:srgbClr val="FFF4C3">
                <a:alpha val="98824"/>
              </a:srgbClr>
            </a:solidFill>
          </p:spPr>
          <p:txBody>
            <a:bodyPr/>
            <a:lstStyle/>
            <a:p>
              <a:endParaRPr lang="en-US"/>
            </a:p>
          </p:txBody>
        </p:sp>
        <p:sp>
          <p:nvSpPr>
            <p:cNvPr id="25" name="TextBox 25"/>
            <p:cNvSpPr txBox="1"/>
            <p:nvPr/>
          </p:nvSpPr>
          <p:spPr>
            <a:xfrm>
              <a:off x="0" y="-19050"/>
              <a:ext cx="1430187" cy="1556950"/>
            </a:xfrm>
            <a:prstGeom prst="rect">
              <a:avLst/>
            </a:prstGeom>
          </p:spPr>
          <p:txBody>
            <a:bodyPr lIns="50800" tIns="50800" rIns="50800" bIns="50800" rtlCol="0" anchor="ctr"/>
            <a:lstStyle/>
            <a:p>
              <a:pPr algn="ctr">
                <a:lnSpc>
                  <a:spcPts val="2859"/>
                </a:lnSpc>
              </a:pPr>
              <a:endParaRPr/>
            </a:p>
          </p:txBody>
        </p:sp>
      </p:grpSp>
      <p:sp>
        <p:nvSpPr>
          <p:cNvPr id="26" name="Freeform 26">
            <a:extLst>
              <a:ext uri="{C183D7F6-B498-43B3-948B-1728B52AA6E4}">
                <adec:decorative xmlns:adec="http://schemas.microsoft.com/office/drawing/2017/decorative" val="1"/>
              </a:ext>
            </a:extLst>
          </p:cNvPr>
          <p:cNvSpPr/>
          <p:nvPr/>
        </p:nvSpPr>
        <p:spPr>
          <a:xfrm rot="-2214477">
            <a:off x="11924068" y="6571678"/>
            <a:ext cx="1926217" cy="544156"/>
          </a:xfrm>
          <a:custGeom>
            <a:avLst/>
            <a:gdLst/>
            <a:ahLst/>
            <a:cxnLst/>
            <a:rect l="l" t="t" r="r" b="b"/>
            <a:pathLst>
              <a:path w="1926217" h="544156">
                <a:moveTo>
                  <a:pt x="0" y="0"/>
                </a:moveTo>
                <a:lnTo>
                  <a:pt x="1926217" y="0"/>
                </a:lnTo>
                <a:lnTo>
                  <a:pt x="1926217" y="544156"/>
                </a:lnTo>
                <a:lnTo>
                  <a:pt x="0" y="5441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7" name="TextBox 27"/>
          <p:cNvSpPr txBox="1"/>
          <p:nvPr/>
        </p:nvSpPr>
        <p:spPr>
          <a:xfrm>
            <a:off x="1236806" y="6796131"/>
            <a:ext cx="2790493" cy="452442"/>
          </a:xfrm>
          <a:prstGeom prst="rect">
            <a:avLst/>
          </a:prstGeom>
        </p:spPr>
        <p:txBody>
          <a:bodyPr lIns="0" tIns="0" rIns="0" bIns="0" rtlCol="0" anchor="t">
            <a:spAutoFit/>
          </a:bodyPr>
          <a:lstStyle/>
          <a:p>
            <a:pPr marL="0" lvl="0" indent="0" algn="ctr">
              <a:lnSpc>
                <a:spcPts val="3737"/>
              </a:lnSpc>
              <a:spcBef>
                <a:spcPct val="0"/>
              </a:spcBef>
            </a:pPr>
            <a:r>
              <a:rPr lang="en-US" sz="2708" spc="265">
                <a:solidFill>
                  <a:srgbClr val="231F20"/>
                </a:solidFill>
                <a:latin typeface="Oswald Bold"/>
              </a:rPr>
              <a:t>PROPERTIES</a:t>
            </a:r>
          </a:p>
        </p:txBody>
      </p:sp>
      <p:sp>
        <p:nvSpPr>
          <p:cNvPr id="28" name="TextBox 28"/>
          <p:cNvSpPr txBox="1"/>
          <p:nvPr/>
        </p:nvSpPr>
        <p:spPr>
          <a:xfrm>
            <a:off x="1080104" y="3653725"/>
            <a:ext cx="3254919" cy="2789555"/>
          </a:xfrm>
          <a:prstGeom prst="rect">
            <a:avLst/>
          </a:prstGeom>
        </p:spPr>
        <p:txBody>
          <a:bodyPr lIns="0" tIns="0" rIns="0" bIns="0" rtlCol="0" anchor="t">
            <a:spAutoFit/>
          </a:bodyPr>
          <a:lstStyle/>
          <a:p>
            <a:pPr algn="ctr">
              <a:lnSpc>
                <a:spcPts val="3220"/>
              </a:lnSpc>
            </a:pPr>
            <a:r>
              <a:rPr lang="en-US" sz="2300">
                <a:solidFill>
                  <a:srgbClr val="100F0D"/>
                </a:solidFill>
                <a:latin typeface="DM Sans Bold"/>
              </a:rPr>
              <a:t>The policies were broken apart by properties. We had to recreate our Schedule of values based on individual buildings and square footage.</a:t>
            </a:r>
          </a:p>
        </p:txBody>
      </p:sp>
      <p:sp>
        <p:nvSpPr>
          <p:cNvPr id="29" name="TextBox 29"/>
          <p:cNvSpPr txBox="1"/>
          <p:nvPr/>
        </p:nvSpPr>
        <p:spPr>
          <a:xfrm>
            <a:off x="8566916" y="8664447"/>
            <a:ext cx="2556583" cy="452442"/>
          </a:xfrm>
          <a:prstGeom prst="rect">
            <a:avLst/>
          </a:prstGeom>
        </p:spPr>
        <p:txBody>
          <a:bodyPr lIns="0" tIns="0" rIns="0" bIns="0" rtlCol="0" anchor="t">
            <a:spAutoFit/>
          </a:bodyPr>
          <a:lstStyle/>
          <a:p>
            <a:pPr marL="0" lvl="0" indent="0" algn="ctr">
              <a:lnSpc>
                <a:spcPts val="3737"/>
              </a:lnSpc>
              <a:spcBef>
                <a:spcPct val="0"/>
              </a:spcBef>
            </a:pPr>
            <a:r>
              <a:rPr lang="en-US" sz="2708" spc="265" dirty="0">
                <a:solidFill>
                  <a:srgbClr val="231F20"/>
                </a:solidFill>
                <a:latin typeface="Oswald Bold"/>
              </a:rPr>
              <a:t>NO COVERAGE</a:t>
            </a:r>
          </a:p>
        </p:txBody>
      </p:sp>
      <p:sp>
        <p:nvSpPr>
          <p:cNvPr id="30" name="TextBox 30"/>
          <p:cNvSpPr txBox="1"/>
          <p:nvPr/>
        </p:nvSpPr>
        <p:spPr>
          <a:xfrm>
            <a:off x="7857131" y="4778844"/>
            <a:ext cx="3600321" cy="3589655"/>
          </a:xfrm>
          <a:prstGeom prst="rect">
            <a:avLst/>
          </a:prstGeom>
        </p:spPr>
        <p:txBody>
          <a:bodyPr lIns="0" tIns="0" rIns="0" bIns="0" rtlCol="0" anchor="t">
            <a:spAutoFit/>
          </a:bodyPr>
          <a:lstStyle/>
          <a:p>
            <a:pPr algn="ctr">
              <a:lnSpc>
                <a:spcPts val="3219"/>
              </a:lnSpc>
            </a:pPr>
            <a:r>
              <a:rPr lang="en-US" sz="2299">
                <a:solidFill>
                  <a:srgbClr val="100F0D"/>
                </a:solidFill>
                <a:latin typeface="DM Sans Bold"/>
              </a:rPr>
              <a:t>Unable to place coverage for our commercial buildings (James Center North) or our permanent supportive housing buildings through HAI Group. Our broker was able to place these with minimal policy options.</a:t>
            </a:r>
          </a:p>
        </p:txBody>
      </p:sp>
      <p:sp>
        <p:nvSpPr>
          <p:cNvPr id="31" name="TextBox 31"/>
          <p:cNvSpPr txBox="1"/>
          <p:nvPr/>
        </p:nvSpPr>
        <p:spPr>
          <a:xfrm>
            <a:off x="14688030" y="6508266"/>
            <a:ext cx="3142155" cy="919167"/>
          </a:xfrm>
          <a:prstGeom prst="rect">
            <a:avLst/>
          </a:prstGeom>
        </p:spPr>
        <p:txBody>
          <a:bodyPr lIns="0" tIns="0" rIns="0" bIns="0" rtlCol="0" anchor="t">
            <a:spAutoFit/>
          </a:bodyPr>
          <a:lstStyle/>
          <a:p>
            <a:pPr marL="0" lvl="0" indent="0" algn="ctr">
              <a:lnSpc>
                <a:spcPts val="3737"/>
              </a:lnSpc>
              <a:spcBef>
                <a:spcPct val="0"/>
              </a:spcBef>
            </a:pPr>
            <a:r>
              <a:rPr lang="en-US" sz="2708" spc="265">
                <a:solidFill>
                  <a:srgbClr val="231F20"/>
                </a:solidFill>
                <a:latin typeface="Oswald Bold"/>
              </a:rPr>
              <a:t>STANDALONE POLICIES</a:t>
            </a:r>
          </a:p>
        </p:txBody>
      </p:sp>
      <p:sp>
        <p:nvSpPr>
          <p:cNvPr id="32" name="TextBox 32"/>
          <p:cNvSpPr txBox="1"/>
          <p:nvPr/>
        </p:nvSpPr>
        <p:spPr>
          <a:xfrm>
            <a:off x="14528194" y="3463844"/>
            <a:ext cx="3400322" cy="2789555"/>
          </a:xfrm>
          <a:prstGeom prst="rect">
            <a:avLst/>
          </a:prstGeom>
        </p:spPr>
        <p:txBody>
          <a:bodyPr lIns="0" tIns="0" rIns="0" bIns="0" rtlCol="0" anchor="t">
            <a:spAutoFit/>
          </a:bodyPr>
          <a:lstStyle/>
          <a:p>
            <a:pPr algn="ctr">
              <a:lnSpc>
                <a:spcPts val="3220"/>
              </a:lnSpc>
            </a:pPr>
            <a:r>
              <a:rPr lang="en-US" sz="2300">
                <a:solidFill>
                  <a:srgbClr val="100F0D"/>
                </a:solidFill>
                <a:latin typeface="DM Sans Bold"/>
              </a:rPr>
              <a:t>Our previous broker placed standalone policies for Cybersecurity, Sexual Abuse/Molestation, Public Officials/EPL, and Crime.</a:t>
            </a:r>
          </a:p>
        </p:txBody>
      </p:sp>
      <p:sp>
        <p:nvSpPr>
          <p:cNvPr id="33" name="Freeform 33">
            <a:extLst>
              <a:ext uri="{C183D7F6-B498-43B3-948B-1728B52AA6E4}">
                <adec:decorative xmlns:adec="http://schemas.microsoft.com/office/drawing/2017/decorative" val="1"/>
              </a:ext>
            </a:extLst>
          </p:cNvPr>
          <p:cNvSpPr/>
          <p:nvPr/>
        </p:nvSpPr>
        <p:spPr>
          <a:xfrm rot="-9942991" flipH="1">
            <a:off x="4889233" y="4452316"/>
            <a:ext cx="2308385" cy="652119"/>
          </a:xfrm>
          <a:custGeom>
            <a:avLst/>
            <a:gdLst/>
            <a:ahLst/>
            <a:cxnLst/>
            <a:rect l="l" t="t" r="r" b="b"/>
            <a:pathLst>
              <a:path w="2308385" h="652119">
                <a:moveTo>
                  <a:pt x="2308385" y="0"/>
                </a:moveTo>
                <a:lnTo>
                  <a:pt x="0" y="0"/>
                </a:lnTo>
                <a:lnTo>
                  <a:pt x="0" y="652118"/>
                </a:lnTo>
                <a:lnTo>
                  <a:pt x="2308385" y="652118"/>
                </a:lnTo>
                <a:lnTo>
                  <a:pt x="2308385"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6F3EB"/>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15859155" y="0"/>
            <a:ext cx="1562612" cy="1673225"/>
            <a:chOff x="0" y="0"/>
            <a:chExt cx="2083482" cy="2230967"/>
          </a:xfrm>
        </p:grpSpPr>
        <p:grpSp>
          <p:nvGrpSpPr>
            <p:cNvPr id="3" name="Group 3"/>
            <p:cNvGrpSpPr/>
            <p:nvPr/>
          </p:nvGrpSpPr>
          <p:grpSpPr>
            <a:xfrm>
              <a:off x="75599" y="0"/>
              <a:ext cx="1932284" cy="2230967"/>
              <a:chOff x="0" y="0"/>
              <a:chExt cx="703982" cy="812800"/>
            </a:xfrm>
          </p:grpSpPr>
          <p:sp>
            <p:nvSpPr>
              <p:cNvPr id="4" name="Freeform 4"/>
              <p:cNvSpPr/>
              <p:nvPr/>
            </p:nvSpPr>
            <p:spPr>
              <a:xfrm>
                <a:off x="0" y="0"/>
                <a:ext cx="703982" cy="812800"/>
              </a:xfrm>
              <a:custGeom>
                <a:avLst/>
                <a:gdLst/>
                <a:ahLst/>
                <a:cxnLst/>
                <a:rect l="l" t="t" r="r" b="b"/>
                <a:pathLst>
                  <a:path w="703982" h="812800">
                    <a:moveTo>
                      <a:pt x="234787" y="793731"/>
                    </a:moveTo>
                    <a:cubicBezTo>
                      <a:pt x="270879" y="805245"/>
                      <a:pt x="311910" y="812800"/>
                      <a:pt x="352180" y="812800"/>
                    </a:cubicBezTo>
                    <a:cubicBezTo>
                      <a:pt x="392452" y="812800"/>
                      <a:pt x="431204" y="806323"/>
                      <a:pt x="466915" y="794809"/>
                    </a:cubicBezTo>
                    <a:cubicBezTo>
                      <a:pt x="467675" y="794450"/>
                      <a:pt x="468435" y="794450"/>
                      <a:pt x="469194" y="794090"/>
                    </a:cubicBezTo>
                    <a:cubicBezTo>
                      <a:pt x="603304" y="748035"/>
                      <a:pt x="702082" y="626421"/>
                      <a:pt x="703982" y="484298"/>
                    </a:cubicBezTo>
                    <a:lnTo>
                      <a:pt x="703982" y="0"/>
                    </a:lnTo>
                    <a:lnTo>
                      <a:pt x="0" y="0"/>
                    </a:lnTo>
                    <a:lnTo>
                      <a:pt x="0" y="483939"/>
                    </a:lnTo>
                    <a:cubicBezTo>
                      <a:pt x="1900" y="627140"/>
                      <a:pt x="99158" y="748755"/>
                      <a:pt x="234787" y="793731"/>
                    </a:cubicBezTo>
                    <a:close/>
                  </a:path>
                </a:pathLst>
              </a:custGeom>
              <a:solidFill>
                <a:srgbClr val="9FC3D0"/>
              </a:solidFill>
            </p:spPr>
            <p:txBody>
              <a:bodyPr/>
              <a:lstStyle/>
              <a:p>
                <a:endParaRPr lang="en-US"/>
              </a:p>
            </p:txBody>
          </p:sp>
          <p:sp>
            <p:nvSpPr>
              <p:cNvPr id="5" name="TextBox 5"/>
              <p:cNvSpPr txBox="1"/>
              <p:nvPr/>
            </p:nvSpPr>
            <p:spPr>
              <a:xfrm>
                <a:off x="0" y="-47625"/>
                <a:ext cx="703982" cy="733425"/>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0" y="437582"/>
              <a:ext cx="2083482" cy="1241504"/>
            </a:xfrm>
            <a:prstGeom prst="rect">
              <a:avLst/>
            </a:prstGeom>
          </p:spPr>
          <p:txBody>
            <a:bodyPr lIns="0" tIns="0" rIns="0" bIns="0" rtlCol="0" anchor="t">
              <a:spAutoFit/>
            </a:bodyPr>
            <a:lstStyle/>
            <a:p>
              <a:pPr algn="ctr">
                <a:lnSpc>
                  <a:spcPts val="7805"/>
                </a:lnSpc>
              </a:pPr>
              <a:r>
                <a:rPr lang="en-US" sz="5575">
                  <a:solidFill>
                    <a:srgbClr val="000000"/>
                  </a:solidFill>
                  <a:latin typeface="Open Sans Bold"/>
                </a:rPr>
                <a:t>6</a:t>
              </a:r>
            </a:p>
          </p:txBody>
        </p:sp>
      </p:grpSp>
      <p:sp>
        <p:nvSpPr>
          <p:cNvPr id="7" name="TextBox 7"/>
          <p:cNvSpPr txBox="1">
            <a:spLocks noGrp="1"/>
          </p:cNvSpPr>
          <p:nvPr>
            <p:ph type="title" idx="4294967295"/>
          </p:nvPr>
        </p:nvSpPr>
        <p:spPr>
          <a:xfrm>
            <a:off x="174081" y="360363"/>
            <a:ext cx="15570601" cy="9525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559"/>
              </a:lnSpc>
              <a:spcBef>
                <a:spcPct val="0"/>
              </a:spcBef>
              <a:spcAft>
                <a:spcPts val="0"/>
              </a:spcAft>
              <a:buClrTx/>
              <a:buSzTx/>
              <a:buFontTx/>
              <a:buNone/>
              <a:tabLst/>
              <a:defRPr/>
            </a:pPr>
            <a:r>
              <a:rPr kumimoji="0" lang="en-US" sz="6299" b="0" i="0" u="none" strike="noStrike" kern="1200" cap="none" spc="0" normalizeH="0" baseline="0" noProof="0" dirty="0">
                <a:ln>
                  <a:noFill/>
                </a:ln>
                <a:solidFill>
                  <a:srgbClr val="000000"/>
                </a:solidFill>
                <a:effectLst/>
                <a:uLnTx/>
                <a:uFillTx/>
                <a:latin typeface="DM Sans"/>
                <a:ea typeface="+mn-ea"/>
                <a:cs typeface="+mn-cs"/>
              </a:rPr>
              <a:t>THA INSURANCE PREMIUMS 2023-2024</a:t>
            </a:r>
          </a:p>
        </p:txBody>
      </p:sp>
      <p:graphicFrame>
        <p:nvGraphicFramePr>
          <p:cNvPr id="8" name="Content Placeholder 3">
            <a:extLst>
              <a:ext uri="{FF2B5EF4-FFF2-40B4-BE49-F238E27FC236}">
                <a16:creationId xmlns:a16="http://schemas.microsoft.com/office/drawing/2014/main" id="{6B763AC6-A04A-3DD7-0B44-83DE73459E81}"/>
              </a:ext>
            </a:extLst>
          </p:cNvPr>
          <p:cNvGraphicFramePr>
            <a:graphicFrameLocks/>
          </p:cNvGraphicFramePr>
          <p:nvPr>
            <p:extLst>
              <p:ext uri="{D42A27DB-BD31-4B8C-83A1-F6EECF244321}">
                <p14:modId xmlns:p14="http://schemas.microsoft.com/office/powerpoint/2010/main" val="3386482580"/>
              </p:ext>
            </p:extLst>
          </p:nvPr>
        </p:nvGraphicFramePr>
        <p:xfrm>
          <a:off x="381000" y="2067448"/>
          <a:ext cx="17373600" cy="7952847"/>
        </p:xfrm>
        <a:graphic>
          <a:graphicData uri="http://schemas.openxmlformats.org/drawingml/2006/table">
            <a:tbl>
              <a:tblPr firstRow="1" bandRow="1"/>
              <a:tblGrid>
                <a:gridCol w="2788234">
                  <a:extLst>
                    <a:ext uri="{9D8B030D-6E8A-4147-A177-3AD203B41FA5}">
                      <a16:colId xmlns:a16="http://schemas.microsoft.com/office/drawing/2014/main" val="3123759799"/>
                    </a:ext>
                  </a:extLst>
                </a:gridCol>
                <a:gridCol w="931991">
                  <a:extLst>
                    <a:ext uri="{9D8B030D-6E8A-4147-A177-3AD203B41FA5}">
                      <a16:colId xmlns:a16="http://schemas.microsoft.com/office/drawing/2014/main" val="380504691"/>
                    </a:ext>
                  </a:extLst>
                </a:gridCol>
                <a:gridCol w="931991">
                  <a:extLst>
                    <a:ext uri="{9D8B030D-6E8A-4147-A177-3AD203B41FA5}">
                      <a16:colId xmlns:a16="http://schemas.microsoft.com/office/drawing/2014/main" val="3566475221"/>
                    </a:ext>
                  </a:extLst>
                </a:gridCol>
                <a:gridCol w="1506591">
                  <a:extLst>
                    <a:ext uri="{9D8B030D-6E8A-4147-A177-3AD203B41FA5}">
                      <a16:colId xmlns:a16="http://schemas.microsoft.com/office/drawing/2014/main" val="727513622"/>
                    </a:ext>
                  </a:extLst>
                </a:gridCol>
                <a:gridCol w="2052667">
                  <a:extLst>
                    <a:ext uri="{9D8B030D-6E8A-4147-A177-3AD203B41FA5}">
                      <a16:colId xmlns:a16="http://schemas.microsoft.com/office/drawing/2014/main" val="1800838978"/>
                    </a:ext>
                  </a:extLst>
                </a:gridCol>
                <a:gridCol w="2048590">
                  <a:extLst>
                    <a:ext uri="{9D8B030D-6E8A-4147-A177-3AD203B41FA5}">
                      <a16:colId xmlns:a16="http://schemas.microsoft.com/office/drawing/2014/main" val="4081306258"/>
                    </a:ext>
                  </a:extLst>
                </a:gridCol>
                <a:gridCol w="2189908">
                  <a:extLst>
                    <a:ext uri="{9D8B030D-6E8A-4147-A177-3AD203B41FA5}">
                      <a16:colId xmlns:a16="http://schemas.microsoft.com/office/drawing/2014/main" val="2983777511"/>
                    </a:ext>
                  </a:extLst>
                </a:gridCol>
                <a:gridCol w="4923628">
                  <a:extLst>
                    <a:ext uri="{9D8B030D-6E8A-4147-A177-3AD203B41FA5}">
                      <a16:colId xmlns:a16="http://schemas.microsoft.com/office/drawing/2014/main" val="1666488464"/>
                    </a:ext>
                  </a:extLst>
                </a:gridCol>
              </a:tblGrid>
              <a:tr h="410699">
                <a:tc gridSpan="8">
                  <a:txBody>
                    <a:bodyPr/>
                    <a:lstStyle/>
                    <a:p>
                      <a:pPr algn="ctr" fontAlgn="ctr">
                        <a:spcBef>
                          <a:spcPts val="0"/>
                        </a:spcBef>
                        <a:spcAft>
                          <a:spcPts val="0"/>
                        </a:spcAft>
                      </a:pPr>
                      <a:r>
                        <a:rPr lang="en-US" sz="1200" b="1" i="0" u="none" strike="noStrike" dirty="0">
                          <a:solidFill>
                            <a:srgbClr val="000000"/>
                          </a:solidFill>
                          <a:effectLst/>
                          <a:latin typeface="DM Sans Bold" charset="0"/>
                        </a:rPr>
                        <a:t>Tacoma Housing Authority – 3 Year Premiums</a:t>
                      </a:r>
                      <a:endParaRPr lang="en-US" sz="1200" b="0" i="0" u="none" strike="noStrike" dirty="0">
                        <a:effectLst/>
                        <a:latin typeface="DM Sans Bold" charset="0"/>
                      </a:endParaRPr>
                    </a:p>
                  </a:txBody>
                  <a:tcPr marL="40801" marR="40801" marT="20401" marB="2040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66706501"/>
                  </a:ext>
                </a:extLst>
              </a:tr>
              <a:tr h="597404">
                <a:tc>
                  <a:txBody>
                    <a:bodyPr/>
                    <a:lstStyle/>
                    <a:p>
                      <a:pPr algn="l" fontAlgn="ctr">
                        <a:spcBef>
                          <a:spcPts val="0"/>
                        </a:spcBef>
                        <a:spcAft>
                          <a:spcPts val="0"/>
                        </a:spcAft>
                      </a:pPr>
                      <a:r>
                        <a:rPr lang="en-US" sz="1200" b="0" i="0" u="none" strike="noStrike">
                          <a:solidFill>
                            <a:srgbClr val="000000"/>
                          </a:solidFill>
                          <a:effectLst/>
                          <a:latin typeface="DM Sans Bold" charset="0"/>
                        </a:rPr>
                        <a:t> </a:t>
                      </a:r>
                      <a:endParaRPr lang="en-US" sz="1200" b="0" i="0" u="none" strike="noStrike">
                        <a:effectLst/>
                        <a:latin typeface="DM Sans Bold" charset="0"/>
                      </a:endParaRPr>
                    </a:p>
                  </a:txBody>
                  <a:tcPr marL="2833" marR="2833" marT="28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spcBef>
                          <a:spcPts val="0"/>
                        </a:spcBef>
                        <a:spcAft>
                          <a:spcPts val="0"/>
                        </a:spcAft>
                      </a:pPr>
                      <a:r>
                        <a:rPr lang="en-US" sz="1200" b="1" i="0" u="none" strike="noStrike">
                          <a:solidFill>
                            <a:srgbClr val="000000"/>
                          </a:solidFill>
                          <a:effectLst/>
                          <a:highlight>
                            <a:srgbClr val="DDEBF7"/>
                          </a:highlight>
                          <a:latin typeface="DM Sans Bold" charset="0"/>
                        </a:rPr>
                        <a:t>2021-2022</a:t>
                      </a:r>
                      <a:endParaRPr lang="en-US" sz="1200" b="0" i="0" u="none" strike="noStrike">
                        <a:effectLst/>
                        <a:highlight>
                          <a:srgbClr val="DDEBF7"/>
                        </a:highlight>
                        <a:latin typeface="DM Sans Bold" charset="0"/>
                      </a:endParaRPr>
                    </a:p>
                  </a:txBody>
                  <a:tcPr marL="2833" marR="2833" marT="28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spcBef>
                          <a:spcPts val="0"/>
                        </a:spcBef>
                        <a:spcAft>
                          <a:spcPts val="0"/>
                        </a:spcAft>
                      </a:pPr>
                      <a:r>
                        <a:rPr lang="en-US" sz="1200" b="1" i="0" u="none" strike="noStrike">
                          <a:solidFill>
                            <a:srgbClr val="000000"/>
                          </a:solidFill>
                          <a:effectLst/>
                          <a:highlight>
                            <a:srgbClr val="C6E0B4"/>
                          </a:highlight>
                          <a:latin typeface="DM Sans Bold" charset="0"/>
                        </a:rPr>
                        <a:t>2022-2023</a:t>
                      </a:r>
                      <a:endParaRPr lang="en-US" sz="1200" b="0" i="0" u="none" strike="noStrike">
                        <a:effectLst/>
                        <a:highlight>
                          <a:srgbClr val="C6E0B4"/>
                        </a:highlight>
                        <a:latin typeface="DM Sans Bold" charset="0"/>
                      </a:endParaRPr>
                    </a:p>
                  </a:txBody>
                  <a:tcPr marL="2833" marR="2833" marT="28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spcBef>
                          <a:spcPts val="0"/>
                        </a:spcBef>
                        <a:spcAft>
                          <a:spcPts val="0"/>
                        </a:spcAft>
                      </a:pPr>
                      <a:r>
                        <a:rPr lang="en-US" sz="1200" b="1" i="0" u="none" strike="noStrike">
                          <a:solidFill>
                            <a:srgbClr val="000000"/>
                          </a:solidFill>
                          <a:effectLst/>
                          <a:highlight>
                            <a:srgbClr val="FFE699"/>
                          </a:highlight>
                          <a:latin typeface="DM Sans Bold" charset="0"/>
                        </a:rPr>
                        <a:t>2023-2024 Premium Only</a:t>
                      </a:r>
                      <a:endParaRPr lang="en-US" sz="1200" b="0" i="0" u="none" strike="noStrike">
                        <a:effectLst/>
                        <a:highlight>
                          <a:srgbClr val="FFE699"/>
                        </a:highlight>
                        <a:latin typeface="DM Sans Bold" charset="0"/>
                      </a:endParaRPr>
                    </a:p>
                  </a:txBody>
                  <a:tcPr marL="2833" marR="2833" marT="28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spcBef>
                          <a:spcPts val="0"/>
                        </a:spcBef>
                        <a:spcAft>
                          <a:spcPts val="0"/>
                        </a:spcAft>
                      </a:pPr>
                      <a:r>
                        <a:rPr lang="en-US" sz="1200" b="1" i="0" u="none" strike="noStrike">
                          <a:solidFill>
                            <a:srgbClr val="000000"/>
                          </a:solidFill>
                          <a:effectLst/>
                          <a:highlight>
                            <a:srgbClr val="FFE699"/>
                          </a:highlight>
                          <a:latin typeface="DM Sans Bold" charset="0"/>
                        </a:rPr>
                        <a:t>2023-2024 Est. Surplus Lines Taxes/Fees</a:t>
                      </a:r>
                      <a:endParaRPr lang="en-US" sz="1200" b="0" i="0" u="none" strike="noStrike">
                        <a:effectLst/>
                        <a:highlight>
                          <a:srgbClr val="FFE699"/>
                        </a:highlight>
                        <a:latin typeface="DM Sans Bold" charset="0"/>
                      </a:endParaRPr>
                    </a:p>
                  </a:txBody>
                  <a:tcPr marL="2833" marR="2833" marT="28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spcBef>
                          <a:spcPts val="0"/>
                        </a:spcBef>
                        <a:spcAft>
                          <a:spcPts val="0"/>
                        </a:spcAft>
                      </a:pPr>
                      <a:r>
                        <a:rPr lang="en-US" sz="1200" b="1" i="0" u="none" strike="noStrike">
                          <a:solidFill>
                            <a:srgbClr val="000000"/>
                          </a:solidFill>
                          <a:effectLst/>
                          <a:highlight>
                            <a:srgbClr val="FFE699"/>
                          </a:highlight>
                          <a:latin typeface="DM Sans Bold" charset="0"/>
                        </a:rPr>
                        <a:t>2023-2024 Alliant Estimated Grand Total</a:t>
                      </a:r>
                      <a:endParaRPr lang="en-US" sz="1200" b="0" i="0" u="none" strike="noStrike">
                        <a:effectLst/>
                        <a:highlight>
                          <a:srgbClr val="FFE699"/>
                        </a:highlight>
                        <a:latin typeface="DM Sans Bold" charset="0"/>
                      </a:endParaRPr>
                    </a:p>
                  </a:txBody>
                  <a:tcPr marL="2833" marR="2833" marT="28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spcBef>
                          <a:spcPts val="0"/>
                        </a:spcBef>
                        <a:spcAft>
                          <a:spcPts val="0"/>
                        </a:spcAft>
                      </a:pPr>
                      <a:r>
                        <a:rPr lang="en-US" sz="1200" b="1" i="0" u="none" strike="noStrike">
                          <a:solidFill>
                            <a:srgbClr val="000000"/>
                          </a:solidFill>
                          <a:effectLst/>
                          <a:highlight>
                            <a:srgbClr val="FFFF00"/>
                          </a:highlight>
                          <a:latin typeface="DM Sans Bold" charset="0"/>
                        </a:rPr>
                        <a:t>2023-2024 Actual Grand Total</a:t>
                      </a:r>
                      <a:endParaRPr lang="en-US" sz="1200" b="0" i="0" u="none" strike="noStrike">
                        <a:effectLst/>
                        <a:highlight>
                          <a:srgbClr val="FFFF00"/>
                        </a:highlight>
                        <a:latin typeface="DM Sans Bold" charset="0"/>
                      </a:endParaRPr>
                    </a:p>
                  </a:txBody>
                  <a:tcPr marL="2833" marR="2833" marT="28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spcBef>
                          <a:spcPts val="0"/>
                        </a:spcBef>
                        <a:spcAft>
                          <a:spcPts val="0"/>
                        </a:spcAft>
                      </a:pPr>
                      <a:r>
                        <a:rPr lang="en-US" sz="1200" b="1" i="0" u="none" strike="noStrike">
                          <a:solidFill>
                            <a:srgbClr val="000000"/>
                          </a:solidFill>
                          <a:effectLst/>
                          <a:latin typeface="DM Sans Bold" charset="0"/>
                        </a:rPr>
                        <a:t>Erika Notes</a:t>
                      </a:r>
                      <a:endParaRPr lang="en-US" sz="1200" b="0" i="0" u="none" strike="noStrike">
                        <a:effectLst/>
                        <a:latin typeface="DM Sans Bold" charset="0"/>
                      </a:endParaRPr>
                    </a:p>
                  </a:txBody>
                  <a:tcPr marL="2833" marR="2833" marT="28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29670780"/>
                  </a:ext>
                </a:extLst>
              </a:tr>
              <a:tr h="597404">
                <a:tc>
                  <a:txBody>
                    <a:bodyPr/>
                    <a:lstStyle/>
                    <a:p>
                      <a:pPr algn="l" fontAlgn="ctr">
                        <a:spcBef>
                          <a:spcPts val="0"/>
                        </a:spcBef>
                        <a:spcAft>
                          <a:spcPts val="0"/>
                        </a:spcAft>
                      </a:pPr>
                      <a:r>
                        <a:rPr lang="en-US" sz="1200" b="0" i="0" u="none" strike="noStrike" dirty="0">
                          <a:solidFill>
                            <a:srgbClr val="000000"/>
                          </a:solidFill>
                          <a:effectLst/>
                          <a:latin typeface="DM Sans Bold" charset="0"/>
                        </a:rPr>
                        <a:t>Property</a:t>
                      </a:r>
                      <a:endParaRPr lang="en-US" sz="1200" b="0" i="0" u="none" strike="noStrike" dirty="0">
                        <a:effectLst/>
                        <a:latin typeface="DM Sans Bold" charset="0"/>
                      </a:endParaRPr>
                    </a:p>
                  </a:txBody>
                  <a:tcPr marL="2833" marR="2833" marT="28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spcBef>
                          <a:spcPts val="0"/>
                        </a:spcBef>
                        <a:spcAft>
                          <a:spcPts val="0"/>
                        </a:spcAft>
                      </a:pPr>
                      <a:r>
                        <a:rPr lang="en-US" sz="1200" b="0" i="0" u="none" strike="noStrike">
                          <a:solidFill>
                            <a:srgbClr val="000000"/>
                          </a:solidFill>
                          <a:effectLst/>
                          <a:latin typeface="DM Sans Bold" charset="0"/>
                        </a:rPr>
                        <a:t>$789,484 </a:t>
                      </a:r>
                      <a:endParaRPr lang="en-US" sz="1200" b="0" i="0" u="none" strike="noStrike">
                        <a:effectLst/>
                        <a:latin typeface="DM Sans Bold" charset="0"/>
                      </a:endParaRPr>
                    </a:p>
                  </a:txBody>
                  <a:tcPr marL="2833" marR="2833" marT="28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spcBef>
                          <a:spcPts val="0"/>
                        </a:spcBef>
                        <a:spcAft>
                          <a:spcPts val="0"/>
                        </a:spcAft>
                      </a:pPr>
                      <a:r>
                        <a:rPr lang="en-US" sz="1200" b="0" i="0" u="none" strike="noStrike">
                          <a:solidFill>
                            <a:srgbClr val="000000"/>
                          </a:solidFill>
                          <a:effectLst/>
                          <a:latin typeface="DM Sans Bold" charset="0"/>
                        </a:rPr>
                        <a:t>$891,897 </a:t>
                      </a:r>
                      <a:endParaRPr lang="en-US" sz="1200" b="0" i="0" u="none" strike="noStrike">
                        <a:effectLst/>
                        <a:latin typeface="DM Sans Bold" charset="0"/>
                      </a:endParaRPr>
                    </a:p>
                  </a:txBody>
                  <a:tcPr marL="2833" marR="2833" marT="28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spcBef>
                          <a:spcPts val="0"/>
                        </a:spcBef>
                        <a:spcAft>
                          <a:spcPts val="0"/>
                        </a:spcAft>
                      </a:pPr>
                      <a:r>
                        <a:rPr lang="en-US" sz="1200" b="0" i="0" u="none" strike="noStrike">
                          <a:solidFill>
                            <a:srgbClr val="000000"/>
                          </a:solidFill>
                          <a:effectLst/>
                          <a:latin typeface="DM Sans Bold" charset="0"/>
                        </a:rPr>
                        <a:t>$2,500,000 </a:t>
                      </a:r>
                      <a:endParaRPr lang="en-US" sz="1200" b="0" i="0" u="none" strike="noStrike">
                        <a:effectLst/>
                        <a:latin typeface="DM Sans Bold" charset="0"/>
                      </a:endParaRPr>
                    </a:p>
                  </a:txBody>
                  <a:tcPr marL="2833" marR="2833" marT="28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spcBef>
                          <a:spcPts val="0"/>
                        </a:spcBef>
                        <a:spcAft>
                          <a:spcPts val="0"/>
                        </a:spcAft>
                      </a:pPr>
                      <a:r>
                        <a:rPr lang="en-US" sz="1200" b="0" i="0" u="none" strike="noStrike">
                          <a:solidFill>
                            <a:srgbClr val="000000"/>
                          </a:solidFill>
                          <a:effectLst/>
                          <a:latin typeface="DM Sans Bold" charset="0"/>
                        </a:rPr>
                        <a:t>$50,250 </a:t>
                      </a:r>
                      <a:endParaRPr lang="en-US" sz="1200" b="0" i="0" u="none" strike="noStrike">
                        <a:effectLst/>
                        <a:latin typeface="DM Sans Bold" charset="0"/>
                      </a:endParaRPr>
                    </a:p>
                  </a:txBody>
                  <a:tcPr marL="2833" marR="2833" marT="28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spcBef>
                          <a:spcPts val="0"/>
                        </a:spcBef>
                        <a:spcAft>
                          <a:spcPts val="0"/>
                        </a:spcAft>
                      </a:pPr>
                      <a:r>
                        <a:rPr lang="en-US" sz="1200" b="0" i="0" u="none" strike="noStrike">
                          <a:solidFill>
                            <a:srgbClr val="000000"/>
                          </a:solidFill>
                          <a:effectLst/>
                          <a:latin typeface="DM Sans Bold" charset="0"/>
                        </a:rPr>
                        <a:t>$2,550,250 </a:t>
                      </a:r>
                      <a:endParaRPr lang="en-US" sz="1200" b="0" i="0" u="none" strike="noStrike">
                        <a:effectLst/>
                        <a:latin typeface="DM Sans Bold" charset="0"/>
                      </a:endParaRPr>
                    </a:p>
                  </a:txBody>
                  <a:tcPr marL="2833" marR="2833" marT="28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spcBef>
                          <a:spcPts val="0"/>
                        </a:spcBef>
                        <a:spcAft>
                          <a:spcPts val="0"/>
                        </a:spcAft>
                      </a:pPr>
                      <a:r>
                        <a:rPr lang="en-US" sz="1200" b="0" i="0" u="none" strike="noStrike">
                          <a:solidFill>
                            <a:srgbClr val="000000"/>
                          </a:solidFill>
                          <a:effectLst/>
                          <a:latin typeface="DM Sans Bold" charset="0"/>
                        </a:rPr>
                        <a:t>$1,453,205 </a:t>
                      </a:r>
                      <a:endParaRPr lang="en-US" sz="1200" b="0" i="0" u="none" strike="noStrike">
                        <a:effectLst/>
                        <a:latin typeface="DM Sans Bold" charset="0"/>
                      </a:endParaRPr>
                    </a:p>
                  </a:txBody>
                  <a:tcPr marL="2833" marR="2833" marT="28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US" sz="1200" b="1" i="0" u="none" strike="noStrike">
                          <a:solidFill>
                            <a:srgbClr val="000000"/>
                          </a:solidFill>
                          <a:effectLst/>
                          <a:latin typeface="DM Sans Bold" charset="0"/>
                        </a:rPr>
                        <a:t>HAI Group</a:t>
                      </a:r>
                      <a:r>
                        <a:rPr lang="en-US" sz="1200" b="0" i="0" u="none" strike="noStrike">
                          <a:solidFill>
                            <a:srgbClr val="000000"/>
                          </a:solidFill>
                          <a:effectLst/>
                          <a:latin typeface="DM Sans Bold" charset="0"/>
                        </a:rPr>
                        <a:t> - Unable to cover JCN and Prairie Oaks - Waiting to ensure Arlington CRC is covered</a:t>
                      </a:r>
                      <a:endParaRPr lang="en-US" sz="1200" b="0" i="0" u="none" strike="noStrike">
                        <a:effectLst/>
                        <a:latin typeface="DM Sans Bold" charset="0"/>
                      </a:endParaRPr>
                    </a:p>
                  </a:txBody>
                  <a:tcPr marL="2833" marR="2833" marT="28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64977042"/>
                  </a:ext>
                </a:extLst>
              </a:tr>
              <a:tr h="597404">
                <a:tc>
                  <a:txBody>
                    <a:bodyPr/>
                    <a:lstStyle/>
                    <a:p>
                      <a:pPr algn="l" fontAlgn="ctr">
                        <a:spcBef>
                          <a:spcPts val="0"/>
                        </a:spcBef>
                        <a:spcAft>
                          <a:spcPts val="0"/>
                        </a:spcAft>
                      </a:pPr>
                      <a:r>
                        <a:rPr lang="en-US" sz="1200" b="0" i="0" u="none" strike="noStrike">
                          <a:solidFill>
                            <a:srgbClr val="000000"/>
                          </a:solidFill>
                          <a:effectLst/>
                          <a:latin typeface="DM Sans Bold" charset="0"/>
                        </a:rPr>
                        <a:t>Property - 6th Ave and Arlington Heights Apts only</a:t>
                      </a:r>
                      <a:endParaRPr lang="en-US" sz="1200" b="0" i="0" u="none" strike="noStrike">
                        <a:effectLst/>
                        <a:latin typeface="DM Sans Bold" charset="0"/>
                      </a:endParaRPr>
                    </a:p>
                  </a:txBody>
                  <a:tcPr marL="2833" marR="2833" marT="28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spcBef>
                          <a:spcPts val="0"/>
                        </a:spcBef>
                        <a:spcAft>
                          <a:spcPts val="0"/>
                        </a:spcAft>
                      </a:pPr>
                      <a:r>
                        <a:rPr lang="en-US" sz="1200" b="0" i="0" u="none" strike="noStrike">
                          <a:solidFill>
                            <a:srgbClr val="000000"/>
                          </a:solidFill>
                          <a:effectLst/>
                          <a:latin typeface="DM Sans Bold" charset="0"/>
                        </a:rPr>
                        <a:t>Incl in Prop</a:t>
                      </a:r>
                      <a:endParaRPr lang="en-US" sz="1200" b="0" i="0" u="none" strike="noStrike">
                        <a:effectLst/>
                        <a:latin typeface="DM Sans Bold" charset="0"/>
                      </a:endParaRPr>
                    </a:p>
                  </a:txBody>
                  <a:tcPr marL="2833" marR="2833" marT="28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spcBef>
                          <a:spcPts val="0"/>
                        </a:spcBef>
                        <a:spcAft>
                          <a:spcPts val="0"/>
                        </a:spcAft>
                      </a:pPr>
                      <a:r>
                        <a:rPr lang="en-US" sz="1200" b="0" i="0" u="none" strike="noStrike">
                          <a:solidFill>
                            <a:srgbClr val="000000"/>
                          </a:solidFill>
                          <a:effectLst/>
                          <a:latin typeface="DM Sans Bold" charset="0"/>
                        </a:rPr>
                        <a:t>$107,160 </a:t>
                      </a:r>
                      <a:endParaRPr lang="en-US" sz="1200" b="0" i="0" u="none" strike="noStrike">
                        <a:effectLst/>
                        <a:latin typeface="DM Sans Bold" charset="0"/>
                      </a:endParaRPr>
                    </a:p>
                  </a:txBody>
                  <a:tcPr marL="2833" marR="2833" marT="28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US" sz="1200" b="0" i="0" u="none" strike="noStrike">
                          <a:solidFill>
                            <a:srgbClr val="000000"/>
                          </a:solidFill>
                          <a:effectLst/>
                          <a:highlight>
                            <a:srgbClr val="D0CECE"/>
                          </a:highlight>
                          <a:latin typeface="DM Sans Bold" charset="0"/>
                        </a:rPr>
                        <a:t> </a:t>
                      </a:r>
                      <a:endParaRPr lang="en-US" sz="1200" b="0" i="0" u="none" strike="noStrike">
                        <a:effectLst/>
                        <a:highlight>
                          <a:srgbClr val="D0CECE"/>
                        </a:highlight>
                        <a:latin typeface="DM Sans Bold" charset="0"/>
                      </a:endParaRPr>
                    </a:p>
                  </a:txBody>
                  <a:tcPr marL="2833" marR="2833" marT="28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spcBef>
                          <a:spcPts val="0"/>
                        </a:spcBef>
                        <a:spcAft>
                          <a:spcPts val="0"/>
                        </a:spcAft>
                      </a:pPr>
                      <a:r>
                        <a:rPr lang="en-US" sz="1200" b="0" i="0" u="none" strike="noStrike">
                          <a:solidFill>
                            <a:srgbClr val="000000"/>
                          </a:solidFill>
                          <a:effectLst/>
                          <a:highlight>
                            <a:srgbClr val="D0CECE"/>
                          </a:highlight>
                          <a:latin typeface="DM Sans Bold" charset="0"/>
                        </a:rPr>
                        <a:t> </a:t>
                      </a:r>
                      <a:endParaRPr lang="en-US" sz="1200" b="0" i="0" u="none" strike="noStrike">
                        <a:effectLst/>
                        <a:highlight>
                          <a:srgbClr val="D0CECE"/>
                        </a:highlight>
                        <a:latin typeface="DM Sans Bold" charset="0"/>
                      </a:endParaRPr>
                    </a:p>
                  </a:txBody>
                  <a:tcPr marL="2833" marR="2833" marT="28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spcBef>
                          <a:spcPts val="0"/>
                        </a:spcBef>
                        <a:spcAft>
                          <a:spcPts val="0"/>
                        </a:spcAft>
                      </a:pPr>
                      <a:r>
                        <a:rPr lang="en-US" sz="1200" b="0" i="0" u="none" strike="noStrike">
                          <a:solidFill>
                            <a:srgbClr val="000000"/>
                          </a:solidFill>
                          <a:effectLst/>
                          <a:highlight>
                            <a:srgbClr val="D0CECE"/>
                          </a:highlight>
                          <a:latin typeface="DM Sans Bold" charset="0"/>
                        </a:rPr>
                        <a:t> </a:t>
                      </a:r>
                      <a:endParaRPr lang="en-US" sz="1200" b="0" i="0" u="none" strike="noStrike">
                        <a:effectLst/>
                        <a:highlight>
                          <a:srgbClr val="D0CECE"/>
                        </a:highlight>
                        <a:latin typeface="DM Sans Bold" charset="0"/>
                      </a:endParaRPr>
                    </a:p>
                  </a:txBody>
                  <a:tcPr marL="2833" marR="2833" marT="28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spcBef>
                          <a:spcPts val="0"/>
                        </a:spcBef>
                        <a:spcAft>
                          <a:spcPts val="0"/>
                        </a:spcAft>
                      </a:pPr>
                      <a:r>
                        <a:rPr lang="en-US" sz="1200" b="0" i="0" u="none" strike="noStrike">
                          <a:solidFill>
                            <a:srgbClr val="000000"/>
                          </a:solidFill>
                          <a:effectLst/>
                          <a:highlight>
                            <a:srgbClr val="D0CECE"/>
                          </a:highlight>
                          <a:latin typeface="DM Sans Bold" charset="0"/>
                        </a:rPr>
                        <a:t> </a:t>
                      </a:r>
                      <a:endParaRPr lang="en-US" sz="1200" b="0" i="0" u="none" strike="noStrike">
                        <a:effectLst/>
                        <a:highlight>
                          <a:srgbClr val="D0CECE"/>
                        </a:highlight>
                        <a:latin typeface="DM Sans Bold" charset="0"/>
                      </a:endParaRPr>
                    </a:p>
                  </a:txBody>
                  <a:tcPr marL="2833" marR="2833" marT="28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spcBef>
                          <a:spcPts val="0"/>
                        </a:spcBef>
                        <a:spcAft>
                          <a:spcPts val="0"/>
                        </a:spcAft>
                      </a:pPr>
                      <a:r>
                        <a:rPr lang="en-US" sz="1200" b="1" i="0" u="none" strike="noStrike">
                          <a:solidFill>
                            <a:srgbClr val="000000"/>
                          </a:solidFill>
                          <a:effectLst/>
                          <a:latin typeface="DM Sans Bold" charset="0"/>
                        </a:rPr>
                        <a:t>HAI Group</a:t>
                      </a:r>
                      <a:r>
                        <a:rPr lang="en-US" sz="1200" b="0" i="0" u="none" strike="noStrike">
                          <a:solidFill>
                            <a:srgbClr val="000000"/>
                          </a:solidFill>
                          <a:effectLst/>
                          <a:latin typeface="DM Sans Bold" charset="0"/>
                        </a:rPr>
                        <a:t> Property covered</a:t>
                      </a:r>
                      <a:endParaRPr lang="en-US" sz="1200" b="0" i="0" u="none" strike="noStrike">
                        <a:effectLst/>
                        <a:latin typeface="DM Sans Bold" charset="0"/>
                      </a:endParaRPr>
                    </a:p>
                  </a:txBody>
                  <a:tcPr marL="2833" marR="2833" marT="28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52611443"/>
                  </a:ext>
                </a:extLst>
              </a:tr>
              <a:tr h="333284">
                <a:tc>
                  <a:txBody>
                    <a:bodyPr/>
                    <a:lstStyle/>
                    <a:p>
                      <a:pPr algn="l" fontAlgn="ctr">
                        <a:spcBef>
                          <a:spcPts val="0"/>
                        </a:spcBef>
                        <a:spcAft>
                          <a:spcPts val="0"/>
                        </a:spcAft>
                      </a:pPr>
                      <a:r>
                        <a:rPr lang="en-US" sz="1200" b="0" i="0" u="none" strike="noStrike">
                          <a:solidFill>
                            <a:srgbClr val="000000"/>
                          </a:solidFill>
                          <a:effectLst/>
                          <a:latin typeface="DM Sans Bold" charset="0"/>
                        </a:rPr>
                        <a:t>Property - JCN</a:t>
                      </a:r>
                      <a:endParaRPr lang="en-US" sz="1200" b="0" i="0" u="none" strike="noStrike">
                        <a:effectLst/>
                        <a:latin typeface="DM Sans Bold" charset="0"/>
                      </a:endParaRPr>
                    </a:p>
                  </a:txBody>
                  <a:tcPr marL="2833" marR="2833" marT="28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spcBef>
                          <a:spcPts val="0"/>
                        </a:spcBef>
                        <a:spcAft>
                          <a:spcPts val="0"/>
                        </a:spcAft>
                      </a:pPr>
                      <a:r>
                        <a:rPr lang="en-US" sz="1200" b="0" i="0" u="none" strike="noStrike">
                          <a:solidFill>
                            <a:srgbClr val="000000"/>
                          </a:solidFill>
                          <a:effectLst/>
                          <a:highlight>
                            <a:srgbClr val="D0CECE"/>
                          </a:highlight>
                          <a:latin typeface="DM Sans Bold" charset="0"/>
                        </a:rPr>
                        <a:t> </a:t>
                      </a:r>
                      <a:endParaRPr lang="en-US" sz="1200" b="0" i="0" u="none" strike="noStrike">
                        <a:effectLst/>
                        <a:highlight>
                          <a:srgbClr val="D0CECE"/>
                        </a:highlight>
                        <a:latin typeface="DM Sans Bold" charset="0"/>
                      </a:endParaRPr>
                    </a:p>
                  </a:txBody>
                  <a:tcPr marL="2833" marR="2833" marT="28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spcBef>
                          <a:spcPts val="0"/>
                        </a:spcBef>
                        <a:spcAft>
                          <a:spcPts val="0"/>
                        </a:spcAft>
                      </a:pPr>
                      <a:r>
                        <a:rPr lang="en-US" sz="1200" b="0" i="0" u="none" strike="noStrike">
                          <a:solidFill>
                            <a:srgbClr val="000000"/>
                          </a:solidFill>
                          <a:effectLst/>
                          <a:highlight>
                            <a:srgbClr val="D0CECE"/>
                          </a:highlight>
                          <a:latin typeface="DM Sans Bold" charset="0"/>
                        </a:rPr>
                        <a:t> </a:t>
                      </a:r>
                      <a:endParaRPr lang="en-US" sz="1200" b="0" i="0" u="none" strike="noStrike">
                        <a:effectLst/>
                        <a:highlight>
                          <a:srgbClr val="D0CECE"/>
                        </a:highlight>
                        <a:latin typeface="DM Sans Bold" charset="0"/>
                      </a:endParaRPr>
                    </a:p>
                  </a:txBody>
                  <a:tcPr marL="2833" marR="2833" marT="28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spcBef>
                          <a:spcPts val="0"/>
                        </a:spcBef>
                        <a:spcAft>
                          <a:spcPts val="0"/>
                        </a:spcAft>
                      </a:pPr>
                      <a:r>
                        <a:rPr lang="en-US" sz="1200" b="0" i="0" u="none" strike="noStrike">
                          <a:solidFill>
                            <a:srgbClr val="000000"/>
                          </a:solidFill>
                          <a:effectLst/>
                          <a:highlight>
                            <a:srgbClr val="D0CECE"/>
                          </a:highlight>
                          <a:latin typeface="DM Sans Bold" charset="0"/>
                        </a:rPr>
                        <a:t> </a:t>
                      </a:r>
                      <a:endParaRPr lang="en-US" sz="1200" b="0" i="0" u="none" strike="noStrike">
                        <a:effectLst/>
                        <a:highlight>
                          <a:srgbClr val="D0CECE"/>
                        </a:highlight>
                        <a:latin typeface="DM Sans Bold" charset="0"/>
                      </a:endParaRPr>
                    </a:p>
                  </a:txBody>
                  <a:tcPr marL="2833" marR="2833" marT="28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spcBef>
                          <a:spcPts val="0"/>
                        </a:spcBef>
                        <a:spcAft>
                          <a:spcPts val="0"/>
                        </a:spcAft>
                      </a:pPr>
                      <a:r>
                        <a:rPr lang="en-US" sz="1200" b="0" i="0" u="none" strike="noStrike">
                          <a:solidFill>
                            <a:srgbClr val="000000"/>
                          </a:solidFill>
                          <a:effectLst/>
                          <a:highlight>
                            <a:srgbClr val="D0CECE"/>
                          </a:highlight>
                          <a:latin typeface="DM Sans Bold" charset="0"/>
                        </a:rPr>
                        <a:t> </a:t>
                      </a:r>
                      <a:endParaRPr lang="en-US" sz="1200" b="0" i="0" u="none" strike="noStrike">
                        <a:effectLst/>
                        <a:highlight>
                          <a:srgbClr val="D0CECE"/>
                        </a:highlight>
                        <a:latin typeface="DM Sans Bold" charset="0"/>
                      </a:endParaRPr>
                    </a:p>
                  </a:txBody>
                  <a:tcPr marL="2833" marR="2833" marT="28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spcBef>
                          <a:spcPts val="0"/>
                        </a:spcBef>
                        <a:spcAft>
                          <a:spcPts val="0"/>
                        </a:spcAft>
                      </a:pPr>
                      <a:r>
                        <a:rPr lang="en-US" sz="1200" b="0" i="0" u="none" strike="noStrike">
                          <a:solidFill>
                            <a:srgbClr val="000000"/>
                          </a:solidFill>
                          <a:effectLst/>
                          <a:highlight>
                            <a:srgbClr val="D0CECE"/>
                          </a:highlight>
                          <a:latin typeface="DM Sans Bold" charset="0"/>
                        </a:rPr>
                        <a:t> </a:t>
                      </a:r>
                      <a:endParaRPr lang="en-US" sz="1200" b="0" i="0" u="none" strike="noStrike">
                        <a:effectLst/>
                        <a:highlight>
                          <a:srgbClr val="D0CECE"/>
                        </a:highlight>
                        <a:latin typeface="DM Sans Bold" charset="0"/>
                      </a:endParaRPr>
                    </a:p>
                  </a:txBody>
                  <a:tcPr marL="2833" marR="2833" marT="28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r" fontAlgn="b">
                        <a:spcBef>
                          <a:spcPts val="0"/>
                        </a:spcBef>
                        <a:spcAft>
                          <a:spcPts val="0"/>
                        </a:spcAft>
                      </a:pPr>
                      <a:r>
                        <a:rPr lang="en-US" sz="1200" b="0" i="0" u="none" strike="noStrike">
                          <a:solidFill>
                            <a:srgbClr val="000000"/>
                          </a:solidFill>
                          <a:effectLst/>
                          <a:latin typeface="DM Sans Bold" charset="0"/>
                        </a:rPr>
                        <a:t>$55,279 </a:t>
                      </a:r>
                      <a:endParaRPr lang="en-US" sz="1200" b="0" i="0" u="none" strike="noStrike">
                        <a:effectLst/>
                        <a:latin typeface="DM Sans Bold" charset="0"/>
                      </a:endParaRPr>
                    </a:p>
                  </a:txBody>
                  <a:tcPr marL="2833" marR="2833" marT="28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US" sz="1200" b="1" i="0" u="none" strike="noStrike">
                          <a:solidFill>
                            <a:srgbClr val="000000"/>
                          </a:solidFill>
                          <a:effectLst/>
                          <a:latin typeface="DM Sans Bold" charset="0"/>
                        </a:rPr>
                        <a:t>Alliant - </a:t>
                      </a:r>
                      <a:r>
                        <a:rPr lang="en-US" sz="1200" b="0" i="0" u="none" strike="noStrike">
                          <a:solidFill>
                            <a:srgbClr val="000000"/>
                          </a:solidFill>
                          <a:effectLst/>
                          <a:latin typeface="DM Sans Bold" charset="0"/>
                        </a:rPr>
                        <a:t>HAI Group wouldn't cover due to risk</a:t>
                      </a:r>
                      <a:endParaRPr lang="en-US" sz="1200" b="0" i="0" u="none" strike="noStrike">
                        <a:effectLst/>
                        <a:latin typeface="DM Sans Bold" charset="0"/>
                      </a:endParaRPr>
                    </a:p>
                  </a:txBody>
                  <a:tcPr marL="2833" marR="2833" marT="28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55959729"/>
                  </a:ext>
                </a:extLst>
              </a:tr>
              <a:tr h="333284">
                <a:tc>
                  <a:txBody>
                    <a:bodyPr/>
                    <a:lstStyle/>
                    <a:p>
                      <a:pPr algn="l" fontAlgn="ctr">
                        <a:spcBef>
                          <a:spcPts val="0"/>
                        </a:spcBef>
                        <a:spcAft>
                          <a:spcPts val="0"/>
                        </a:spcAft>
                      </a:pPr>
                      <a:r>
                        <a:rPr lang="en-US" sz="1200" b="0" i="0" u="none" strike="noStrike">
                          <a:solidFill>
                            <a:srgbClr val="000000"/>
                          </a:solidFill>
                          <a:effectLst/>
                          <a:latin typeface="DM Sans Bold" charset="0"/>
                        </a:rPr>
                        <a:t>GL/Excess - JCN</a:t>
                      </a:r>
                      <a:endParaRPr lang="en-US" sz="1200" b="0" i="0" u="none" strike="noStrike">
                        <a:effectLst/>
                        <a:latin typeface="DM Sans Bold" charset="0"/>
                      </a:endParaRPr>
                    </a:p>
                  </a:txBody>
                  <a:tcPr marL="2833" marR="2833" marT="28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spcBef>
                          <a:spcPts val="0"/>
                        </a:spcBef>
                        <a:spcAft>
                          <a:spcPts val="0"/>
                        </a:spcAft>
                      </a:pPr>
                      <a:r>
                        <a:rPr lang="en-US" sz="1200" b="0" i="0" u="none" strike="noStrike">
                          <a:solidFill>
                            <a:srgbClr val="000000"/>
                          </a:solidFill>
                          <a:effectLst/>
                          <a:highlight>
                            <a:srgbClr val="D0CECE"/>
                          </a:highlight>
                          <a:latin typeface="DM Sans Bold" charset="0"/>
                        </a:rPr>
                        <a:t> </a:t>
                      </a:r>
                      <a:endParaRPr lang="en-US" sz="1200" b="0" i="0" u="none" strike="noStrike">
                        <a:effectLst/>
                        <a:highlight>
                          <a:srgbClr val="D0CECE"/>
                        </a:highlight>
                        <a:latin typeface="DM Sans Bold" charset="0"/>
                      </a:endParaRPr>
                    </a:p>
                  </a:txBody>
                  <a:tcPr marL="2833" marR="2833" marT="28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spcBef>
                          <a:spcPts val="0"/>
                        </a:spcBef>
                        <a:spcAft>
                          <a:spcPts val="0"/>
                        </a:spcAft>
                      </a:pPr>
                      <a:r>
                        <a:rPr lang="en-US" sz="1200" b="0" i="0" u="none" strike="noStrike">
                          <a:solidFill>
                            <a:srgbClr val="000000"/>
                          </a:solidFill>
                          <a:effectLst/>
                          <a:highlight>
                            <a:srgbClr val="D0CECE"/>
                          </a:highlight>
                          <a:latin typeface="DM Sans Bold" charset="0"/>
                        </a:rPr>
                        <a:t> </a:t>
                      </a:r>
                      <a:endParaRPr lang="en-US" sz="1200" b="0" i="0" u="none" strike="noStrike">
                        <a:effectLst/>
                        <a:highlight>
                          <a:srgbClr val="D0CECE"/>
                        </a:highlight>
                        <a:latin typeface="DM Sans Bold" charset="0"/>
                      </a:endParaRPr>
                    </a:p>
                  </a:txBody>
                  <a:tcPr marL="2833" marR="2833" marT="28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spcBef>
                          <a:spcPts val="0"/>
                        </a:spcBef>
                        <a:spcAft>
                          <a:spcPts val="0"/>
                        </a:spcAft>
                      </a:pPr>
                      <a:r>
                        <a:rPr lang="en-US" sz="1200" b="0" i="0" u="none" strike="noStrike">
                          <a:solidFill>
                            <a:srgbClr val="000000"/>
                          </a:solidFill>
                          <a:effectLst/>
                          <a:highlight>
                            <a:srgbClr val="D0CECE"/>
                          </a:highlight>
                          <a:latin typeface="DM Sans Bold" charset="0"/>
                        </a:rPr>
                        <a:t> </a:t>
                      </a:r>
                      <a:endParaRPr lang="en-US" sz="1200" b="0" i="0" u="none" strike="noStrike">
                        <a:effectLst/>
                        <a:highlight>
                          <a:srgbClr val="D0CECE"/>
                        </a:highlight>
                        <a:latin typeface="DM Sans Bold" charset="0"/>
                      </a:endParaRPr>
                    </a:p>
                  </a:txBody>
                  <a:tcPr marL="2833" marR="2833" marT="28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spcBef>
                          <a:spcPts val="0"/>
                        </a:spcBef>
                        <a:spcAft>
                          <a:spcPts val="0"/>
                        </a:spcAft>
                      </a:pPr>
                      <a:r>
                        <a:rPr lang="en-US" sz="1200" b="0" i="0" u="none" strike="noStrike">
                          <a:solidFill>
                            <a:srgbClr val="000000"/>
                          </a:solidFill>
                          <a:effectLst/>
                          <a:highlight>
                            <a:srgbClr val="D0CECE"/>
                          </a:highlight>
                          <a:latin typeface="DM Sans Bold" charset="0"/>
                        </a:rPr>
                        <a:t> </a:t>
                      </a:r>
                      <a:endParaRPr lang="en-US" sz="1200" b="0" i="0" u="none" strike="noStrike">
                        <a:effectLst/>
                        <a:highlight>
                          <a:srgbClr val="D0CECE"/>
                        </a:highlight>
                        <a:latin typeface="DM Sans Bold" charset="0"/>
                      </a:endParaRPr>
                    </a:p>
                  </a:txBody>
                  <a:tcPr marL="2833" marR="2833" marT="28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spcBef>
                          <a:spcPts val="0"/>
                        </a:spcBef>
                        <a:spcAft>
                          <a:spcPts val="0"/>
                        </a:spcAft>
                      </a:pPr>
                      <a:r>
                        <a:rPr lang="en-US" sz="1200" b="0" i="0" u="none" strike="noStrike">
                          <a:solidFill>
                            <a:srgbClr val="000000"/>
                          </a:solidFill>
                          <a:effectLst/>
                          <a:highlight>
                            <a:srgbClr val="D0CECE"/>
                          </a:highlight>
                          <a:latin typeface="DM Sans Bold" charset="0"/>
                        </a:rPr>
                        <a:t> </a:t>
                      </a:r>
                      <a:endParaRPr lang="en-US" sz="1200" b="0" i="0" u="none" strike="noStrike">
                        <a:effectLst/>
                        <a:highlight>
                          <a:srgbClr val="D0CECE"/>
                        </a:highlight>
                        <a:latin typeface="DM Sans Bold" charset="0"/>
                      </a:endParaRPr>
                    </a:p>
                  </a:txBody>
                  <a:tcPr marL="2833" marR="2833" marT="28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r" fontAlgn="b">
                        <a:spcBef>
                          <a:spcPts val="0"/>
                        </a:spcBef>
                        <a:spcAft>
                          <a:spcPts val="0"/>
                        </a:spcAft>
                      </a:pPr>
                      <a:r>
                        <a:rPr lang="en-US" sz="1200" b="0" i="0" u="none" strike="noStrike" dirty="0">
                          <a:solidFill>
                            <a:srgbClr val="000000"/>
                          </a:solidFill>
                          <a:effectLst/>
                          <a:latin typeface="DM Sans Bold" charset="0"/>
                        </a:rPr>
                        <a:t>$55,187 </a:t>
                      </a:r>
                      <a:endParaRPr lang="en-US" sz="1200" b="0" i="0" u="none" strike="noStrike" dirty="0">
                        <a:effectLst/>
                        <a:latin typeface="DM Sans Bold" charset="0"/>
                      </a:endParaRPr>
                    </a:p>
                  </a:txBody>
                  <a:tcPr marL="2833" marR="2833" marT="28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US" sz="1200" b="1" i="0" u="none" strike="noStrike">
                          <a:solidFill>
                            <a:srgbClr val="000000"/>
                          </a:solidFill>
                          <a:effectLst/>
                          <a:latin typeface="DM Sans Bold" charset="0"/>
                        </a:rPr>
                        <a:t>Alliant - </a:t>
                      </a:r>
                      <a:r>
                        <a:rPr lang="en-US" sz="1200" b="0" i="0" u="none" strike="noStrike">
                          <a:solidFill>
                            <a:srgbClr val="000000"/>
                          </a:solidFill>
                          <a:effectLst/>
                          <a:latin typeface="DM Sans Bold" charset="0"/>
                        </a:rPr>
                        <a:t>HAI Group wouldn't cover due to risk</a:t>
                      </a:r>
                      <a:endParaRPr lang="en-US" sz="1200" b="0" i="0" u="none" strike="noStrike">
                        <a:effectLst/>
                        <a:latin typeface="DM Sans Bold" charset="0"/>
                      </a:endParaRPr>
                    </a:p>
                  </a:txBody>
                  <a:tcPr marL="2833" marR="2833" marT="28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96528734"/>
                  </a:ext>
                </a:extLst>
              </a:tr>
              <a:tr h="333284">
                <a:tc>
                  <a:txBody>
                    <a:bodyPr/>
                    <a:lstStyle/>
                    <a:p>
                      <a:pPr algn="l" fontAlgn="ctr">
                        <a:spcBef>
                          <a:spcPts val="0"/>
                        </a:spcBef>
                        <a:spcAft>
                          <a:spcPts val="0"/>
                        </a:spcAft>
                      </a:pPr>
                      <a:r>
                        <a:rPr lang="en-US" sz="1200" b="0" i="0" u="none" strike="noStrike">
                          <a:solidFill>
                            <a:srgbClr val="000000"/>
                          </a:solidFill>
                          <a:effectLst/>
                          <a:latin typeface="DM Sans Bold" charset="0"/>
                        </a:rPr>
                        <a:t>Property - Prairie Oaks</a:t>
                      </a:r>
                      <a:endParaRPr lang="en-US" sz="1200" b="0" i="0" u="none" strike="noStrike">
                        <a:effectLst/>
                        <a:latin typeface="DM Sans Bold" charset="0"/>
                      </a:endParaRPr>
                    </a:p>
                  </a:txBody>
                  <a:tcPr marL="2833" marR="2833" marT="28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spcBef>
                          <a:spcPts val="0"/>
                        </a:spcBef>
                        <a:spcAft>
                          <a:spcPts val="0"/>
                        </a:spcAft>
                      </a:pPr>
                      <a:r>
                        <a:rPr lang="en-US" sz="1200" b="0" i="0" u="none" strike="noStrike">
                          <a:solidFill>
                            <a:srgbClr val="000000"/>
                          </a:solidFill>
                          <a:effectLst/>
                          <a:highlight>
                            <a:srgbClr val="D0CECE"/>
                          </a:highlight>
                          <a:latin typeface="DM Sans Bold" charset="0"/>
                        </a:rPr>
                        <a:t> </a:t>
                      </a:r>
                      <a:endParaRPr lang="en-US" sz="1200" b="0" i="0" u="none" strike="noStrike">
                        <a:effectLst/>
                        <a:highlight>
                          <a:srgbClr val="D0CECE"/>
                        </a:highlight>
                        <a:latin typeface="DM Sans Bold" charset="0"/>
                      </a:endParaRPr>
                    </a:p>
                  </a:txBody>
                  <a:tcPr marL="2833" marR="2833" marT="28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spcBef>
                          <a:spcPts val="0"/>
                        </a:spcBef>
                        <a:spcAft>
                          <a:spcPts val="0"/>
                        </a:spcAft>
                      </a:pPr>
                      <a:r>
                        <a:rPr lang="en-US" sz="1200" b="0" i="0" u="none" strike="noStrike">
                          <a:solidFill>
                            <a:srgbClr val="000000"/>
                          </a:solidFill>
                          <a:effectLst/>
                          <a:highlight>
                            <a:srgbClr val="D0CECE"/>
                          </a:highlight>
                          <a:latin typeface="DM Sans Bold" charset="0"/>
                        </a:rPr>
                        <a:t> </a:t>
                      </a:r>
                      <a:endParaRPr lang="en-US" sz="1200" b="0" i="0" u="none" strike="noStrike">
                        <a:effectLst/>
                        <a:highlight>
                          <a:srgbClr val="D0CECE"/>
                        </a:highlight>
                        <a:latin typeface="DM Sans Bold" charset="0"/>
                      </a:endParaRPr>
                    </a:p>
                  </a:txBody>
                  <a:tcPr marL="2833" marR="2833" marT="28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spcBef>
                          <a:spcPts val="0"/>
                        </a:spcBef>
                        <a:spcAft>
                          <a:spcPts val="0"/>
                        </a:spcAft>
                      </a:pPr>
                      <a:r>
                        <a:rPr lang="en-US" sz="1200" b="0" i="0" u="none" strike="noStrike">
                          <a:solidFill>
                            <a:srgbClr val="000000"/>
                          </a:solidFill>
                          <a:effectLst/>
                          <a:highlight>
                            <a:srgbClr val="D0CECE"/>
                          </a:highlight>
                          <a:latin typeface="DM Sans Bold" charset="0"/>
                        </a:rPr>
                        <a:t> </a:t>
                      </a:r>
                      <a:endParaRPr lang="en-US" sz="1200" b="0" i="0" u="none" strike="noStrike">
                        <a:effectLst/>
                        <a:highlight>
                          <a:srgbClr val="D0CECE"/>
                        </a:highlight>
                        <a:latin typeface="DM Sans Bold" charset="0"/>
                      </a:endParaRPr>
                    </a:p>
                  </a:txBody>
                  <a:tcPr marL="2833" marR="2833" marT="28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spcBef>
                          <a:spcPts val="0"/>
                        </a:spcBef>
                        <a:spcAft>
                          <a:spcPts val="0"/>
                        </a:spcAft>
                      </a:pPr>
                      <a:r>
                        <a:rPr lang="en-US" sz="1200" b="0" i="0" u="none" strike="noStrike">
                          <a:solidFill>
                            <a:srgbClr val="000000"/>
                          </a:solidFill>
                          <a:effectLst/>
                          <a:highlight>
                            <a:srgbClr val="D0CECE"/>
                          </a:highlight>
                          <a:latin typeface="DM Sans Bold" charset="0"/>
                        </a:rPr>
                        <a:t> </a:t>
                      </a:r>
                      <a:endParaRPr lang="en-US" sz="1200" b="0" i="0" u="none" strike="noStrike">
                        <a:effectLst/>
                        <a:highlight>
                          <a:srgbClr val="D0CECE"/>
                        </a:highlight>
                        <a:latin typeface="DM Sans Bold" charset="0"/>
                      </a:endParaRPr>
                    </a:p>
                  </a:txBody>
                  <a:tcPr marL="2833" marR="2833" marT="28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spcBef>
                          <a:spcPts val="0"/>
                        </a:spcBef>
                        <a:spcAft>
                          <a:spcPts val="0"/>
                        </a:spcAft>
                      </a:pPr>
                      <a:r>
                        <a:rPr lang="en-US" sz="1200" b="0" i="0" u="none" strike="noStrike">
                          <a:solidFill>
                            <a:srgbClr val="000000"/>
                          </a:solidFill>
                          <a:effectLst/>
                          <a:highlight>
                            <a:srgbClr val="D0CECE"/>
                          </a:highlight>
                          <a:latin typeface="DM Sans Bold" charset="0"/>
                        </a:rPr>
                        <a:t> </a:t>
                      </a:r>
                      <a:endParaRPr lang="en-US" sz="1200" b="0" i="0" u="none" strike="noStrike">
                        <a:effectLst/>
                        <a:highlight>
                          <a:srgbClr val="D0CECE"/>
                        </a:highlight>
                        <a:latin typeface="DM Sans Bold" charset="0"/>
                      </a:endParaRPr>
                    </a:p>
                  </a:txBody>
                  <a:tcPr marL="2833" marR="2833" marT="28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r" fontAlgn="b">
                        <a:spcBef>
                          <a:spcPts val="0"/>
                        </a:spcBef>
                        <a:spcAft>
                          <a:spcPts val="0"/>
                        </a:spcAft>
                      </a:pPr>
                      <a:r>
                        <a:rPr lang="en-US" sz="1200" b="0" i="0" u="none" strike="noStrike">
                          <a:solidFill>
                            <a:srgbClr val="000000"/>
                          </a:solidFill>
                          <a:effectLst/>
                          <a:latin typeface="DM Sans Bold" charset="0"/>
                        </a:rPr>
                        <a:t>$22,916 </a:t>
                      </a:r>
                      <a:endParaRPr lang="en-US" sz="1200" b="0" i="0" u="none" strike="noStrike">
                        <a:effectLst/>
                        <a:latin typeface="DM Sans Bold" charset="0"/>
                      </a:endParaRPr>
                    </a:p>
                  </a:txBody>
                  <a:tcPr marL="2833" marR="2833" marT="28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US" sz="1200" b="1" i="0" u="none" strike="noStrike">
                          <a:solidFill>
                            <a:srgbClr val="000000"/>
                          </a:solidFill>
                          <a:effectLst/>
                          <a:latin typeface="DM Sans Bold" charset="0"/>
                        </a:rPr>
                        <a:t>Alliant - </a:t>
                      </a:r>
                      <a:r>
                        <a:rPr lang="en-US" sz="1200" b="0" i="0" u="none" strike="noStrike">
                          <a:solidFill>
                            <a:srgbClr val="000000"/>
                          </a:solidFill>
                          <a:effectLst/>
                          <a:latin typeface="DM Sans Bold" charset="0"/>
                        </a:rPr>
                        <a:t>HAI Group wouldn't cover due to risk</a:t>
                      </a:r>
                      <a:endParaRPr lang="en-US" sz="1200" b="0" i="0" u="none" strike="noStrike">
                        <a:effectLst/>
                        <a:latin typeface="DM Sans Bold" charset="0"/>
                      </a:endParaRPr>
                    </a:p>
                  </a:txBody>
                  <a:tcPr marL="2833" marR="2833" marT="28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58524557"/>
                  </a:ext>
                </a:extLst>
              </a:tr>
              <a:tr h="333284">
                <a:tc>
                  <a:txBody>
                    <a:bodyPr/>
                    <a:lstStyle/>
                    <a:p>
                      <a:pPr algn="l" fontAlgn="ctr">
                        <a:spcBef>
                          <a:spcPts val="0"/>
                        </a:spcBef>
                        <a:spcAft>
                          <a:spcPts val="0"/>
                        </a:spcAft>
                      </a:pPr>
                      <a:r>
                        <a:rPr lang="en-US" sz="1200" b="0" i="0" u="none" strike="noStrike">
                          <a:solidFill>
                            <a:srgbClr val="000000"/>
                          </a:solidFill>
                          <a:effectLst/>
                          <a:latin typeface="DM Sans Bold" charset="0"/>
                        </a:rPr>
                        <a:t>James Center North EQ</a:t>
                      </a:r>
                      <a:endParaRPr lang="en-US" sz="1200" b="0" i="0" u="none" strike="noStrike">
                        <a:effectLst/>
                        <a:latin typeface="DM Sans Bold" charset="0"/>
                      </a:endParaRPr>
                    </a:p>
                  </a:txBody>
                  <a:tcPr marL="2833" marR="2833" marT="28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spcBef>
                          <a:spcPts val="0"/>
                        </a:spcBef>
                        <a:spcAft>
                          <a:spcPts val="0"/>
                        </a:spcAft>
                      </a:pPr>
                      <a:r>
                        <a:rPr lang="en-US" sz="1200" b="0" i="0" u="none" strike="noStrike">
                          <a:solidFill>
                            <a:srgbClr val="000000"/>
                          </a:solidFill>
                          <a:effectLst/>
                          <a:latin typeface="DM Sans Bold" charset="0"/>
                        </a:rPr>
                        <a:t>$12,558 </a:t>
                      </a:r>
                      <a:endParaRPr lang="en-US" sz="1200" b="0" i="0" u="none" strike="noStrike">
                        <a:effectLst/>
                        <a:latin typeface="DM Sans Bold" charset="0"/>
                      </a:endParaRPr>
                    </a:p>
                  </a:txBody>
                  <a:tcPr marL="2833" marR="2833" marT="28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spcBef>
                          <a:spcPts val="0"/>
                        </a:spcBef>
                        <a:spcAft>
                          <a:spcPts val="0"/>
                        </a:spcAft>
                      </a:pPr>
                      <a:r>
                        <a:rPr lang="en-US" sz="1200" b="0" i="0" u="none" strike="noStrike">
                          <a:solidFill>
                            <a:srgbClr val="000000"/>
                          </a:solidFill>
                          <a:effectLst/>
                          <a:latin typeface="DM Sans Bold" charset="0"/>
                        </a:rPr>
                        <a:t>$13,700 </a:t>
                      </a:r>
                      <a:endParaRPr lang="en-US" sz="1200" b="0" i="0" u="none" strike="noStrike">
                        <a:effectLst/>
                        <a:latin typeface="DM Sans Bold" charset="0"/>
                      </a:endParaRPr>
                    </a:p>
                  </a:txBody>
                  <a:tcPr marL="2833" marR="2833" marT="28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US" sz="1200" b="0" i="0" u="none" strike="noStrike">
                          <a:solidFill>
                            <a:srgbClr val="000000"/>
                          </a:solidFill>
                          <a:effectLst/>
                          <a:latin typeface="DM Sans Bold" charset="0"/>
                        </a:rPr>
                        <a:t> </a:t>
                      </a:r>
                      <a:endParaRPr lang="en-US" sz="1200" b="0" i="0" u="none" strike="noStrike">
                        <a:effectLst/>
                        <a:latin typeface="DM Sans Bold" charset="0"/>
                      </a:endParaRPr>
                    </a:p>
                  </a:txBody>
                  <a:tcPr marL="2833" marR="2833" marT="28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US" sz="1200" b="0" i="0" u="none" strike="noStrike">
                          <a:solidFill>
                            <a:srgbClr val="000000"/>
                          </a:solidFill>
                          <a:effectLst/>
                          <a:latin typeface="DM Sans Bold" charset="0"/>
                        </a:rPr>
                        <a:t> </a:t>
                      </a:r>
                      <a:endParaRPr lang="en-US" sz="1200" b="0" i="0" u="none" strike="noStrike">
                        <a:effectLst/>
                        <a:latin typeface="DM Sans Bold" charset="0"/>
                      </a:endParaRPr>
                    </a:p>
                  </a:txBody>
                  <a:tcPr marL="2833" marR="2833" marT="28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US" sz="1200" b="0" i="0" u="none" strike="noStrike">
                          <a:solidFill>
                            <a:srgbClr val="000000"/>
                          </a:solidFill>
                          <a:effectLst/>
                          <a:latin typeface="DM Sans Bold" charset="0"/>
                        </a:rPr>
                        <a:t> </a:t>
                      </a:r>
                      <a:endParaRPr lang="en-US" sz="1200" b="0" i="0" u="none" strike="noStrike">
                        <a:effectLst/>
                        <a:latin typeface="DM Sans Bold" charset="0"/>
                      </a:endParaRPr>
                    </a:p>
                  </a:txBody>
                  <a:tcPr marL="2833" marR="2833" marT="28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spcBef>
                          <a:spcPts val="0"/>
                        </a:spcBef>
                        <a:spcAft>
                          <a:spcPts val="0"/>
                        </a:spcAft>
                      </a:pPr>
                      <a:r>
                        <a:rPr lang="en-US" sz="1200" b="0" i="0" u="none" strike="noStrike">
                          <a:solidFill>
                            <a:srgbClr val="000000"/>
                          </a:solidFill>
                          <a:effectLst/>
                          <a:latin typeface="DM Sans Bold" charset="0"/>
                        </a:rPr>
                        <a:t>$18,414 </a:t>
                      </a:r>
                      <a:endParaRPr lang="en-US" sz="1200" b="0" i="0" u="none" strike="noStrike">
                        <a:effectLst/>
                        <a:latin typeface="DM Sans Bold" charset="0"/>
                      </a:endParaRPr>
                    </a:p>
                  </a:txBody>
                  <a:tcPr marL="2833" marR="2833" marT="28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US" sz="1200" b="1" i="0" u="none" strike="noStrike" dirty="0">
                          <a:solidFill>
                            <a:srgbClr val="000000"/>
                          </a:solidFill>
                          <a:effectLst/>
                          <a:latin typeface="DM Sans Bold" charset="0"/>
                        </a:rPr>
                        <a:t>Alliant</a:t>
                      </a:r>
                      <a:endParaRPr lang="en-US" sz="1200" b="0" i="0" u="none" strike="noStrike" dirty="0">
                        <a:effectLst/>
                        <a:latin typeface="DM Sans Bold" charset="0"/>
                      </a:endParaRPr>
                    </a:p>
                  </a:txBody>
                  <a:tcPr marL="2833" marR="2833" marT="28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99172068"/>
                  </a:ext>
                </a:extLst>
              </a:tr>
              <a:tr h="566696">
                <a:tc>
                  <a:txBody>
                    <a:bodyPr/>
                    <a:lstStyle/>
                    <a:p>
                      <a:pPr algn="l" fontAlgn="ctr">
                        <a:spcBef>
                          <a:spcPts val="0"/>
                        </a:spcBef>
                        <a:spcAft>
                          <a:spcPts val="0"/>
                        </a:spcAft>
                      </a:pPr>
                      <a:r>
                        <a:rPr lang="en-US" sz="1200" b="0" i="0" u="none" strike="noStrike">
                          <a:solidFill>
                            <a:srgbClr val="000000"/>
                          </a:solidFill>
                          <a:effectLst/>
                          <a:latin typeface="DM Sans Bold" charset="0"/>
                        </a:rPr>
                        <a:t>GL- including EBL, PL, SML and Stop Gap</a:t>
                      </a:r>
                      <a:endParaRPr lang="en-US" sz="1200" b="0" i="0" u="none" strike="noStrike">
                        <a:effectLst/>
                        <a:latin typeface="DM Sans Bold" charset="0"/>
                      </a:endParaRPr>
                    </a:p>
                  </a:txBody>
                  <a:tcPr marL="2833" marR="2833" marT="28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spcBef>
                          <a:spcPts val="0"/>
                        </a:spcBef>
                        <a:spcAft>
                          <a:spcPts val="0"/>
                        </a:spcAft>
                      </a:pPr>
                      <a:r>
                        <a:rPr lang="en-US" sz="1200" b="0" i="0" u="none" strike="noStrike">
                          <a:solidFill>
                            <a:srgbClr val="000000"/>
                          </a:solidFill>
                          <a:effectLst/>
                          <a:latin typeface="DM Sans Bold" charset="0"/>
                        </a:rPr>
                        <a:t>$93,506 </a:t>
                      </a:r>
                      <a:endParaRPr lang="en-US" sz="1200" b="0" i="0" u="none" strike="noStrike">
                        <a:effectLst/>
                        <a:latin typeface="DM Sans Bold" charset="0"/>
                      </a:endParaRPr>
                    </a:p>
                  </a:txBody>
                  <a:tcPr marL="2833" marR="2833" marT="28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spcBef>
                          <a:spcPts val="0"/>
                        </a:spcBef>
                        <a:spcAft>
                          <a:spcPts val="0"/>
                        </a:spcAft>
                      </a:pPr>
                      <a:r>
                        <a:rPr lang="en-US" sz="1200" b="0" i="0" u="none" strike="noStrike">
                          <a:solidFill>
                            <a:srgbClr val="000000"/>
                          </a:solidFill>
                          <a:effectLst/>
                          <a:latin typeface="DM Sans Bold" charset="0"/>
                        </a:rPr>
                        <a:t>$115,997 </a:t>
                      </a:r>
                      <a:endParaRPr lang="en-US" sz="1200" b="0" i="0" u="none" strike="noStrike">
                        <a:effectLst/>
                        <a:latin typeface="DM Sans Bold" charset="0"/>
                      </a:endParaRPr>
                    </a:p>
                  </a:txBody>
                  <a:tcPr marL="2833" marR="2833" marT="28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spcBef>
                          <a:spcPts val="0"/>
                        </a:spcBef>
                        <a:spcAft>
                          <a:spcPts val="0"/>
                        </a:spcAft>
                      </a:pPr>
                      <a:r>
                        <a:rPr lang="en-US" sz="1200" b="0" i="0" u="none" strike="noStrike">
                          <a:solidFill>
                            <a:srgbClr val="000000"/>
                          </a:solidFill>
                          <a:effectLst/>
                          <a:latin typeface="DM Sans Bold" charset="0"/>
                        </a:rPr>
                        <a:t>$495,000 </a:t>
                      </a:r>
                      <a:endParaRPr lang="en-US" sz="1200" b="0" i="0" u="none" strike="noStrike">
                        <a:effectLst/>
                        <a:latin typeface="DM Sans Bold" charset="0"/>
                      </a:endParaRPr>
                    </a:p>
                  </a:txBody>
                  <a:tcPr marL="2833" marR="2833" marT="28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spcBef>
                          <a:spcPts val="0"/>
                        </a:spcBef>
                        <a:spcAft>
                          <a:spcPts val="0"/>
                        </a:spcAft>
                      </a:pPr>
                      <a:r>
                        <a:rPr lang="en-US" sz="1200" b="0" i="0" u="none" strike="noStrike">
                          <a:solidFill>
                            <a:srgbClr val="000000"/>
                          </a:solidFill>
                          <a:effectLst/>
                          <a:latin typeface="DM Sans Bold" charset="0"/>
                        </a:rPr>
                        <a:t>$9,950 </a:t>
                      </a:r>
                      <a:endParaRPr lang="en-US" sz="1200" b="0" i="0" u="none" strike="noStrike">
                        <a:effectLst/>
                        <a:latin typeface="DM Sans Bold" charset="0"/>
                      </a:endParaRPr>
                    </a:p>
                  </a:txBody>
                  <a:tcPr marL="2833" marR="2833" marT="28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spcBef>
                          <a:spcPts val="0"/>
                        </a:spcBef>
                        <a:spcAft>
                          <a:spcPts val="0"/>
                        </a:spcAft>
                      </a:pPr>
                      <a:r>
                        <a:rPr lang="en-US" sz="1200" b="0" i="0" u="none" strike="noStrike">
                          <a:solidFill>
                            <a:srgbClr val="000000"/>
                          </a:solidFill>
                          <a:effectLst/>
                          <a:latin typeface="DM Sans Bold" charset="0"/>
                        </a:rPr>
                        <a:t>$504,950 </a:t>
                      </a:r>
                      <a:endParaRPr lang="en-US" sz="1200" b="0" i="0" u="none" strike="noStrike">
                        <a:effectLst/>
                        <a:latin typeface="DM Sans Bold" charset="0"/>
                      </a:endParaRPr>
                    </a:p>
                  </a:txBody>
                  <a:tcPr marL="2833" marR="2833" marT="28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spcBef>
                          <a:spcPts val="0"/>
                        </a:spcBef>
                        <a:spcAft>
                          <a:spcPts val="0"/>
                        </a:spcAft>
                      </a:pPr>
                      <a:r>
                        <a:rPr lang="en-US" sz="1200" b="0" i="0" u="none" strike="noStrike">
                          <a:solidFill>
                            <a:srgbClr val="000000"/>
                          </a:solidFill>
                          <a:effectLst/>
                          <a:latin typeface="DM Sans Bold" charset="0"/>
                        </a:rPr>
                        <a:t>$99,018 </a:t>
                      </a:r>
                      <a:endParaRPr lang="en-US" sz="1200" b="0" i="0" u="none" strike="noStrike">
                        <a:effectLst/>
                        <a:latin typeface="DM Sans Bold" charset="0"/>
                      </a:endParaRPr>
                    </a:p>
                  </a:txBody>
                  <a:tcPr marL="2833" marR="2833" marT="28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US" sz="1200" b="1" i="0" u="none" strike="noStrike" dirty="0">
                          <a:solidFill>
                            <a:srgbClr val="000000"/>
                          </a:solidFill>
                          <a:effectLst/>
                          <a:latin typeface="DM Sans Bold" charset="0"/>
                        </a:rPr>
                        <a:t>HAI Group </a:t>
                      </a:r>
                      <a:endParaRPr lang="en-US" sz="1200" b="0" i="0" u="none" strike="noStrike" dirty="0">
                        <a:effectLst/>
                        <a:latin typeface="DM Sans Bold" charset="0"/>
                      </a:endParaRPr>
                    </a:p>
                  </a:txBody>
                  <a:tcPr marL="2833" marR="2833" marT="28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11311963"/>
                  </a:ext>
                </a:extLst>
              </a:tr>
              <a:tr h="391472">
                <a:tc>
                  <a:txBody>
                    <a:bodyPr/>
                    <a:lstStyle/>
                    <a:p>
                      <a:pPr algn="l" fontAlgn="ctr">
                        <a:spcBef>
                          <a:spcPts val="0"/>
                        </a:spcBef>
                        <a:spcAft>
                          <a:spcPts val="0"/>
                        </a:spcAft>
                      </a:pPr>
                      <a:r>
                        <a:rPr lang="en-US" sz="1200" b="0" i="0" u="none" strike="noStrike">
                          <a:solidFill>
                            <a:srgbClr val="000000"/>
                          </a:solidFill>
                          <a:effectLst/>
                          <a:latin typeface="DM Sans Bold" charset="0"/>
                        </a:rPr>
                        <a:t>AL</a:t>
                      </a:r>
                      <a:endParaRPr lang="en-US" sz="1200" b="0" i="0" u="none" strike="noStrike">
                        <a:effectLst/>
                        <a:latin typeface="DM Sans Bold" charset="0"/>
                      </a:endParaRPr>
                    </a:p>
                  </a:txBody>
                  <a:tcPr marL="2833" marR="2833" marT="28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spcBef>
                          <a:spcPts val="0"/>
                        </a:spcBef>
                        <a:spcAft>
                          <a:spcPts val="0"/>
                        </a:spcAft>
                      </a:pPr>
                      <a:r>
                        <a:rPr lang="en-US" sz="1200" b="0" i="0" u="none" strike="noStrike">
                          <a:solidFill>
                            <a:srgbClr val="000000"/>
                          </a:solidFill>
                          <a:effectLst/>
                          <a:latin typeface="DM Sans Bold" charset="0"/>
                        </a:rPr>
                        <a:t>$84,120 </a:t>
                      </a:r>
                      <a:endParaRPr lang="en-US" sz="1200" b="0" i="0" u="none" strike="noStrike">
                        <a:effectLst/>
                        <a:latin typeface="DM Sans Bold" charset="0"/>
                      </a:endParaRPr>
                    </a:p>
                  </a:txBody>
                  <a:tcPr marL="2833" marR="2833" marT="28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spcBef>
                          <a:spcPts val="0"/>
                        </a:spcBef>
                        <a:spcAft>
                          <a:spcPts val="0"/>
                        </a:spcAft>
                      </a:pPr>
                      <a:r>
                        <a:rPr lang="en-US" sz="1200" b="0" i="0" u="none" strike="noStrike">
                          <a:solidFill>
                            <a:srgbClr val="000000"/>
                          </a:solidFill>
                          <a:effectLst/>
                          <a:latin typeface="DM Sans Bold" charset="0"/>
                        </a:rPr>
                        <a:t>$112,639 </a:t>
                      </a:r>
                      <a:endParaRPr lang="en-US" sz="1200" b="0" i="0" u="none" strike="noStrike">
                        <a:effectLst/>
                        <a:latin typeface="DM Sans Bold" charset="0"/>
                      </a:endParaRPr>
                    </a:p>
                  </a:txBody>
                  <a:tcPr marL="2833" marR="2833" marT="28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spcBef>
                          <a:spcPts val="0"/>
                        </a:spcBef>
                        <a:spcAft>
                          <a:spcPts val="0"/>
                        </a:spcAft>
                      </a:pPr>
                      <a:r>
                        <a:rPr lang="en-US" sz="1200" b="0" i="0" u="none" strike="noStrike">
                          <a:solidFill>
                            <a:srgbClr val="000000"/>
                          </a:solidFill>
                          <a:effectLst/>
                          <a:latin typeface="DM Sans Bold" charset="0"/>
                        </a:rPr>
                        <a:t>$295,000 </a:t>
                      </a:r>
                      <a:endParaRPr lang="en-US" sz="1200" b="0" i="0" u="none" strike="noStrike">
                        <a:effectLst/>
                        <a:latin typeface="DM Sans Bold" charset="0"/>
                      </a:endParaRPr>
                    </a:p>
                  </a:txBody>
                  <a:tcPr marL="2833" marR="2833" marT="28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spcBef>
                          <a:spcPts val="0"/>
                        </a:spcBef>
                        <a:spcAft>
                          <a:spcPts val="0"/>
                        </a:spcAft>
                      </a:pPr>
                      <a:r>
                        <a:rPr lang="en-US" sz="1200" b="0" i="0" u="none" strike="noStrike">
                          <a:solidFill>
                            <a:srgbClr val="000000"/>
                          </a:solidFill>
                          <a:effectLst/>
                          <a:latin typeface="DM Sans Bold" charset="0"/>
                        </a:rPr>
                        <a:t>$5,930 </a:t>
                      </a:r>
                      <a:endParaRPr lang="en-US" sz="1200" b="0" i="0" u="none" strike="noStrike">
                        <a:effectLst/>
                        <a:latin typeface="DM Sans Bold" charset="0"/>
                      </a:endParaRPr>
                    </a:p>
                  </a:txBody>
                  <a:tcPr marL="2833" marR="2833" marT="28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spcBef>
                          <a:spcPts val="0"/>
                        </a:spcBef>
                        <a:spcAft>
                          <a:spcPts val="0"/>
                        </a:spcAft>
                      </a:pPr>
                      <a:r>
                        <a:rPr lang="en-US" sz="1200" b="0" i="0" u="none" strike="noStrike">
                          <a:solidFill>
                            <a:srgbClr val="000000"/>
                          </a:solidFill>
                          <a:effectLst/>
                          <a:latin typeface="DM Sans Bold" charset="0"/>
                        </a:rPr>
                        <a:t>$300,930 </a:t>
                      </a:r>
                      <a:endParaRPr lang="en-US" sz="1200" b="0" i="0" u="none" strike="noStrike">
                        <a:effectLst/>
                        <a:latin typeface="DM Sans Bold" charset="0"/>
                      </a:endParaRPr>
                    </a:p>
                  </a:txBody>
                  <a:tcPr marL="2833" marR="2833" marT="28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spcBef>
                          <a:spcPts val="0"/>
                        </a:spcBef>
                        <a:spcAft>
                          <a:spcPts val="0"/>
                        </a:spcAft>
                      </a:pPr>
                      <a:r>
                        <a:rPr lang="en-US" sz="1200" b="0" i="0" u="none" strike="noStrike">
                          <a:solidFill>
                            <a:srgbClr val="000000"/>
                          </a:solidFill>
                          <a:effectLst/>
                          <a:latin typeface="DM Sans Bold" charset="0"/>
                        </a:rPr>
                        <a:t>$89,511 </a:t>
                      </a:r>
                      <a:endParaRPr lang="en-US" sz="1200" b="0" i="0" u="none" strike="noStrike">
                        <a:effectLst/>
                        <a:latin typeface="DM Sans Bold" charset="0"/>
                      </a:endParaRPr>
                    </a:p>
                  </a:txBody>
                  <a:tcPr marL="2833" marR="2833" marT="28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US" sz="1200" b="1" i="0" u="none" strike="noStrike" dirty="0">
                          <a:solidFill>
                            <a:srgbClr val="000000"/>
                          </a:solidFill>
                          <a:effectLst/>
                          <a:latin typeface="DM Sans Bold" charset="0"/>
                        </a:rPr>
                        <a:t>HAI Group</a:t>
                      </a:r>
                      <a:r>
                        <a:rPr lang="en-US" sz="1200" b="0" i="0" u="none" strike="noStrike" dirty="0">
                          <a:solidFill>
                            <a:srgbClr val="000000"/>
                          </a:solidFill>
                          <a:effectLst/>
                          <a:latin typeface="DM Sans Bold" charset="0"/>
                        </a:rPr>
                        <a:t> - </a:t>
                      </a:r>
                      <a:r>
                        <a:rPr lang="en-US" sz="1200" b="1" i="0" u="none" strike="noStrike" dirty="0">
                          <a:solidFill>
                            <a:srgbClr val="000000"/>
                          </a:solidFill>
                          <a:effectLst/>
                          <a:latin typeface="DM Sans Bold" charset="0"/>
                        </a:rPr>
                        <a:t>Bind confirmed</a:t>
                      </a:r>
                      <a:r>
                        <a:rPr lang="en-US" sz="1200" b="0" i="0" u="none" strike="noStrike" dirty="0">
                          <a:solidFill>
                            <a:srgbClr val="000000"/>
                          </a:solidFill>
                          <a:effectLst/>
                          <a:latin typeface="DM Sans Bold" charset="0"/>
                        </a:rPr>
                        <a:t> - This does not include PIP which I asked for basic coverage</a:t>
                      </a:r>
                      <a:endParaRPr lang="en-US" sz="1200" b="0" i="0" u="none" strike="noStrike" dirty="0">
                        <a:effectLst/>
                        <a:latin typeface="DM Sans Bold" charset="0"/>
                      </a:endParaRPr>
                    </a:p>
                  </a:txBody>
                  <a:tcPr marL="2833" marR="2833" marT="28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80213440"/>
                  </a:ext>
                </a:extLst>
              </a:tr>
              <a:tr h="333284">
                <a:tc>
                  <a:txBody>
                    <a:bodyPr/>
                    <a:lstStyle/>
                    <a:p>
                      <a:pPr algn="l" fontAlgn="ctr">
                        <a:spcBef>
                          <a:spcPts val="0"/>
                        </a:spcBef>
                        <a:spcAft>
                          <a:spcPts val="0"/>
                        </a:spcAft>
                      </a:pPr>
                      <a:r>
                        <a:rPr lang="fr-FR" sz="1200" b="0" i="0" u="none" strike="noStrike">
                          <a:solidFill>
                            <a:srgbClr val="000000"/>
                          </a:solidFill>
                          <a:effectLst/>
                          <a:latin typeface="DM Sans Bold" charset="0"/>
                        </a:rPr>
                        <a:t>Sexual Abuse Molestation (1M Limit)</a:t>
                      </a:r>
                      <a:endParaRPr lang="fr-FR" sz="1200" b="0" i="0" u="none" strike="noStrike">
                        <a:effectLst/>
                        <a:latin typeface="DM Sans Bold" charset="0"/>
                      </a:endParaRPr>
                    </a:p>
                  </a:txBody>
                  <a:tcPr marL="2833" marR="2833" marT="28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spcBef>
                          <a:spcPts val="0"/>
                        </a:spcBef>
                        <a:spcAft>
                          <a:spcPts val="0"/>
                        </a:spcAft>
                      </a:pPr>
                      <a:r>
                        <a:rPr lang="en-US" sz="1200" b="0" i="0" u="none" strike="noStrike">
                          <a:solidFill>
                            <a:srgbClr val="000000"/>
                          </a:solidFill>
                          <a:effectLst/>
                          <a:latin typeface="DM Sans Bold" charset="0"/>
                        </a:rPr>
                        <a:t>Incl in GL</a:t>
                      </a:r>
                      <a:endParaRPr lang="en-US" sz="1200" b="0" i="0" u="none" strike="noStrike">
                        <a:effectLst/>
                        <a:latin typeface="DM Sans Bold" charset="0"/>
                      </a:endParaRPr>
                    </a:p>
                  </a:txBody>
                  <a:tcPr marL="2833" marR="2833" marT="28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spcBef>
                          <a:spcPts val="0"/>
                        </a:spcBef>
                        <a:spcAft>
                          <a:spcPts val="0"/>
                        </a:spcAft>
                      </a:pPr>
                      <a:r>
                        <a:rPr lang="en-US" sz="1200" b="0" i="0" u="none" strike="noStrike">
                          <a:solidFill>
                            <a:srgbClr val="000000"/>
                          </a:solidFill>
                          <a:effectLst/>
                          <a:latin typeface="DM Sans Bold" charset="0"/>
                        </a:rPr>
                        <a:t>Incl in GL</a:t>
                      </a:r>
                      <a:endParaRPr lang="en-US" sz="1200" b="0" i="0" u="none" strike="noStrike">
                        <a:effectLst/>
                        <a:latin typeface="DM Sans Bold" charset="0"/>
                      </a:endParaRPr>
                    </a:p>
                  </a:txBody>
                  <a:tcPr marL="2833" marR="2833" marT="28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spcBef>
                          <a:spcPts val="0"/>
                        </a:spcBef>
                        <a:spcAft>
                          <a:spcPts val="0"/>
                        </a:spcAft>
                      </a:pPr>
                      <a:r>
                        <a:rPr lang="en-US" sz="1200" b="0" i="0" u="none" strike="noStrike">
                          <a:solidFill>
                            <a:srgbClr val="000000"/>
                          </a:solidFill>
                          <a:effectLst/>
                          <a:latin typeface="DM Sans Bold" charset="0"/>
                        </a:rPr>
                        <a:t>$25,000 </a:t>
                      </a:r>
                      <a:endParaRPr lang="en-US" sz="1200" b="0" i="0" u="none" strike="noStrike">
                        <a:effectLst/>
                        <a:latin typeface="DM Sans Bold" charset="0"/>
                      </a:endParaRPr>
                    </a:p>
                  </a:txBody>
                  <a:tcPr marL="2833" marR="2833" marT="28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spcBef>
                          <a:spcPts val="0"/>
                        </a:spcBef>
                        <a:spcAft>
                          <a:spcPts val="0"/>
                        </a:spcAft>
                      </a:pPr>
                      <a:r>
                        <a:rPr lang="en-US" sz="1200" b="0" i="0" u="none" strike="noStrike">
                          <a:solidFill>
                            <a:srgbClr val="000000"/>
                          </a:solidFill>
                          <a:effectLst/>
                          <a:latin typeface="DM Sans Bold" charset="0"/>
                        </a:rPr>
                        <a:t>$503 </a:t>
                      </a:r>
                      <a:endParaRPr lang="en-US" sz="1200" b="0" i="0" u="none" strike="noStrike">
                        <a:effectLst/>
                        <a:latin typeface="DM Sans Bold" charset="0"/>
                      </a:endParaRPr>
                    </a:p>
                  </a:txBody>
                  <a:tcPr marL="2833" marR="2833" marT="28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spcBef>
                          <a:spcPts val="0"/>
                        </a:spcBef>
                        <a:spcAft>
                          <a:spcPts val="0"/>
                        </a:spcAft>
                      </a:pPr>
                      <a:r>
                        <a:rPr lang="en-US" sz="1200" b="0" i="0" u="none" strike="noStrike">
                          <a:solidFill>
                            <a:srgbClr val="000000"/>
                          </a:solidFill>
                          <a:effectLst/>
                          <a:latin typeface="DM Sans Bold" charset="0"/>
                        </a:rPr>
                        <a:t>$25,503 </a:t>
                      </a:r>
                      <a:endParaRPr lang="en-US" sz="1200" b="0" i="0" u="none" strike="noStrike">
                        <a:effectLst/>
                        <a:latin typeface="DM Sans Bold" charset="0"/>
                      </a:endParaRPr>
                    </a:p>
                  </a:txBody>
                  <a:tcPr marL="2833" marR="2833" marT="28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spcBef>
                          <a:spcPts val="0"/>
                        </a:spcBef>
                        <a:spcAft>
                          <a:spcPts val="0"/>
                        </a:spcAft>
                      </a:pPr>
                      <a:r>
                        <a:rPr lang="en-US" sz="1200" b="0" i="0" u="none" strike="noStrike">
                          <a:solidFill>
                            <a:srgbClr val="000000"/>
                          </a:solidFill>
                          <a:effectLst/>
                          <a:latin typeface="DM Sans Bold" charset="0"/>
                        </a:rPr>
                        <a:t>$44,414 </a:t>
                      </a:r>
                      <a:endParaRPr lang="en-US" sz="1200" b="0" i="0" u="none" strike="noStrike">
                        <a:effectLst/>
                        <a:latin typeface="DM Sans Bold" charset="0"/>
                      </a:endParaRPr>
                    </a:p>
                  </a:txBody>
                  <a:tcPr marL="2833" marR="2833" marT="28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US" sz="1200" b="1" i="0" u="none" strike="noStrike">
                          <a:solidFill>
                            <a:srgbClr val="000000"/>
                          </a:solidFill>
                          <a:effectLst/>
                          <a:latin typeface="DM Sans Bold" charset="0"/>
                        </a:rPr>
                        <a:t>Alliant - Bind confirmed</a:t>
                      </a:r>
                      <a:endParaRPr lang="en-US" sz="1200" b="0" i="0" u="none" strike="noStrike">
                        <a:effectLst/>
                        <a:latin typeface="DM Sans Bold" charset="0"/>
                      </a:endParaRPr>
                    </a:p>
                  </a:txBody>
                  <a:tcPr marL="2833" marR="2833" marT="28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42800607"/>
                  </a:ext>
                </a:extLst>
              </a:tr>
              <a:tr h="333284">
                <a:tc>
                  <a:txBody>
                    <a:bodyPr/>
                    <a:lstStyle/>
                    <a:p>
                      <a:pPr algn="l" fontAlgn="ctr">
                        <a:spcBef>
                          <a:spcPts val="0"/>
                        </a:spcBef>
                        <a:spcAft>
                          <a:spcPts val="0"/>
                        </a:spcAft>
                      </a:pPr>
                      <a:r>
                        <a:rPr lang="en-US" sz="1200" b="0" i="0" u="none" strike="noStrike">
                          <a:solidFill>
                            <a:srgbClr val="000000"/>
                          </a:solidFill>
                          <a:effectLst/>
                          <a:latin typeface="DM Sans Bold" charset="0"/>
                        </a:rPr>
                        <a:t>Umbrella</a:t>
                      </a:r>
                      <a:endParaRPr lang="en-US" sz="1200" b="0" i="0" u="none" strike="noStrike">
                        <a:effectLst/>
                        <a:latin typeface="DM Sans Bold" charset="0"/>
                      </a:endParaRPr>
                    </a:p>
                  </a:txBody>
                  <a:tcPr marL="2833" marR="2833" marT="28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spcBef>
                          <a:spcPts val="0"/>
                        </a:spcBef>
                        <a:spcAft>
                          <a:spcPts val="0"/>
                        </a:spcAft>
                      </a:pPr>
                      <a:r>
                        <a:rPr lang="en-US" sz="1200" b="0" i="0" u="none" strike="noStrike">
                          <a:solidFill>
                            <a:srgbClr val="000000"/>
                          </a:solidFill>
                          <a:effectLst/>
                          <a:latin typeface="DM Sans Bold" charset="0"/>
                        </a:rPr>
                        <a:t>$33,885 </a:t>
                      </a:r>
                      <a:endParaRPr lang="en-US" sz="1200" b="0" i="0" u="none" strike="noStrike">
                        <a:effectLst/>
                        <a:latin typeface="DM Sans Bold" charset="0"/>
                      </a:endParaRPr>
                    </a:p>
                  </a:txBody>
                  <a:tcPr marL="2833" marR="2833" marT="28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spcBef>
                          <a:spcPts val="0"/>
                        </a:spcBef>
                        <a:spcAft>
                          <a:spcPts val="0"/>
                        </a:spcAft>
                      </a:pPr>
                      <a:r>
                        <a:rPr lang="en-US" sz="1200" b="0" i="0" u="none" strike="noStrike">
                          <a:solidFill>
                            <a:srgbClr val="000000"/>
                          </a:solidFill>
                          <a:effectLst/>
                          <a:latin typeface="DM Sans Bold" charset="0"/>
                        </a:rPr>
                        <a:t>$42,545 </a:t>
                      </a:r>
                      <a:endParaRPr lang="en-US" sz="1200" b="0" i="0" u="none" strike="noStrike">
                        <a:effectLst/>
                        <a:latin typeface="DM Sans Bold" charset="0"/>
                      </a:endParaRPr>
                    </a:p>
                  </a:txBody>
                  <a:tcPr marL="2833" marR="2833" marT="28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spcBef>
                          <a:spcPts val="0"/>
                        </a:spcBef>
                        <a:spcAft>
                          <a:spcPts val="0"/>
                        </a:spcAft>
                      </a:pPr>
                      <a:r>
                        <a:rPr lang="en-US" sz="1200" b="0" i="0" u="none" strike="noStrike">
                          <a:solidFill>
                            <a:srgbClr val="000000"/>
                          </a:solidFill>
                          <a:effectLst/>
                          <a:latin typeface="DM Sans Bold" charset="0"/>
                        </a:rPr>
                        <a:t>$250,000 </a:t>
                      </a:r>
                      <a:endParaRPr lang="en-US" sz="1200" b="0" i="0" u="none" strike="noStrike">
                        <a:effectLst/>
                        <a:latin typeface="DM Sans Bold" charset="0"/>
                      </a:endParaRPr>
                    </a:p>
                  </a:txBody>
                  <a:tcPr marL="2833" marR="2833" marT="28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spcBef>
                          <a:spcPts val="0"/>
                        </a:spcBef>
                        <a:spcAft>
                          <a:spcPts val="0"/>
                        </a:spcAft>
                      </a:pPr>
                      <a:r>
                        <a:rPr lang="en-US" sz="1200" b="0" i="0" u="none" strike="noStrike">
                          <a:solidFill>
                            <a:srgbClr val="000000"/>
                          </a:solidFill>
                          <a:effectLst/>
                          <a:latin typeface="DM Sans Bold" charset="0"/>
                        </a:rPr>
                        <a:t>$5,025 </a:t>
                      </a:r>
                      <a:endParaRPr lang="en-US" sz="1200" b="0" i="0" u="none" strike="noStrike">
                        <a:effectLst/>
                        <a:latin typeface="DM Sans Bold" charset="0"/>
                      </a:endParaRPr>
                    </a:p>
                  </a:txBody>
                  <a:tcPr marL="2833" marR="2833" marT="28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spcBef>
                          <a:spcPts val="0"/>
                        </a:spcBef>
                        <a:spcAft>
                          <a:spcPts val="0"/>
                        </a:spcAft>
                      </a:pPr>
                      <a:r>
                        <a:rPr lang="en-US" sz="1200" b="0" i="0" u="none" strike="noStrike">
                          <a:solidFill>
                            <a:srgbClr val="000000"/>
                          </a:solidFill>
                          <a:effectLst/>
                          <a:latin typeface="DM Sans Bold" charset="0"/>
                        </a:rPr>
                        <a:t>$255,025 </a:t>
                      </a:r>
                      <a:endParaRPr lang="en-US" sz="1200" b="0" i="0" u="none" strike="noStrike">
                        <a:effectLst/>
                        <a:latin typeface="DM Sans Bold" charset="0"/>
                      </a:endParaRPr>
                    </a:p>
                  </a:txBody>
                  <a:tcPr marL="2833" marR="2833" marT="28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US" sz="1200" b="0" i="0" u="none" strike="noStrike">
                          <a:solidFill>
                            <a:srgbClr val="000000"/>
                          </a:solidFill>
                          <a:effectLst/>
                          <a:highlight>
                            <a:srgbClr val="D0CECE"/>
                          </a:highlight>
                          <a:latin typeface="DM Sans Bold" charset="0"/>
                        </a:rPr>
                        <a:t> </a:t>
                      </a:r>
                      <a:endParaRPr lang="en-US" sz="1200" b="0" i="0" u="none" strike="noStrike">
                        <a:effectLst/>
                        <a:highlight>
                          <a:srgbClr val="D0CECE"/>
                        </a:highlight>
                        <a:latin typeface="DM Sans Bold" charset="0"/>
                      </a:endParaRPr>
                    </a:p>
                  </a:txBody>
                  <a:tcPr marL="2833" marR="2833" marT="28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spcBef>
                          <a:spcPts val="0"/>
                        </a:spcBef>
                        <a:spcAft>
                          <a:spcPts val="0"/>
                        </a:spcAft>
                      </a:pPr>
                      <a:r>
                        <a:rPr lang="en-US" sz="1200" b="1" i="0" u="none" strike="noStrike">
                          <a:solidFill>
                            <a:srgbClr val="000000"/>
                          </a:solidFill>
                          <a:effectLst/>
                          <a:latin typeface="DM Sans Bold" charset="0"/>
                        </a:rPr>
                        <a:t>HAI Group</a:t>
                      </a:r>
                      <a:r>
                        <a:rPr lang="en-US" sz="1200" b="0" i="0" u="none" strike="noStrike">
                          <a:solidFill>
                            <a:srgbClr val="000000"/>
                          </a:solidFill>
                          <a:effectLst/>
                          <a:latin typeface="DM Sans Bold" charset="0"/>
                        </a:rPr>
                        <a:t> Excess instead</a:t>
                      </a:r>
                      <a:endParaRPr lang="en-US" sz="1200" b="0" i="0" u="none" strike="noStrike">
                        <a:effectLst/>
                        <a:latin typeface="DM Sans Bold" charset="0"/>
                      </a:endParaRPr>
                    </a:p>
                  </a:txBody>
                  <a:tcPr marL="2833" marR="2833" marT="28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96485944"/>
                  </a:ext>
                </a:extLst>
              </a:tr>
              <a:tr h="333284">
                <a:tc>
                  <a:txBody>
                    <a:bodyPr/>
                    <a:lstStyle/>
                    <a:p>
                      <a:pPr algn="l" fontAlgn="ctr">
                        <a:spcBef>
                          <a:spcPts val="0"/>
                        </a:spcBef>
                        <a:spcAft>
                          <a:spcPts val="0"/>
                        </a:spcAft>
                      </a:pPr>
                      <a:r>
                        <a:rPr lang="en-US" sz="1200" b="0" i="0" u="none" strike="noStrike">
                          <a:solidFill>
                            <a:srgbClr val="000000"/>
                          </a:solidFill>
                          <a:effectLst/>
                          <a:latin typeface="DM Sans Bold" charset="0"/>
                        </a:rPr>
                        <a:t>Excess</a:t>
                      </a:r>
                      <a:endParaRPr lang="en-US" sz="1200" b="0" i="0" u="none" strike="noStrike">
                        <a:effectLst/>
                        <a:latin typeface="DM Sans Bold" charset="0"/>
                      </a:endParaRPr>
                    </a:p>
                  </a:txBody>
                  <a:tcPr marL="2833" marR="2833" marT="28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spcBef>
                          <a:spcPts val="0"/>
                        </a:spcBef>
                        <a:spcAft>
                          <a:spcPts val="0"/>
                        </a:spcAft>
                      </a:pPr>
                      <a:r>
                        <a:rPr lang="en-US" sz="1200" b="0" i="0" u="none" strike="noStrike">
                          <a:solidFill>
                            <a:srgbClr val="000000"/>
                          </a:solidFill>
                          <a:effectLst/>
                          <a:highlight>
                            <a:srgbClr val="D0CECE"/>
                          </a:highlight>
                          <a:latin typeface="DM Sans Bold" charset="0"/>
                        </a:rPr>
                        <a:t> </a:t>
                      </a:r>
                      <a:endParaRPr lang="en-US" sz="1200" b="0" i="0" u="none" strike="noStrike">
                        <a:effectLst/>
                        <a:highlight>
                          <a:srgbClr val="D0CECE"/>
                        </a:highlight>
                        <a:latin typeface="DM Sans Bold" charset="0"/>
                      </a:endParaRPr>
                    </a:p>
                  </a:txBody>
                  <a:tcPr marL="2833" marR="2833" marT="28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spcBef>
                          <a:spcPts val="0"/>
                        </a:spcBef>
                        <a:spcAft>
                          <a:spcPts val="0"/>
                        </a:spcAft>
                      </a:pPr>
                      <a:r>
                        <a:rPr lang="en-US" sz="1200" b="0" i="0" u="none" strike="noStrike">
                          <a:solidFill>
                            <a:srgbClr val="000000"/>
                          </a:solidFill>
                          <a:effectLst/>
                          <a:highlight>
                            <a:srgbClr val="D0CECE"/>
                          </a:highlight>
                          <a:latin typeface="DM Sans Bold" charset="0"/>
                        </a:rPr>
                        <a:t> </a:t>
                      </a:r>
                      <a:endParaRPr lang="en-US" sz="1200" b="0" i="0" u="none" strike="noStrike">
                        <a:effectLst/>
                        <a:highlight>
                          <a:srgbClr val="D0CECE"/>
                        </a:highlight>
                        <a:latin typeface="DM Sans Bold" charset="0"/>
                      </a:endParaRPr>
                    </a:p>
                  </a:txBody>
                  <a:tcPr marL="2833" marR="2833" marT="28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spcBef>
                          <a:spcPts val="0"/>
                        </a:spcBef>
                        <a:spcAft>
                          <a:spcPts val="0"/>
                        </a:spcAft>
                      </a:pPr>
                      <a:r>
                        <a:rPr lang="en-US" sz="1200" b="0" i="0" u="none" strike="noStrike">
                          <a:solidFill>
                            <a:srgbClr val="000000"/>
                          </a:solidFill>
                          <a:effectLst/>
                          <a:highlight>
                            <a:srgbClr val="D0CECE"/>
                          </a:highlight>
                          <a:latin typeface="DM Sans Bold" charset="0"/>
                        </a:rPr>
                        <a:t> </a:t>
                      </a:r>
                      <a:endParaRPr lang="en-US" sz="1200" b="0" i="0" u="none" strike="noStrike">
                        <a:effectLst/>
                        <a:highlight>
                          <a:srgbClr val="D0CECE"/>
                        </a:highlight>
                        <a:latin typeface="DM Sans Bold" charset="0"/>
                      </a:endParaRPr>
                    </a:p>
                  </a:txBody>
                  <a:tcPr marL="2833" marR="2833" marT="28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spcBef>
                          <a:spcPts val="0"/>
                        </a:spcBef>
                        <a:spcAft>
                          <a:spcPts val="0"/>
                        </a:spcAft>
                      </a:pPr>
                      <a:r>
                        <a:rPr lang="en-US" sz="1200" b="0" i="0" u="none" strike="noStrike">
                          <a:solidFill>
                            <a:srgbClr val="000000"/>
                          </a:solidFill>
                          <a:effectLst/>
                          <a:highlight>
                            <a:srgbClr val="D0CECE"/>
                          </a:highlight>
                          <a:latin typeface="DM Sans Bold" charset="0"/>
                        </a:rPr>
                        <a:t> </a:t>
                      </a:r>
                      <a:endParaRPr lang="en-US" sz="1200" b="0" i="0" u="none" strike="noStrike">
                        <a:effectLst/>
                        <a:highlight>
                          <a:srgbClr val="D0CECE"/>
                        </a:highlight>
                        <a:latin typeface="DM Sans Bold" charset="0"/>
                      </a:endParaRPr>
                    </a:p>
                  </a:txBody>
                  <a:tcPr marL="2833" marR="2833" marT="28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spcBef>
                          <a:spcPts val="0"/>
                        </a:spcBef>
                        <a:spcAft>
                          <a:spcPts val="0"/>
                        </a:spcAft>
                      </a:pPr>
                      <a:r>
                        <a:rPr lang="en-US" sz="1200" b="0" i="0" u="none" strike="noStrike">
                          <a:solidFill>
                            <a:srgbClr val="000000"/>
                          </a:solidFill>
                          <a:effectLst/>
                          <a:highlight>
                            <a:srgbClr val="D0CECE"/>
                          </a:highlight>
                          <a:latin typeface="DM Sans Bold" charset="0"/>
                        </a:rPr>
                        <a:t> </a:t>
                      </a:r>
                      <a:endParaRPr lang="en-US" sz="1200" b="0" i="0" u="none" strike="noStrike">
                        <a:effectLst/>
                        <a:highlight>
                          <a:srgbClr val="D0CECE"/>
                        </a:highlight>
                        <a:latin typeface="DM Sans Bold" charset="0"/>
                      </a:endParaRPr>
                    </a:p>
                  </a:txBody>
                  <a:tcPr marL="2833" marR="2833" marT="28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r" fontAlgn="b">
                        <a:spcBef>
                          <a:spcPts val="0"/>
                        </a:spcBef>
                        <a:spcAft>
                          <a:spcPts val="0"/>
                        </a:spcAft>
                      </a:pPr>
                      <a:r>
                        <a:rPr lang="en-US" sz="1200" b="0" i="0" u="none" strike="noStrike">
                          <a:solidFill>
                            <a:srgbClr val="000000"/>
                          </a:solidFill>
                          <a:effectLst/>
                          <a:latin typeface="DM Sans Bold" charset="0"/>
                        </a:rPr>
                        <a:t>$83,046 </a:t>
                      </a:r>
                      <a:endParaRPr lang="en-US" sz="1200" b="0" i="0" u="none" strike="noStrike">
                        <a:effectLst/>
                        <a:latin typeface="DM Sans Bold" charset="0"/>
                      </a:endParaRPr>
                    </a:p>
                  </a:txBody>
                  <a:tcPr marL="2833" marR="2833" marT="28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US" sz="1200" b="1" i="0" u="none" strike="noStrike">
                          <a:solidFill>
                            <a:srgbClr val="000000"/>
                          </a:solidFill>
                          <a:effectLst/>
                          <a:latin typeface="DM Sans Bold" charset="0"/>
                        </a:rPr>
                        <a:t>HAI Group</a:t>
                      </a:r>
                      <a:endParaRPr lang="en-US" sz="1200" b="0" i="0" u="none" strike="noStrike">
                        <a:effectLst/>
                        <a:latin typeface="DM Sans Bold" charset="0"/>
                      </a:endParaRPr>
                    </a:p>
                  </a:txBody>
                  <a:tcPr marL="2833" marR="2833" marT="28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76718325"/>
                  </a:ext>
                </a:extLst>
              </a:tr>
              <a:tr h="333284">
                <a:tc>
                  <a:txBody>
                    <a:bodyPr/>
                    <a:lstStyle/>
                    <a:p>
                      <a:pPr algn="l" fontAlgn="ctr">
                        <a:spcBef>
                          <a:spcPts val="0"/>
                        </a:spcBef>
                        <a:spcAft>
                          <a:spcPts val="0"/>
                        </a:spcAft>
                      </a:pPr>
                      <a:r>
                        <a:rPr lang="en-US" sz="1200" b="0" i="0" u="none" strike="noStrike">
                          <a:solidFill>
                            <a:srgbClr val="000000"/>
                          </a:solidFill>
                          <a:effectLst/>
                          <a:latin typeface="DM Sans Bold" charset="0"/>
                        </a:rPr>
                        <a:t>Public Officials/EPL</a:t>
                      </a:r>
                      <a:endParaRPr lang="en-US" sz="1200" b="0" i="0" u="none" strike="noStrike">
                        <a:effectLst/>
                        <a:latin typeface="DM Sans Bold" charset="0"/>
                      </a:endParaRPr>
                    </a:p>
                  </a:txBody>
                  <a:tcPr marL="2833" marR="2833" marT="28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spcBef>
                          <a:spcPts val="0"/>
                        </a:spcBef>
                        <a:spcAft>
                          <a:spcPts val="0"/>
                        </a:spcAft>
                      </a:pPr>
                      <a:r>
                        <a:rPr lang="en-US" sz="1200" b="0" i="0" u="none" strike="noStrike">
                          <a:solidFill>
                            <a:srgbClr val="000000"/>
                          </a:solidFill>
                          <a:effectLst/>
                          <a:latin typeface="DM Sans Bold" charset="0"/>
                        </a:rPr>
                        <a:t>$38,431 </a:t>
                      </a:r>
                      <a:endParaRPr lang="en-US" sz="1200" b="0" i="0" u="none" strike="noStrike">
                        <a:effectLst/>
                        <a:latin typeface="DM Sans Bold" charset="0"/>
                      </a:endParaRPr>
                    </a:p>
                  </a:txBody>
                  <a:tcPr marL="2833" marR="2833" marT="28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spcBef>
                          <a:spcPts val="0"/>
                        </a:spcBef>
                        <a:spcAft>
                          <a:spcPts val="0"/>
                        </a:spcAft>
                      </a:pPr>
                      <a:r>
                        <a:rPr lang="en-US" sz="1200" b="0" i="0" u="none" strike="noStrike">
                          <a:solidFill>
                            <a:srgbClr val="000000"/>
                          </a:solidFill>
                          <a:effectLst/>
                          <a:latin typeface="DM Sans Bold" charset="0"/>
                        </a:rPr>
                        <a:t>$42,460 </a:t>
                      </a:r>
                      <a:endParaRPr lang="en-US" sz="1200" b="0" i="0" u="none" strike="noStrike">
                        <a:effectLst/>
                        <a:latin typeface="DM Sans Bold" charset="0"/>
                      </a:endParaRPr>
                    </a:p>
                  </a:txBody>
                  <a:tcPr marL="2833" marR="2833" marT="28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US" sz="1200" b="0" i="0" u="none" strike="noStrike">
                          <a:solidFill>
                            <a:srgbClr val="000000"/>
                          </a:solidFill>
                          <a:effectLst/>
                          <a:latin typeface="DM Sans Bold" charset="0"/>
                        </a:rPr>
                        <a:t> </a:t>
                      </a:r>
                      <a:endParaRPr lang="en-US" sz="1200" b="0" i="0" u="none" strike="noStrike">
                        <a:effectLst/>
                        <a:latin typeface="DM Sans Bold" charset="0"/>
                      </a:endParaRPr>
                    </a:p>
                  </a:txBody>
                  <a:tcPr marL="2833" marR="2833" marT="28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US" sz="1200" b="0" i="0" u="none" strike="noStrike">
                          <a:solidFill>
                            <a:srgbClr val="000000"/>
                          </a:solidFill>
                          <a:effectLst/>
                          <a:latin typeface="DM Sans Bold" charset="0"/>
                        </a:rPr>
                        <a:t> </a:t>
                      </a:r>
                      <a:endParaRPr lang="en-US" sz="1200" b="0" i="0" u="none" strike="noStrike">
                        <a:effectLst/>
                        <a:latin typeface="DM Sans Bold" charset="0"/>
                      </a:endParaRPr>
                    </a:p>
                  </a:txBody>
                  <a:tcPr marL="2833" marR="2833" marT="28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US" sz="1200" b="0" i="0" u="none" strike="noStrike">
                          <a:solidFill>
                            <a:srgbClr val="000000"/>
                          </a:solidFill>
                          <a:effectLst/>
                          <a:latin typeface="DM Sans Bold" charset="0"/>
                        </a:rPr>
                        <a:t> </a:t>
                      </a:r>
                      <a:endParaRPr lang="en-US" sz="1200" b="0" i="0" u="none" strike="noStrike">
                        <a:effectLst/>
                        <a:latin typeface="DM Sans Bold" charset="0"/>
                      </a:endParaRPr>
                    </a:p>
                  </a:txBody>
                  <a:tcPr marL="2833" marR="2833" marT="28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spcBef>
                          <a:spcPts val="0"/>
                        </a:spcBef>
                        <a:spcAft>
                          <a:spcPts val="0"/>
                        </a:spcAft>
                      </a:pPr>
                      <a:r>
                        <a:rPr lang="en-US" sz="1200" b="0" i="0" u="none" strike="noStrike">
                          <a:solidFill>
                            <a:srgbClr val="000000"/>
                          </a:solidFill>
                          <a:effectLst/>
                          <a:latin typeface="DM Sans Bold" charset="0"/>
                        </a:rPr>
                        <a:t>$52,747 </a:t>
                      </a:r>
                      <a:endParaRPr lang="en-US" sz="1200" b="0" i="0" u="none" strike="noStrike">
                        <a:effectLst/>
                        <a:latin typeface="DM Sans Bold" charset="0"/>
                      </a:endParaRPr>
                    </a:p>
                  </a:txBody>
                  <a:tcPr marL="2833" marR="2833" marT="28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US" sz="1200" b="1" i="0" u="none" strike="noStrike">
                          <a:solidFill>
                            <a:srgbClr val="000000"/>
                          </a:solidFill>
                          <a:effectLst/>
                          <a:latin typeface="DM Sans Bold" charset="0"/>
                        </a:rPr>
                        <a:t>Alliant</a:t>
                      </a:r>
                      <a:endParaRPr lang="en-US" sz="1200" b="0" i="0" u="none" strike="noStrike">
                        <a:effectLst/>
                        <a:latin typeface="DM Sans Bold" charset="0"/>
                      </a:endParaRPr>
                    </a:p>
                  </a:txBody>
                  <a:tcPr marL="2833" marR="2833" marT="28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83822329"/>
                  </a:ext>
                </a:extLst>
              </a:tr>
              <a:tr h="597404">
                <a:tc>
                  <a:txBody>
                    <a:bodyPr/>
                    <a:lstStyle/>
                    <a:p>
                      <a:pPr algn="l" fontAlgn="ctr">
                        <a:spcBef>
                          <a:spcPts val="0"/>
                        </a:spcBef>
                        <a:spcAft>
                          <a:spcPts val="0"/>
                        </a:spcAft>
                      </a:pPr>
                      <a:r>
                        <a:rPr lang="en-US" sz="1200" b="0" i="0" u="none" strike="noStrike">
                          <a:solidFill>
                            <a:srgbClr val="000000"/>
                          </a:solidFill>
                          <a:effectLst/>
                          <a:latin typeface="DM Sans Bold" charset="0"/>
                        </a:rPr>
                        <a:t>Cyber (12/1/22-23 renewal)</a:t>
                      </a:r>
                      <a:endParaRPr lang="en-US" sz="1200" b="0" i="0" u="none" strike="noStrike">
                        <a:effectLst/>
                        <a:latin typeface="DM Sans Bold" charset="0"/>
                      </a:endParaRPr>
                    </a:p>
                  </a:txBody>
                  <a:tcPr marL="2833" marR="2833" marT="28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spcBef>
                          <a:spcPts val="0"/>
                        </a:spcBef>
                        <a:spcAft>
                          <a:spcPts val="0"/>
                        </a:spcAft>
                      </a:pPr>
                      <a:r>
                        <a:rPr lang="en-US" sz="1200" b="0" i="0" u="none" strike="noStrike">
                          <a:solidFill>
                            <a:srgbClr val="000000"/>
                          </a:solidFill>
                          <a:effectLst/>
                          <a:latin typeface="DM Sans Bold" charset="0"/>
                        </a:rPr>
                        <a:t>$28,062 </a:t>
                      </a:r>
                      <a:endParaRPr lang="en-US" sz="1200" b="0" i="0" u="none" strike="noStrike">
                        <a:effectLst/>
                        <a:latin typeface="DM Sans Bold" charset="0"/>
                      </a:endParaRPr>
                    </a:p>
                  </a:txBody>
                  <a:tcPr marL="2833" marR="2833" marT="28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spcBef>
                          <a:spcPts val="0"/>
                        </a:spcBef>
                        <a:spcAft>
                          <a:spcPts val="0"/>
                        </a:spcAft>
                      </a:pPr>
                      <a:r>
                        <a:rPr lang="en-US" sz="1200" b="0" i="0" u="none" strike="noStrike">
                          <a:solidFill>
                            <a:srgbClr val="000000"/>
                          </a:solidFill>
                          <a:effectLst/>
                          <a:latin typeface="DM Sans Bold" charset="0"/>
                        </a:rPr>
                        <a:t>$32,350 </a:t>
                      </a:r>
                      <a:endParaRPr lang="en-US" sz="1200" b="0" i="0" u="none" strike="noStrike">
                        <a:effectLst/>
                        <a:latin typeface="DM Sans Bold" charset="0"/>
                      </a:endParaRPr>
                    </a:p>
                  </a:txBody>
                  <a:tcPr marL="2833" marR="2833" marT="28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US" sz="1200" b="0" i="0" u="none" strike="noStrike">
                          <a:solidFill>
                            <a:srgbClr val="000000"/>
                          </a:solidFill>
                          <a:effectLst/>
                          <a:latin typeface="DM Sans Bold" charset="0"/>
                        </a:rPr>
                        <a:t> </a:t>
                      </a:r>
                      <a:endParaRPr lang="en-US" sz="1200" b="0" i="0" u="none" strike="noStrike">
                        <a:effectLst/>
                        <a:latin typeface="DM Sans Bold" charset="0"/>
                      </a:endParaRPr>
                    </a:p>
                  </a:txBody>
                  <a:tcPr marL="2833" marR="2833" marT="28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US" sz="1200" b="0" i="0" u="none" strike="noStrike">
                          <a:solidFill>
                            <a:srgbClr val="000000"/>
                          </a:solidFill>
                          <a:effectLst/>
                          <a:latin typeface="DM Sans Bold" charset="0"/>
                        </a:rPr>
                        <a:t> </a:t>
                      </a:r>
                      <a:endParaRPr lang="en-US" sz="1200" b="0" i="0" u="none" strike="noStrike">
                        <a:effectLst/>
                        <a:latin typeface="DM Sans Bold" charset="0"/>
                      </a:endParaRPr>
                    </a:p>
                  </a:txBody>
                  <a:tcPr marL="2833" marR="2833" marT="28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US" sz="1200" b="0" i="0" u="none" strike="noStrike">
                          <a:solidFill>
                            <a:srgbClr val="000000"/>
                          </a:solidFill>
                          <a:effectLst/>
                          <a:latin typeface="DM Sans Bold" charset="0"/>
                        </a:rPr>
                        <a:t> </a:t>
                      </a:r>
                      <a:endParaRPr lang="en-US" sz="1200" b="0" i="0" u="none" strike="noStrike">
                        <a:effectLst/>
                        <a:latin typeface="DM Sans Bold" charset="0"/>
                      </a:endParaRPr>
                    </a:p>
                  </a:txBody>
                  <a:tcPr marL="2833" marR="2833" marT="28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spcBef>
                          <a:spcPts val="0"/>
                        </a:spcBef>
                        <a:spcAft>
                          <a:spcPts val="0"/>
                        </a:spcAft>
                      </a:pPr>
                      <a:r>
                        <a:rPr lang="en-US" sz="1200" b="0" i="0" u="none" strike="noStrike">
                          <a:solidFill>
                            <a:srgbClr val="000000"/>
                          </a:solidFill>
                          <a:effectLst/>
                          <a:latin typeface="DM Sans Bold" charset="0"/>
                        </a:rPr>
                        <a:t>$26,758 </a:t>
                      </a:r>
                      <a:endParaRPr lang="en-US" sz="1200" b="0" i="0" u="none" strike="noStrike">
                        <a:effectLst/>
                        <a:latin typeface="DM Sans Bold" charset="0"/>
                      </a:endParaRPr>
                    </a:p>
                  </a:txBody>
                  <a:tcPr marL="2833" marR="2833" marT="28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US" sz="1200" b="1" i="0" u="none" strike="noStrike" dirty="0">
                          <a:solidFill>
                            <a:srgbClr val="000000"/>
                          </a:solidFill>
                          <a:effectLst/>
                          <a:latin typeface="DM Sans Bold" charset="0"/>
                        </a:rPr>
                        <a:t>Alliant quoted</a:t>
                      </a:r>
                      <a:r>
                        <a:rPr lang="en-US" sz="1200" b="0" i="0" u="none" strike="noStrike" dirty="0">
                          <a:solidFill>
                            <a:srgbClr val="000000"/>
                          </a:solidFill>
                          <a:effectLst/>
                          <a:latin typeface="DM Sans Bold" charset="0"/>
                        </a:rPr>
                        <a:t> - working to gather more info. </a:t>
                      </a:r>
                      <a:r>
                        <a:rPr lang="en-US" sz="1200" b="1" i="0" u="none" strike="noStrike" dirty="0">
                          <a:solidFill>
                            <a:srgbClr val="000000"/>
                          </a:solidFill>
                          <a:effectLst/>
                          <a:latin typeface="DM Sans Bold" charset="0"/>
                        </a:rPr>
                        <a:t>Potential price drop to $26k through different carrier</a:t>
                      </a:r>
                      <a:endParaRPr lang="en-US" sz="1200" b="0" i="0" u="none" strike="noStrike" dirty="0">
                        <a:effectLst/>
                        <a:latin typeface="DM Sans Bold" charset="0"/>
                      </a:endParaRPr>
                    </a:p>
                  </a:txBody>
                  <a:tcPr marL="2833" marR="2833" marT="28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94031808"/>
                  </a:ext>
                </a:extLst>
              </a:tr>
              <a:tr h="597404">
                <a:tc>
                  <a:txBody>
                    <a:bodyPr/>
                    <a:lstStyle/>
                    <a:p>
                      <a:pPr algn="l" fontAlgn="ctr">
                        <a:spcBef>
                          <a:spcPts val="0"/>
                        </a:spcBef>
                        <a:spcAft>
                          <a:spcPts val="0"/>
                        </a:spcAft>
                      </a:pPr>
                      <a:r>
                        <a:rPr lang="en-US" sz="1200" b="0" i="0" u="none" strike="noStrike">
                          <a:solidFill>
                            <a:srgbClr val="000000"/>
                          </a:solidFill>
                          <a:effectLst/>
                          <a:latin typeface="DM Sans Bold" charset="0"/>
                        </a:rPr>
                        <a:t>Human Services - POTENTIAL/NOT REQUIRED</a:t>
                      </a:r>
                      <a:endParaRPr lang="en-US" sz="1200" b="0" i="0" u="none" strike="noStrike">
                        <a:effectLst/>
                        <a:latin typeface="DM Sans Bold" charset="0"/>
                      </a:endParaRPr>
                    </a:p>
                  </a:txBody>
                  <a:tcPr marL="2833" marR="2833" marT="28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spcBef>
                          <a:spcPts val="0"/>
                        </a:spcBef>
                        <a:spcAft>
                          <a:spcPts val="0"/>
                        </a:spcAft>
                      </a:pPr>
                      <a:r>
                        <a:rPr lang="en-US" sz="1200" b="0" i="0" u="none" strike="noStrike">
                          <a:solidFill>
                            <a:srgbClr val="000000"/>
                          </a:solidFill>
                          <a:effectLst/>
                          <a:highlight>
                            <a:srgbClr val="D0CECE"/>
                          </a:highlight>
                          <a:latin typeface="DM Sans Bold" charset="0"/>
                        </a:rPr>
                        <a:t> </a:t>
                      </a:r>
                      <a:endParaRPr lang="en-US" sz="1200" b="0" i="0" u="none" strike="noStrike">
                        <a:effectLst/>
                        <a:highlight>
                          <a:srgbClr val="D0CECE"/>
                        </a:highlight>
                        <a:latin typeface="DM Sans Bold" charset="0"/>
                      </a:endParaRPr>
                    </a:p>
                  </a:txBody>
                  <a:tcPr marL="2833" marR="2833" marT="28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spcBef>
                          <a:spcPts val="0"/>
                        </a:spcBef>
                        <a:spcAft>
                          <a:spcPts val="0"/>
                        </a:spcAft>
                      </a:pPr>
                      <a:r>
                        <a:rPr lang="en-US" sz="1200" b="0" i="0" u="none" strike="noStrike">
                          <a:solidFill>
                            <a:srgbClr val="000000"/>
                          </a:solidFill>
                          <a:effectLst/>
                          <a:highlight>
                            <a:srgbClr val="D0CECE"/>
                          </a:highlight>
                          <a:latin typeface="DM Sans Bold" charset="0"/>
                        </a:rPr>
                        <a:t> </a:t>
                      </a:r>
                      <a:endParaRPr lang="en-US" sz="1200" b="0" i="0" u="none" strike="noStrike">
                        <a:effectLst/>
                        <a:highlight>
                          <a:srgbClr val="D0CECE"/>
                        </a:highlight>
                        <a:latin typeface="DM Sans Bold" charset="0"/>
                      </a:endParaRPr>
                    </a:p>
                  </a:txBody>
                  <a:tcPr marL="2833" marR="2833" marT="28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spcBef>
                          <a:spcPts val="0"/>
                        </a:spcBef>
                        <a:spcAft>
                          <a:spcPts val="0"/>
                        </a:spcAft>
                      </a:pPr>
                      <a:r>
                        <a:rPr lang="en-US" sz="1200" b="0" i="0" u="none" strike="noStrike">
                          <a:solidFill>
                            <a:srgbClr val="000000"/>
                          </a:solidFill>
                          <a:effectLst/>
                          <a:highlight>
                            <a:srgbClr val="D0CECE"/>
                          </a:highlight>
                          <a:latin typeface="DM Sans Bold" charset="0"/>
                        </a:rPr>
                        <a:t> </a:t>
                      </a:r>
                      <a:endParaRPr lang="en-US" sz="1200" b="0" i="0" u="none" strike="noStrike">
                        <a:effectLst/>
                        <a:highlight>
                          <a:srgbClr val="D0CECE"/>
                        </a:highlight>
                        <a:latin typeface="DM Sans Bold" charset="0"/>
                      </a:endParaRPr>
                    </a:p>
                  </a:txBody>
                  <a:tcPr marL="2833" marR="2833" marT="28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spcBef>
                          <a:spcPts val="0"/>
                        </a:spcBef>
                        <a:spcAft>
                          <a:spcPts val="0"/>
                        </a:spcAft>
                      </a:pPr>
                      <a:r>
                        <a:rPr lang="en-US" sz="1200" b="0" i="0" u="none" strike="noStrike">
                          <a:solidFill>
                            <a:srgbClr val="000000"/>
                          </a:solidFill>
                          <a:effectLst/>
                          <a:highlight>
                            <a:srgbClr val="D0CECE"/>
                          </a:highlight>
                          <a:latin typeface="DM Sans Bold" charset="0"/>
                        </a:rPr>
                        <a:t> </a:t>
                      </a:r>
                      <a:endParaRPr lang="en-US" sz="1200" b="0" i="0" u="none" strike="noStrike">
                        <a:effectLst/>
                        <a:highlight>
                          <a:srgbClr val="D0CECE"/>
                        </a:highlight>
                        <a:latin typeface="DM Sans Bold" charset="0"/>
                      </a:endParaRPr>
                    </a:p>
                  </a:txBody>
                  <a:tcPr marL="2833" marR="2833" marT="28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spcBef>
                          <a:spcPts val="0"/>
                        </a:spcBef>
                        <a:spcAft>
                          <a:spcPts val="0"/>
                        </a:spcAft>
                      </a:pPr>
                      <a:r>
                        <a:rPr lang="en-US" sz="1200" b="0" i="0" u="none" strike="noStrike">
                          <a:solidFill>
                            <a:srgbClr val="000000"/>
                          </a:solidFill>
                          <a:effectLst/>
                          <a:highlight>
                            <a:srgbClr val="D0CECE"/>
                          </a:highlight>
                          <a:latin typeface="DM Sans Bold" charset="0"/>
                        </a:rPr>
                        <a:t> </a:t>
                      </a:r>
                      <a:endParaRPr lang="en-US" sz="1200" b="0" i="0" u="none" strike="noStrike">
                        <a:effectLst/>
                        <a:highlight>
                          <a:srgbClr val="D0CECE"/>
                        </a:highlight>
                        <a:latin typeface="DM Sans Bold" charset="0"/>
                      </a:endParaRPr>
                    </a:p>
                  </a:txBody>
                  <a:tcPr marL="2833" marR="2833" marT="28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
                        <a:spcBef>
                          <a:spcPts val="0"/>
                        </a:spcBef>
                        <a:spcAft>
                          <a:spcPts val="0"/>
                        </a:spcAft>
                      </a:pPr>
                      <a:r>
                        <a:rPr lang="en-US" sz="1200" b="1" i="0" u="none" strike="noStrike">
                          <a:solidFill>
                            <a:srgbClr val="000000"/>
                          </a:solidFill>
                          <a:effectLst/>
                          <a:latin typeface="DM Sans Bold" charset="0"/>
                        </a:rPr>
                        <a:t>NOT REQUIRED</a:t>
                      </a:r>
                      <a:endParaRPr lang="en-US" sz="1200" b="0" i="0" u="none" strike="noStrike">
                        <a:effectLst/>
                        <a:latin typeface="DM Sans Bold" charset="0"/>
                      </a:endParaRPr>
                    </a:p>
                  </a:txBody>
                  <a:tcPr marL="2833" marR="2833" marT="28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US" sz="1200" b="1" i="0" u="none" strike="noStrike">
                          <a:solidFill>
                            <a:srgbClr val="000000"/>
                          </a:solidFill>
                          <a:effectLst/>
                          <a:latin typeface="DM Sans Bold" charset="0"/>
                        </a:rPr>
                        <a:t>HAI Group</a:t>
                      </a:r>
                      <a:r>
                        <a:rPr lang="en-US" sz="1200" b="0" i="0" u="none" strike="noStrike">
                          <a:solidFill>
                            <a:srgbClr val="000000"/>
                          </a:solidFill>
                          <a:effectLst/>
                          <a:latin typeface="DM Sans Bold" charset="0"/>
                        </a:rPr>
                        <a:t> - Filling out application. </a:t>
                      </a:r>
                      <a:r>
                        <a:rPr lang="en-US" sz="1200" b="1" i="0" u="none" strike="noStrike">
                          <a:solidFill>
                            <a:srgbClr val="000000"/>
                          </a:solidFill>
                          <a:effectLst/>
                          <a:latin typeface="DM Sans Bold" charset="0"/>
                        </a:rPr>
                        <a:t>This coverage may not be necessary.</a:t>
                      </a:r>
                      <a:endParaRPr lang="en-US" sz="1200" b="0" i="0" u="none" strike="noStrike">
                        <a:effectLst/>
                        <a:latin typeface="DM Sans Bold" charset="0"/>
                      </a:endParaRPr>
                    </a:p>
                  </a:txBody>
                  <a:tcPr marL="2833" marR="2833" marT="28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93062368"/>
                  </a:ext>
                </a:extLst>
              </a:tr>
              <a:tr h="597404">
                <a:tc>
                  <a:txBody>
                    <a:bodyPr/>
                    <a:lstStyle/>
                    <a:p>
                      <a:pPr algn="l" fontAlgn="ctr">
                        <a:spcBef>
                          <a:spcPts val="0"/>
                        </a:spcBef>
                        <a:spcAft>
                          <a:spcPts val="0"/>
                        </a:spcAft>
                      </a:pPr>
                      <a:r>
                        <a:rPr lang="en-US" sz="1200" b="0" i="0" u="none" strike="noStrike">
                          <a:solidFill>
                            <a:srgbClr val="000000"/>
                          </a:solidFill>
                          <a:effectLst/>
                          <a:latin typeface="DM Sans Bold" charset="0"/>
                        </a:rPr>
                        <a:t>Tenant Discrimination - POTENTIAL/NOT REQUIRED</a:t>
                      </a:r>
                      <a:endParaRPr lang="en-US" sz="1200" b="0" i="0" u="none" strike="noStrike">
                        <a:effectLst/>
                        <a:latin typeface="DM Sans Bold" charset="0"/>
                      </a:endParaRPr>
                    </a:p>
                  </a:txBody>
                  <a:tcPr marL="2833" marR="2833" marT="28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spcBef>
                          <a:spcPts val="0"/>
                        </a:spcBef>
                        <a:spcAft>
                          <a:spcPts val="0"/>
                        </a:spcAft>
                      </a:pPr>
                      <a:r>
                        <a:rPr lang="en-US" sz="1200" b="0" i="0" u="none" strike="noStrike">
                          <a:solidFill>
                            <a:srgbClr val="000000"/>
                          </a:solidFill>
                          <a:effectLst/>
                          <a:highlight>
                            <a:srgbClr val="D0CECE"/>
                          </a:highlight>
                          <a:latin typeface="DM Sans Bold" charset="0"/>
                        </a:rPr>
                        <a:t> </a:t>
                      </a:r>
                      <a:endParaRPr lang="en-US" sz="1200" b="0" i="0" u="none" strike="noStrike">
                        <a:effectLst/>
                        <a:highlight>
                          <a:srgbClr val="D0CECE"/>
                        </a:highlight>
                        <a:latin typeface="DM Sans Bold" charset="0"/>
                      </a:endParaRPr>
                    </a:p>
                  </a:txBody>
                  <a:tcPr marL="2833" marR="2833" marT="28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spcBef>
                          <a:spcPts val="0"/>
                        </a:spcBef>
                        <a:spcAft>
                          <a:spcPts val="0"/>
                        </a:spcAft>
                      </a:pPr>
                      <a:r>
                        <a:rPr lang="en-US" sz="1200" b="0" i="0" u="none" strike="noStrike">
                          <a:solidFill>
                            <a:srgbClr val="000000"/>
                          </a:solidFill>
                          <a:effectLst/>
                          <a:highlight>
                            <a:srgbClr val="D0CECE"/>
                          </a:highlight>
                          <a:latin typeface="DM Sans Bold" charset="0"/>
                        </a:rPr>
                        <a:t> </a:t>
                      </a:r>
                      <a:endParaRPr lang="en-US" sz="1200" b="0" i="0" u="none" strike="noStrike">
                        <a:effectLst/>
                        <a:highlight>
                          <a:srgbClr val="D0CECE"/>
                        </a:highlight>
                        <a:latin typeface="DM Sans Bold" charset="0"/>
                      </a:endParaRPr>
                    </a:p>
                  </a:txBody>
                  <a:tcPr marL="2833" marR="2833" marT="28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spcBef>
                          <a:spcPts val="0"/>
                        </a:spcBef>
                        <a:spcAft>
                          <a:spcPts val="0"/>
                        </a:spcAft>
                      </a:pPr>
                      <a:r>
                        <a:rPr lang="en-US" sz="1200" b="0" i="0" u="none" strike="noStrike">
                          <a:solidFill>
                            <a:srgbClr val="000000"/>
                          </a:solidFill>
                          <a:effectLst/>
                          <a:highlight>
                            <a:srgbClr val="D0CECE"/>
                          </a:highlight>
                          <a:latin typeface="DM Sans Bold" charset="0"/>
                        </a:rPr>
                        <a:t> </a:t>
                      </a:r>
                      <a:endParaRPr lang="en-US" sz="1200" b="0" i="0" u="none" strike="noStrike">
                        <a:effectLst/>
                        <a:highlight>
                          <a:srgbClr val="D0CECE"/>
                        </a:highlight>
                        <a:latin typeface="DM Sans Bold" charset="0"/>
                      </a:endParaRPr>
                    </a:p>
                  </a:txBody>
                  <a:tcPr marL="2833" marR="2833" marT="28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spcBef>
                          <a:spcPts val="0"/>
                        </a:spcBef>
                        <a:spcAft>
                          <a:spcPts val="0"/>
                        </a:spcAft>
                      </a:pPr>
                      <a:r>
                        <a:rPr lang="en-US" sz="1200" b="0" i="0" u="none" strike="noStrike">
                          <a:solidFill>
                            <a:srgbClr val="000000"/>
                          </a:solidFill>
                          <a:effectLst/>
                          <a:highlight>
                            <a:srgbClr val="D0CECE"/>
                          </a:highlight>
                          <a:latin typeface="DM Sans Bold" charset="0"/>
                        </a:rPr>
                        <a:t> </a:t>
                      </a:r>
                      <a:endParaRPr lang="en-US" sz="1200" b="0" i="0" u="none" strike="noStrike">
                        <a:effectLst/>
                        <a:highlight>
                          <a:srgbClr val="D0CECE"/>
                        </a:highlight>
                        <a:latin typeface="DM Sans Bold" charset="0"/>
                      </a:endParaRPr>
                    </a:p>
                  </a:txBody>
                  <a:tcPr marL="2833" marR="2833" marT="28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spcBef>
                          <a:spcPts val="0"/>
                        </a:spcBef>
                        <a:spcAft>
                          <a:spcPts val="0"/>
                        </a:spcAft>
                      </a:pPr>
                      <a:r>
                        <a:rPr lang="en-US" sz="1200" b="0" i="0" u="none" strike="noStrike">
                          <a:solidFill>
                            <a:srgbClr val="000000"/>
                          </a:solidFill>
                          <a:effectLst/>
                          <a:highlight>
                            <a:srgbClr val="D0CECE"/>
                          </a:highlight>
                          <a:latin typeface="DM Sans Bold" charset="0"/>
                        </a:rPr>
                        <a:t> </a:t>
                      </a:r>
                      <a:endParaRPr lang="en-US" sz="1200" b="0" i="0" u="none" strike="noStrike">
                        <a:effectLst/>
                        <a:highlight>
                          <a:srgbClr val="D0CECE"/>
                        </a:highlight>
                        <a:latin typeface="DM Sans Bold" charset="0"/>
                      </a:endParaRPr>
                    </a:p>
                  </a:txBody>
                  <a:tcPr marL="2833" marR="2833" marT="28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
                        <a:spcBef>
                          <a:spcPts val="0"/>
                        </a:spcBef>
                        <a:spcAft>
                          <a:spcPts val="0"/>
                        </a:spcAft>
                      </a:pPr>
                      <a:r>
                        <a:rPr lang="en-US" sz="1200" b="1" i="0" u="none" strike="noStrike">
                          <a:solidFill>
                            <a:srgbClr val="000000"/>
                          </a:solidFill>
                          <a:effectLst/>
                          <a:latin typeface="DM Sans Bold" charset="0"/>
                        </a:rPr>
                        <a:t>NOT REQUIRED</a:t>
                      </a:r>
                      <a:endParaRPr lang="en-US" sz="1200" b="0" i="0" u="none" strike="noStrike">
                        <a:effectLst/>
                        <a:latin typeface="DM Sans Bold" charset="0"/>
                      </a:endParaRPr>
                    </a:p>
                  </a:txBody>
                  <a:tcPr marL="2833" marR="2833" marT="28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US" sz="1200" b="1" i="0" u="none" strike="noStrike">
                          <a:solidFill>
                            <a:srgbClr val="000000"/>
                          </a:solidFill>
                          <a:effectLst/>
                          <a:latin typeface="DM Sans Bold" charset="0"/>
                        </a:rPr>
                        <a:t>Alliant</a:t>
                      </a:r>
                      <a:r>
                        <a:rPr lang="en-US" sz="1200" b="0" i="0" u="none" strike="noStrike">
                          <a:solidFill>
                            <a:srgbClr val="000000"/>
                          </a:solidFill>
                          <a:effectLst/>
                          <a:latin typeface="DM Sans Bold" charset="0"/>
                        </a:rPr>
                        <a:t> checking if we had coverage through PHLY. May apply through </a:t>
                      </a:r>
                      <a:r>
                        <a:rPr lang="en-US" sz="1200" b="1" i="0" u="none" strike="noStrike">
                          <a:solidFill>
                            <a:srgbClr val="000000"/>
                          </a:solidFill>
                          <a:effectLst/>
                          <a:latin typeface="DM Sans Bold" charset="0"/>
                        </a:rPr>
                        <a:t>HAI Group</a:t>
                      </a:r>
                      <a:r>
                        <a:rPr lang="en-US" sz="1200" b="0" i="0" u="none" strike="noStrike">
                          <a:solidFill>
                            <a:srgbClr val="000000"/>
                          </a:solidFill>
                          <a:effectLst/>
                          <a:latin typeface="DM Sans Bold" charset="0"/>
                        </a:rPr>
                        <a:t>. </a:t>
                      </a:r>
                      <a:r>
                        <a:rPr lang="en-US" sz="1200" b="1" i="0" u="none" strike="noStrike">
                          <a:solidFill>
                            <a:srgbClr val="000000"/>
                          </a:solidFill>
                          <a:effectLst/>
                          <a:latin typeface="DM Sans Bold" charset="0"/>
                        </a:rPr>
                        <a:t>This coverage may not be necessary</a:t>
                      </a:r>
                      <a:endParaRPr lang="en-US" sz="1200" b="0" i="0" u="none" strike="noStrike">
                        <a:effectLst/>
                        <a:latin typeface="DM Sans Bold" charset="0"/>
                      </a:endParaRPr>
                    </a:p>
                  </a:txBody>
                  <a:tcPr marL="2833" marR="2833" marT="28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1690578"/>
                  </a:ext>
                </a:extLst>
              </a:tr>
              <a:tr h="333284">
                <a:tc>
                  <a:txBody>
                    <a:bodyPr/>
                    <a:lstStyle/>
                    <a:p>
                      <a:pPr algn="l" fontAlgn="ctr">
                        <a:spcBef>
                          <a:spcPts val="0"/>
                        </a:spcBef>
                        <a:spcAft>
                          <a:spcPts val="0"/>
                        </a:spcAft>
                      </a:pPr>
                      <a:r>
                        <a:rPr lang="en-US" sz="1200" b="1" i="0" u="none" strike="noStrike">
                          <a:solidFill>
                            <a:srgbClr val="000000"/>
                          </a:solidFill>
                          <a:effectLst/>
                          <a:highlight>
                            <a:srgbClr val="FFFF00"/>
                          </a:highlight>
                          <a:latin typeface="DM Sans Bold" charset="0"/>
                        </a:rPr>
                        <a:t>TOTAL</a:t>
                      </a:r>
                      <a:endParaRPr lang="en-US" sz="1200" b="0" i="0" u="none" strike="noStrike">
                        <a:effectLst/>
                        <a:highlight>
                          <a:srgbClr val="FFFF00"/>
                        </a:highlight>
                        <a:latin typeface="DM Sans Bold" charset="0"/>
                      </a:endParaRPr>
                    </a:p>
                  </a:txBody>
                  <a:tcPr marL="2833" marR="2833" marT="28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spcBef>
                          <a:spcPts val="0"/>
                        </a:spcBef>
                        <a:spcAft>
                          <a:spcPts val="0"/>
                        </a:spcAft>
                      </a:pPr>
                      <a:r>
                        <a:rPr lang="en-US" sz="1200" b="1" i="0" u="none" strike="noStrike">
                          <a:solidFill>
                            <a:srgbClr val="000000"/>
                          </a:solidFill>
                          <a:effectLst/>
                          <a:highlight>
                            <a:srgbClr val="FFFF00"/>
                          </a:highlight>
                          <a:latin typeface="DM Sans Bold" charset="0"/>
                        </a:rPr>
                        <a:t>$1,067,488 </a:t>
                      </a:r>
                      <a:endParaRPr lang="en-US" sz="1200" b="0" i="0" u="none" strike="noStrike">
                        <a:effectLst/>
                        <a:highlight>
                          <a:srgbClr val="FFFF00"/>
                        </a:highlight>
                        <a:latin typeface="DM Sans Bold" charset="0"/>
                      </a:endParaRPr>
                    </a:p>
                  </a:txBody>
                  <a:tcPr marL="2833" marR="2833" marT="28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spcBef>
                          <a:spcPts val="0"/>
                        </a:spcBef>
                        <a:spcAft>
                          <a:spcPts val="0"/>
                        </a:spcAft>
                      </a:pPr>
                      <a:r>
                        <a:rPr lang="en-US" sz="1200" b="1" i="0" u="none" strike="noStrike">
                          <a:solidFill>
                            <a:srgbClr val="000000"/>
                          </a:solidFill>
                          <a:effectLst/>
                          <a:highlight>
                            <a:srgbClr val="FFFF00"/>
                          </a:highlight>
                          <a:latin typeface="DM Sans Bold" charset="0"/>
                        </a:rPr>
                        <a:t>$1,358,748 </a:t>
                      </a:r>
                      <a:endParaRPr lang="en-US" sz="1200" b="0" i="0" u="none" strike="noStrike">
                        <a:effectLst/>
                        <a:highlight>
                          <a:srgbClr val="FFFF00"/>
                        </a:highlight>
                        <a:latin typeface="DM Sans Bold" charset="0"/>
                      </a:endParaRPr>
                    </a:p>
                  </a:txBody>
                  <a:tcPr marL="2833" marR="2833" marT="28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spcBef>
                          <a:spcPts val="0"/>
                        </a:spcBef>
                        <a:spcAft>
                          <a:spcPts val="0"/>
                        </a:spcAft>
                      </a:pPr>
                      <a:r>
                        <a:rPr lang="en-US" sz="1200" b="1" i="0" u="none" strike="noStrike">
                          <a:solidFill>
                            <a:srgbClr val="000000"/>
                          </a:solidFill>
                          <a:effectLst/>
                          <a:highlight>
                            <a:srgbClr val="FFFF00"/>
                          </a:highlight>
                          <a:latin typeface="DM Sans Bold" charset="0"/>
                        </a:rPr>
                        <a:t>$3,565,000 </a:t>
                      </a:r>
                      <a:endParaRPr lang="en-US" sz="1200" b="0" i="0" u="none" strike="noStrike">
                        <a:effectLst/>
                        <a:highlight>
                          <a:srgbClr val="FFFF00"/>
                        </a:highlight>
                        <a:latin typeface="DM Sans Bold" charset="0"/>
                      </a:endParaRPr>
                    </a:p>
                  </a:txBody>
                  <a:tcPr marL="2833" marR="2833" marT="28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spcBef>
                          <a:spcPts val="0"/>
                        </a:spcBef>
                        <a:spcAft>
                          <a:spcPts val="0"/>
                        </a:spcAft>
                      </a:pPr>
                      <a:r>
                        <a:rPr lang="en-US" sz="1200" b="1" i="0" u="none" strike="noStrike">
                          <a:solidFill>
                            <a:srgbClr val="000000"/>
                          </a:solidFill>
                          <a:effectLst/>
                          <a:highlight>
                            <a:srgbClr val="FFFF00"/>
                          </a:highlight>
                          <a:latin typeface="DM Sans Bold" charset="0"/>
                        </a:rPr>
                        <a:t>$71,657 </a:t>
                      </a:r>
                      <a:endParaRPr lang="en-US" sz="1200" b="0" i="0" u="none" strike="noStrike">
                        <a:effectLst/>
                        <a:highlight>
                          <a:srgbClr val="FFFF00"/>
                        </a:highlight>
                        <a:latin typeface="DM Sans Bold" charset="0"/>
                      </a:endParaRPr>
                    </a:p>
                  </a:txBody>
                  <a:tcPr marL="2833" marR="2833" marT="28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spcBef>
                          <a:spcPts val="0"/>
                        </a:spcBef>
                        <a:spcAft>
                          <a:spcPts val="0"/>
                        </a:spcAft>
                      </a:pPr>
                      <a:r>
                        <a:rPr lang="en-US" sz="1200" b="1" i="0" u="none" strike="noStrike">
                          <a:solidFill>
                            <a:srgbClr val="000000"/>
                          </a:solidFill>
                          <a:effectLst/>
                          <a:highlight>
                            <a:srgbClr val="FFFF00"/>
                          </a:highlight>
                          <a:latin typeface="DM Sans Bold" charset="0"/>
                        </a:rPr>
                        <a:t>$3,636,657 </a:t>
                      </a:r>
                      <a:endParaRPr lang="en-US" sz="1200" b="0" i="0" u="none" strike="noStrike">
                        <a:effectLst/>
                        <a:highlight>
                          <a:srgbClr val="FFFF00"/>
                        </a:highlight>
                        <a:latin typeface="DM Sans Bold" charset="0"/>
                      </a:endParaRPr>
                    </a:p>
                  </a:txBody>
                  <a:tcPr marL="2833" marR="2833" marT="28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spcBef>
                          <a:spcPts val="0"/>
                        </a:spcBef>
                        <a:spcAft>
                          <a:spcPts val="0"/>
                        </a:spcAft>
                      </a:pPr>
                      <a:r>
                        <a:rPr lang="en-US" sz="1200" b="0" i="0" u="none" strike="noStrike">
                          <a:solidFill>
                            <a:srgbClr val="000000"/>
                          </a:solidFill>
                          <a:effectLst/>
                          <a:highlight>
                            <a:srgbClr val="FFFF00"/>
                          </a:highlight>
                          <a:latin typeface="DM Sans Bold" charset="0"/>
                        </a:rPr>
                        <a:t>$2,000,495 </a:t>
                      </a:r>
                      <a:endParaRPr lang="en-US" sz="1200" b="0" i="0" u="none" strike="noStrike">
                        <a:effectLst/>
                        <a:highlight>
                          <a:srgbClr val="FFFF00"/>
                        </a:highlight>
                        <a:latin typeface="DM Sans Bold" charset="0"/>
                      </a:endParaRPr>
                    </a:p>
                  </a:txBody>
                  <a:tcPr marL="2833" marR="2833" marT="28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spcBef>
                          <a:spcPts val="0"/>
                        </a:spcBef>
                        <a:spcAft>
                          <a:spcPts val="0"/>
                        </a:spcAft>
                      </a:pPr>
                      <a:r>
                        <a:rPr lang="en-US" sz="1200" b="1" i="0" u="none" strike="noStrike" dirty="0">
                          <a:solidFill>
                            <a:srgbClr val="000000"/>
                          </a:solidFill>
                          <a:effectLst/>
                          <a:latin typeface="DM Sans Bold" charset="0"/>
                        </a:rPr>
                        <a:t> </a:t>
                      </a:r>
                      <a:endParaRPr lang="en-US" sz="1200" b="0" i="0" u="none" strike="noStrike" dirty="0">
                        <a:effectLst/>
                        <a:latin typeface="DM Sans Bold" charset="0"/>
                      </a:endParaRPr>
                    </a:p>
                  </a:txBody>
                  <a:tcPr marL="2833" marR="2833" marT="28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13406775"/>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6F3EB"/>
        </a:solidFill>
        <a:effectLst/>
      </p:bgPr>
    </p:bg>
    <p:spTree>
      <p:nvGrpSpPr>
        <p:cNvPr id="1" name=""/>
        <p:cNvGrpSpPr/>
        <p:nvPr/>
      </p:nvGrpSpPr>
      <p:grpSpPr>
        <a:xfrm>
          <a:off x="0" y="0"/>
          <a:ext cx="0" cy="0"/>
          <a:chOff x="0" y="0"/>
          <a:chExt cx="0" cy="0"/>
        </a:xfrm>
      </p:grpSpPr>
      <p:sp>
        <p:nvSpPr>
          <p:cNvPr id="18" name="Title 21">
            <a:extLst>
              <a:ext uri="{FF2B5EF4-FFF2-40B4-BE49-F238E27FC236}">
                <a16:creationId xmlns:a16="http://schemas.microsoft.com/office/drawing/2014/main" id="{6B7E4085-A0AC-F326-4EE3-161E895B70F3}"/>
              </a:ext>
            </a:extLst>
          </p:cNvPr>
          <p:cNvSpPr txBox="1">
            <a:spLocks noGrp="1"/>
          </p:cNvSpPr>
          <p:nvPr>
            <p:ph type="title" idx="4294967295"/>
          </p:nvPr>
        </p:nvSpPr>
        <p:spPr>
          <a:xfrm>
            <a:off x="304800" y="374483"/>
            <a:ext cx="9752364" cy="205107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6000" b="0" i="0" u="none" strike="noStrike" kern="1200" cap="none" spc="0" normalizeH="0" baseline="0" noProof="0" dirty="0">
                <a:ln>
                  <a:noFill/>
                </a:ln>
                <a:solidFill>
                  <a:srgbClr val="000000"/>
                </a:solidFill>
                <a:effectLst/>
                <a:uLnTx/>
                <a:uFillTx/>
                <a:latin typeface="DM Sans Bold"/>
                <a:ea typeface="+mj-ea"/>
                <a:cs typeface="+mj-cs"/>
              </a:rPr>
              <a:t>CONTINUAL ISSUES WITH CURRENT COVERAGE</a:t>
            </a:r>
            <a:endParaRPr kumimoji="0" lang="en-US" sz="60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TextBox 8"/>
          <p:cNvSpPr txBox="1"/>
          <p:nvPr/>
        </p:nvSpPr>
        <p:spPr>
          <a:xfrm>
            <a:off x="457197" y="2525904"/>
            <a:ext cx="7935991" cy="529725"/>
          </a:xfrm>
          <a:prstGeom prst="rect">
            <a:avLst/>
          </a:prstGeom>
        </p:spPr>
        <p:txBody>
          <a:bodyPr lIns="0" tIns="0" rIns="0" bIns="0" rtlCol="0" anchor="t">
            <a:spAutoFit/>
          </a:bodyPr>
          <a:lstStyle/>
          <a:p>
            <a:pPr algn="l">
              <a:lnSpc>
                <a:spcPts val="4276"/>
              </a:lnSpc>
            </a:pPr>
            <a:r>
              <a:rPr lang="en-US" sz="3289">
                <a:solidFill>
                  <a:srgbClr val="000000"/>
                </a:solidFill>
                <a:latin typeface="DM Sans Bold"/>
              </a:rPr>
              <a:t>2024 Winter Freeze</a:t>
            </a:r>
          </a:p>
        </p:txBody>
      </p:sp>
      <p:sp>
        <p:nvSpPr>
          <p:cNvPr id="7" name="TextBox 7"/>
          <p:cNvSpPr txBox="1"/>
          <p:nvPr/>
        </p:nvSpPr>
        <p:spPr>
          <a:xfrm>
            <a:off x="457197" y="3204338"/>
            <a:ext cx="8537390" cy="836295"/>
          </a:xfrm>
          <a:prstGeom prst="rect">
            <a:avLst/>
          </a:prstGeom>
        </p:spPr>
        <p:txBody>
          <a:bodyPr lIns="0" tIns="0" rIns="0" bIns="0" rtlCol="0" anchor="t">
            <a:spAutoFit/>
          </a:bodyPr>
          <a:lstStyle/>
          <a:p>
            <a:pPr algn="l">
              <a:lnSpc>
                <a:spcPts val="3449"/>
              </a:lnSpc>
            </a:pPr>
            <a:r>
              <a:rPr lang="en-US" sz="2299">
                <a:solidFill>
                  <a:srgbClr val="000000"/>
                </a:solidFill>
                <a:latin typeface="DM Sans"/>
              </a:rPr>
              <a:t>We had a major water loss at James Center North and Prairie Oaks properties over MLK Weekend, due to frozen Pipes</a:t>
            </a:r>
          </a:p>
        </p:txBody>
      </p:sp>
      <p:sp>
        <p:nvSpPr>
          <p:cNvPr id="15" name="TextBox 15"/>
          <p:cNvSpPr txBox="1"/>
          <p:nvPr/>
        </p:nvSpPr>
        <p:spPr>
          <a:xfrm>
            <a:off x="457197" y="4724785"/>
            <a:ext cx="7775146" cy="529725"/>
          </a:xfrm>
          <a:prstGeom prst="rect">
            <a:avLst/>
          </a:prstGeom>
        </p:spPr>
        <p:txBody>
          <a:bodyPr lIns="0" tIns="0" rIns="0" bIns="0" rtlCol="0" anchor="t">
            <a:spAutoFit/>
          </a:bodyPr>
          <a:lstStyle/>
          <a:p>
            <a:pPr algn="l">
              <a:lnSpc>
                <a:spcPts val="4276"/>
              </a:lnSpc>
            </a:pPr>
            <a:r>
              <a:rPr lang="en-US" sz="3289">
                <a:solidFill>
                  <a:srgbClr val="000000"/>
                </a:solidFill>
                <a:latin typeface="DM Sans Bold"/>
              </a:rPr>
              <a:t>James Center North</a:t>
            </a:r>
          </a:p>
        </p:txBody>
      </p:sp>
      <p:sp>
        <p:nvSpPr>
          <p:cNvPr id="14" name="TextBox 14"/>
          <p:cNvSpPr txBox="1"/>
          <p:nvPr/>
        </p:nvSpPr>
        <p:spPr>
          <a:xfrm>
            <a:off x="474780" y="5406139"/>
            <a:ext cx="8519806" cy="1264920"/>
          </a:xfrm>
          <a:prstGeom prst="rect">
            <a:avLst/>
          </a:prstGeom>
        </p:spPr>
        <p:txBody>
          <a:bodyPr lIns="0" tIns="0" rIns="0" bIns="0" rtlCol="0" anchor="t">
            <a:spAutoFit/>
          </a:bodyPr>
          <a:lstStyle/>
          <a:p>
            <a:pPr algn="l">
              <a:lnSpc>
                <a:spcPts val="3449"/>
              </a:lnSpc>
            </a:pPr>
            <a:r>
              <a:rPr lang="en-US" sz="2299" dirty="0">
                <a:solidFill>
                  <a:srgbClr val="000000"/>
                </a:solidFill>
                <a:latin typeface="DM Sans"/>
              </a:rPr>
              <a:t>Our new carrier for James Center North have been minimally responsive. We are unsure what the policy will cover due to the lack of information. The current loss total is $250,000.</a:t>
            </a:r>
          </a:p>
        </p:txBody>
      </p:sp>
      <p:sp>
        <p:nvSpPr>
          <p:cNvPr id="17" name="TextBox 17"/>
          <p:cNvSpPr txBox="1"/>
          <p:nvPr/>
        </p:nvSpPr>
        <p:spPr>
          <a:xfrm>
            <a:off x="474780" y="7227102"/>
            <a:ext cx="7935991" cy="529725"/>
          </a:xfrm>
          <a:prstGeom prst="rect">
            <a:avLst/>
          </a:prstGeom>
        </p:spPr>
        <p:txBody>
          <a:bodyPr lIns="0" tIns="0" rIns="0" bIns="0" rtlCol="0" anchor="t">
            <a:spAutoFit/>
          </a:bodyPr>
          <a:lstStyle/>
          <a:p>
            <a:pPr algn="l">
              <a:lnSpc>
                <a:spcPts val="4276"/>
              </a:lnSpc>
            </a:pPr>
            <a:r>
              <a:rPr lang="en-US" sz="3289">
                <a:solidFill>
                  <a:srgbClr val="000000"/>
                </a:solidFill>
                <a:latin typeface="DM Sans Bold"/>
              </a:rPr>
              <a:t>Prairie Oaks</a:t>
            </a:r>
          </a:p>
        </p:txBody>
      </p:sp>
      <p:sp>
        <p:nvSpPr>
          <p:cNvPr id="16" name="TextBox 16"/>
          <p:cNvSpPr txBox="1"/>
          <p:nvPr/>
        </p:nvSpPr>
        <p:spPr>
          <a:xfrm>
            <a:off x="474780" y="7812987"/>
            <a:ext cx="7935991" cy="1719317"/>
          </a:xfrm>
          <a:prstGeom prst="rect">
            <a:avLst/>
          </a:prstGeom>
        </p:spPr>
        <p:txBody>
          <a:bodyPr lIns="0" tIns="0" rIns="0" bIns="0" rtlCol="0" anchor="t">
            <a:spAutoFit/>
          </a:bodyPr>
          <a:lstStyle/>
          <a:p>
            <a:pPr algn="l">
              <a:lnSpc>
                <a:spcPts val="3449"/>
              </a:lnSpc>
            </a:pPr>
            <a:r>
              <a:rPr lang="en-US" sz="2299" dirty="0">
                <a:solidFill>
                  <a:srgbClr val="000000"/>
                </a:solidFill>
                <a:latin typeface="DM Sans"/>
              </a:rPr>
              <a:t>The policy we were able to place for Prairie Oaks included a sub-limit for water damage. The current loss total is $479,000. THA will have to pay $379,00 out of pocket for this loss </a:t>
            </a:r>
          </a:p>
        </p:txBody>
      </p:sp>
      <p:sp>
        <p:nvSpPr>
          <p:cNvPr id="4" name="AutoShape 4" descr="image of an office building after flood damage with parts of the ceiling and insulation on the floor."/>
          <p:cNvSpPr/>
          <p:nvPr/>
        </p:nvSpPr>
        <p:spPr>
          <a:xfrm>
            <a:off x="9809064" y="0"/>
            <a:ext cx="8478936" cy="10287000"/>
          </a:xfrm>
          <a:prstGeom prst="rect">
            <a:avLst/>
          </a:prstGeom>
          <a:solidFill>
            <a:srgbClr val="FFFFFF"/>
          </a:solidFill>
        </p:spPr>
        <p:txBody>
          <a:bodyPr/>
          <a:lstStyle/>
          <a:p>
            <a:endParaRPr lang="en-US"/>
          </a:p>
        </p:txBody>
      </p:sp>
      <p:sp>
        <p:nvSpPr>
          <p:cNvPr id="3" name="AutoShape 3">
            <a:extLst>
              <a:ext uri="{C183D7F6-B498-43B3-948B-1728B52AA6E4}">
                <adec:decorative xmlns:adec="http://schemas.microsoft.com/office/drawing/2017/decorative" val="1"/>
              </a:ext>
            </a:extLst>
          </p:cNvPr>
          <p:cNvSpPr/>
          <p:nvPr/>
        </p:nvSpPr>
        <p:spPr>
          <a:xfrm>
            <a:off x="474780" y="6995238"/>
            <a:ext cx="8669220" cy="0"/>
          </a:xfrm>
          <a:prstGeom prst="line">
            <a:avLst/>
          </a:prstGeom>
          <a:ln w="28575" cap="flat">
            <a:solidFill>
              <a:srgbClr val="000000"/>
            </a:solidFill>
            <a:prstDash val="solid"/>
            <a:headEnd type="none" w="sm" len="sm"/>
            <a:tailEnd type="none" w="sm" len="sm"/>
          </a:ln>
        </p:spPr>
        <p:txBody>
          <a:bodyPr/>
          <a:lstStyle/>
          <a:p>
            <a:endParaRPr lang="en-US"/>
          </a:p>
        </p:txBody>
      </p:sp>
      <p:sp>
        <p:nvSpPr>
          <p:cNvPr id="2" name="AutoShape 2">
            <a:extLst>
              <a:ext uri="{C183D7F6-B498-43B3-948B-1728B52AA6E4}">
                <adec:decorative xmlns:adec="http://schemas.microsoft.com/office/drawing/2017/decorative" val="1"/>
              </a:ext>
            </a:extLst>
          </p:cNvPr>
          <p:cNvSpPr/>
          <p:nvPr/>
        </p:nvSpPr>
        <p:spPr>
          <a:xfrm>
            <a:off x="457197" y="4443378"/>
            <a:ext cx="8686803" cy="0"/>
          </a:xfrm>
          <a:prstGeom prst="line">
            <a:avLst/>
          </a:prstGeom>
          <a:ln w="28575" cap="flat">
            <a:solidFill>
              <a:srgbClr val="000000"/>
            </a:solidFill>
            <a:prstDash val="solid"/>
            <a:headEnd type="none" w="sm" len="sm"/>
            <a:tailEnd type="none" w="sm" len="sm"/>
          </a:ln>
        </p:spPr>
        <p:txBody>
          <a:bodyPr/>
          <a:lstStyle/>
          <a:p>
            <a:endParaRPr lang="en-US"/>
          </a:p>
        </p:txBody>
      </p:sp>
      <p:sp>
        <p:nvSpPr>
          <p:cNvPr id="5" name="Freeform 5">
            <a:extLst>
              <a:ext uri="{C183D7F6-B498-43B3-948B-1728B52AA6E4}">
                <adec:decorative xmlns:adec="http://schemas.microsoft.com/office/drawing/2017/decorative" val="1"/>
              </a:ext>
            </a:extLst>
          </p:cNvPr>
          <p:cNvSpPr/>
          <p:nvPr/>
        </p:nvSpPr>
        <p:spPr>
          <a:xfrm>
            <a:off x="9809064" y="32662"/>
            <a:ext cx="8478936" cy="10254338"/>
          </a:xfrm>
          <a:custGeom>
            <a:avLst/>
            <a:gdLst/>
            <a:ahLst/>
            <a:cxnLst/>
            <a:rect l="l" t="t" r="r" b="b"/>
            <a:pathLst>
              <a:path w="8478936" h="10254338">
                <a:moveTo>
                  <a:pt x="0" y="0"/>
                </a:moveTo>
                <a:lnTo>
                  <a:pt x="8478936" y="0"/>
                </a:lnTo>
                <a:lnTo>
                  <a:pt x="8478936" y="10254338"/>
                </a:lnTo>
                <a:lnTo>
                  <a:pt x="0" y="10254338"/>
                </a:lnTo>
                <a:lnTo>
                  <a:pt x="0" y="0"/>
                </a:lnTo>
                <a:close/>
              </a:path>
            </a:pathLst>
          </a:custGeom>
          <a:blipFill>
            <a:blip r:embed="rId2"/>
            <a:stretch>
              <a:fillRect t="-5124" b="-5124"/>
            </a:stretch>
          </a:blipFill>
        </p:spPr>
        <p:txBody>
          <a:bodyPr/>
          <a:lstStyle/>
          <a:p>
            <a:endParaRPr lang="en-US"/>
          </a:p>
        </p:txBody>
      </p:sp>
      <p:grpSp>
        <p:nvGrpSpPr>
          <p:cNvPr id="9" name="Group 9">
            <a:extLst>
              <a:ext uri="{C183D7F6-B498-43B3-948B-1728B52AA6E4}">
                <adec:decorative xmlns:adec="http://schemas.microsoft.com/office/drawing/2017/decorative" val="1"/>
              </a:ext>
            </a:extLst>
          </p:cNvPr>
          <p:cNvGrpSpPr/>
          <p:nvPr/>
        </p:nvGrpSpPr>
        <p:grpSpPr>
          <a:xfrm>
            <a:off x="16836172" y="32662"/>
            <a:ext cx="1562612" cy="1673225"/>
            <a:chOff x="0" y="0"/>
            <a:chExt cx="2083482" cy="2230967"/>
          </a:xfrm>
        </p:grpSpPr>
        <p:grpSp>
          <p:nvGrpSpPr>
            <p:cNvPr id="10" name="Group 10"/>
            <p:cNvGrpSpPr/>
            <p:nvPr/>
          </p:nvGrpSpPr>
          <p:grpSpPr>
            <a:xfrm>
              <a:off x="75599" y="0"/>
              <a:ext cx="1932284" cy="2230967"/>
              <a:chOff x="0" y="0"/>
              <a:chExt cx="703982" cy="812800"/>
            </a:xfrm>
          </p:grpSpPr>
          <p:sp>
            <p:nvSpPr>
              <p:cNvPr id="11" name="Freeform 11"/>
              <p:cNvSpPr/>
              <p:nvPr/>
            </p:nvSpPr>
            <p:spPr>
              <a:xfrm>
                <a:off x="0" y="0"/>
                <a:ext cx="703982" cy="812800"/>
              </a:xfrm>
              <a:custGeom>
                <a:avLst/>
                <a:gdLst/>
                <a:ahLst/>
                <a:cxnLst/>
                <a:rect l="l" t="t" r="r" b="b"/>
                <a:pathLst>
                  <a:path w="703982" h="812800">
                    <a:moveTo>
                      <a:pt x="234787" y="793731"/>
                    </a:moveTo>
                    <a:cubicBezTo>
                      <a:pt x="270879" y="805245"/>
                      <a:pt x="311910" y="812800"/>
                      <a:pt x="352180" y="812800"/>
                    </a:cubicBezTo>
                    <a:cubicBezTo>
                      <a:pt x="392452" y="812800"/>
                      <a:pt x="431204" y="806323"/>
                      <a:pt x="466915" y="794809"/>
                    </a:cubicBezTo>
                    <a:cubicBezTo>
                      <a:pt x="467675" y="794450"/>
                      <a:pt x="468435" y="794450"/>
                      <a:pt x="469194" y="794090"/>
                    </a:cubicBezTo>
                    <a:cubicBezTo>
                      <a:pt x="603304" y="748035"/>
                      <a:pt x="702082" y="626421"/>
                      <a:pt x="703982" y="484298"/>
                    </a:cubicBezTo>
                    <a:lnTo>
                      <a:pt x="703982" y="0"/>
                    </a:lnTo>
                    <a:lnTo>
                      <a:pt x="0" y="0"/>
                    </a:lnTo>
                    <a:lnTo>
                      <a:pt x="0" y="483939"/>
                    </a:lnTo>
                    <a:cubicBezTo>
                      <a:pt x="1900" y="627140"/>
                      <a:pt x="99158" y="748755"/>
                      <a:pt x="234787" y="793731"/>
                    </a:cubicBezTo>
                    <a:close/>
                  </a:path>
                </a:pathLst>
              </a:custGeom>
              <a:solidFill>
                <a:srgbClr val="9FC3D0"/>
              </a:solidFill>
            </p:spPr>
            <p:txBody>
              <a:bodyPr/>
              <a:lstStyle/>
              <a:p>
                <a:endParaRPr lang="en-US"/>
              </a:p>
            </p:txBody>
          </p:sp>
          <p:sp>
            <p:nvSpPr>
              <p:cNvPr id="12" name="TextBox 12"/>
              <p:cNvSpPr txBox="1"/>
              <p:nvPr/>
            </p:nvSpPr>
            <p:spPr>
              <a:xfrm>
                <a:off x="0" y="-47625"/>
                <a:ext cx="703982" cy="733425"/>
              </a:xfrm>
              <a:prstGeom prst="rect">
                <a:avLst/>
              </a:prstGeom>
            </p:spPr>
            <p:txBody>
              <a:bodyPr lIns="50800" tIns="50800" rIns="50800" bIns="50800" rtlCol="0" anchor="ctr"/>
              <a:lstStyle/>
              <a:p>
                <a:pPr algn="ctr">
                  <a:lnSpc>
                    <a:spcPts val="2659"/>
                  </a:lnSpc>
                </a:pPr>
                <a:endParaRPr/>
              </a:p>
            </p:txBody>
          </p:sp>
        </p:grpSp>
        <p:sp>
          <p:nvSpPr>
            <p:cNvPr id="13" name="TextBox 13"/>
            <p:cNvSpPr txBox="1"/>
            <p:nvPr/>
          </p:nvSpPr>
          <p:spPr>
            <a:xfrm>
              <a:off x="0" y="437582"/>
              <a:ext cx="2083482" cy="1241504"/>
            </a:xfrm>
            <a:prstGeom prst="rect">
              <a:avLst/>
            </a:prstGeom>
          </p:spPr>
          <p:txBody>
            <a:bodyPr lIns="0" tIns="0" rIns="0" bIns="0" rtlCol="0" anchor="t">
              <a:spAutoFit/>
            </a:bodyPr>
            <a:lstStyle/>
            <a:p>
              <a:pPr algn="ctr">
                <a:lnSpc>
                  <a:spcPts val="7805"/>
                </a:lnSpc>
              </a:pPr>
              <a:r>
                <a:rPr lang="en-US" sz="5575">
                  <a:solidFill>
                    <a:srgbClr val="000000"/>
                  </a:solidFill>
                  <a:latin typeface="Open Sans Bold"/>
                </a:rPr>
                <a:t>7</a:t>
              </a: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6F3EB"/>
        </a:solidFill>
        <a:effectLst/>
      </p:bgPr>
    </p:bg>
    <p:spTree>
      <p:nvGrpSpPr>
        <p:cNvPr id="1" name=""/>
        <p:cNvGrpSpPr/>
        <p:nvPr/>
      </p:nvGrpSpPr>
      <p:grpSpPr>
        <a:xfrm>
          <a:off x="0" y="0"/>
          <a:ext cx="0" cy="0"/>
          <a:chOff x="0" y="0"/>
          <a:chExt cx="0" cy="0"/>
        </a:xfrm>
      </p:grpSpPr>
      <p:sp>
        <p:nvSpPr>
          <p:cNvPr id="18" name="Title 21">
            <a:extLst>
              <a:ext uri="{FF2B5EF4-FFF2-40B4-BE49-F238E27FC236}">
                <a16:creationId xmlns:a16="http://schemas.microsoft.com/office/drawing/2014/main" id="{B6CD31AB-9209-72E4-4A64-9FB11AB471B5}"/>
              </a:ext>
            </a:extLst>
          </p:cNvPr>
          <p:cNvSpPr txBox="1">
            <a:spLocks noGrp="1"/>
          </p:cNvSpPr>
          <p:nvPr>
            <p:ph type="title" idx="4294967295"/>
          </p:nvPr>
        </p:nvSpPr>
        <p:spPr>
          <a:xfrm>
            <a:off x="5416207" y="3757109"/>
            <a:ext cx="11843093" cy="1143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4700" b="0" i="0" u="none" strike="noStrike" kern="1200" cap="none" spc="0" normalizeH="0" baseline="0" noProof="0" dirty="0">
                <a:ln>
                  <a:noFill/>
                </a:ln>
                <a:solidFill>
                  <a:srgbClr val="000000"/>
                </a:solidFill>
                <a:effectLst/>
                <a:uLnTx/>
                <a:uFillTx/>
                <a:latin typeface="DM Sans"/>
                <a:ea typeface="+mj-ea"/>
                <a:cs typeface="+mj-cs"/>
              </a:rPr>
              <a:t>THANK YOU</a:t>
            </a:r>
            <a:endParaRPr kumimoji="0" lang="en-US" sz="147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TextBox 3"/>
          <p:cNvSpPr txBox="1"/>
          <p:nvPr/>
        </p:nvSpPr>
        <p:spPr>
          <a:xfrm>
            <a:off x="5033857" y="6753128"/>
            <a:ext cx="10669737" cy="705067"/>
          </a:xfrm>
          <a:prstGeom prst="rect">
            <a:avLst/>
          </a:prstGeom>
        </p:spPr>
        <p:txBody>
          <a:bodyPr lIns="0" tIns="0" rIns="0" bIns="0" rtlCol="0" anchor="t">
            <a:spAutoFit/>
          </a:bodyPr>
          <a:lstStyle/>
          <a:p>
            <a:pPr algn="ctr">
              <a:lnSpc>
                <a:spcPts val="5763"/>
              </a:lnSpc>
            </a:pPr>
            <a:r>
              <a:rPr lang="en-US" sz="4116">
                <a:solidFill>
                  <a:srgbClr val="000000"/>
                </a:solidFill>
                <a:latin typeface="DM Sans Bold"/>
              </a:rPr>
              <a:t>Presented By : Erika Munoz</a:t>
            </a:r>
          </a:p>
        </p:txBody>
      </p:sp>
      <p:grpSp>
        <p:nvGrpSpPr>
          <p:cNvPr id="4" name="Group 4">
            <a:extLst>
              <a:ext uri="{C183D7F6-B498-43B3-948B-1728B52AA6E4}">
                <adec:decorative xmlns:adec="http://schemas.microsoft.com/office/drawing/2017/decorative" val="1"/>
              </a:ext>
            </a:extLst>
          </p:cNvPr>
          <p:cNvGrpSpPr/>
          <p:nvPr/>
        </p:nvGrpSpPr>
        <p:grpSpPr>
          <a:xfrm>
            <a:off x="-31071" y="0"/>
            <a:ext cx="4239083" cy="10287000"/>
            <a:chOff x="0" y="0"/>
            <a:chExt cx="5652111" cy="13716000"/>
          </a:xfrm>
        </p:grpSpPr>
        <p:grpSp>
          <p:nvGrpSpPr>
            <p:cNvPr id="5" name="Group 5"/>
            <p:cNvGrpSpPr/>
            <p:nvPr/>
          </p:nvGrpSpPr>
          <p:grpSpPr>
            <a:xfrm>
              <a:off x="2826056" y="0"/>
              <a:ext cx="2826056" cy="13716000"/>
              <a:chOff x="0" y="0"/>
              <a:chExt cx="558233" cy="2709333"/>
            </a:xfrm>
          </p:grpSpPr>
          <p:sp>
            <p:nvSpPr>
              <p:cNvPr id="6" name="Freeform 6"/>
              <p:cNvSpPr/>
              <p:nvPr/>
            </p:nvSpPr>
            <p:spPr>
              <a:xfrm>
                <a:off x="0" y="0"/>
                <a:ext cx="558233" cy="2709333"/>
              </a:xfrm>
              <a:custGeom>
                <a:avLst/>
                <a:gdLst/>
                <a:ahLst/>
                <a:cxnLst/>
                <a:rect l="l" t="t" r="r" b="b"/>
                <a:pathLst>
                  <a:path w="558233" h="2709333">
                    <a:moveTo>
                      <a:pt x="0" y="0"/>
                    </a:moveTo>
                    <a:lnTo>
                      <a:pt x="558233" y="0"/>
                    </a:lnTo>
                    <a:lnTo>
                      <a:pt x="558233" y="2709333"/>
                    </a:lnTo>
                    <a:lnTo>
                      <a:pt x="0" y="2709333"/>
                    </a:lnTo>
                    <a:close/>
                  </a:path>
                </a:pathLst>
              </a:custGeom>
              <a:solidFill>
                <a:srgbClr val="E9E0D9"/>
              </a:solidFill>
            </p:spPr>
            <p:txBody>
              <a:bodyPr/>
              <a:lstStyle/>
              <a:p>
                <a:endParaRPr lang="en-US"/>
              </a:p>
            </p:txBody>
          </p:sp>
          <p:sp>
            <p:nvSpPr>
              <p:cNvPr id="7" name="TextBox 7"/>
              <p:cNvSpPr txBox="1"/>
              <p:nvPr/>
            </p:nvSpPr>
            <p:spPr>
              <a:xfrm>
                <a:off x="0" y="-47625"/>
                <a:ext cx="558233" cy="2756958"/>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1413028" y="0"/>
              <a:ext cx="2826056" cy="13716000"/>
              <a:chOff x="0" y="0"/>
              <a:chExt cx="558233" cy="2709333"/>
            </a:xfrm>
          </p:grpSpPr>
          <p:sp>
            <p:nvSpPr>
              <p:cNvPr id="9" name="Freeform 9"/>
              <p:cNvSpPr/>
              <p:nvPr/>
            </p:nvSpPr>
            <p:spPr>
              <a:xfrm>
                <a:off x="0" y="0"/>
                <a:ext cx="558233" cy="2709333"/>
              </a:xfrm>
              <a:custGeom>
                <a:avLst/>
                <a:gdLst/>
                <a:ahLst/>
                <a:cxnLst/>
                <a:rect l="l" t="t" r="r" b="b"/>
                <a:pathLst>
                  <a:path w="558233" h="2709333">
                    <a:moveTo>
                      <a:pt x="0" y="0"/>
                    </a:moveTo>
                    <a:lnTo>
                      <a:pt x="558233" y="0"/>
                    </a:lnTo>
                    <a:lnTo>
                      <a:pt x="558233" y="2709333"/>
                    </a:lnTo>
                    <a:lnTo>
                      <a:pt x="0" y="2709333"/>
                    </a:lnTo>
                    <a:close/>
                  </a:path>
                </a:pathLst>
              </a:custGeom>
              <a:solidFill>
                <a:srgbClr val="9FC3D0"/>
              </a:solidFill>
            </p:spPr>
            <p:txBody>
              <a:bodyPr/>
              <a:lstStyle/>
              <a:p>
                <a:endParaRPr lang="en-US"/>
              </a:p>
            </p:txBody>
          </p:sp>
          <p:sp>
            <p:nvSpPr>
              <p:cNvPr id="10" name="TextBox 10"/>
              <p:cNvSpPr txBox="1"/>
              <p:nvPr/>
            </p:nvSpPr>
            <p:spPr>
              <a:xfrm>
                <a:off x="0" y="-47625"/>
                <a:ext cx="558233" cy="2756958"/>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0" y="0"/>
              <a:ext cx="2826056" cy="13716000"/>
              <a:chOff x="0" y="0"/>
              <a:chExt cx="558233" cy="2709333"/>
            </a:xfrm>
          </p:grpSpPr>
          <p:sp>
            <p:nvSpPr>
              <p:cNvPr id="12" name="Freeform 12"/>
              <p:cNvSpPr/>
              <p:nvPr/>
            </p:nvSpPr>
            <p:spPr>
              <a:xfrm>
                <a:off x="0" y="0"/>
                <a:ext cx="558233" cy="2709333"/>
              </a:xfrm>
              <a:custGeom>
                <a:avLst/>
                <a:gdLst/>
                <a:ahLst/>
                <a:cxnLst/>
                <a:rect l="l" t="t" r="r" b="b"/>
                <a:pathLst>
                  <a:path w="558233" h="2709333">
                    <a:moveTo>
                      <a:pt x="0" y="0"/>
                    </a:moveTo>
                    <a:lnTo>
                      <a:pt x="558233" y="0"/>
                    </a:lnTo>
                    <a:lnTo>
                      <a:pt x="558233" y="2709333"/>
                    </a:lnTo>
                    <a:lnTo>
                      <a:pt x="0" y="2709333"/>
                    </a:lnTo>
                    <a:close/>
                  </a:path>
                </a:pathLst>
              </a:custGeom>
              <a:solidFill>
                <a:srgbClr val="E9C7C6"/>
              </a:solidFill>
            </p:spPr>
            <p:txBody>
              <a:bodyPr/>
              <a:lstStyle/>
              <a:p>
                <a:endParaRPr lang="en-US"/>
              </a:p>
            </p:txBody>
          </p:sp>
          <p:sp>
            <p:nvSpPr>
              <p:cNvPr id="13" name="TextBox 13"/>
              <p:cNvSpPr txBox="1"/>
              <p:nvPr/>
            </p:nvSpPr>
            <p:spPr>
              <a:xfrm>
                <a:off x="0" y="-47625"/>
                <a:ext cx="558233" cy="2756958"/>
              </a:xfrm>
              <a:prstGeom prst="rect">
                <a:avLst/>
              </a:prstGeom>
            </p:spPr>
            <p:txBody>
              <a:bodyPr lIns="50800" tIns="50800" rIns="50800" bIns="50800" rtlCol="0" anchor="ctr"/>
              <a:lstStyle/>
              <a:p>
                <a:pPr algn="ctr">
                  <a:lnSpc>
                    <a:spcPts val="2659"/>
                  </a:lnSpc>
                </a:pPr>
                <a:endParaRPr/>
              </a:p>
            </p:txBody>
          </p:sp>
        </p:grpSp>
      </p:grpSp>
      <p:sp>
        <p:nvSpPr>
          <p:cNvPr id="14" name="Freeform 14">
            <a:extLst>
              <a:ext uri="{C183D7F6-B498-43B3-948B-1728B52AA6E4}">
                <adec:decorative xmlns:adec="http://schemas.microsoft.com/office/drawing/2017/decorative" val="1"/>
              </a:ext>
            </a:extLst>
          </p:cNvPr>
          <p:cNvSpPr/>
          <p:nvPr/>
        </p:nvSpPr>
        <p:spPr>
          <a:xfrm>
            <a:off x="12412831" y="8026211"/>
            <a:ext cx="7315200" cy="2477783"/>
          </a:xfrm>
          <a:custGeom>
            <a:avLst/>
            <a:gdLst/>
            <a:ahLst/>
            <a:cxnLst/>
            <a:rect l="l" t="t" r="r" b="b"/>
            <a:pathLst>
              <a:path w="7315200" h="2477783">
                <a:moveTo>
                  <a:pt x="0" y="0"/>
                </a:moveTo>
                <a:lnTo>
                  <a:pt x="7315200" y="0"/>
                </a:lnTo>
                <a:lnTo>
                  <a:pt x="7315200" y="2477783"/>
                </a:lnTo>
                <a:lnTo>
                  <a:pt x="0" y="24777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5" name="Freeform 15">
            <a:extLst>
              <a:ext uri="{C183D7F6-B498-43B3-948B-1728B52AA6E4}">
                <adec:decorative xmlns:adec="http://schemas.microsoft.com/office/drawing/2017/decorative" val="1"/>
              </a:ext>
            </a:extLst>
          </p:cNvPr>
          <p:cNvSpPr/>
          <p:nvPr/>
        </p:nvSpPr>
        <p:spPr>
          <a:xfrm>
            <a:off x="11413653" y="-573693"/>
            <a:ext cx="7315200" cy="2477783"/>
          </a:xfrm>
          <a:custGeom>
            <a:avLst/>
            <a:gdLst/>
            <a:ahLst/>
            <a:cxnLst/>
            <a:rect l="l" t="t" r="r" b="b"/>
            <a:pathLst>
              <a:path w="7315200" h="2477783">
                <a:moveTo>
                  <a:pt x="0" y="0"/>
                </a:moveTo>
                <a:lnTo>
                  <a:pt x="7315200" y="0"/>
                </a:lnTo>
                <a:lnTo>
                  <a:pt x="7315200" y="2477784"/>
                </a:lnTo>
                <a:lnTo>
                  <a:pt x="0" y="24777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2DEA7EDD2E72A48B4AE21A3D3073FB2" ma:contentTypeVersion="14" ma:contentTypeDescription="Create a new document." ma:contentTypeScope="" ma:versionID="4f423598285c9aa6a00862072ec6a2ad">
  <xsd:schema xmlns:xsd="http://www.w3.org/2001/XMLSchema" xmlns:xs="http://www.w3.org/2001/XMLSchema" xmlns:p="http://schemas.microsoft.com/office/2006/metadata/properties" xmlns:ns1="http://schemas.microsoft.com/sharepoint/v3" xmlns:ns2="a4021e75-bf3c-4393-9b24-7c08e22479bc" xmlns:ns3="7c2553a2-6557-406e-8767-3c388428ad86" targetNamespace="http://schemas.microsoft.com/office/2006/metadata/properties" ma:root="true" ma:fieldsID="d0a0772d09bd6a409f6db96850f4ad24" ns1:_="" ns2:_="" ns3:_="">
    <xsd:import namespace="http://schemas.microsoft.com/sharepoint/v3"/>
    <xsd:import namespace="a4021e75-bf3c-4393-9b24-7c08e22479bc"/>
    <xsd:import namespace="7c2553a2-6557-406e-8767-3c388428ad86"/>
    <xsd:element name="properties">
      <xsd:complexType>
        <xsd:sequence>
          <xsd:element name="documentManagement">
            <xsd:complexType>
              <xsd:all>
                <xsd:element ref="ns1:_ip_UnifiedCompliancePolicyProperties" minOccurs="0"/>
                <xsd:element ref="ns1:_ip_UnifiedCompliancePolicyUIAction" minOccurs="0"/>
                <xsd:element ref="ns2:MediaServiceMetadata" minOccurs="0"/>
                <xsd:element ref="ns2:MediaServiceFastMetadata" minOccurs="0"/>
                <xsd:element ref="ns2:MediaServiceObjectDetectorVersions"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hidden="true" ma:internalName="_ip_UnifiedCompliancePolicyProperties">
      <xsd:simpleType>
        <xsd:restriction base="dms:Note"/>
      </xsd:simpleType>
    </xsd:element>
    <xsd:element name="_ip_UnifiedCompliancePolicyUIAction" ma:index="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4021e75-bf3c-4393-9b24-7c08e22479b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360a6a1c-50a4-4ec0-87e3-f00760ffe76b"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c2553a2-6557-406e-8767-3c388428ad86"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b4ffea12-8583-493c-b7de-dacda95ae59d}" ma:internalName="TaxCatchAll" ma:showField="CatchAllData" ma:web="7c2553a2-6557-406e-8767-3c388428ad8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C6B26B8-1106-4F24-A190-1888A87A285E}">
  <ds:schemaRefs>
    <ds:schemaRef ds:uri="http://schemas.microsoft.com/sharepoint/v3/contenttype/forms"/>
  </ds:schemaRefs>
</ds:datastoreItem>
</file>

<file path=customXml/itemProps2.xml><?xml version="1.0" encoding="utf-8"?>
<ds:datastoreItem xmlns:ds="http://schemas.openxmlformats.org/officeDocument/2006/customXml" ds:itemID="{0AE7F7AF-E8CC-4969-BE55-E9200BF74D5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4021e75-bf3c-4393-9b24-7c08e22479bc"/>
    <ds:schemaRef ds:uri="7c2553a2-6557-406e-8767-3c388428ad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351</TotalTime>
  <Words>968</Words>
  <Application>Microsoft Office PowerPoint</Application>
  <PresentationFormat>Custom</PresentationFormat>
  <Paragraphs>196</Paragraphs>
  <Slides>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DM Sans Bold</vt:lpstr>
      <vt:lpstr>Garuda</vt:lpstr>
      <vt:lpstr>Calibri</vt:lpstr>
      <vt:lpstr>Oswald Bold</vt:lpstr>
      <vt:lpstr>Arial</vt:lpstr>
      <vt:lpstr>DM Sans</vt:lpstr>
      <vt:lpstr>Open Sans Bold</vt:lpstr>
      <vt:lpstr>DM Sans Italics</vt:lpstr>
      <vt:lpstr>Office Theme</vt:lpstr>
      <vt:lpstr>INSURANCE ISSUES</vt:lpstr>
      <vt:lpstr>THA LOSS TREND 2017-2023</vt:lpstr>
      <vt:lpstr>MAJOR LOSS IN 2023</vt:lpstr>
      <vt:lpstr>INSURANCE NON-RENEWAL</vt:lpstr>
      <vt:lpstr>MARKETING EFFORTS</vt:lpstr>
      <vt:lpstr>INSURANCE RENEWAL PROCESS</vt:lpstr>
      <vt:lpstr>THA INSURANCE PREMIUMS 2023-2024</vt:lpstr>
      <vt:lpstr>CONTINUAL ISSUES WITH CURRENT COVERAGE</vt:lpstr>
      <vt:lpstr>THANK YOU</vt:lpstr>
    </vt:vector>
  </TitlesOfParts>
  <Company>Tacoma Housing Authority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Tacoma Housing Authority insurance issues</dc:title>
  <dc:subject>housing trust fund insurance market study</dc:subject>
  <dc:creator>Tommy Pham</dc:creator>
  <cp:keywords>housing, housing trust fund</cp:keywords>
  <cp:lastModifiedBy>Fritschy, Deanne (OIC)</cp:lastModifiedBy>
  <cp:revision>5</cp:revision>
  <dcterms:created xsi:type="dcterms:W3CDTF">2006-08-16T00:00:00Z</dcterms:created>
  <dcterms:modified xsi:type="dcterms:W3CDTF">2024-06-12T20:27:50Z</dcterms:modified>
  <dc:identifier>DAGGoyiY5Rw</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68eeb12-779a-4752-bceb-1345f7ff9fca_Enabled">
    <vt:lpwstr>true</vt:lpwstr>
  </property>
  <property fmtid="{D5CDD505-2E9C-101B-9397-08002B2CF9AE}" pid="3" name="MSIP_Label_368eeb12-779a-4752-bceb-1345f7ff9fca_SetDate">
    <vt:lpwstr>2024-05-29T21:02:04Z</vt:lpwstr>
  </property>
  <property fmtid="{D5CDD505-2E9C-101B-9397-08002B2CF9AE}" pid="4" name="MSIP_Label_368eeb12-779a-4752-bceb-1345f7ff9fca_Method">
    <vt:lpwstr>Standard</vt:lpwstr>
  </property>
  <property fmtid="{D5CDD505-2E9C-101B-9397-08002B2CF9AE}" pid="5" name="MSIP_Label_368eeb12-779a-4752-bceb-1345f7ff9fca_Name">
    <vt:lpwstr>defa4170-0d19-0005-0004-bc88714345d2</vt:lpwstr>
  </property>
  <property fmtid="{D5CDD505-2E9C-101B-9397-08002B2CF9AE}" pid="6" name="MSIP_Label_368eeb12-779a-4752-bceb-1345f7ff9fca_SiteId">
    <vt:lpwstr>e970a1b2-c79c-4059-8d3c-6a69e30395f5</vt:lpwstr>
  </property>
  <property fmtid="{D5CDD505-2E9C-101B-9397-08002B2CF9AE}" pid="7" name="MSIP_Label_368eeb12-779a-4752-bceb-1345f7ff9fca_ActionId">
    <vt:lpwstr>8366aa9c-fa54-46d8-b5d8-3449c11a52c7</vt:lpwstr>
  </property>
  <property fmtid="{D5CDD505-2E9C-101B-9397-08002B2CF9AE}" pid="8" name="MSIP_Label_368eeb12-779a-4752-bceb-1345f7ff9fca_ContentBits">
    <vt:lpwstr>0</vt:lpwstr>
  </property>
</Properties>
</file>