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60" r:id="rId2"/>
    <p:sldId id="325" r:id="rId3"/>
    <p:sldId id="376" r:id="rId4"/>
    <p:sldId id="344" r:id="rId5"/>
    <p:sldId id="371" r:id="rId6"/>
    <p:sldId id="372" r:id="rId7"/>
    <p:sldId id="373" r:id="rId8"/>
    <p:sldId id="374" r:id="rId9"/>
    <p:sldId id="356" r:id="rId10"/>
    <p:sldId id="352" r:id="rId11"/>
    <p:sldId id="353" r:id="rId12"/>
    <p:sldId id="357" r:id="rId13"/>
    <p:sldId id="303" r:id="rId14"/>
    <p:sldId id="318" r:id="rId15"/>
    <p:sldId id="370" r:id="rId16"/>
    <p:sldId id="378" r:id="rId17"/>
    <p:sldId id="379" r:id="rId18"/>
    <p:sldId id="369" r:id="rId19"/>
    <p:sldId id="322" r:id="rId20"/>
    <p:sldId id="320" r:id="rId21"/>
    <p:sldId id="375" r:id="rId22"/>
    <p:sldId id="294" r:id="rId23"/>
    <p:sldId id="368" r:id="rId24"/>
    <p:sldId id="367" r:id="rId25"/>
    <p:sldId id="301" r:id="rId26"/>
    <p:sldId id="377" r:id="rId27"/>
    <p:sldId id="323" r:id="rId28"/>
    <p:sldId id="271" r:id="rId29"/>
    <p:sldId id="324" r:id="rId30"/>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EF"/>
    <a:srgbClr val="A7C5E7"/>
    <a:srgbClr val="A5E0E3"/>
    <a:srgbClr val="F1CFD1"/>
    <a:srgbClr val="EAB9BD"/>
    <a:srgbClr val="F3B5AB"/>
    <a:srgbClr val="FF99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065" autoAdjust="0"/>
  </p:normalViewPr>
  <p:slideViewPr>
    <p:cSldViewPr>
      <p:cViewPr varScale="1">
        <p:scale>
          <a:sx n="45" d="100"/>
          <a:sy n="45" d="100"/>
        </p:scale>
        <p:origin x="2202"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04" y="1170"/>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79545-3FAB-4F51-BC76-17EA3EAABB74}"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4FBA9173-6118-402E-B7B6-65A369E7909E}">
      <dgm:prSet custT="1"/>
      <dgm:spPr/>
      <dgm:t>
        <a:bodyPr/>
        <a:lstStyle/>
        <a:p>
          <a:pPr rtl="0"/>
          <a:r>
            <a:rPr lang="en-US" sz="3600" dirty="0" smtClean="0">
              <a:latin typeface="Arial" panose="020B0604020202020204" pitchFamily="34" charset="0"/>
              <a:cs typeface="Arial" panose="020B0604020202020204" pitchFamily="34" charset="0"/>
            </a:rPr>
            <a:t>Medical identity theft</a:t>
          </a:r>
          <a:endParaRPr lang="en-US" sz="3600" dirty="0">
            <a:latin typeface="Arial" panose="020B0604020202020204" pitchFamily="34" charset="0"/>
            <a:cs typeface="Arial" panose="020B0604020202020204" pitchFamily="34" charset="0"/>
          </a:endParaRPr>
        </a:p>
      </dgm:t>
    </dgm:pt>
    <dgm:pt modelId="{98A22626-ECA3-4B99-9AC2-8028439B74F2}" type="parTrans" cxnId="{6B9A3345-F2DA-470C-BFF2-0E536540C13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A1D0C52-ECBF-45A9-8606-D63F44187006}" type="sibTrans" cxnId="{6B9A3345-F2DA-470C-BFF2-0E536540C13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E0DF0A3-4640-4CEB-B5A2-CE977692C3D1}">
      <dgm:prSet custT="1"/>
      <dgm:spPr/>
      <dgm:t>
        <a:bodyPr/>
        <a:lstStyle/>
        <a:p>
          <a:pPr rtl="0"/>
          <a:r>
            <a:rPr lang="en-US" sz="3600" dirty="0" smtClean="0">
              <a:latin typeface="Arial" panose="020B0604020202020204" pitchFamily="34" charset="0"/>
              <a:cs typeface="Arial" panose="020B0604020202020204" pitchFamily="34" charset="0"/>
            </a:rPr>
            <a:t>Health impact</a:t>
          </a:r>
          <a:endParaRPr lang="en-US" sz="3600" dirty="0">
            <a:latin typeface="Arial" panose="020B0604020202020204" pitchFamily="34" charset="0"/>
            <a:cs typeface="Arial" panose="020B0604020202020204" pitchFamily="34" charset="0"/>
          </a:endParaRPr>
        </a:p>
      </dgm:t>
    </dgm:pt>
    <dgm:pt modelId="{E72A35BE-FEEC-4886-9621-5D9768FC913D}" type="parTrans" cxnId="{589A60B0-E8FB-46D0-BEF4-38348CD372D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78DA609-8854-41A4-9C77-8AB4E7F303E1}" type="sibTrans" cxnId="{589A60B0-E8FB-46D0-BEF4-38348CD372D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7C7E980D-0068-49E3-AE8D-46AE31F67B2E}">
      <dgm:prSet custT="1"/>
      <dgm:spPr/>
      <dgm:t>
        <a:bodyPr/>
        <a:lstStyle/>
        <a:p>
          <a:pPr rtl="0"/>
          <a:r>
            <a:rPr lang="en-US" sz="3600" dirty="0" smtClean="0">
              <a:latin typeface="Arial" panose="020B0604020202020204" pitchFamily="34" charset="0"/>
              <a:cs typeface="Arial" panose="020B0604020202020204" pitchFamily="34" charset="0"/>
            </a:rPr>
            <a:t>Personal financial losses</a:t>
          </a:r>
          <a:endParaRPr lang="en-US" sz="3600" dirty="0">
            <a:latin typeface="Arial" panose="020B0604020202020204" pitchFamily="34" charset="0"/>
            <a:cs typeface="Arial" panose="020B0604020202020204" pitchFamily="34" charset="0"/>
          </a:endParaRPr>
        </a:p>
      </dgm:t>
    </dgm:pt>
    <dgm:pt modelId="{75919DC2-274B-4D1E-B73C-3C8B3BF4E8B8}" type="parTrans" cxnId="{164C3D5F-85B3-451E-9DC3-FD59B25B515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540600C-CCDC-45DC-9DCE-253D876ACD16}" type="sibTrans" cxnId="{164C3D5F-85B3-451E-9DC3-FD59B25B515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D8CDDE34-91A1-430F-8150-B74173148B42}" type="pres">
      <dgm:prSet presAssocID="{ED079545-3FAB-4F51-BC76-17EA3EAABB74}" presName="linear" presStyleCnt="0">
        <dgm:presLayoutVars>
          <dgm:dir/>
          <dgm:resizeHandles val="exact"/>
        </dgm:presLayoutVars>
      </dgm:prSet>
      <dgm:spPr/>
      <dgm:t>
        <a:bodyPr/>
        <a:lstStyle/>
        <a:p>
          <a:endParaRPr lang="en-US"/>
        </a:p>
      </dgm:t>
    </dgm:pt>
    <dgm:pt modelId="{9CFE8FC9-F88B-4B8C-ADA3-9E13B8EE4F4A}" type="pres">
      <dgm:prSet presAssocID="{4FBA9173-6118-402E-B7B6-65A369E7909E}" presName="comp" presStyleCnt="0"/>
      <dgm:spPr/>
    </dgm:pt>
    <dgm:pt modelId="{DF450EEB-7D3F-43F8-B76C-06BD68449F17}" type="pres">
      <dgm:prSet presAssocID="{4FBA9173-6118-402E-B7B6-65A369E7909E}" presName="box" presStyleLbl="node1" presStyleIdx="0" presStyleCnt="3"/>
      <dgm:spPr/>
      <dgm:t>
        <a:bodyPr/>
        <a:lstStyle/>
        <a:p>
          <a:endParaRPr lang="en-US"/>
        </a:p>
      </dgm:t>
    </dgm:pt>
    <dgm:pt modelId="{B60A1AC0-A5E7-4A18-A215-8747153D6F71}" type="pres">
      <dgm:prSet presAssocID="{4FBA9173-6118-402E-B7B6-65A369E7909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7299169F-6761-4B7C-AA78-E96E772AE3D1}" type="pres">
      <dgm:prSet presAssocID="{4FBA9173-6118-402E-B7B6-65A369E7909E}" presName="text" presStyleLbl="node1" presStyleIdx="0" presStyleCnt="3">
        <dgm:presLayoutVars>
          <dgm:bulletEnabled val="1"/>
        </dgm:presLayoutVars>
      </dgm:prSet>
      <dgm:spPr/>
      <dgm:t>
        <a:bodyPr/>
        <a:lstStyle/>
        <a:p>
          <a:endParaRPr lang="en-US"/>
        </a:p>
      </dgm:t>
    </dgm:pt>
    <dgm:pt modelId="{9A9A97DC-4BD0-41E5-ACEA-6C2495364F19}" type="pres">
      <dgm:prSet presAssocID="{9A1D0C52-ECBF-45A9-8606-D63F44187006}" presName="spacer" presStyleCnt="0"/>
      <dgm:spPr/>
    </dgm:pt>
    <dgm:pt modelId="{64D95F5B-CF89-4FCE-B877-FB363A74120C}" type="pres">
      <dgm:prSet presAssocID="{CE0DF0A3-4640-4CEB-B5A2-CE977692C3D1}" presName="comp" presStyleCnt="0"/>
      <dgm:spPr/>
    </dgm:pt>
    <dgm:pt modelId="{D2FCAEB8-6BEE-417C-99A3-DC559B2E228C}" type="pres">
      <dgm:prSet presAssocID="{CE0DF0A3-4640-4CEB-B5A2-CE977692C3D1}" presName="box" presStyleLbl="node1" presStyleIdx="1" presStyleCnt="3"/>
      <dgm:spPr/>
      <dgm:t>
        <a:bodyPr/>
        <a:lstStyle/>
        <a:p>
          <a:endParaRPr lang="en-US"/>
        </a:p>
      </dgm:t>
    </dgm:pt>
    <dgm:pt modelId="{1B518594-B84D-498B-8A67-4E8B8BDC40CA}" type="pres">
      <dgm:prSet presAssocID="{CE0DF0A3-4640-4CEB-B5A2-CE977692C3D1}"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8B7BE4A1-4689-4922-9137-9209D3FE73D1}" type="pres">
      <dgm:prSet presAssocID="{CE0DF0A3-4640-4CEB-B5A2-CE977692C3D1}" presName="text" presStyleLbl="node1" presStyleIdx="1" presStyleCnt="3">
        <dgm:presLayoutVars>
          <dgm:bulletEnabled val="1"/>
        </dgm:presLayoutVars>
      </dgm:prSet>
      <dgm:spPr/>
      <dgm:t>
        <a:bodyPr/>
        <a:lstStyle/>
        <a:p>
          <a:endParaRPr lang="en-US"/>
        </a:p>
      </dgm:t>
    </dgm:pt>
    <dgm:pt modelId="{B7BB41E1-CDD3-487E-ABDC-E52F4A463052}" type="pres">
      <dgm:prSet presAssocID="{C78DA609-8854-41A4-9C77-8AB4E7F303E1}" presName="spacer" presStyleCnt="0"/>
      <dgm:spPr/>
    </dgm:pt>
    <dgm:pt modelId="{1E016AF1-B821-4D2E-85BF-2EBA4FC92951}" type="pres">
      <dgm:prSet presAssocID="{7C7E980D-0068-49E3-AE8D-46AE31F67B2E}" presName="comp" presStyleCnt="0"/>
      <dgm:spPr/>
    </dgm:pt>
    <dgm:pt modelId="{88A59260-71A9-473E-A4CD-CD015E8FEE49}" type="pres">
      <dgm:prSet presAssocID="{7C7E980D-0068-49E3-AE8D-46AE31F67B2E}" presName="box" presStyleLbl="node1" presStyleIdx="2" presStyleCnt="3"/>
      <dgm:spPr/>
      <dgm:t>
        <a:bodyPr/>
        <a:lstStyle/>
        <a:p>
          <a:endParaRPr lang="en-US"/>
        </a:p>
      </dgm:t>
    </dgm:pt>
    <dgm:pt modelId="{35B48292-A6C2-4E20-B304-B51F012F9A1F}" type="pres">
      <dgm:prSet presAssocID="{7C7E980D-0068-49E3-AE8D-46AE31F67B2E}"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2A4C0A68-CED4-4CD6-A002-57B36ED5A961}" type="pres">
      <dgm:prSet presAssocID="{7C7E980D-0068-49E3-AE8D-46AE31F67B2E}" presName="text" presStyleLbl="node1" presStyleIdx="2" presStyleCnt="3">
        <dgm:presLayoutVars>
          <dgm:bulletEnabled val="1"/>
        </dgm:presLayoutVars>
      </dgm:prSet>
      <dgm:spPr/>
      <dgm:t>
        <a:bodyPr/>
        <a:lstStyle/>
        <a:p>
          <a:endParaRPr lang="en-US"/>
        </a:p>
      </dgm:t>
    </dgm:pt>
  </dgm:ptLst>
  <dgm:cxnLst>
    <dgm:cxn modelId="{61615A09-0981-4FE6-ABAE-42816554C717}" type="presOf" srcId="{ED079545-3FAB-4F51-BC76-17EA3EAABB74}" destId="{D8CDDE34-91A1-430F-8150-B74173148B42}" srcOrd="0" destOrd="0" presId="urn:microsoft.com/office/officeart/2005/8/layout/vList4"/>
    <dgm:cxn modelId="{E044F650-5D84-4C43-9B7A-D6178FB2ABCC}" type="presOf" srcId="{CE0DF0A3-4640-4CEB-B5A2-CE977692C3D1}" destId="{8B7BE4A1-4689-4922-9137-9209D3FE73D1}" srcOrd="1" destOrd="0" presId="urn:microsoft.com/office/officeart/2005/8/layout/vList4"/>
    <dgm:cxn modelId="{98E76AAB-57A4-4E36-BA6B-F208CDA9D1FA}" type="presOf" srcId="{7C7E980D-0068-49E3-AE8D-46AE31F67B2E}" destId="{88A59260-71A9-473E-A4CD-CD015E8FEE49}" srcOrd="0" destOrd="0" presId="urn:microsoft.com/office/officeart/2005/8/layout/vList4"/>
    <dgm:cxn modelId="{164C3D5F-85B3-451E-9DC3-FD59B25B515F}" srcId="{ED079545-3FAB-4F51-BC76-17EA3EAABB74}" destId="{7C7E980D-0068-49E3-AE8D-46AE31F67B2E}" srcOrd="2" destOrd="0" parTransId="{75919DC2-274B-4D1E-B73C-3C8B3BF4E8B8}" sibTransId="{2540600C-CCDC-45DC-9DCE-253D876ACD16}"/>
    <dgm:cxn modelId="{56A0CA26-CA47-4886-A107-705C245A688E}" type="presOf" srcId="{4FBA9173-6118-402E-B7B6-65A369E7909E}" destId="{DF450EEB-7D3F-43F8-B76C-06BD68449F17}" srcOrd="0" destOrd="0" presId="urn:microsoft.com/office/officeart/2005/8/layout/vList4"/>
    <dgm:cxn modelId="{2FFAF73C-8909-4FC4-97A2-08D71D7E4553}" type="presOf" srcId="{4FBA9173-6118-402E-B7B6-65A369E7909E}" destId="{7299169F-6761-4B7C-AA78-E96E772AE3D1}" srcOrd="1" destOrd="0" presId="urn:microsoft.com/office/officeart/2005/8/layout/vList4"/>
    <dgm:cxn modelId="{589A60B0-E8FB-46D0-BEF4-38348CD372DA}" srcId="{ED079545-3FAB-4F51-BC76-17EA3EAABB74}" destId="{CE0DF0A3-4640-4CEB-B5A2-CE977692C3D1}" srcOrd="1" destOrd="0" parTransId="{E72A35BE-FEEC-4886-9621-5D9768FC913D}" sibTransId="{C78DA609-8854-41A4-9C77-8AB4E7F303E1}"/>
    <dgm:cxn modelId="{6B9A3345-F2DA-470C-BFF2-0E536540C137}" srcId="{ED079545-3FAB-4F51-BC76-17EA3EAABB74}" destId="{4FBA9173-6118-402E-B7B6-65A369E7909E}" srcOrd="0" destOrd="0" parTransId="{98A22626-ECA3-4B99-9AC2-8028439B74F2}" sibTransId="{9A1D0C52-ECBF-45A9-8606-D63F44187006}"/>
    <dgm:cxn modelId="{40E33E95-3E5C-45AE-8C12-DDC18B4815AE}" type="presOf" srcId="{CE0DF0A3-4640-4CEB-B5A2-CE977692C3D1}" destId="{D2FCAEB8-6BEE-417C-99A3-DC559B2E228C}" srcOrd="0" destOrd="0" presId="urn:microsoft.com/office/officeart/2005/8/layout/vList4"/>
    <dgm:cxn modelId="{E7B375F6-6946-4362-97DE-8350713E4948}" type="presOf" srcId="{7C7E980D-0068-49E3-AE8D-46AE31F67B2E}" destId="{2A4C0A68-CED4-4CD6-A002-57B36ED5A961}" srcOrd="1" destOrd="0" presId="urn:microsoft.com/office/officeart/2005/8/layout/vList4"/>
    <dgm:cxn modelId="{6F374D94-1AD0-426D-9BF7-82C4DB7CA6E2}" type="presParOf" srcId="{D8CDDE34-91A1-430F-8150-B74173148B42}" destId="{9CFE8FC9-F88B-4B8C-ADA3-9E13B8EE4F4A}" srcOrd="0" destOrd="0" presId="urn:microsoft.com/office/officeart/2005/8/layout/vList4"/>
    <dgm:cxn modelId="{412EB12F-81D7-4E11-8523-4FED728E620E}" type="presParOf" srcId="{9CFE8FC9-F88B-4B8C-ADA3-9E13B8EE4F4A}" destId="{DF450EEB-7D3F-43F8-B76C-06BD68449F17}" srcOrd="0" destOrd="0" presId="urn:microsoft.com/office/officeart/2005/8/layout/vList4"/>
    <dgm:cxn modelId="{07109020-F7F8-4C88-BEB4-AC6E10E3A49F}" type="presParOf" srcId="{9CFE8FC9-F88B-4B8C-ADA3-9E13B8EE4F4A}" destId="{B60A1AC0-A5E7-4A18-A215-8747153D6F71}" srcOrd="1" destOrd="0" presId="urn:microsoft.com/office/officeart/2005/8/layout/vList4"/>
    <dgm:cxn modelId="{232FB6CE-2CB5-4599-8D5D-CD932620FF00}" type="presParOf" srcId="{9CFE8FC9-F88B-4B8C-ADA3-9E13B8EE4F4A}" destId="{7299169F-6761-4B7C-AA78-E96E772AE3D1}" srcOrd="2" destOrd="0" presId="urn:microsoft.com/office/officeart/2005/8/layout/vList4"/>
    <dgm:cxn modelId="{40906D68-0639-4CF1-8DC5-F78F9FA11EF9}" type="presParOf" srcId="{D8CDDE34-91A1-430F-8150-B74173148B42}" destId="{9A9A97DC-4BD0-41E5-ACEA-6C2495364F19}" srcOrd="1" destOrd="0" presId="urn:microsoft.com/office/officeart/2005/8/layout/vList4"/>
    <dgm:cxn modelId="{7B581F9D-3990-4A73-874F-634DDC1BD6C9}" type="presParOf" srcId="{D8CDDE34-91A1-430F-8150-B74173148B42}" destId="{64D95F5B-CF89-4FCE-B877-FB363A74120C}" srcOrd="2" destOrd="0" presId="urn:microsoft.com/office/officeart/2005/8/layout/vList4"/>
    <dgm:cxn modelId="{DF4D8692-490D-44D2-AA6A-0DDB18813F6A}" type="presParOf" srcId="{64D95F5B-CF89-4FCE-B877-FB363A74120C}" destId="{D2FCAEB8-6BEE-417C-99A3-DC559B2E228C}" srcOrd="0" destOrd="0" presId="urn:microsoft.com/office/officeart/2005/8/layout/vList4"/>
    <dgm:cxn modelId="{2CC2EAF4-2683-4856-A0F4-6AE630E52701}" type="presParOf" srcId="{64D95F5B-CF89-4FCE-B877-FB363A74120C}" destId="{1B518594-B84D-498B-8A67-4E8B8BDC40CA}" srcOrd="1" destOrd="0" presId="urn:microsoft.com/office/officeart/2005/8/layout/vList4"/>
    <dgm:cxn modelId="{7C87C6ED-8B84-4BEE-80AD-53F450758121}" type="presParOf" srcId="{64D95F5B-CF89-4FCE-B877-FB363A74120C}" destId="{8B7BE4A1-4689-4922-9137-9209D3FE73D1}" srcOrd="2" destOrd="0" presId="urn:microsoft.com/office/officeart/2005/8/layout/vList4"/>
    <dgm:cxn modelId="{ACCB8015-1218-44DF-A16E-E918F267D57D}" type="presParOf" srcId="{D8CDDE34-91A1-430F-8150-B74173148B42}" destId="{B7BB41E1-CDD3-487E-ABDC-E52F4A463052}" srcOrd="3" destOrd="0" presId="urn:microsoft.com/office/officeart/2005/8/layout/vList4"/>
    <dgm:cxn modelId="{2668DA28-9CFD-4D71-A2B4-F5626D1BCA3F}" type="presParOf" srcId="{D8CDDE34-91A1-430F-8150-B74173148B42}" destId="{1E016AF1-B821-4D2E-85BF-2EBA4FC92951}" srcOrd="4" destOrd="0" presId="urn:microsoft.com/office/officeart/2005/8/layout/vList4"/>
    <dgm:cxn modelId="{26DEFD8B-0C10-49D5-90DF-D11AD3915776}" type="presParOf" srcId="{1E016AF1-B821-4D2E-85BF-2EBA4FC92951}" destId="{88A59260-71A9-473E-A4CD-CD015E8FEE49}" srcOrd="0" destOrd="0" presId="urn:microsoft.com/office/officeart/2005/8/layout/vList4"/>
    <dgm:cxn modelId="{770178C5-B644-4434-A816-C1F320469D4C}" type="presParOf" srcId="{1E016AF1-B821-4D2E-85BF-2EBA4FC92951}" destId="{35B48292-A6C2-4E20-B304-B51F012F9A1F}" srcOrd="1" destOrd="0" presId="urn:microsoft.com/office/officeart/2005/8/layout/vList4"/>
    <dgm:cxn modelId="{8B597493-F64E-4BE0-BCC7-A457B1C24548}" type="presParOf" srcId="{1E016AF1-B821-4D2E-85BF-2EBA4FC92951}" destId="{2A4C0A68-CED4-4CD6-A002-57B36ED5A96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431DE-8682-4A34-95E4-F1996B2C8D7D}"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6BA1E9DE-57BF-4412-9ED6-DCB58BC09CF5}">
      <dgm:prSet custT="1"/>
      <dgm:spPr/>
      <dgm:t>
        <a:bodyPr/>
        <a:lstStyle/>
        <a:p>
          <a:pPr rtl="0"/>
          <a:r>
            <a:rPr lang="en-US" sz="4400" b="1" dirty="0" smtClean="0">
              <a:latin typeface="Tahoma" pitchFamily="34" charset="0"/>
              <a:ea typeface="Tahoma" pitchFamily="34" charset="0"/>
              <a:cs typeface="Tahoma" pitchFamily="34" charset="0"/>
            </a:rPr>
            <a:t>SMPs...</a:t>
          </a:r>
          <a:endParaRPr lang="en-US" sz="4400" b="1" dirty="0">
            <a:latin typeface="Tahoma" pitchFamily="34" charset="0"/>
            <a:ea typeface="Tahoma" pitchFamily="34" charset="0"/>
            <a:cs typeface="Tahoma" pitchFamily="34" charset="0"/>
          </a:endParaRPr>
        </a:p>
      </dgm:t>
    </dgm:pt>
    <dgm:pt modelId="{DFE59598-98BF-47EE-9FB1-C1633471A4E0}" type="parTrans" cxnId="{BE52D52A-CC12-4672-8822-CE91294D3290}">
      <dgm:prSet/>
      <dgm:spPr/>
      <dgm:t>
        <a:bodyPr/>
        <a:lstStyle/>
        <a:p>
          <a:endParaRPr lang="en-US">
            <a:latin typeface="Arial" pitchFamily="34" charset="0"/>
            <a:cs typeface="Arial" pitchFamily="34" charset="0"/>
          </a:endParaRPr>
        </a:p>
      </dgm:t>
    </dgm:pt>
    <dgm:pt modelId="{CC4CAE1B-B55E-4A40-BBE8-473D6C8348C6}" type="sibTrans" cxnId="{BE52D52A-CC12-4672-8822-CE91294D3290}">
      <dgm:prSet/>
      <dgm:spPr/>
      <dgm:t>
        <a:bodyPr/>
        <a:lstStyle/>
        <a:p>
          <a:endParaRPr lang="en-US">
            <a:latin typeface="Arial" pitchFamily="34" charset="0"/>
            <a:cs typeface="Arial" pitchFamily="34" charset="0"/>
          </a:endParaRPr>
        </a:p>
      </dgm:t>
    </dgm:pt>
    <dgm:pt modelId="{1ED16D82-267B-4FD5-B58E-CFF4F5C5EB56}">
      <dgm:prSet/>
      <dgm:spPr/>
      <dgm:t>
        <a:bodyPr/>
        <a:lstStyle/>
        <a:p>
          <a:pPr rtl="0"/>
          <a:r>
            <a:rPr lang="en-US" b="0" dirty="0" smtClean="0">
              <a:latin typeface="Arial" pitchFamily="34" charset="0"/>
              <a:cs typeface="Arial" pitchFamily="34" charset="0"/>
            </a:rPr>
            <a:t>Help preserve the integrity of the Medicare program</a:t>
          </a:r>
          <a:endParaRPr lang="en-US" dirty="0">
            <a:latin typeface="Arial" pitchFamily="34" charset="0"/>
            <a:cs typeface="Arial" pitchFamily="34" charset="0"/>
          </a:endParaRPr>
        </a:p>
      </dgm:t>
    </dgm:pt>
    <dgm:pt modelId="{68531C8E-88ED-4D2D-BEBE-9BDF25EAB2C8}" type="parTrans" cxnId="{12A8C045-7A32-4422-A431-A25F231C1CA0}">
      <dgm:prSet/>
      <dgm:spPr/>
      <dgm:t>
        <a:bodyPr/>
        <a:lstStyle/>
        <a:p>
          <a:endParaRPr lang="en-US">
            <a:latin typeface="Arial" pitchFamily="34" charset="0"/>
            <a:cs typeface="Arial" pitchFamily="34" charset="0"/>
          </a:endParaRPr>
        </a:p>
      </dgm:t>
    </dgm:pt>
    <dgm:pt modelId="{E863D527-CF63-40DD-BE75-589571FD5D09}" type="sibTrans" cxnId="{12A8C045-7A32-4422-A431-A25F231C1CA0}">
      <dgm:prSet/>
      <dgm:spPr/>
      <dgm:t>
        <a:bodyPr/>
        <a:lstStyle/>
        <a:p>
          <a:endParaRPr lang="en-US">
            <a:latin typeface="Arial" pitchFamily="34" charset="0"/>
            <a:cs typeface="Arial" pitchFamily="34" charset="0"/>
          </a:endParaRPr>
        </a:p>
      </dgm:t>
    </dgm:pt>
    <dgm:pt modelId="{AA9629D4-4780-4EF5-A611-5BAB774A93AC}">
      <dgm:prSet/>
      <dgm:spPr/>
      <dgm:t>
        <a:bodyPr/>
        <a:lstStyle/>
        <a:p>
          <a:pPr rtl="0"/>
          <a:r>
            <a:rPr lang="en-US" b="0" dirty="0" smtClean="0">
              <a:latin typeface="Arial" pitchFamily="34" charset="0"/>
              <a:cs typeface="Arial" pitchFamily="34" charset="0"/>
            </a:rPr>
            <a:t>Rely on volunteers to help perform SMP work</a:t>
          </a:r>
          <a:endParaRPr lang="en-US" dirty="0">
            <a:latin typeface="Arial" pitchFamily="34" charset="0"/>
            <a:cs typeface="Arial" pitchFamily="34" charset="0"/>
          </a:endParaRPr>
        </a:p>
      </dgm:t>
    </dgm:pt>
    <dgm:pt modelId="{E995CEDB-2386-46C7-B312-994D465EC805}" type="parTrans" cxnId="{9BDA0BEF-8DF4-4688-B5DC-C8B955E9B137}">
      <dgm:prSet/>
      <dgm:spPr/>
      <dgm:t>
        <a:bodyPr/>
        <a:lstStyle/>
        <a:p>
          <a:endParaRPr lang="en-US">
            <a:latin typeface="Arial" pitchFamily="34" charset="0"/>
            <a:cs typeface="Arial" pitchFamily="34" charset="0"/>
          </a:endParaRPr>
        </a:p>
      </dgm:t>
    </dgm:pt>
    <dgm:pt modelId="{BEA23AD7-20A4-4114-AE61-39494FD4FF19}" type="sibTrans" cxnId="{9BDA0BEF-8DF4-4688-B5DC-C8B955E9B137}">
      <dgm:prSet/>
      <dgm:spPr/>
      <dgm:t>
        <a:bodyPr/>
        <a:lstStyle/>
        <a:p>
          <a:endParaRPr lang="en-US">
            <a:latin typeface="Arial" pitchFamily="34" charset="0"/>
            <a:cs typeface="Arial" pitchFamily="34" charset="0"/>
          </a:endParaRPr>
        </a:p>
      </dgm:t>
    </dgm:pt>
    <dgm:pt modelId="{2E2D28E7-1D06-4069-B9F2-7DCF3BB26937}">
      <dgm:prSet/>
      <dgm:spPr/>
      <dgm:t>
        <a:bodyPr/>
        <a:lstStyle/>
        <a:p>
          <a:pPr rtl="0"/>
          <a:r>
            <a:rPr lang="en-US" b="0" dirty="0" smtClean="0">
              <a:latin typeface="Arial" pitchFamily="34" charset="0"/>
              <a:cs typeface="Arial" pitchFamily="34" charset="0"/>
            </a:rPr>
            <a:t>Help Medicare beneficiaries prevent, detect, and report health care fraud </a:t>
          </a:r>
          <a:endParaRPr lang="en-US" dirty="0">
            <a:latin typeface="Arial" pitchFamily="34" charset="0"/>
            <a:cs typeface="Arial" pitchFamily="34" charset="0"/>
          </a:endParaRPr>
        </a:p>
      </dgm:t>
    </dgm:pt>
    <dgm:pt modelId="{1A29DDE3-8F59-4E6E-A6C4-05A716761384}" type="parTrans" cxnId="{0F6DCA60-A022-4DC3-A068-EBCAD864F1F6}">
      <dgm:prSet/>
      <dgm:spPr/>
      <dgm:t>
        <a:bodyPr/>
        <a:lstStyle/>
        <a:p>
          <a:endParaRPr lang="en-US"/>
        </a:p>
      </dgm:t>
    </dgm:pt>
    <dgm:pt modelId="{BD4F8579-495D-4CB2-A187-523263097E89}" type="sibTrans" cxnId="{0F6DCA60-A022-4DC3-A068-EBCAD864F1F6}">
      <dgm:prSet/>
      <dgm:spPr/>
      <dgm:t>
        <a:bodyPr/>
        <a:lstStyle/>
        <a:p>
          <a:endParaRPr lang="en-US"/>
        </a:p>
      </dgm:t>
    </dgm:pt>
    <dgm:pt modelId="{1706F84D-5967-4E02-9BB9-72592C4B2E39}" type="pres">
      <dgm:prSet presAssocID="{FE9431DE-8682-4A34-95E4-F1996B2C8D7D}" presName="composite" presStyleCnt="0">
        <dgm:presLayoutVars>
          <dgm:chMax val="1"/>
          <dgm:dir/>
          <dgm:resizeHandles val="exact"/>
        </dgm:presLayoutVars>
      </dgm:prSet>
      <dgm:spPr/>
      <dgm:t>
        <a:bodyPr/>
        <a:lstStyle/>
        <a:p>
          <a:endParaRPr lang="en-US"/>
        </a:p>
      </dgm:t>
    </dgm:pt>
    <dgm:pt modelId="{34295E1D-0952-4A95-AA4E-9ADAEF91BC4E}" type="pres">
      <dgm:prSet presAssocID="{6BA1E9DE-57BF-4412-9ED6-DCB58BC09CF5}" presName="roof" presStyleLbl="dkBgShp" presStyleIdx="0" presStyleCnt="2" custLinFactNeighborX="1136"/>
      <dgm:spPr/>
      <dgm:t>
        <a:bodyPr/>
        <a:lstStyle/>
        <a:p>
          <a:endParaRPr lang="en-US"/>
        </a:p>
      </dgm:t>
    </dgm:pt>
    <dgm:pt modelId="{D2C98FD2-D5B1-48C6-B06A-5771E14C4F7B}" type="pres">
      <dgm:prSet presAssocID="{6BA1E9DE-57BF-4412-9ED6-DCB58BC09CF5}" presName="pillars" presStyleCnt="0"/>
      <dgm:spPr/>
      <dgm:t>
        <a:bodyPr/>
        <a:lstStyle/>
        <a:p>
          <a:endParaRPr lang="en-US"/>
        </a:p>
      </dgm:t>
    </dgm:pt>
    <dgm:pt modelId="{DC69CB14-4C29-499D-B472-2532509CEEA8}" type="pres">
      <dgm:prSet presAssocID="{6BA1E9DE-57BF-4412-9ED6-DCB58BC09CF5}" presName="pillar1" presStyleLbl="node1" presStyleIdx="0" presStyleCnt="3">
        <dgm:presLayoutVars>
          <dgm:bulletEnabled val="1"/>
        </dgm:presLayoutVars>
      </dgm:prSet>
      <dgm:spPr/>
      <dgm:t>
        <a:bodyPr/>
        <a:lstStyle/>
        <a:p>
          <a:endParaRPr lang="en-US"/>
        </a:p>
      </dgm:t>
    </dgm:pt>
    <dgm:pt modelId="{1AB6FDB0-0CAC-4C7A-AD49-1AE7893585D5}" type="pres">
      <dgm:prSet presAssocID="{1ED16D82-267B-4FD5-B58E-CFF4F5C5EB56}" presName="pillarX" presStyleLbl="node1" presStyleIdx="1" presStyleCnt="3">
        <dgm:presLayoutVars>
          <dgm:bulletEnabled val="1"/>
        </dgm:presLayoutVars>
      </dgm:prSet>
      <dgm:spPr/>
      <dgm:t>
        <a:bodyPr/>
        <a:lstStyle/>
        <a:p>
          <a:endParaRPr lang="en-US"/>
        </a:p>
      </dgm:t>
    </dgm:pt>
    <dgm:pt modelId="{74A209CA-2DBB-4744-ADAB-9C05B7B96C6E}" type="pres">
      <dgm:prSet presAssocID="{AA9629D4-4780-4EF5-A611-5BAB774A93AC}" presName="pillarX" presStyleLbl="node1" presStyleIdx="2" presStyleCnt="3">
        <dgm:presLayoutVars>
          <dgm:bulletEnabled val="1"/>
        </dgm:presLayoutVars>
      </dgm:prSet>
      <dgm:spPr/>
      <dgm:t>
        <a:bodyPr/>
        <a:lstStyle/>
        <a:p>
          <a:endParaRPr lang="en-US"/>
        </a:p>
      </dgm:t>
    </dgm:pt>
    <dgm:pt modelId="{927E685A-4DBC-473F-9285-9BBA97FF8221}" type="pres">
      <dgm:prSet presAssocID="{6BA1E9DE-57BF-4412-9ED6-DCB58BC09CF5}" presName="base" presStyleLbl="dkBgShp" presStyleIdx="1" presStyleCnt="2"/>
      <dgm:spPr/>
      <dgm:t>
        <a:bodyPr/>
        <a:lstStyle/>
        <a:p>
          <a:endParaRPr lang="en-US"/>
        </a:p>
      </dgm:t>
    </dgm:pt>
  </dgm:ptLst>
  <dgm:cxnLst>
    <dgm:cxn modelId="{9BDA0BEF-8DF4-4688-B5DC-C8B955E9B137}" srcId="{6BA1E9DE-57BF-4412-9ED6-DCB58BC09CF5}" destId="{AA9629D4-4780-4EF5-A611-5BAB774A93AC}" srcOrd="2" destOrd="0" parTransId="{E995CEDB-2386-46C7-B312-994D465EC805}" sibTransId="{BEA23AD7-20A4-4114-AE61-39494FD4FF19}"/>
    <dgm:cxn modelId="{15226C20-A71B-4CC6-A706-99765B5AE201}" type="presOf" srcId="{1ED16D82-267B-4FD5-B58E-CFF4F5C5EB56}" destId="{1AB6FDB0-0CAC-4C7A-AD49-1AE7893585D5}" srcOrd="0" destOrd="0" presId="urn:microsoft.com/office/officeart/2005/8/layout/hList3"/>
    <dgm:cxn modelId="{A95F19D1-5BCE-4D23-AAB2-094790D5EF58}" type="presOf" srcId="{AA9629D4-4780-4EF5-A611-5BAB774A93AC}" destId="{74A209CA-2DBB-4744-ADAB-9C05B7B96C6E}" srcOrd="0" destOrd="0" presId="urn:microsoft.com/office/officeart/2005/8/layout/hList3"/>
    <dgm:cxn modelId="{B9656F71-F720-4524-8C2E-102FDB8BCC26}" type="presOf" srcId="{6BA1E9DE-57BF-4412-9ED6-DCB58BC09CF5}" destId="{34295E1D-0952-4A95-AA4E-9ADAEF91BC4E}" srcOrd="0" destOrd="0" presId="urn:microsoft.com/office/officeart/2005/8/layout/hList3"/>
    <dgm:cxn modelId="{BE52D52A-CC12-4672-8822-CE91294D3290}" srcId="{FE9431DE-8682-4A34-95E4-F1996B2C8D7D}" destId="{6BA1E9DE-57BF-4412-9ED6-DCB58BC09CF5}" srcOrd="0" destOrd="0" parTransId="{DFE59598-98BF-47EE-9FB1-C1633471A4E0}" sibTransId="{CC4CAE1B-B55E-4A40-BBE8-473D6C8348C6}"/>
    <dgm:cxn modelId="{12A8C045-7A32-4422-A431-A25F231C1CA0}" srcId="{6BA1E9DE-57BF-4412-9ED6-DCB58BC09CF5}" destId="{1ED16D82-267B-4FD5-B58E-CFF4F5C5EB56}" srcOrd="1" destOrd="0" parTransId="{68531C8E-88ED-4D2D-BEBE-9BDF25EAB2C8}" sibTransId="{E863D527-CF63-40DD-BE75-589571FD5D09}"/>
    <dgm:cxn modelId="{0F6DCA60-A022-4DC3-A068-EBCAD864F1F6}" srcId="{6BA1E9DE-57BF-4412-9ED6-DCB58BC09CF5}" destId="{2E2D28E7-1D06-4069-B9F2-7DCF3BB26937}" srcOrd="0" destOrd="0" parTransId="{1A29DDE3-8F59-4E6E-A6C4-05A716761384}" sibTransId="{BD4F8579-495D-4CB2-A187-523263097E89}"/>
    <dgm:cxn modelId="{9125F7BE-98E6-4D85-86F0-D68BDF0FC4BB}" type="presOf" srcId="{FE9431DE-8682-4A34-95E4-F1996B2C8D7D}" destId="{1706F84D-5967-4E02-9BB9-72592C4B2E39}" srcOrd="0" destOrd="0" presId="urn:microsoft.com/office/officeart/2005/8/layout/hList3"/>
    <dgm:cxn modelId="{13E1F7D6-1748-4C39-94C3-CEAE0ED77BFD}" type="presOf" srcId="{2E2D28E7-1D06-4069-B9F2-7DCF3BB26937}" destId="{DC69CB14-4C29-499D-B472-2532509CEEA8}" srcOrd="0" destOrd="0" presId="urn:microsoft.com/office/officeart/2005/8/layout/hList3"/>
    <dgm:cxn modelId="{0151B081-C372-4D26-A5FB-560BD746C86F}" type="presParOf" srcId="{1706F84D-5967-4E02-9BB9-72592C4B2E39}" destId="{34295E1D-0952-4A95-AA4E-9ADAEF91BC4E}" srcOrd="0" destOrd="0" presId="urn:microsoft.com/office/officeart/2005/8/layout/hList3"/>
    <dgm:cxn modelId="{1697151D-B51E-44E3-94C7-2315EDC70845}" type="presParOf" srcId="{1706F84D-5967-4E02-9BB9-72592C4B2E39}" destId="{D2C98FD2-D5B1-48C6-B06A-5771E14C4F7B}" srcOrd="1" destOrd="0" presId="urn:microsoft.com/office/officeart/2005/8/layout/hList3"/>
    <dgm:cxn modelId="{172D9A23-A045-4532-8ACD-53A0478162BF}" type="presParOf" srcId="{D2C98FD2-D5B1-48C6-B06A-5771E14C4F7B}" destId="{DC69CB14-4C29-499D-B472-2532509CEEA8}" srcOrd="0" destOrd="0" presId="urn:microsoft.com/office/officeart/2005/8/layout/hList3"/>
    <dgm:cxn modelId="{A2DFE1CA-406A-434C-A229-F520C599E751}" type="presParOf" srcId="{D2C98FD2-D5B1-48C6-B06A-5771E14C4F7B}" destId="{1AB6FDB0-0CAC-4C7A-AD49-1AE7893585D5}" srcOrd="1" destOrd="0" presId="urn:microsoft.com/office/officeart/2005/8/layout/hList3"/>
    <dgm:cxn modelId="{DF224665-11FE-4B05-A9B0-8EC14C49448F}" type="presParOf" srcId="{D2C98FD2-D5B1-48C6-B06A-5771E14C4F7B}" destId="{74A209CA-2DBB-4744-ADAB-9C05B7B96C6E}" srcOrd="2" destOrd="0" presId="urn:microsoft.com/office/officeart/2005/8/layout/hList3"/>
    <dgm:cxn modelId="{6B5C88AD-9243-49D7-88F5-14CF93700F74}" type="presParOf" srcId="{1706F84D-5967-4E02-9BB9-72592C4B2E39}" destId="{927E685A-4DBC-473F-9285-9BBA97FF82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6B64C-3A1F-407A-A636-615E2DD6B41A}" type="doc">
      <dgm:prSet loTypeId="urn:microsoft.com/office/officeart/2005/8/layout/vList3" loCatId="picture" qsTypeId="urn:microsoft.com/office/officeart/2005/8/quickstyle/simple1" qsCatId="simple" csTypeId="urn:microsoft.com/office/officeart/2005/8/colors/colorful1" csCatId="colorful" phldr="1"/>
      <dgm:spPr/>
      <dgm:t>
        <a:bodyPr/>
        <a:lstStyle/>
        <a:p>
          <a:endParaRPr lang="en-US"/>
        </a:p>
      </dgm:t>
    </dgm:pt>
    <dgm:pt modelId="{5389B424-2D4E-447D-A115-F2CF446B45FD}">
      <dgm:prSet custT="1"/>
      <dgm:spPr/>
      <dgm:t>
        <a:bodyPr/>
        <a:lstStyle/>
        <a:p>
          <a:pPr rtl="0"/>
          <a:r>
            <a:rPr lang="en-US" sz="2500" dirty="0" smtClean="0">
              <a:latin typeface="Arial" panose="020B0604020202020204" pitchFamily="34" charset="0"/>
              <a:cs typeface="Arial" panose="020B0604020202020204" pitchFamily="34" charset="0"/>
            </a:rPr>
            <a:t>Federal health insurance program created in 1965</a:t>
          </a:r>
          <a:endParaRPr lang="en-US" sz="2500" dirty="0">
            <a:latin typeface="Arial" panose="020B0604020202020204" pitchFamily="34" charset="0"/>
            <a:cs typeface="Arial" panose="020B0604020202020204" pitchFamily="34" charset="0"/>
          </a:endParaRPr>
        </a:p>
      </dgm:t>
    </dgm:pt>
    <dgm:pt modelId="{6241606F-0D54-492E-834B-4C052C92F1FA}" type="parTrans" cxnId="{82B88422-5E26-4C94-BD97-615C79B6661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A088BDC-ABCE-4755-98A1-07C4C91DCDBC}" type="sibTrans" cxnId="{82B88422-5E26-4C94-BD97-615C79B6661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F8B846E-7A8A-41DD-A0DE-CA67A8A03123}">
      <dgm:prSet custT="1"/>
      <dgm:spPr/>
      <dgm:t>
        <a:bodyPr/>
        <a:lstStyle/>
        <a:p>
          <a:pPr rtl="0"/>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7DC1F326-F4B1-418C-AB50-B066C001309A}" type="parTrans" cxnId="{ADCAEBA8-B238-4C0D-8B72-23984CE1F31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908BE4B-072E-40DE-801B-925A47C27070}" type="sibTrans" cxnId="{ADCAEBA8-B238-4C0D-8B72-23984CE1F31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E1D00B2-ECB9-4E07-B13F-AF7A0F3DB6AE}">
      <dgm:prSet custT="1"/>
      <dgm:spPr/>
      <dgm:t>
        <a:bodyPr/>
        <a:lstStyle/>
        <a:p>
          <a:pPr rtl="0"/>
          <a:r>
            <a:rPr lang="en-US" sz="2000" smtClean="0">
              <a:latin typeface="Arial" panose="020B0604020202020204" pitchFamily="34" charset="0"/>
              <a:cs typeface="Arial" panose="020B0604020202020204" pitchFamily="34" charset="0"/>
            </a:rPr>
            <a:t>And a few others</a:t>
          </a:r>
          <a:endParaRPr lang="en-US" sz="2000" dirty="0">
            <a:latin typeface="Arial" panose="020B0604020202020204" pitchFamily="34" charset="0"/>
            <a:cs typeface="Arial" panose="020B0604020202020204" pitchFamily="34" charset="0"/>
          </a:endParaRPr>
        </a:p>
      </dgm:t>
    </dgm:pt>
    <dgm:pt modelId="{33619553-EB75-46FF-AFFE-AF638EF8B7E2}" type="parTrans" cxnId="{019CB89A-885A-4D58-8D7D-473C186E6BB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8746302-F322-4066-9400-DF04D13D4849}" type="sibTrans" cxnId="{019CB89A-885A-4D58-8D7D-473C186E6BB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492E440-C7E0-4801-B017-D29773840070}">
      <dgm:prSet custT="1"/>
      <dgm:spPr/>
      <dgm:t>
        <a:bodyPr/>
        <a:lstStyle/>
        <a:p>
          <a:pPr rtl="0"/>
          <a:r>
            <a:rPr lang="en-US" sz="2000" smtClean="0">
              <a:latin typeface="Arial" panose="020B0604020202020204" pitchFamily="34" charset="0"/>
              <a:cs typeface="Arial" panose="020B0604020202020204" pitchFamily="34" charset="0"/>
            </a:rPr>
            <a:t>Some people with disabilities under 65  </a:t>
          </a:r>
          <a:endParaRPr lang="en-US" sz="2000" dirty="0">
            <a:latin typeface="Arial" panose="020B0604020202020204" pitchFamily="34" charset="0"/>
            <a:cs typeface="Arial" panose="020B0604020202020204" pitchFamily="34" charset="0"/>
          </a:endParaRPr>
        </a:p>
      </dgm:t>
    </dgm:pt>
    <dgm:pt modelId="{EAB47358-01C5-468F-85D3-B48C30A8DB83}" type="sibTrans" cxnId="{D86CA93A-B1B5-4A37-817D-92B27A8FA4F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118A772-F33B-49F3-96DB-2092D6464E68}" type="parTrans" cxnId="{D86CA93A-B1B5-4A37-817D-92B27A8FA4F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48B3FAA-4E81-43EA-855A-BB69FFFE8FE8}">
      <dgm:prSet/>
      <dgm:spPr/>
      <dgm:t>
        <a:bodyPr/>
        <a:lstStyle/>
        <a:p>
          <a:pPr rtl="0"/>
          <a:r>
            <a:rPr lang="en-US" smtClean="0">
              <a:latin typeface="Arial" panose="020B0604020202020204" pitchFamily="34" charset="0"/>
              <a:cs typeface="Arial" panose="020B0604020202020204" pitchFamily="34" charset="0"/>
            </a:rPr>
            <a:t>Not designed to pay 100% of all medical bills</a:t>
          </a:r>
          <a:endParaRPr lang="en-US" dirty="0">
            <a:latin typeface="Arial" panose="020B0604020202020204" pitchFamily="34" charset="0"/>
            <a:cs typeface="Arial" panose="020B0604020202020204" pitchFamily="34" charset="0"/>
          </a:endParaRPr>
        </a:p>
      </dgm:t>
    </dgm:pt>
    <dgm:pt modelId="{C811352E-6A2A-415A-8DFE-77337E61073A}" type="parTrans" cxnId="{5B360DCB-A203-4C93-BBB5-730F18BE575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FE90C0E-2F22-4D59-A5A7-98EE81790B6B}" type="sibTrans" cxnId="{5B360DCB-A203-4C93-BBB5-730F18BE575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01C88D0-5A9E-4550-8813-E07A9ABF7887}">
      <dgm:prSet/>
      <dgm:spPr/>
      <dgm:t>
        <a:bodyPr/>
        <a:lstStyle/>
        <a:p>
          <a:pPr rtl="0"/>
          <a:r>
            <a:rPr lang="en-US" smtClean="0">
              <a:latin typeface="Arial" panose="020B0604020202020204" pitchFamily="34" charset="0"/>
              <a:cs typeface="Arial" panose="020B0604020202020204" pitchFamily="34" charset="0"/>
            </a:rPr>
            <a:t>Covers over 52 million people</a:t>
          </a:r>
          <a:endParaRPr lang="en-US" dirty="0">
            <a:latin typeface="Arial" panose="020B0604020202020204" pitchFamily="34" charset="0"/>
            <a:cs typeface="Arial" panose="020B0604020202020204" pitchFamily="34" charset="0"/>
          </a:endParaRPr>
        </a:p>
      </dgm:t>
    </dgm:pt>
    <dgm:pt modelId="{25C9A0BD-392A-4927-86ED-3ACF456F9A41}" type="sibTrans" cxnId="{C632C084-5C90-4E50-AE28-AB2A335B434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5CB35B0-F5D1-4946-8E21-1BDDC59D3BDF}" type="parTrans" cxnId="{C632C084-5C90-4E50-AE28-AB2A335B434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6EDCD5D-9542-4B6D-BB48-6CBE1B80C090}">
      <dgm:prSet custT="1"/>
      <dgm:spPr/>
      <dgm:t>
        <a:bodyPr/>
        <a:lstStyle/>
        <a:p>
          <a:pPr rtl="0"/>
          <a:r>
            <a:rPr lang="en-US" sz="2000" dirty="0" smtClean="0">
              <a:latin typeface="Arial" panose="020B0604020202020204" pitchFamily="34" charset="0"/>
              <a:cs typeface="Arial" panose="020B0604020202020204" pitchFamily="34" charset="0"/>
            </a:rPr>
            <a:t>People ages 65 and older </a:t>
          </a:r>
          <a:endParaRPr lang="en-US" sz="2000" dirty="0">
            <a:latin typeface="Arial" panose="020B0604020202020204" pitchFamily="34" charset="0"/>
            <a:cs typeface="Arial" panose="020B0604020202020204" pitchFamily="34" charset="0"/>
          </a:endParaRPr>
        </a:p>
      </dgm:t>
    </dgm:pt>
    <dgm:pt modelId="{5D10E660-1C91-40C9-B083-63A2FFA06B95}" type="sibTrans" cxnId="{62B80C0C-F691-42E4-BE78-DA4A2CABFCD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797F57D-84FA-479F-AE57-AEFF44BAFBF1}" type="parTrans" cxnId="{62B80C0C-F691-42E4-BE78-DA4A2CABFCD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D96DD8F-01AE-45F0-8B1A-BE3D27E7B3F4}" type="pres">
      <dgm:prSet presAssocID="{5E96B64C-3A1F-407A-A636-615E2DD6B41A}" presName="linearFlow" presStyleCnt="0">
        <dgm:presLayoutVars>
          <dgm:dir/>
          <dgm:resizeHandles val="exact"/>
        </dgm:presLayoutVars>
      </dgm:prSet>
      <dgm:spPr/>
      <dgm:t>
        <a:bodyPr/>
        <a:lstStyle/>
        <a:p>
          <a:endParaRPr lang="en-US"/>
        </a:p>
      </dgm:t>
    </dgm:pt>
    <dgm:pt modelId="{968AFA46-B6DB-4D12-91A6-1533A5C46ACF}" type="pres">
      <dgm:prSet presAssocID="{5389B424-2D4E-447D-A115-F2CF446B45FD}" presName="composite" presStyleCnt="0"/>
      <dgm:spPr/>
      <dgm:t>
        <a:bodyPr/>
        <a:lstStyle/>
        <a:p>
          <a:endParaRPr lang="en-US"/>
        </a:p>
      </dgm:t>
    </dgm:pt>
    <dgm:pt modelId="{6B919D57-7D81-4443-82D4-5A02E1429724}" type="pres">
      <dgm:prSet presAssocID="{5389B424-2D4E-447D-A115-F2CF446B45FD}" presName="imgShp" presStyleLbl="fgImgPlace1" presStyleIdx="0" presStyleCnt="4" custLinFactNeighborX="-45673"/>
      <dgm:spPr>
        <a:blipFill rotWithShape="1">
          <a:blip xmlns:r="http://schemas.openxmlformats.org/officeDocument/2006/relationships" r:embed="rId1"/>
          <a:stretch>
            <a:fillRect/>
          </a:stretch>
        </a:blipFill>
      </dgm:spPr>
      <dgm:t>
        <a:bodyPr/>
        <a:lstStyle/>
        <a:p>
          <a:endParaRPr lang="en-US"/>
        </a:p>
      </dgm:t>
    </dgm:pt>
    <dgm:pt modelId="{F9C22E77-4AB5-4218-8BAF-DDFB775B1DB3}" type="pres">
      <dgm:prSet presAssocID="{5389B424-2D4E-447D-A115-F2CF446B45FD}" presName="txShp" presStyleLbl="node1" presStyleIdx="0" presStyleCnt="4" custScaleX="119460">
        <dgm:presLayoutVars>
          <dgm:bulletEnabled val="1"/>
        </dgm:presLayoutVars>
      </dgm:prSet>
      <dgm:spPr/>
      <dgm:t>
        <a:bodyPr/>
        <a:lstStyle/>
        <a:p>
          <a:endParaRPr lang="en-US"/>
        </a:p>
      </dgm:t>
    </dgm:pt>
    <dgm:pt modelId="{90F55AC3-A317-4519-9545-2E68E53D2883}" type="pres">
      <dgm:prSet presAssocID="{7A088BDC-ABCE-4755-98A1-07C4C91DCDBC}" presName="spacing" presStyleCnt="0"/>
      <dgm:spPr/>
      <dgm:t>
        <a:bodyPr/>
        <a:lstStyle/>
        <a:p>
          <a:endParaRPr lang="en-US"/>
        </a:p>
      </dgm:t>
    </dgm:pt>
    <dgm:pt modelId="{A89641F2-76A8-4B02-A08C-BBFA2F538286}" type="pres">
      <dgm:prSet presAssocID="{BF8B846E-7A8A-41DD-A0DE-CA67A8A03123}" presName="composite" presStyleCnt="0"/>
      <dgm:spPr/>
      <dgm:t>
        <a:bodyPr/>
        <a:lstStyle/>
        <a:p>
          <a:endParaRPr lang="en-US"/>
        </a:p>
      </dgm:t>
    </dgm:pt>
    <dgm:pt modelId="{C99E7D94-5C72-4093-897E-24B3B6DCC3D8}" type="pres">
      <dgm:prSet presAssocID="{BF8B846E-7A8A-41DD-A0DE-CA67A8A03123}" presName="imgShp" presStyleLbl="fgImgPlace1" presStyleIdx="1" presStyleCnt="4" custLinFactNeighborX="-45673"/>
      <dgm:spPr>
        <a:blipFill rotWithShape="1">
          <a:blip xmlns:r="http://schemas.openxmlformats.org/officeDocument/2006/relationships" r:embed="rId2"/>
          <a:stretch>
            <a:fillRect/>
          </a:stretch>
        </a:blipFill>
      </dgm:spPr>
      <dgm:t>
        <a:bodyPr/>
        <a:lstStyle/>
        <a:p>
          <a:endParaRPr lang="en-US"/>
        </a:p>
      </dgm:t>
    </dgm:pt>
    <dgm:pt modelId="{B83587C8-6F86-4647-BCCC-D69555125318}" type="pres">
      <dgm:prSet presAssocID="{BF8B846E-7A8A-41DD-A0DE-CA67A8A03123}" presName="txShp" presStyleLbl="node1" presStyleIdx="1" presStyleCnt="4" custScaleX="119460" custScaleY="188527">
        <dgm:presLayoutVars>
          <dgm:bulletEnabled val="1"/>
        </dgm:presLayoutVars>
      </dgm:prSet>
      <dgm:spPr/>
      <dgm:t>
        <a:bodyPr/>
        <a:lstStyle/>
        <a:p>
          <a:endParaRPr lang="en-US"/>
        </a:p>
      </dgm:t>
    </dgm:pt>
    <dgm:pt modelId="{E47A0642-8B38-4F42-BA3E-031D4F59E63B}" type="pres">
      <dgm:prSet presAssocID="{B908BE4B-072E-40DE-801B-925A47C27070}" presName="spacing" presStyleCnt="0"/>
      <dgm:spPr/>
      <dgm:t>
        <a:bodyPr/>
        <a:lstStyle/>
        <a:p>
          <a:endParaRPr lang="en-US"/>
        </a:p>
      </dgm:t>
    </dgm:pt>
    <dgm:pt modelId="{55093BE1-E2AC-4B65-ADF4-C0D6FF28E60F}" type="pres">
      <dgm:prSet presAssocID="{848B3FAA-4E81-43EA-855A-BB69FFFE8FE8}" presName="composite" presStyleCnt="0"/>
      <dgm:spPr/>
      <dgm:t>
        <a:bodyPr/>
        <a:lstStyle/>
        <a:p>
          <a:endParaRPr lang="en-US"/>
        </a:p>
      </dgm:t>
    </dgm:pt>
    <dgm:pt modelId="{E7B2C48B-B8EC-4434-BBD0-0D396221D1E7}" type="pres">
      <dgm:prSet presAssocID="{848B3FAA-4E81-43EA-855A-BB69FFFE8FE8}" presName="imgShp" presStyleLbl="fgImgPlace1" presStyleIdx="2" presStyleCnt="4" custLinFactNeighborX="-45673"/>
      <dgm:spPr>
        <a:blipFill rotWithShape="1">
          <a:blip xmlns:r="http://schemas.openxmlformats.org/officeDocument/2006/relationships" r:embed="rId3"/>
          <a:stretch>
            <a:fillRect/>
          </a:stretch>
        </a:blipFill>
      </dgm:spPr>
      <dgm:t>
        <a:bodyPr/>
        <a:lstStyle/>
        <a:p>
          <a:endParaRPr lang="en-US"/>
        </a:p>
      </dgm:t>
    </dgm:pt>
    <dgm:pt modelId="{276FFED7-CDEC-4D15-A176-4AC0D44497BB}" type="pres">
      <dgm:prSet presAssocID="{848B3FAA-4E81-43EA-855A-BB69FFFE8FE8}" presName="txShp" presStyleLbl="node1" presStyleIdx="2" presStyleCnt="4" custScaleX="119460">
        <dgm:presLayoutVars>
          <dgm:bulletEnabled val="1"/>
        </dgm:presLayoutVars>
      </dgm:prSet>
      <dgm:spPr/>
      <dgm:t>
        <a:bodyPr/>
        <a:lstStyle/>
        <a:p>
          <a:endParaRPr lang="en-US"/>
        </a:p>
      </dgm:t>
    </dgm:pt>
    <dgm:pt modelId="{74C1A183-38FE-4715-AEBA-BBABF906DD73}" type="pres">
      <dgm:prSet presAssocID="{FFE90C0E-2F22-4D59-A5A7-98EE81790B6B}" presName="spacing" presStyleCnt="0"/>
      <dgm:spPr/>
      <dgm:t>
        <a:bodyPr/>
        <a:lstStyle/>
        <a:p>
          <a:endParaRPr lang="en-US"/>
        </a:p>
      </dgm:t>
    </dgm:pt>
    <dgm:pt modelId="{4A3D6858-4078-44DD-B933-659B1D05715B}" type="pres">
      <dgm:prSet presAssocID="{401C88D0-5A9E-4550-8813-E07A9ABF7887}" presName="composite" presStyleCnt="0"/>
      <dgm:spPr/>
      <dgm:t>
        <a:bodyPr/>
        <a:lstStyle/>
        <a:p>
          <a:endParaRPr lang="en-US"/>
        </a:p>
      </dgm:t>
    </dgm:pt>
    <dgm:pt modelId="{0EB5B952-8818-47AA-A1C7-17B378064CB6}" type="pres">
      <dgm:prSet presAssocID="{401C88D0-5A9E-4550-8813-E07A9ABF7887}" presName="imgShp" presStyleLbl="fgImgPlace1" presStyleIdx="3" presStyleCnt="4" custLinFactNeighborX="-45673"/>
      <dgm:spPr>
        <a:blipFill rotWithShape="1">
          <a:blip xmlns:r="http://schemas.openxmlformats.org/officeDocument/2006/relationships" r:embed="rId4"/>
          <a:stretch>
            <a:fillRect/>
          </a:stretch>
        </a:blipFill>
      </dgm:spPr>
      <dgm:t>
        <a:bodyPr/>
        <a:lstStyle/>
        <a:p>
          <a:endParaRPr lang="en-US"/>
        </a:p>
      </dgm:t>
    </dgm:pt>
    <dgm:pt modelId="{B07940CE-9F4F-496A-9A57-50263E8A9AE1}" type="pres">
      <dgm:prSet presAssocID="{401C88D0-5A9E-4550-8813-E07A9ABF7887}" presName="txShp" presStyleLbl="node1" presStyleIdx="3" presStyleCnt="4" custScaleX="119460">
        <dgm:presLayoutVars>
          <dgm:bulletEnabled val="1"/>
        </dgm:presLayoutVars>
      </dgm:prSet>
      <dgm:spPr/>
      <dgm:t>
        <a:bodyPr/>
        <a:lstStyle/>
        <a:p>
          <a:endParaRPr lang="en-US"/>
        </a:p>
      </dgm:t>
    </dgm:pt>
  </dgm:ptLst>
  <dgm:cxnLst>
    <dgm:cxn modelId="{5B360DCB-A203-4C93-BBB5-730F18BE5752}" srcId="{5E96B64C-3A1F-407A-A636-615E2DD6B41A}" destId="{848B3FAA-4E81-43EA-855A-BB69FFFE8FE8}" srcOrd="2" destOrd="0" parTransId="{C811352E-6A2A-415A-8DFE-77337E61073A}" sibTransId="{FFE90C0E-2F22-4D59-A5A7-98EE81790B6B}"/>
    <dgm:cxn modelId="{9B182AF8-630B-4080-940B-4C38ABE9CC98}" type="presOf" srcId="{BF8B846E-7A8A-41DD-A0DE-CA67A8A03123}" destId="{B83587C8-6F86-4647-BCCC-D69555125318}" srcOrd="0" destOrd="0" presId="urn:microsoft.com/office/officeart/2005/8/layout/vList3"/>
    <dgm:cxn modelId="{7C7F2386-A645-436C-BBEF-A4E07A356C5D}" type="presOf" srcId="{1E1D00B2-ECB9-4E07-B13F-AF7A0F3DB6AE}" destId="{B83587C8-6F86-4647-BCCC-D69555125318}" srcOrd="0" destOrd="3" presId="urn:microsoft.com/office/officeart/2005/8/layout/vList3"/>
    <dgm:cxn modelId="{607834C0-722B-40B5-A65E-E4F305631FE1}" type="presOf" srcId="{848B3FAA-4E81-43EA-855A-BB69FFFE8FE8}" destId="{276FFED7-CDEC-4D15-A176-4AC0D44497BB}" srcOrd="0" destOrd="0" presId="urn:microsoft.com/office/officeart/2005/8/layout/vList3"/>
    <dgm:cxn modelId="{D86CA93A-B1B5-4A37-817D-92B27A8FA4F9}" srcId="{BF8B846E-7A8A-41DD-A0DE-CA67A8A03123}" destId="{6492E440-C7E0-4801-B017-D29773840070}" srcOrd="1" destOrd="0" parTransId="{2118A772-F33B-49F3-96DB-2092D6464E68}" sibTransId="{EAB47358-01C5-468F-85D3-B48C30A8DB83}"/>
    <dgm:cxn modelId="{019CB89A-885A-4D58-8D7D-473C186E6BB0}" srcId="{BF8B846E-7A8A-41DD-A0DE-CA67A8A03123}" destId="{1E1D00B2-ECB9-4E07-B13F-AF7A0F3DB6AE}" srcOrd="2" destOrd="0" parTransId="{33619553-EB75-46FF-AFFE-AF638EF8B7E2}" sibTransId="{28746302-F322-4066-9400-DF04D13D4849}"/>
    <dgm:cxn modelId="{C3BEBC75-1579-462F-BCDF-319CF027FB67}" type="presOf" srcId="{5389B424-2D4E-447D-A115-F2CF446B45FD}" destId="{F9C22E77-4AB5-4218-8BAF-DDFB775B1DB3}" srcOrd="0" destOrd="0" presId="urn:microsoft.com/office/officeart/2005/8/layout/vList3"/>
    <dgm:cxn modelId="{CFCC8129-ED2F-4510-9224-91AE85C2E379}" type="presOf" srcId="{46EDCD5D-9542-4B6D-BB48-6CBE1B80C090}" destId="{B83587C8-6F86-4647-BCCC-D69555125318}" srcOrd="0" destOrd="1" presId="urn:microsoft.com/office/officeart/2005/8/layout/vList3"/>
    <dgm:cxn modelId="{82B88422-5E26-4C94-BD97-615C79B66612}" srcId="{5E96B64C-3A1F-407A-A636-615E2DD6B41A}" destId="{5389B424-2D4E-447D-A115-F2CF446B45FD}" srcOrd="0" destOrd="0" parTransId="{6241606F-0D54-492E-834B-4C052C92F1FA}" sibTransId="{7A088BDC-ABCE-4755-98A1-07C4C91DCDBC}"/>
    <dgm:cxn modelId="{ADCAEBA8-B238-4C0D-8B72-23984CE1F31D}" srcId="{5E96B64C-3A1F-407A-A636-615E2DD6B41A}" destId="{BF8B846E-7A8A-41DD-A0DE-CA67A8A03123}" srcOrd="1" destOrd="0" parTransId="{7DC1F326-F4B1-418C-AB50-B066C001309A}" sibTransId="{B908BE4B-072E-40DE-801B-925A47C27070}"/>
    <dgm:cxn modelId="{62B80C0C-F691-42E4-BE78-DA4A2CABFCDD}" srcId="{BF8B846E-7A8A-41DD-A0DE-CA67A8A03123}" destId="{46EDCD5D-9542-4B6D-BB48-6CBE1B80C090}" srcOrd="0" destOrd="0" parTransId="{7797F57D-84FA-479F-AE57-AEFF44BAFBF1}" sibTransId="{5D10E660-1C91-40C9-B083-63A2FFA06B95}"/>
    <dgm:cxn modelId="{B0E7CF42-6C29-4FE2-953E-95FC9B8858B5}" type="presOf" srcId="{6492E440-C7E0-4801-B017-D29773840070}" destId="{B83587C8-6F86-4647-BCCC-D69555125318}" srcOrd="0" destOrd="2" presId="urn:microsoft.com/office/officeart/2005/8/layout/vList3"/>
    <dgm:cxn modelId="{7DAD8B11-FA98-47AB-9D83-A6491D68F26B}" type="presOf" srcId="{5E96B64C-3A1F-407A-A636-615E2DD6B41A}" destId="{0D96DD8F-01AE-45F0-8B1A-BE3D27E7B3F4}" srcOrd="0" destOrd="0" presId="urn:microsoft.com/office/officeart/2005/8/layout/vList3"/>
    <dgm:cxn modelId="{15C38B05-86DA-437D-B6BB-D3961164E1ED}" type="presOf" srcId="{401C88D0-5A9E-4550-8813-E07A9ABF7887}" destId="{B07940CE-9F4F-496A-9A57-50263E8A9AE1}" srcOrd="0" destOrd="0" presId="urn:microsoft.com/office/officeart/2005/8/layout/vList3"/>
    <dgm:cxn modelId="{C632C084-5C90-4E50-AE28-AB2A335B434A}" srcId="{5E96B64C-3A1F-407A-A636-615E2DD6B41A}" destId="{401C88D0-5A9E-4550-8813-E07A9ABF7887}" srcOrd="3" destOrd="0" parTransId="{85CB35B0-F5D1-4946-8E21-1BDDC59D3BDF}" sibTransId="{25C9A0BD-392A-4927-86ED-3ACF456F9A41}"/>
    <dgm:cxn modelId="{18EDD36A-2B56-40D4-A149-9F3926EFE281}" type="presParOf" srcId="{0D96DD8F-01AE-45F0-8B1A-BE3D27E7B3F4}" destId="{968AFA46-B6DB-4D12-91A6-1533A5C46ACF}" srcOrd="0" destOrd="0" presId="urn:microsoft.com/office/officeart/2005/8/layout/vList3"/>
    <dgm:cxn modelId="{A3D3873E-0E68-4E9E-8664-1EC74B70BC4B}" type="presParOf" srcId="{968AFA46-B6DB-4D12-91A6-1533A5C46ACF}" destId="{6B919D57-7D81-4443-82D4-5A02E1429724}" srcOrd="0" destOrd="0" presId="urn:microsoft.com/office/officeart/2005/8/layout/vList3"/>
    <dgm:cxn modelId="{5EC6895A-781E-4050-9E6F-06ABDA9BAA33}" type="presParOf" srcId="{968AFA46-B6DB-4D12-91A6-1533A5C46ACF}" destId="{F9C22E77-4AB5-4218-8BAF-DDFB775B1DB3}" srcOrd="1" destOrd="0" presId="urn:microsoft.com/office/officeart/2005/8/layout/vList3"/>
    <dgm:cxn modelId="{1B026544-D06B-4A5B-94BB-CC0D594F3602}" type="presParOf" srcId="{0D96DD8F-01AE-45F0-8B1A-BE3D27E7B3F4}" destId="{90F55AC3-A317-4519-9545-2E68E53D2883}" srcOrd="1" destOrd="0" presId="urn:microsoft.com/office/officeart/2005/8/layout/vList3"/>
    <dgm:cxn modelId="{7D98296B-2641-4E29-A54C-F257355361E1}" type="presParOf" srcId="{0D96DD8F-01AE-45F0-8B1A-BE3D27E7B3F4}" destId="{A89641F2-76A8-4B02-A08C-BBFA2F538286}" srcOrd="2" destOrd="0" presId="urn:microsoft.com/office/officeart/2005/8/layout/vList3"/>
    <dgm:cxn modelId="{C6D0CD4B-0FE7-474E-8F26-642F4329E203}" type="presParOf" srcId="{A89641F2-76A8-4B02-A08C-BBFA2F538286}" destId="{C99E7D94-5C72-4093-897E-24B3B6DCC3D8}" srcOrd="0" destOrd="0" presId="urn:microsoft.com/office/officeart/2005/8/layout/vList3"/>
    <dgm:cxn modelId="{B5B2A5F2-844A-479F-9CB0-C7FF228DF6C4}" type="presParOf" srcId="{A89641F2-76A8-4B02-A08C-BBFA2F538286}" destId="{B83587C8-6F86-4647-BCCC-D69555125318}" srcOrd="1" destOrd="0" presId="urn:microsoft.com/office/officeart/2005/8/layout/vList3"/>
    <dgm:cxn modelId="{8B525E72-FA00-4D3C-A679-A43EAB522F8C}" type="presParOf" srcId="{0D96DD8F-01AE-45F0-8B1A-BE3D27E7B3F4}" destId="{E47A0642-8B38-4F42-BA3E-031D4F59E63B}" srcOrd="3" destOrd="0" presId="urn:microsoft.com/office/officeart/2005/8/layout/vList3"/>
    <dgm:cxn modelId="{3E66BE4C-998D-4842-9110-A5E52BC0DD81}" type="presParOf" srcId="{0D96DD8F-01AE-45F0-8B1A-BE3D27E7B3F4}" destId="{55093BE1-E2AC-4B65-ADF4-C0D6FF28E60F}" srcOrd="4" destOrd="0" presId="urn:microsoft.com/office/officeart/2005/8/layout/vList3"/>
    <dgm:cxn modelId="{480F9CDB-E472-451C-A309-ED5E029FE9D2}" type="presParOf" srcId="{55093BE1-E2AC-4B65-ADF4-C0D6FF28E60F}" destId="{E7B2C48B-B8EC-4434-BBD0-0D396221D1E7}" srcOrd="0" destOrd="0" presId="urn:microsoft.com/office/officeart/2005/8/layout/vList3"/>
    <dgm:cxn modelId="{3ECAF758-6094-4BB4-8FA7-300121B1917C}" type="presParOf" srcId="{55093BE1-E2AC-4B65-ADF4-C0D6FF28E60F}" destId="{276FFED7-CDEC-4D15-A176-4AC0D44497BB}" srcOrd="1" destOrd="0" presId="urn:microsoft.com/office/officeart/2005/8/layout/vList3"/>
    <dgm:cxn modelId="{6C1DB7A6-BD01-4897-8240-3CBD2DE2ADCC}" type="presParOf" srcId="{0D96DD8F-01AE-45F0-8B1A-BE3D27E7B3F4}" destId="{74C1A183-38FE-4715-AEBA-BBABF906DD73}" srcOrd="5" destOrd="0" presId="urn:microsoft.com/office/officeart/2005/8/layout/vList3"/>
    <dgm:cxn modelId="{3386B251-84A2-4D99-B1D6-72C0EB264921}" type="presParOf" srcId="{0D96DD8F-01AE-45F0-8B1A-BE3D27E7B3F4}" destId="{4A3D6858-4078-44DD-B933-659B1D05715B}" srcOrd="6" destOrd="0" presId="urn:microsoft.com/office/officeart/2005/8/layout/vList3"/>
    <dgm:cxn modelId="{7490EEA8-FA01-4C59-8AFF-77483FFA052B}" type="presParOf" srcId="{4A3D6858-4078-44DD-B933-659B1D05715B}" destId="{0EB5B952-8818-47AA-A1C7-17B378064CB6}" srcOrd="0" destOrd="0" presId="urn:microsoft.com/office/officeart/2005/8/layout/vList3"/>
    <dgm:cxn modelId="{66015407-2324-4D7A-ACAB-00A5B4C3C87B}" type="presParOf" srcId="{4A3D6858-4078-44DD-B933-659B1D05715B}" destId="{B07940CE-9F4F-496A-9A57-50263E8A9AE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FE4EAA-F113-4AC6-A0B5-B10B561B759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95D69CD6-8E0C-412F-ABEC-E0FEF9A107E7}">
      <dgm:prSet/>
      <dgm:spPr/>
      <dgm:t>
        <a:bodyPr/>
        <a:lstStyle/>
        <a:p>
          <a:pPr rtl="0"/>
          <a:r>
            <a:rPr lang="en-US" dirty="0" smtClean="0">
              <a:latin typeface="Arial" panose="020B0604020202020204" pitchFamily="34" charset="0"/>
              <a:cs typeface="Arial" panose="020B0604020202020204" pitchFamily="34" charset="0"/>
            </a:rPr>
            <a:t>All Medicare beneficiaries are issued a Medicare number and card upon enrollment.</a:t>
          </a:r>
          <a:endParaRPr lang="en-US" dirty="0">
            <a:latin typeface="Arial" panose="020B0604020202020204" pitchFamily="34" charset="0"/>
            <a:cs typeface="Arial" panose="020B0604020202020204" pitchFamily="34" charset="0"/>
          </a:endParaRPr>
        </a:p>
      </dgm:t>
    </dgm:pt>
    <dgm:pt modelId="{58E2D725-C95C-4534-AA1A-23FF4E8CACFB}" type="parTrans" cxnId="{2701ED59-A510-4C25-84F0-D8E75DCDC0A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72D95D0-3EC7-4F4C-BBAC-197DA29760B0}" type="sibTrans" cxnId="{2701ED59-A510-4C25-84F0-D8E75DCDC0A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5686B17-3D8C-406A-B7E7-FD40E72DA692}">
      <dgm:prSet/>
      <dgm:spPr/>
      <dgm:t>
        <a:bodyPr/>
        <a:lstStyle/>
        <a:p>
          <a:pPr rtl="0"/>
          <a:r>
            <a:rPr lang="en-US" dirty="0" smtClean="0">
              <a:latin typeface="Arial" panose="020B0604020202020204" pitchFamily="34" charset="0"/>
              <a:cs typeface="Arial" panose="020B0604020202020204" pitchFamily="34" charset="0"/>
            </a:rPr>
            <a:t> Medicare numbers contain a unique beneficiary ID number. A</a:t>
          </a:r>
          <a:r>
            <a:rPr lang="en-US" b="1" dirty="0" smtClean="0">
              <a:latin typeface="Arial" panose="020B0604020202020204" pitchFamily="34" charset="0"/>
              <a:cs typeface="Arial" panose="020B0604020202020204" pitchFamily="34" charset="0"/>
            </a:rPr>
            <a:t> Medicare number is as valuable to identity thieves as a credit card.</a:t>
          </a:r>
          <a:endParaRPr lang="en-US" b="1" dirty="0">
            <a:latin typeface="Arial" panose="020B0604020202020204" pitchFamily="34" charset="0"/>
            <a:cs typeface="Arial" panose="020B0604020202020204" pitchFamily="34" charset="0"/>
          </a:endParaRPr>
        </a:p>
      </dgm:t>
    </dgm:pt>
    <dgm:pt modelId="{EC6A9F0F-0AAA-40D8-B9D7-1DB478FADD48}" type="parTrans" cxnId="{525C4CA1-2B7D-4111-8CCB-192D523BBF5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2A4EDDE-20F6-42A0-A44A-A59D2873C55D}" type="sibTrans" cxnId="{525C4CA1-2B7D-4111-8CCB-192D523BBF5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E24FBD1-6C10-4C3A-937C-ACE2C6467FD5}" type="pres">
      <dgm:prSet presAssocID="{DAFE4EAA-F113-4AC6-A0B5-B10B561B759F}" presName="diagram" presStyleCnt="0">
        <dgm:presLayoutVars>
          <dgm:dir/>
          <dgm:resizeHandles val="exact"/>
        </dgm:presLayoutVars>
      </dgm:prSet>
      <dgm:spPr/>
      <dgm:t>
        <a:bodyPr/>
        <a:lstStyle/>
        <a:p>
          <a:endParaRPr lang="en-US"/>
        </a:p>
      </dgm:t>
    </dgm:pt>
    <dgm:pt modelId="{F6DB7A9B-6A7E-418C-831A-0D39BE705809}" type="pres">
      <dgm:prSet presAssocID="{95D69CD6-8E0C-412F-ABEC-E0FEF9A107E7}" presName="node" presStyleLbl="node1" presStyleIdx="0" presStyleCnt="2">
        <dgm:presLayoutVars>
          <dgm:bulletEnabled val="1"/>
        </dgm:presLayoutVars>
      </dgm:prSet>
      <dgm:spPr/>
      <dgm:t>
        <a:bodyPr/>
        <a:lstStyle/>
        <a:p>
          <a:endParaRPr lang="en-US"/>
        </a:p>
      </dgm:t>
    </dgm:pt>
    <dgm:pt modelId="{67D2B5AA-60A1-4287-9E2D-C4E7F2047311}" type="pres">
      <dgm:prSet presAssocID="{E72D95D0-3EC7-4F4C-BBAC-197DA29760B0}" presName="sibTrans" presStyleCnt="0"/>
      <dgm:spPr/>
      <dgm:t>
        <a:bodyPr/>
        <a:lstStyle/>
        <a:p>
          <a:endParaRPr lang="en-US"/>
        </a:p>
      </dgm:t>
    </dgm:pt>
    <dgm:pt modelId="{118C4A84-A99B-47F0-8183-3587F5803E80}" type="pres">
      <dgm:prSet presAssocID="{35686B17-3D8C-406A-B7E7-FD40E72DA692}" presName="node" presStyleLbl="node1" presStyleIdx="1" presStyleCnt="2">
        <dgm:presLayoutVars>
          <dgm:bulletEnabled val="1"/>
        </dgm:presLayoutVars>
      </dgm:prSet>
      <dgm:spPr/>
      <dgm:t>
        <a:bodyPr/>
        <a:lstStyle/>
        <a:p>
          <a:endParaRPr lang="en-US"/>
        </a:p>
      </dgm:t>
    </dgm:pt>
  </dgm:ptLst>
  <dgm:cxnLst>
    <dgm:cxn modelId="{2701ED59-A510-4C25-84F0-D8E75DCDC0A0}" srcId="{DAFE4EAA-F113-4AC6-A0B5-B10B561B759F}" destId="{95D69CD6-8E0C-412F-ABEC-E0FEF9A107E7}" srcOrd="0" destOrd="0" parTransId="{58E2D725-C95C-4534-AA1A-23FF4E8CACFB}" sibTransId="{E72D95D0-3EC7-4F4C-BBAC-197DA29760B0}"/>
    <dgm:cxn modelId="{EF8D7C31-6509-4C9F-8E83-298BC935F328}" type="presOf" srcId="{35686B17-3D8C-406A-B7E7-FD40E72DA692}" destId="{118C4A84-A99B-47F0-8183-3587F5803E80}" srcOrd="0" destOrd="0" presId="urn:microsoft.com/office/officeart/2005/8/layout/default"/>
    <dgm:cxn modelId="{525C4CA1-2B7D-4111-8CCB-192D523BBF57}" srcId="{DAFE4EAA-F113-4AC6-A0B5-B10B561B759F}" destId="{35686B17-3D8C-406A-B7E7-FD40E72DA692}" srcOrd="1" destOrd="0" parTransId="{EC6A9F0F-0AAA-40D8-B9D7-1DB478FADD48}" sibTransId="{D2A4EDDE-20F6-42A0-A44A-A59D2873C55D}"/>
    <dgm:cxn modelId="{6670ACFA-8A28-4051-8126-60216EBDD20A}" type="presOf" srcId="{DAFE4EAA-F113-4AC6-A0B5-B10B561B759F}" destId="{0E24FBD1-6C10-4C3A-937C-ACE2C6467FD5}" srcOrd="0" destOrd="0" presId="urn:microsoft.com/office/officeart/2005/8/layout/default"/>
    <dgm:cxn modelId="{E2A7DE3F-C16D-43C8-8D41-F4B9D190E636}" type="presOf" srcId="{95D69CD6-8E0C-412F-ABEC-E0FEF9A107E7}" destId="{F6DB7A9B-6A7E-418C-831A-0D39BE705809}" srcOrd="0" destOrd="0" presId="urn:microsoft.com/office/officeart/2005/8/layout/default"/>
    <dgm:cxn modelId="{D2D26D2C-7B9D-4CA3-BDFD-F4CFBBFA323F}" type="presParOf" srcId="{0E24FBD1-6C10-4C3A-937C-ACE2C6467FD5}" destId="{F6DB7A9B-6A7E-418C-831A-0D39BE705809}" srcOrd="0" destOrd="0" presId="urn:microsoft.com/office/officeart/2005/8/layout/default"/>
    <dgm:cxn modelId="{35F08974-85B4-43EB-8EBA-BC9FD5BD5364}" type="presParOf" srcId="{0E24FBD1-6C10-4C3A-937C-ACE2C6467FD5}" destId="{67D2B5AA-60A1-4287-9E2D-C4E7F2047311}" srcOrd="1" destOrd="0" presId="urn:microsoft.com/office/officeart/2005/8/layout/default"/>
    <dgm:cxn modelId="{8CC411BA-85A5-4A86-9DCE-6498E104EC00}" type="presParOf" srcId="{0E24FBD1-6C10-4C3A-937C-ACE2C6467FD5}" destId="{118C4A84-A99B-47F0-8183-3587F5803E8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F06A5B-3867-4FC8-866D-68A7BED818BD}"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529FE4CA-24E5-4050-AF41-52EC8C4BFD64}">
      <dgm:prSet/>
      <dgm:spPr/>
      <dgm:t>
        <a:bodyPr/>
        <a:lstStyle/>
        <a:p>
          <a:pPr rtl="0"/>
          <a:r>
            <a:rPr lang="en-US" b="1" dirty="0" smtClean="0">
              <a:latin typeface="Arial" pitchFamily="34" charset="0"/>
              <a:cs typeface="Arial" pitchFamily="34" charset="0"/>
            </a:rPr>
            <a:t>Part A: Hospital Insurance</a:t>
          </a:r>
          <a:endParaRPr lang="en-US" b="1" dirty="0">
            <a:latin typeface="Arial" pitchFamily="34" charset="0"/>
            <a:cs typeface="Arial" pitchFamily="34" charset="0"/>
          </a:endParaRPr>
        </a:p>
      </dgm:t>
    </dgm:pt>
    <dgm:pt modelId="{BF60997A-A3D3-4117-B2B6-D53025C216B5}" type="parTrans" cxnId="{223ADD14-800E-4E13-818B-B5B45D6A12A3}">
      <dgm:prSet/>
      <dgm:spPr/>
      <dgm:t>
        <a:bodyPr/>
        <a:lstStyle/>
        <a:p>
          <a:endParaRPr lang="en-US" b="1">
            <a:latin typeface="Arial" pitchFamily="34" charset="0"/>
            <a:cs typeface="Arial" pitchFamily="34" charset="0"/>
          </a:endParaRPr>
        </a:p>
      </dgm:t>
    </dgm:pt>
    <dgm:pt modelId="{CA5AC426-29FF-477D-AF76-B9E692941FE5}" type="sibTrans" cxnId="{223ADD14-800E-4E13-818B-B5B45D6A12A3}">
      <dgm:prSet/>
      <dgm:spPr/>
      <dgm:t>
        <a:bodyPr/>
        <a:lstStyle/>
        <a:p>
          <a:endParaRPr lang="en-US" b="1">
            <a:latin typeface="Arial" pitchFamily="34" charset="0"/>
            <a:cs typeface="Arial" pitchFamily="34" charset="0"/>
          </a:endParaRPr>
        </a:p>
      </dgm:t>
    </dgm:pt>
    <dgm:pt modelId="{B995B1BB-7834-4D2D-BBAD-8089B102FCE5}">
      <dgm:prSet/>
      <dgm:spPr/>
      <dgm:t>
        <a:bodyPr/>
        <a:lstStyle/>
        <a:p>
          <a:pPr rtl="0"/>
          <a:r>
            <a:rPr lang="en-US" b="1" dirty="0" smtClean="0">
              <a:latin typeface="Arial" pitchFamily="34" charset="0"/>
              <a:cs typeface="Arial" pitchFamily="34" charset="0"/>
            </a:rPr>
            <a:t>Part B: Medical Insurance</a:t>
          </a:r>
          <a:endParaRPr lang="en-US" b="1" dirty="0">
            <a:latin typeface="Arial" pitchFamily="34" charset="0"/>
            <a:cs typeface="Arial" pitchFamily="34" charset="0"/>
          </a:endParaRPr>
        </a:p>
      </dgm:t>
    </dgm:pt>
    <dgm:pt modelId="{2962784E-3E5E-429D-A763-52229C80187F}" type="parTrans" cxnId="{F7F53BC7-6072-4ECC-9221-42C2AF74E634}">
      <dgm:prSet/>
      <dgm:spPr/>
      <dgm:t>
        <a:bodyPr/>
        <a:lstStyle/>
        <a:p>
          <a:endParaRPr lang="en-US" b="1">
            <a:latin typeface="Arial" pitchFamily="34" charset="0"/>
            <a:cs typeface="Arial" pitchFamily="34" charset="0"/>
          </a:endParaRPr>
        </a:p>
      </dgm:t>
    </dgm:pt>
    <dgm:pt modelId="{5B2EA1E1-D255-4D78-8433-710AF939380A}" type="sibTrans" cxnId="{F7F53BC7-6072-4ECC-9221-42C2AF74E634}">
      <dgm:prSet/>
      <dgm:spPr/>
      <dgm:t>
        <a:bodyPr/>
        <a:lstStyle/>
        <a:p>
          <a:endParaRPr lang="en-US" b="1">
            <a:latin typeface="Arial" pitchFamily="34" charset="0"/>
            <a:cs typeface="Arial" pitchFamily="34" charset="0"/>
          </a:endParaRPr>
        </a:p>
      </dgm:t>
    </dgm:pt>
    <dgm:pt modelId="{69BC6784-DF91-47CE-8A65-1F8F82BF7416}">
      <dgm:prSet/>
      <dgm:spPr/>
      <dgm:t>
        <a:bodyPr/>
        <a:lstStyle/>
        <a:p>
          <a:pPr rtl="0"/>
          <a:r>
            <a:rPr lang="en-US" b="1" dirty="0" smtClean="0">
              <a:latin typeface="Arial" pitchFamily="34" charset="0"/>
              <a:cs typeface="Arial" pitchFamily="34" charset="0"/>
            </a:rPr>
            <a:t>Part C: Medicare Advantage</a:t>
          </a:r>
          <a:endParaRPr lang="en-US" b="1" dirty="0">
            <a:latin typeface="Arial" pitchFamily="34" charset="0"/>
            <a:cs typeface="Arial" pitchFamily="34" charset="0"/>
          </a:endParaRPr>
        </a:p>
      </dgm:t>
    </dgm:pt>
    <dgm:pt modelId="{138C9484-3730-402B-998C-76F57AB67181}" type="parTrans" cxnId="{E23027DC-F595-491A-B66D-796F23599BD6}">
      <dgm:prSet/>
      <dgm:spPr/>
      <dgm:t>
        <a:bodyPr/>
        <a:lstStyle/>
        <a:p>
          <a:endParaRPr lang="en-US" b="1">
            <a:latin typeface="Arial" pitchFamily="34" charset="0"/>
            <a:cs typeface="Arial" pitchFamily="34" charset="0"/>
          </a:endParaRPr>
        </a:p>
      </dgm:t>
    </dgm:pt>
    <dgm:pt modelId="{CAB4099A-F6FC-4F76-97B1-4459DD55C8DD}" type="sibTrans" cxnId="{E23027DC-F595-491A-B66D-796F23599BD6}">
      <dgm:prSet/>
      <dgm:spPr/>
      <dgm:t>
        <a:bodyPr/>
        <a:lstStyle/>
        <a:p>
          <a:endParaRPr lang="en-US" b="1">
            <a:latin typeface="Arial" pitchFamily="34" charset="0"/>
            <a:cs typeface="Arial" pitchFamily="34" charset="0"/>
          </a:endParaRPr>
        </a:p>
      </dgm:t>
    </dgm:pt>
    <dgm:pt modelId="{C18D4E95-0EFA-4849-8C38-601ADF939B48}">
      <dgm:prSet/>
      <dgm:spPr/>
      <dgm:t>
        <a:bodyPr/>
        <a:lstStyle/>
        <a:p>
          <a:pPr rtl="0"/>
          <a:r>
            <a:rPr lang="en-US" b="1" dirty="0" smtClean="0">
              <a:latin typeface="Arial" pitchFamily="34" charset="0"/>
              <a:cs typeface="Arial" pitchFamily="34" charset="0"/>
            </a:rPr>
            <a:t>Part D: Prescription Drugs</a:t>
          </a:r>
          <a:endParaRPr lang="en-US" b="1" dirty="0">
            <a:latin typeface="Arial" pitchFamily="34" charset="0"/>
            <a:cs typeface="Arial" pitchFamily="34" charset="0"/>
          </a:endParaRPr>
        </a:p>
      </dgm:t>
    </dgm:pt>
    <dgm:pt modelId="{6901EDED-5389-49AD-AD03-E63969B23FF6}" type="parTrans" cxnId="{4DE8A939-6DF8-4E4D-856F-F6A4DA3B90F1}">
      <dgm:prSet/>
      <dgm:spPr/>
      <dgm:t>
        <a:bodyPr/>
        <a:lstStyle/>
        <a:p>
          <a:endParaRPr lang="en-US" b="1">
            <a:latin typeface="Arial" pitchFamily="34" charset="0"/>
            <a:cs typeface="Arial" pitchFamily="34" charset="0"/>
          </a:endParaRPr>
        </a:p>
      </dgm:t>
    </dgm:pt>
    <dgm:pt modelId="{77D1B1AD-BE84-4FDC-8366-DDC3BA0E749B}" type="sibTrans" cxnId="{4DE8A939-6DF8-4E4D-856F-F6A4DA3B90F1}">
      <dgm:prSet/>
      <dgm:spPr/>
      <dgm:t>
        <a:bodyPr/>
        <a:lstStyle/>
        <a:p>
          <a:endParaRPr lang="en-US" b="1">
            <a:latin typeface="Arial" pitchFamily="34" charset="0"/>
            <a:cs typeface="Arial" pitchFamily="34" charset="0"/>
          </a:endParaRPr>
        </a:p>
      </dgm:t>
    </dgm:pt>
    <dgm:pt modelId="{8C985406-F012-4729-93DD-6FCEDCEDF4C6}" type="pres">
      <dgm:prSet presAssocID="{16F06A5B-3867-4FC8-866D-68A7BED818BD}" presName="matrix" presStyleCnt="0">
        <dgm:presLayoutVars>
          <dgm:chMax val="1"/>
          <dgm:dir/>
          <dgm:resizeHandles val="exact"/>
        </dgm:presLayoutVars>
      </dgm:prSet>
      <dgm:spPr/>
      <dgm:t>
        <a:bodyPr/>
        <a:lstStyle/>
        <a:p>
          <a:endParaRPr lang="en-US"/>
        </a:p>
      </dgm:t>
    </dgm:pt>
    <dgm:pt modelId="{21722E51-4058-4619-8A4A-DF0F9BB0CA20}" type="pres">
      <dgm:prSet presAssocID="{16F06A5B-3867-4FC8-866D-68A7BED818BD}" presName="diamond" presStyleLbl="bgShp" presStyleIdx="0" presStyleCnt="1"/>
      <dgm:spPr/>
    </dgm:pt>
    <dgm:pt modelId="{D19F3FE1-F112-40DB-B94F-343A421531C0}" type="pres">
      <dgm:prSet presAssocID="{16F06A5B-3867-4FC8-866D-68A7BED818BD}" presName="quad1" presStyleLbl="node1" presStyleIdx="0" presStyleCnt="4">
        <dgm:presLayoutVars>
          <dgm:chMax val="0"/>
          <dgm:chPref val="0"/>
          <dgm:bulletEnabled val="1"/>
        </dgm:presLayoutVars>
      </dgm:prSet>
      <dgm:spPr/>
      <dgm:t>
        <a:bodyPr/>
        <a:lstStyle/>
        <a:p>
          <a:endParaRPr lang="en-US"/>
        </a:p>
      </dgm:t>
    </dgm:pt>
    <dgm:pt modelId="{027D00E3-A523-4620-9882-153D8F7398D4}" type="pres">
      <dgm:prSet presAssocID="{16F06A5B-3867-4FC8-866D-68A7BED818BD}" presName="quad2" presStyleLbl="node1" presStyleIdx="1" presStyleCnt="4">
        <dgm:presLayoutVars>
          <dgm:chMax val="0"/>
          <dgm:chPref val="0"/>
          <dgm:bulletEnabled val="1"/>
        </dgm:presLayoutVars>
      </dgm:prSet>
      <dgm:spPr/>
      <dgm:t>
        <a:bodyPr/>
        <a:lstStyle/>
        <a:p>
          <a:endParaRPr lang="en-US"/>
        </a:p>
      </dgm:t>
    </dgm:pt>
    <dgm:pt modelId="{69B1CE94-5C76-424A-9B38-3B0FB89831E7}" type="pres">
      <dgm:prSet presAssocID="{16F06A5B-3867-4FC8-866D-68A7BED818BD}" presName="quad3" presStyleLbl="node1" presStyleIdx="2" presStyleCnt="4">
        <dgm:presLayoutVars>
          <dgm:chMax val="0"/>
          <dgm:chPref val="0"/>
          <dgm:bulletEnabled val="1"/>
        </dgm:presLayoutVars>
      </dgm:prSet>
      <dgm:spPr/>
      <dgm:t>
        <a:bodyPr/>
        <a:lstStyle/>
        <a:p>
          <a:endParaRPr lang="en-US"/>
        </a:p>
      </dgm:t>
    </dgm:pt>
    <dgm:pt modelId="{1EA076CB-B7C6-44D5-84A1-15C84D280F1E}" type="pres">
      <dgm:prSet presAssocID="{16F06A5B-3867-4FC8-866D-68A7BED818BD}" presName="quad4" presStyleLbl="node1" presStyleIdx="3" presStyleCnt="4">
        <dgm:presLayoutVars>
          <dgm:chMax val="0"/>
          <dgm:chPref val="0"/>
          <dgm:bulletEnabled val="1"/>
        </dgm:presLayoutVars>
      </dgm:prSet>
      <dgm:spPr/>
      <dgm:t>
        <a:bodyPr/>
        <a:lstStyle/>
        <a:p>
          <a:endParaRPr lang="en-US"/>
        </a:p>
      </dgm:t>
    </dgm:pt>
  </dgm:ptLst>
  <dgm:cxnLst>
    <dgm:cxn modelId="{223ADD14-800E-4E13-818B-B5B45D6A12A3}" srcId="{16F06A5B-3867-4FC8-866D-68A7BED818BD}" destId="{529FE4CA-24E5-4050-AF41-52EC8C4BFD64}" srcOrd="0" destOrd="0" parTransId="{BF60997A-A3D3-4117-B2B6-D53025C216B5}" sibTransId="{CA5AC426-29FF-477D-AF76-B9E692941FE5}"/>
    <dgm:cxn modelId="{E23027DC-F595-491A-B66D-796F23599BD6}" srcId="{16F06A5B-3867-4FC8-866D-68A7BED818BD}" destId="{69BC6784-DF91-47CE-8A65-1F8F82BF7416}" srcOrd="2" destOrd="0" parTransId="{138C9484-3730-402B-998C-76F57AB67181}" sibTransId="{CAB4099A-F6FC-4F76-97B1-4459DD55C8DD}"/>
    <dgm:cxn modelId="{F7F53BC7-6072-4ECC-9221-42C2AF74E634}" srcId="{16F06A5B-3867-4FC8-866D-68A7BED818BD}" destId="{B995B1BB-7834-4D2D-BBAD-8089B102FCE5}" srcOrd="1" destOrd="0" parTransId="{2962784E-3E5E-429D-A763-52229C80187F}" sibTransId="{5B2EA1E1-D255-4D78-8433-710AF939380A}"/>
    <dgm:cxn modelId="{C53C63FF-9E31-4D60-BE5C-7EE7F2B3860F}" type="presOf" srcId="{16F06A5B-3867-4FC8-866D-68A7BED818BD}" destId="{8C985406-F012-4729-93DD-6FCEDCEDF4C6}" srcOrd="0" destOrd="0" presId="urn:microsoft.com/office/officeart/2005/8/layout/matrix3"/>
    <dgm:cxn modelId="{584F2726-F454-42C7-BF61-C0CAD254A7C4}" type="presOf" srcId="{C18D4E95-0EFA-4849-8C38-601ADF939B48}" destId="{1EA076CB-B7C6-44D5-84A1-15C84D280F1E}" srcOrd="0" destOrd="0" presId="urn:microsoft.com/office/officeart/2005/8/layout/matrix3"/>
    <dgm:cxn modelId="{9E82A6AF-6909-408F-BAC0-BF73D7E08591}" type="presOf" srcId="{B995B1BB-7834-4D2D-BBAD-8089B102FCE5}" destId="{027D00E3-A523-4620-9882-153D8F7398D4}" srcOrd="0" destOrd="0" presId="urn:microsoft.com/office/officeart/2005/8/layout/matrix3"/>
    <dgm:cxn modelId="{1953037C-86E1-4534-9952-54CBF0F78835}" type="presOf" srcId="{69BC6784-DF91-47CE-8A65-1F8F82BF7416}" destId="{69B1CE94-5C76-424A-9B38-3B0FB89831E7}" srcOrd="0" destOrd="0" presId="urn:microsoft.com/office/officeart/2005/8/layout/matrix3"/>
    <dgm:cxn modelId="{81EC742A-8484-4A5A-87DE-DC4802461C05}" type="presOf" srcId="{529FE4CA-24E5-4050-AF41-52EC8C4BFD64}" destId="{D19F3FE1-F112-40DB-B94F-343A421531C0}" srcOrd="0" destOrd="0" presId="urn:microsoft.com/office/officeart/2005/8/layout/matrix3"/>
    <dgm:cxn modelId="{4DE8A939-6DF8-4E4D-856F-F6A4DA3B90F1}" srcId="{16F06A5B-3867-4FC8-866D-68A7BED818BD}" destId="{C18D4E95-0EFA-4849-8C38-601ADF939B48}" srcOrd="3" destOrd="0" parTransId="{6901EDED-5389-49AD-AD03-E63969B23FF6}" sibTransId="{77D1B1AD-BE84-4FDC-8366-DDC3BA0E749B}"/>
    <dgm:cxn modelId="{7625DE20-9D10-4D63-BE44-F554501A2A36}" type="presParOf" srcId="{8C985406-F012-4729-93DD-6FCEDCEDF4C6}" destId="{21722E51-4058-4619-8A4A-DF0F9BB0CA20}" srcOrd="0" destOrd="0" presId="urn:microsoft.com/office/officeart/2005/8/layout/matrix3"/>
    <dgm:cxn modelId="{EAFF3A34-A42D-4481-AC17-EC164112A025}" type="presParOf" srcId="{8C985406-F012-4729-93DD-6FCEDCEDF4C6}" destId="{D19F3FE1-F112-40DB-B94F-343A421531C0}" srcOrd="1" destOrd="0" presId="urn:microsoft.com/office/officeart/2005/8/layout/matrix3"/>
    <dgm:cxn modelId="{1B176CC2-484B-4E7A-B316-5F885BAF7976}" type="presParOf" srcId="{8C985406-F012-4729-93DD-6FCEDCEDF4C6}" destId="{027D00E3-A523-4620-9882-153D8F7398D4}" srcOrd="2" destOrd="0" presId="urn:microsoft.com/office/officeart/2005/8/layout/matrix3"/>
    <dgm:cxn modelId="{2BF831FD-0131-4F66-ABC3-D409159CFFF8}" type="presParOf" srcId="{8C985406-F012-4729-93DD-6FCEDCEDF4C6}" destId="{69B1CE94-5C76-424A-9B38-3B0FB89831E7}" srcOrd="3" destOrd="0" presId="urn:microsoft.com/office/officeart/2005/8/layout/matrix3"/>
    <dgm:cxn modelId="{8FCE3392-968D-4366-BE3C-CD728B58FE9C}" type="presParOf" srcId="{8C985406-F012-4729-93DD-6FCEDCEDF4C6}" destId="{1EA076CB-B7C6-44D5-84A1-15C84D280F1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21F427-A1E9-4D12-BC35-61379D19F7E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5586140-8AD6-4698-9201-D771FCA36F2C}">
      <dgm:prSet custT="1"/>
      <dgm:spPr/>
      <dgm:t>
        <a:bodyPr/>
        <a:lstStyle/>
        <a:p>
          <a:pPr rtl="0"/>
          <a:r>
            <a:rPr lang="en-US" sz="2200" b="0" dirty="0" smtClean="0">
              <a:latin typeface="Arial" pitchFamily="34" charset="0"/>
              <a:cs typeface="Arial" pitchFamily="34" charset="0"/>
            </a:rPr>
            <a:t>Billing for services, supplies, or equipment that were not provided</a:t>
          </a:r>
          <a:endParaRPr lang="en-US" sz="2200" dirty="0">
            <a:latin typeface="Arial" pitchFamily="34" charset="0"/>
            <a:cs typeface="Arial" pitchFamily="34" charset="0"/>
          </a:endParaRPr>
        </a:p>
      </dgm:t>
    </dgm:pt>
    <dgm:pt modelId="{1B22304B-D3ED-418B-89A6-457A920FEC11}" type="parTrans" cxnId="{208080CB-D0DD-44FC-8165-59EAC13BFE06}">
      <dgm:prSet/>
      <dgm:spPr/>
      <dgm:t>
        <a:bodyPr/>
        <a:lstStyle/>
        <a:p>
          <a:endParaRPr lang="en-US" sz="2200">
            <a:latin typeface="Arial" pitchFamily="34" charset="0"/>
            <a:cs typeface="Arial" pitchFamily="34" charset="0"/>
          </a:endParaRPr>
        </a:p>
      </dgm:t>
    </dgm:pt>
    <dgm:pt modelId="{5C3412F5-E517-46F2-888A-28BC6FC12BA4}" type="sibTrans" cxnId="{208080CB-D0DD-44FC-8165-59EAC13BFE06}">
      <dgm:prSet/>
      <dgm:spPr/>
      <dgm:t>
        <a:bodyPr/>
        <a:lstStyle/>
        <a:p>
          <a:endParaRPr lang="en-US" sz="2200">
            <a:latin typeface="Arial" pitchFamily="34" charset="0"/>
            <a:cs typeface="Arial" pitchFamily="34" charset="0"/>
          </a:endParaRPr>
        </a:p>
      </dgm:t>
    </dgm:pt>
    <dgm:pt modelId="{DF582E52-5451-44AF-A553-F13629DDF73C}">
      <dgm:prSet custT="1"/>
      <dgm:spPr/>
      <dgm:t>
        <a:bodyPr/>
        <a:lstStyle/>
        <a:p>
          <a:pPr rtl="0"/>
          <a:r>
            <a:rPr lang="en-US" sz="2200" b="0" dirty="0" smtClean="0">
              <a:latin typeface="Arial" pitchFamily="34" charset="0"/>
              <a:cs typeface="Arial" pitchFamily="34" charset="0"/>
            </a:rPr>
            <a:t>Billing for excessive medical supplies</a:t>
          </a:r>
          <a:endParaRPr lang="en-US" sz="2200" dirty="0">
            <a:latin typeface="Arial" pitchFamily="34" charset="0"/>
            <a:cs typeface="Arial" pitchFamily="34" charset="0"/>
          </a:endParaRPr>
        </a:p>
      </dgm:t>
    </dgm:pt>
    <dgm:pt modelId="{AA52ED43-0C70-4022-8C69-460D7B91037C}" type="parTrans" cxnId="{A129AB2F-67AB-4A25-BE5C-F4B3D162CE99}">
      <dgm:prSet/>
      <dgm:spPr/>
      <dgm:t>
        <a:bodyPr/>
        <a:lstStyle/>
        <a:p>
          <a:endParaRPr lang="en-US" sz="2200">
            <a:latin typeface="Arial" pitchFamily="34" charset="0"/>
            <a:cs typeface="Arial" pitchFamily="34" charset="0"/>
          </a:endParaRPr>
        </a:p>
      </dgm:t>
    </dgm:pt>
    <dgm:pt modelId="{57509B53-E6AB-4C6A-AE53-E02507B36BAF}" type="sibTrans" cxnId="{A129AB2F-67AB-4A25-BE5C-F4B3D162CE99}">
      <dgm:prSet/>
      <dgm:spPr/>
      <dgm:t>
        <a:bodyPr/>
        <a:lstStyle/>
        <a:p>
          <a:endParaRPr lang="en-US" sz="2200">
            <a:latin typeface="Arial" pitchFamily="34" charset="0"/>
            <a:cs typeface="Arial" pitchFamily="34" charset="0"/>
          </a:endParaRPr>
        </a:p>
      </dgm:t>
    </dgm:pt>
    <dgm:pt modelId="{0784426C-5DD1-49A2-AF15-6BEFA95D308B}">
      <dgm:prSet custT="1"/>
      <dgm:spPr/>
      <dgm:t>
        <a:bodyPr/>
        <a:lstStyle/>
        <a:p>
          <a:pPr rtl="0"/>
          <a:r>
            <a:rPr lang="en-US" sz="2200" b="0" dirty="0" smtClean="0">
              <a:latin typeface="Arial" pitchFamily="34" charset="0"/>
              <a:cs typeface="Arial" pitchFamily="34" charset="0"/>
            </a:rPr>
            <a:t>Obtaining or giving a Medicare number for “free” services</a:t>
          </a:r>
          <a:endParaRPr lang="en-US" sz="2200" dirty="0">
            <a:latin typeface="Arial" pitchFamily="34" charset="0"/>
            <a:cs typeface="Arial" pitchFamily="34" charset="0"/>
          </a:endParaRPr>
        </a:p>
      </dgm:t>
    </dgm:pt>
    <dgm:pt modelId="{C873E40E-F205-4C37-96FB-7DC770EFEBA2}" type="parTrans" cxnId="{A0653FB9-B411-476C-987C-6F6CD15AB858}">
      <dgm:prSet/>
      <dgm:spPr/>
      <dgm:t>
        <a:bodyPr/>
        <a:lstStyle/>
        <a:p>
          <a:endParaRPr lang="en-US" sz="2200">
            <a:latin typeface="Arial" pitchFamily="34" charset="0"/>
            <a:cs typeface="Arial" pitchFamily="34" charset="0"/>
          </a:endParaRPr>
        </a:p>
      </dgm:t>
    </dgm:pt>
    <dgm:pt modelId="{473FF1BA-DD86-41AC-BC32-15036D618013}" type="sibTrans" cxnId="{A0653FB9-B411-476C-987C-6F6CD15AB858}">
      <dgm:prSet/>
      <dgm:spPr/>
      <dgm:t>
        <a:bodyPr/>
        <a:lstStyle/>
        <a:p>
          <a:endParaRPr lang="en-US" sz="2200">
            <a:latin typeface="Arial" pitchFamily="34" charset="0"/>
            <a:cs typeface="Arial" pitchFamily="34" charset="0"/>
          </a:endParaRPr>
        </a:p>
      </dgm:t>
    </dgm:pt>
    <dgm:pt modelId="{AB8148A9-715D-4A57-B457-C5208A6C1C1C}">
      <dgm:prSet custT="1"/>
      <dgm:spPr/>
      <dgm:t>
        <a:bodyPr/>
        <a:lstStyle/>
        <a:p>
          <a:pPr rtl="0"/>
          <a:r>
            <a:rPr lang="en-US" sz="2200" b="0" dirty="0" smtClean="0">
              <a:latin typeface="Arial" pitchFamily="34" charset="0"/>
              <a:cs typeface="Arial" pitchFamily="34" charset="0"/>
            </a:rPr>
            <a:t>Improper coding to obtain a higher payment</a:t>
          </a:r>
          <a:endParaRPr lang="en-US" sz="2200" dirty="0">
            <a:latin typeface="Arial" pitchFamily="34" charset="0"/>
            <a:cs typeface="Arial" pitchFamily="34" charset="0"/>
          </a:endParaRPr>
        </a:p>
      </dgm:t>
    </dgm:pt>
    <dgm:pt modelId="{E97B39BF-0862-4C15-B0E5-BE0EBCCC60B8}" type="parTrans" cxnId="{3B513792-95EE-4C2D-80C9-DC700C5F2617}">
      <dgm:prSet/>
      <dgm:spPr/>
      <dgm:t>
        <a:bodyPr/>
        <a:lstStyle/>
        <a:p>
          <a:endParaRPr lang="en-US" sz="2200">
            <a:latin typeface="Arial" pitchFamily="34" charset="0"/>
            <a:cs typeface="Arial" pitchFamily="34" charset="0"/>
          </a:endParaRPr>
        </a:p>
      </dgm:t>
    </dgm:pt>
    <dgm:pt modelId="{4E8C5016-ED46-4367-B04A-13F107BB0636}" type="sibTrans" cxnId="{3B513792-95EE-4C2D-80C9-DC700C5F2617}">
      <dgm:prSet/>
      <dgm:spPr/>
      <dgm:t>
        <a:bodyPr/>
        <a:lstStyle/>
        <a:p>
          <a:endParaRPr lang="en-US" sz="2200">
            <a:latin typeface="Arial" pitchFamily="34" charset="0"/>
            <a:cs typeface="Arial" pitchFamily="34" charset="0"/>
          </a:endParaRPr>
        </a:p>
      </dgm:t>
    </dgm:pt>
    <dgm:pt modelId="{D6D2D9B1-9973-4DAB-8E73-040123E9651B}">
      <dgm:prSet custT="1"/>
      <dgm:spPr/>
      <dgm:t>
        <a:bodyPr/>
        <a:lstStyle/>
        <a:p>
          <a:pPr rtl="0"/>
          <a:r>
            <a:rPr lang="en-US" sz="2200" b="0" smtClean="0">
              <a:latin typeface="Arial" pitchFamily="34" charset="0"/>
              <a:cs typeface="Arial" pitchFamily="34" charset="0"/>
            </a:rPr>
            <a:t>Unneeded or excessive x‐rays and lab tests</a:t>
          </a:r>
          <a:endParaRPr lang="en-US" sz="2200">
            <a:latin typeface="Arial" pitchFamily="34" charset="0"/>
            <a:cs typeface="Arial" pitchFamily="34" charset="0"/>
          </a:endParaRPr>
        </a:p>
      </dgm:t>
    </dgm:pt>
    <dgm:pt modelId="{06AA4B9B-255B-4DB5-A787-17FF3749536E}" type="parTrans" cxnId="{769C6C81-0922-4501-AF0E-3A7E74850348}">
      <dgm:prSet/>
      <dgm:spPr/>
      <dgm:t>
        <a:bodyPr/>
        <a:lstStyle/>
        <a:p>
          <a:endParaRPr lang="en-US" sz="2200">
            <a:latin typeface="Arial" pitchFamily="34" charset="0"/>
            <a:cs typeface="Arial" pitchFamily="34" charset="0"/>
          </a:endParaRPr>
        </a:p>
      </dgm:t>
    </dgm:pt>
    <dgm:pt modelId="{243172E6-C234-4177-9B5B-C8E920A257B9}" type="sibTrans" cxnId="{769C6C81-0922-4501-AF0E-3A7E74850348}">
      <dgm:prSet/>
      <dgm:spPr/>
      <dgm:t>
        <a:bodyPr/>
        <a:lstStyle/>
        <a:p>
          <a:endParaRPr lang="en-US" sz="2200">
            <a:latin typeface="Arial" pitchFamily="34" charset="0"/>
            <a:cs typeface="Arial" pitchFamily="34" charset="0"/>
          </a:endParaRPr>
        </a:p>
      </dgm:t>
    </dgm:pt>
    <dgm:pt modelId="{E7CD001E-0294-40FA-9276-45187923E430}">
      <dgm:prSet custT="1"/>
      <dgm:spPr/>
      <dgm:t>
        <a:bodyPr/>
        <a:lstStyle/>
        <a:p>
          <a:pPr rtl="0"/>
          <a:r>
            <a:rPr lang="en-US" sz="2200" b="0" dirty="0" smtClean="0">
              <a:latin typeface="Arial" pitchFamily="34" charset="0"/>
              <a:cs typeface="Arial" pitchFamily="34" charset="0"/>
            </a:rPr>
            <a:t>Claims for services that are not medically necessary</a:t>
          </a:r>
          <a:endParaRPr lang="en-US" sz="2200" dirty="0">
            <a:latin typeface="Arial" pitchFamily="34" charset="0"/>
            <a:cs typeface="Arial" pitchFamily="34" charset="0"/>
          </a:endParaRPr>
        </a:p>
      </dgm:t>
    </dgm:pt>
    <dgm:pt modelId="{F39F33F9-0E6E-4A41-8653-45EBEA4B8709}" type="parTrans" cxnId="{909981CC-5592-45EC-9AE1-D88EE7D88CE5}">
      <dgm:prSet/>
      <dgm:spPr/>
      <dgm:t>
        <a:bodyPr/>
        <a:lstStyle/>
        <a:p>
          <a:endParaRPr lang="en-US" sz="2200">
            <a:latin typeface="Arial" pitchFamily="34" charset="0"/>
            <a:cs typeface="Arial" pitchFamily="34" charset="0"/>
          </a:endParaRPr>
        </a:p>
      </dgm:t>
    </dgm:pt>
    <dgm:pt modelId="{2CEF3559-9126-490F-9747-DAB14EC8F830}" type="sibTrans" cxnId="{909981CC-5592-45EC-9AE1-D88EE7D88CE5}">
      <dgm:prSet/>
      <dgm:spPr/>
      <dgm:t>
        <a:bodyPr/>
        <a:lstStyle/>
        <a:p>
          <a:endParaRPr lang="en-US" sz="2200">
            <a:latin typeface="Arial" pitchFamily="34" charset="0"/>
            <a:cs typeface="Arial" pitchFamily="34" charset="0"/>
          </a:endParaRPr>
        </a:p>
      </dgm:t>
    </dgm:pt>
    <dgm:pt modelId="{EDFD4556-0911-4B8C-B637-84F4C1A83D8D}">
      <dgm:prSet custT="1"/>
      <dgm:spPr/>
      <dgm:t>
        <a:bodyPr/>
        <a:lstStyle/>
        <a:p>
          <a:pPr rtl="0"/>
          <a:r>
            <a:rPr lang="en-US" sz="2200" b="0" dirty="0" smtClean="0">
              <a:latin typeface="Arial" pitchFamily="34" charset="0"/>
              <a:cs typeface="Arial" pitchFamily="34" charset="0"/>
            </a:rPr>
            <a:t>Using another person’s Medicare number, or letting someone else use your number</a:t>
          </a:r>
        </a:p>
      </dgm:t>
    </dgm:pt>
    <dgm:pt modelId="{C41729B7-549E-433D-8BE5-90BB4E186B78}" type="parTrans" cxnId="{75AC95D3-4364-48A9-9C11-8FC00C9F65ED}">
      <dgm:prSet/>
      <dgm:spPr/>
      <dgm:t>
        <a:bodyPr/>
        <a:lstStyle/>
        <a:p>
          <a:endParaRPr lang="en-US" sz="2200">
            <a:latin typeface="Arial" pitchFamily="34" charset="0"/>
            <a:cs typeface="Arial" pitchFamily="34" charset="0"/>
          </a:endParaRPr>
        </a:p>
      </dgm:t>
    </dgm:pt>
    <dgm:pt modelId="{44C09A22-5D4A-4D02-9C50-CA194FC11643}" type="sibTrans" cxnId="{75AC95D3-4364-48A9-9C11-8FC00C9F65ED}">
      <dgm:prSet/>
      <dgm:spPr/>
      <dgm:t>
        <a:bodyPr/>
        <a:lstStyle/>
        <a:p>
          <a:endParaRPr lang="en-US" sz="2200">
            <a:latin typeface="Arial" pitchFamily="34" charset="0"/>
            <a:cs typeface="Arial" pitchFamily="34" charset="0"/>
          </a:endParaRPr>
        </a:p>
      </dgm:t>
    </dgm:pt>
    <dgm:pt modelId="{0354682B-3192-4707-A57D-BF0D00989714}" type="pres">
      <dgm:prSet presAssocID="{8E21F427-A1E9-4D12-BC35-61379D19F7E2}" presName="linear" presStyleCnt="0">
        <dgm:presLayoutVars>
          <dgm:animLvl val="lvl"/>
          <dgm:resizeHandles val="exact"/>
        </dgm:presLayoutVars>
      </dgm:prSet>
      <dgm:spPr/>
      <dgm:t>
        <a:bodyPr/>
        <a:lstStyle/>
        <a:p>
          <a:endParaRPr lang="en-US"/>
        </a:p>
      </dgm:t>
    </dgm:pt>
    <dgm:pt modelId="{44FD01B5-28CC-4C7B-8987-AD04D90DF65F}" type="pres">
      <dgm:prSet presAssocID="{D5586140-8AD6-4698-9201-D771FCA36F2C}" presName="parentText" presStyleLbl="node1" presStyleIdx="0" presStyleCnt="7">
        <dgm:presLayoutVars>
          <dgm:chMax val="0"/>
          <dgm:bulletEnabled val="1"/>
        </dgm:presLayoutVars>
      </dgm:prSet>
      <dgm:spPr/>
      <dgm:t>
        <a:bodyPr/>
        <a:lstStyle/>
        <a:p>
          <a:endParaRPr lang="en-US"/>
        </a:p>
      </dgm:t>
    </dgm:pt>
    <dgm:pt modelId="{8041A09B-876D-4E22-8418-BF875B37E8DB}" type="pres">
      <dgm:prSet presAssocID="{5C3412F5-E517-46F2-888A-28BC6FC12BA4}" presName="spacer" presStyleCnt="0"/>
      <dgm:spPr/>
      <dgm:t>
        <a:bodyPr/>
        <a:lstStyle/>
        <a:p>
          <a:endParaRPr lang="en-US"/>
        </a:p>
      </dgm:t>
    </dgm:pt>
    <dgm:pt modelId="{16E15495-25AE-442F-8882-77654ED753F8}" type="pres">
      <dgm:prSet presAssocID="{DF582E52-5451-44AF-A553-F13629DDF73C}" presName="parentText" presStyleLbl="node1" presStyleIdx="1" presStyleCnt="7">
        <dgm:presLayoutVars>
          <dgm:chMax val="0"/>
          <dgm:bulletEnabled val="1"/>
        </dgm:presLayoutVars>
      </dgm:prSet>
      <dgm:spPr/>
      <dgm:t>
        <a:bodyPr/>
        <a:lstStyle/>
        <a:p>
          <a:endParaRPr lang="en-US"/>
        </a:p>
      </dgm:t>
    </dgm:pt>
    <dgm:pt modelId="{BD846E5C-D8E5-457E-BEA2-510491FD8D29}" type="pres">
      <dgm:prSet presAssocID="{57509B53-E6AB-4C6A-AE53-E02507B36BAF}" presName="spacer" presStyleCnt="0"/>
      <dgm:spPr/>
      <dgm:t>
        <a:bodyPr/>
        <a:lstStyle/>
        <a:p>
          <a:endParaRPr lang="en-US"/>
        </a:p>
      </dgm:t>
    </dgm:pt>
    <dgm:pt modelId="{85D2F7C7-8821-4FBF-8A4D-A752567C1412}" type="pres">
      <dgm:prSet presAssocID="{0784426C-5DD1-49A2-AF15-6BEFA95D308B}" presName="parentText" presStyleLbl="node1" presStyleIdx="2" presStyleCnt="7">
        <dgm:presLayoutVars>
          <dgm:chMax val="0"/>
          <dgm:bulletEnabled val="1"/>
        </dgm:presLayoutVars>
      </dgm:prSet>
      <dgm:spPr/>
      <dgm:t>
        <a:bodyPr/>
        <a:lstStyle/>
        <a:p>
          <a:endParaRPr lang="en-US"/>
        </a:p>
      </dgm:t>
    </dgm:pt>
    <dgm:pt modelId="{53A6F461-7600-44CD-AA3D-EC57DDBD1DCE}" type="pres">
      <dgm:prSet presAssocID="{473FF1BA-DD86-41AC-BC32-15036D618013}" presName="spacer" presStyleCnt="0"/>
      <dgm:spPr/>
      <dgm:t>
        <a:bodyPr/>
        <a:lstStyle/>
        <a:p>
          <a:endParaRPr lang="en-US"/>
        </a:p>
      </dgm:t>
    </dgm:pt>
    <dgm:pt modelId="{EFB68643-E84B-423D-950B-278899F0B21A}" type="pres">
      <dgm:prSet presAssocID="{AB8148A9-715D-4A57-B457-C5208A6C1C1C}" presName="parentText" presStyleLbl="node1" presStyleIdx="3" presStyleCnt="7">
        <dgm:presLayoutVars>
          <dgm:chMax val="0"/>
          <dgm:bulletEnabled val="1"/>
        </dgm:presLayoutVars>
      </dgm:prSet>
      <dgm:spPr/>
      <dgm:t>
        <a:bodyPr/>
        <a:lstStyle/>
        <a:p>
          <a:endParaRPr lang="en-US"/>
        </a:p>
      </dgm:t>
    </dgm:pt>
    <dgm:pt modelId="{64B43022-4F8A-4815-A8A8-8F64A8BBD5C0}" type="pres">
      <dgm:prSet presAssocID="{4E8C5016-ED46-4367-B04A-13F107BB0636}" presName="spacer" presStyleCnt="0"/>
      <dgm:spPr/>
      <dgm:t>
        <a:bodyPr/>
        <a:lstStyle/>
        <a:p>
          <a:endParaRPr lang="en-US"/>
        </a:p>
      </dgm:t>
    </dgm:pt>
    <dgm:pt modelId="{A86757D4-1D63-4702-B925-0614835CB06B}" type="pres">
      <dgm:prSet presAssocID="{D6D2D9B1-9973-4DAB-8E73-040123E9651B}" presName="parentText" presStyleLbl="node1" presStyleIdx="4" presStyleCnt="7">
        <dgm:presLayoutVars>
          <dgm:chMax val="0"/>
          <dgm:bulletEnabled val="1"/>
        </dgm:presLayoutVars>
      </dgm:prSet>
      <dgm:spPr/>
      <dgm:t>
        <a:bodyPr/>
        <a:lstStyle/>
        <a:p>
          <a:endParaRPr lang="en-US"/>
        </a:p>
      </dgm:t>
    </dgm:pt>
    <dgm:pt modelId="{FFA0048D-F5E1-44F5-8F9D-A7FC97FEABDF}" type="pres">
      <dgm:prSet presAssocID="{243172E6-C234-4177-9B5B-C8E920A257B9}" presName="spacer" presStyleCnt="0"/>
      <dgm:spPr/>
      <dgm:t>
        <a:bodyPr/>
        <a:lstStyle/>
        <a:p>
          <a:endParaRPr lang="en-US"/>
        </a:p>
      </dgm:t>
    </dgm:pt>
    <dgm:pt modelId="{42E4E593-AC31-48E6-8A68-2685A314B6F6}" type="pres">
      <dgm:prSet presAssocID="{E7CD001E-0294-40FA-9276-45187923E430}" presName="parentText" presStyleLbl="node1" presStyleIdx="5" presStyleCnt="7">
        <dgm:presLayoutVars>
          <dgm:chMax val="0"/>
          <dgm:bulletEnabled val="1"/>
        </dgm:presLayoutVars>
      </dgm:prSet>
      <dgm:spPr/>
      <dgm:t>
        <a:bodyPr/>
        <a:lstStyle/>
        <a:p>
          <a:endParaRPr lang="en-US"/>
        </a:p>
      </dgm:t>
    </dgm:pt>
    <dgm:pt modelId="{9A6F1B9F-7D09-4E40-8B9B-DBE55A08C009}" type="pres">
      <dgm:prSet presAssocID="{2CEF3559-9126-490F-9747-DAB14EC8F830}" presName="spacer" presStyleCnt="0"/>
      <dgm:spPr/>
      <dgm:t>
        <a:bodyPr/>
        <a:lstStyle/>
        <a:p>
          <a:endParaRPr lang="en-US"/>
        </a:p>
      </dgm:t>
    </dgm:pt>
    <dgm:pt modelId="{5537EF09-F28E-42BB-BA14-30710B01AD0D}" type="pres">
      <dgm:prSet presAssocID="{EDFD4556-0911-4B8C-B637-84F4C1A83D8D}" presName="parentText" presStyleLbl="node1" presStyleIdx="6" presStyleCnt="7">
        <dgm:presLayoutVars>
          <dgm:chMax val="0"/>
          <dgm:bulletEnabled val="1"/>
        </dgm:presLayoutVars>
      </dgm:prSet>
      <dgm:spPr/>
      <dgm:t>
        <a:bodyPr/>
        <a:lstStyle/>
        <a:p>
          <a:endParaRPr lang="en-US"/>
        </a:p>
      </dgm:t>
    </dgm:pt>
  </dgm:ptLst>
  <dgm:cxnLst>
    <dgm:cxn modelId="{A129AB2F-67AB-4A25-BE5C-F4B3D162CE99}" srcId="{8E21F427-A1E9-4D12-BC35-61379D19F7E2}" destId="{DF582E52-5451-44AF-A553-F13629DDF73C}" srcOrd="1" destOrd="0" parTransId="{AA52ED43-0C70-4022-8C69-460D7B91037C}" sibTransId="{57509B53-E6AB-4C6A-AE53-E02507B36BAF}"/>
    <dgm:cxn modelId="{77914566-A6BC-44EF-A007-E0D0D921B8AF}" type="presOf" srcId="{8E21F427-A1E9-4D12-BC35-61379D19F7E2}" destId="{0354682B-3192-4707-A57D-BF0D00989714}" srcOrd="0" destOrd="0" presId="urn:microsoft.com/office/officeart/2005/8/layout/vList2"/>
    <dgm:cxn modelId="{909981CC-5592-45EC-9AE1-D88EE7D88CE5}" srcId="{8E21F427-A1E9-4D12-BC35-61379D19F7E2}" destId="{E7CD001E-0294-40FA-9276-45187923E430}" srcOrd="5" destOrd="0" parTransId="{F39F33F9-0E6E-4A41-8653-45EBEA4B8709}" sibTransId="{2CEF3559-9126-490F-9747-DAB14EC8F830}"/>
    <dgm:cxn modelId="{75AC95D3-4364-48A9-9C11-8FC00C9F65ED}" srcId="{8E21F427-A1E9-4D12-BC35-61379D19F7E2}" destId="{EDFD4556-0911-4B8C-B637-84F4C1A83D8D}" srcOrd="6" destOrd="0" parTransId="{C41729B7-549E-433D-8BE5-90BB4E186B78}" sibTransId="{44C09A22-5D4A-4D02-9C50-CA194FC11643}"/>
    <dgm:cxn modelId="{318AEB45-5939-4D86-BEEF-3F0DFEF003AD}" type="presOf" srcId="{EDFD4556-0911-4B8C-B637-84F4C1A83D8D}" destId="{5537EF09-F28E-42BB-BA14-30710B01AD0D}" srcOrd="0" destOrd="0" presId="urn:microsoft.com/office/officeart/2005/8/layout/vList2"/>
    <dgm:cxn modelId="{DABB6891-4219-4F85-8C6C-DE5EBF6335E4}" type="presOf" srcId="{D5586140-8AD6-4698-9201-D771FCA36F2C}" destId="{44FD01B5-28CC-4C7B-8987-AD04D90DF65F}" srcOrd="0" destOrd="0" presId="urn:microsoft.com/office/officeart/2005/8/layout/vList2"/>
    <dgm:cxn modelId="{EDBA8A4B-0DD0-4E38-891D-EEBAF4176B39}" type="presOf" srcId="{E7CD001E-0294-40FA-9276-45187923E430}" destId="{42E4E593-AC31-48E6-8A68-2685A314B6F6}" srcOrd="0" destOrd="0" presId="urn:microsoft.com/office/officeart/2005/8/layout/vList2"/>
    <dgm:cxn modelId="{A0653FB9-B411-476C-987C-6F6CD15AB858}" srcId="{8E21F427-A1E9-4D12-BC35-61379D19F7E2}" destId="{0784426C-5DD1-49A2-AF15-6BEFA95D308B}" srcOrd="2" destOrd="0" parTransId="{C873E40E-F205-4C37-96FB-7DC770EFEBA2}" sibTransId="{473FF1BA-DD86-41AC-BC32-15036D618013}"/>
    <dgm:cxn modelId="{769C6C81-0922-4501-AF0E-3A7E74850348}" srcId="{8E21F427-A1E9-4D12-BC35-61379D19F7E2}" destId="{D6D2D9B1-9973-4DAB-8E73-040123E9651B}" srcOrd="4" destOrd="0" parTransId="{06AA4B9B-255B-4DB5-A787-17FF3749536E}" sibTransId="{243172E6-C234-4177-9B5B-C8E920A257B9}"/>
    <dgm:cxn modelId="{98988584-D6A2-4211-A874-8A8211F7544F}" type="presOf" srcId="{D6D2D9B1-9973-4DAB-8E73-040123E9651B}" destId="{A86757D4-1D63-4702-B925-0614835CB06B}" srcOrd="0" destOrd="0" presId="urn:microsoft.com/office/officeart/2005/8/layout/vList2"/>
    <dgm:cxn modelId="{208080CB-D0DD-44FC-8165-59EAC13BFE06}" srcId="{8E21F427-A1E9-4D12-BC35-61379D19F7E2}" destId="{D5586140-8AD6-4698-9201-D771FCA36F2C}" srcOrd="0" destOrd="0" parTransId="{1B22304B-D3ED-418B-89A6-457A920FEC11}" sibTransId="{5C3412F5-E517-46F2-888A-28BC6FC12BA4}"/>
    <dgm:cxn modelId="{3B513792-95EE-4C2D-80C9-DC700C5F2617}" srcId="{8E21F427-A1E9-4D12-BC35-61379D19F7E2}" destId="{AB8148A9-715D-4A57-B457-C5208A6C1C1C}" srcOrd="3" destOrd="0" parTransId="{E97B39BF-0862-4C15-B0E5-BE0EBCCC60B8}" sibTransId="{4E8C5016-ED46-4367-B04A-13F107BB0636}"/>
    <dgm:cxn modelId="{E748F204-8470-4467-9C8C-C4DB8D1B1666}" type="presOf" srcId="{DF582E52-5451-44AF-A553-F13629DDF73C}" destId="{16E15495-25AE-442F-8882-77654ED753F8}" srcOrd="0" destOrd="0" presId="urn:microsoft.com/office/officeart/2005/8/layout/vList2"/>
    <dgm:cxn modelId="{3CF00DBF-389F-47E5-A837-CFDC1974BE0B}" type="presOf" srcId="{AB8148A9-715D-4A57-B457-C5208A6C1C1C}" destId="{EFB68643-E84B-423D-950B-278899F0B21A}" srcOrd="0" destOrd="0" presId="urn:microsoft.com/office/officeart/2005/8/layout/vList2"/>
    <dgm:cxn modelId="{59D5F1BC-FCB2-41B5-99C5-2CE5EA1DE0D7}" type="presOf" srcId="{0784426C-5DD1-49A2-AF15-6BEFA95D308B}" destId="{85D2F7C7-8821-4FBF-8A4D-A752567C1412}" srcOrd="0" destOrd="0" presId="urn:microsoft.com/office/officeart/2005/8/layout/vList2"/>
    <dgm:cxn modelId="{6970383D-2EC5-4608-A2C8-B43F56C7D165}" type="presParOf" srcId="{0354682B-3192-4707-A57D-BF0D00989714}" destId="{44FD01B5-28CC-4C7B-8987-AD04D90DF65F}" srcOrd="0" destOrd="0" presId="urn:microsoft.com/office/officeart/2005/8/layout/vList2"/>
    <dgm:cxn modelId="{11DE9250-7076-49BC-B678-2CD3467CEDBB}" type="presParOf" srcId="{0354682B-3192-4707-A57D-BF0D00989714}" destId="{8041A09B-876D-4E22-8418-BF875B37E8DB}" srcOrd="1" destOrd="0" presId="urn:microsoft.com/office/officeart/2005/8/layout/vList2"/>
    <dgm:cxn modelId="{8382E4A9-34D1-43F1-9FDB-A19D51747E37}" type="presParOf" srcId="{0354682B-3192-4707-A57D-BF0D00989714}" destId="{16E15495-25AE-442F-8882-77654ED753F8}" srcOrd="2" destOrd="0" presId="urn:microsoft.com/office/officeart/2005/8/layout/vList2"/>
    <dgm:cxn modelId="{4DA270E5-3127-4A0D-A79F-0F9C1E8D22F6}" type="presParOf" srcId="{0354682B-3192-4707-A57D-BF0D00989714}" destId="{BD846E5C-D8E5-457E-BEA2-510491FD8D29}" srcOrd="3" destOrd="0" presId="urn:microsoft.com/office/officeart/2005/8/layout/vList2"/>
    <dgm:cxn modelId="{B5F5E491-B3CE-4763-9484-37A990282698}" type="presParOf" srcId="{0354682B-3192-4707-A57D-BF0D00989714}" destId="{85D2F7C7-8821-4FBF-8A4D-A752567C1412}" srcOrd="4" destOrd="0" presId="urn:microsoft.com/office/officeart/2005/8/layout/vList2"/>
    <dgm:cxn modelId="{91FECD3F-CE15-44C9-8C2A-50AE36AC1A92}" type="presParOf" srcId="{0354682B-3192-4707-A57D-BF0D00989714}" destId="{53A6F461-7600-44CD-AA3D-EC57DDBD1DCE}" srcOrd="5" destOrd="0" presId="urn:microsoft.com/office/officeart/2005/8/layout/vList2"/>
    <dgm:cxn modelId="{FA7FDF9C-C155-4FD4-9B8D-5373CBEC0D9E}" type="presParOf" srcId="{0354682B-3192-4707-A57D-BF0D00989714}" destId="{EFB68643-E84B-423D-950B-278899F0B21A}" srcOrd="6" destOrd="0" presId="urn:microsoft.com/office/officeart/2005/8/layout/vList2"/>
    <dgm:cxn modelId="{CEE02FF0-B1D8-4D85-90B1-0CF240C87528}" type="presParOf" srcId="{0354682B-3192-4707-A57D-BF0D00989714}" destId="{64B43022-4F8A-4815-A8A8-8F64A8BBD5C0}" srcOrd="7" destOrd="0" presId="urn:microsoft.com/office/officeart/2005/8/layout/vList2"/>
    <dgm:cxn modelId="{DD5A947D-B80A-432D-8A54-D5B701BBA7BA}" type="presParOf" srcId="{0354682B-3192-4707-A57D-BF0D00989714}" destId="{A86757D4-1D63-4702-B925-0614835CB06B}" srcOrd="8" destOrd="0" presId="urn:microsoft.com/office/officeart/2005/8/layout/vList2"/>
    <dgm:cxn modelId="{85A3AE3C-3E06-44A5-9C09-A396E8D20550}" type="presParOf" srcId="{0354682B-3192-4707-A57D-BF0D00989714}" destId="{FFA0048D-F5E1-44F5-8F9D-A7FC97FEABDF}" srcOrd="9" destOrd="0" presId="urn:microsoft.com/office/officeart/2005/8/layout/vList2"/>
    <dgm:cxn modelId="{866E5498-98CC-4FB1-B358-4DA6182EAC3B}" type="presParOf" srcId="{0354682B-3192-4707-A57D-BF0D00989714}" destId="{42E4E593-AC31-48E6-8A68-2685A314B6F6}" srcOrd="10" destOrd="0" presId="urn:microsoft.com/office/officeart/2005/8/layout/vList2"/>
    <dgm:cxn modelId="{764B500D-8CFB-4237-987A-4A2D932B87D8}" type="presParOf" srcId="{0354682B-3192-4707-A57D-BF0D00989714}" destId="{9A6F1B9F-7D09-4E40-8B9B-DBE55A08C009}" srcOrd="11" destOrd="0" presId="urn:microsoft.com/office/officeart/2005/8/layout/vList2"/>
    <dgm:cxn modelId="{4133D834-75C0-4698-B143-67CB16031DC3}" type="presParOf" srcId="{0354682B-3192-4707-A57D-BF0D00989714}" destId="{5537EF09-F28E-42BB-BA14-30710B01AD0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EB5601-C066-49A2-A860-6F1A9CC59A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720AB9A-4A68-4712-82B8-62DCECE58FFC}">
      <dgm:prSet/>
      <dgm:spPr>
        <a:solidFill>
          <a:srgbClr val="339966">
            <a:alpha val="25000"/>
          </a:srgbClr>
        </a:solidFill>
      </dgm:spPr>
      <dgm:t>
        <a:bodyPr/>
        <a:lstStyle/>
        <a:p>
          <a:pPr rtl="0"/>
          <a:r>
            <a:rPr lang="en-US" dirty="0" smtClean="0">
              <a:latin typeface="Arial" pitchFamily="34" charset="0"/>
              <a:cs typeface="Arial" pitchFamily="34" charset="0"/>
            </a:rPr>
            <a:t>Do treat your Medicare card and number like your credit card.</a:t>
          </a:r>
          <a:endParaRPr lang="en-US" dirty="0">
            <a:latin typeface="Arial" pitchFamily="34" charset="0"/>
            <a:cs typeface="Arial" pitchFamily="34" charset="0"/>
          </a:endParaRPr>
        </a:p>
      </dgm:t>
    </dgm:pt>
    <dgm:pt modelId="{B845C752-E294-43E4-841A-1E78240433DE}" type="parTrans" cxnId="{D6B21D38-904E-402D-B753-7FC120D2296F}">
      <dgm:prSet/>
      <dgm:spPr/>
      <dgm:t>
        <a:bodyPr/>
        <a:lstStyle/>
        <a:p>
          <a:endParaRPr lang="en-US">
            <a:latin typeface="Arial" pitchFamily="34" charset="0"/>
            <a:cs typeface="Arial" pitchFamily="34" charset="0"/>
          </a:endParaRPr>
        </a:p>
      </dgm:t>
    </dgm:pt>
    <dgm:pt modelId="{92BD95F3-E7AC-42F7-9335-64F3B12E1A62}" type="sibTrans" cxnId="{D6B21D38-904E-402D-B753-7FC120D2296F}">
      <dgm:prSet/>
      <dgm:spPr/>
      <dgm:t>
        <a:bodyPr/>
        <a:lstStyle/>
        <a:p>
          <a:endParaRPr lang="en-US">
            <a:latin typeface="Arial" pitchFamily="34" charset="0"/>
            <a:cs typeface="Arial" pitchFamily="34" charset="0"/>
          </a:endParaRPr>
        </a:p>
      </dgm:t>
    </dgm:pt>
    <dgm:pt modelId="{C1E04A93-B487-4502-A9AF-DDC20CD340FB}">
      <dgm:prSet/>
      <dgm:spPr>
        <a:solidFill>
          <a:srgbClr val="339966">
            <a:alpha val="25000"/>
          </a:srgbClr>
        </a:solidFill>
      </dgm:spPr>
      <dgm:t>
        <a:bodyPr/>
        <a:lstStyle/>
        <a:p>
          <a:pPr rtl="0"/>
          <a:r>
            <a:rPr lang="en-US" dirty="0" smtClean="0">
              <a:latin typeface="Arial" pitchFamily="34" charset="0"/>
              <a:cs typeface="Arial" pitchFamily="34" charset="0"/>
            </a:rPr>
            <a:t>Do watch out for identity theft.</a:t>
          </a:r>
          <a:endParaRPr lang="en-US" dirty="0">
            <a:latin typeface="Arial" pitchFamily="34" charset="0"/>
            <a:cs typeface="Arial" pitchFamily="34" charset="0"/>
          </a:endParaRPr>
        </a:p>
      </dgm:t>
    </dgm:pt>
    <dgm:pt modelId="{3050ADC5-F610-4C9C-BC01-79832A9DF69C}" type="parTrans" cxnId="{FB73B1CB-CBDC-4CE2-B29C-8A960E90B3AB}">
      <dgm:prSet/>
      <dgm:spPr/>
      <dgm:t>
        <a:bodyPr/>
        <a:lstStyle/>
        <a:p>
          <a:endParaRPr lang="en-US">
            <a:latin typeface="Arial" pitchFamily="34" charset="0"/>
            <a:cs typeface="Arial" pitchFamily="34" charset="0"/>
          </a:endParaRPr>
        </a:p>
      </dgm:t>
    </dgm:pt>
    <dgm:pt modelId="{D89ABB3E-9AC2-4D4B-8A5C-F437D8B8E8CB}" type="sibTrans" cxnId="{FB73B1CB-CBDC-4CE2-B29C-8A960E90B3AB}">
      <dgm:prSet/>
      <dgm:spPr/>
      <dgm:t>
        <a:bodyPr/>
        <a:lstStyle/>
        <a:p>
          <a:endParaRPr lang="en-US">
            <a:latin typeface="Arial" pitchFamily="34" charset="0"/>
            <a:cs typeface="Arial" pitchFamily="34" charset="0"/>
          </a:endParaRPr>
        </a:p>
      </dgm:t>
    </dgm:pt>
    <dgm:pt modelId="{93285596-1C30-461A-9D6B-84C9DD84DDE7}">
      <dgm:prSet/>
      <dgm:spPr>
        <a:solidFill>
          <a:srgbClr val="339966">
            <a:alpha val="25000"/>
          </a:srgbClr>
        </a:solidFill>
      </dgm:spPr>
      <dgm:t>
        <a:bodyPr/>
        <a:lstStyle/>
        <a:p>
          <a:pPr rtl="0"/>
          <a:r>
            <a:rPr lang="en-US" dirty="0" smtClean="0">
              <a:latin typeface="Arial" pitchFamily="34" charset="0"/>
              <a:cs typeface="Arial" pitchFamily="34" charset="0"/>
            </a:rPr>
            <a:t>Do be aware that Medicare doesn’t call or visit to sell you anything.</a:t>
          </a:r>
          <a:endParaRPr lang="en-US" dirty="0">
            <a:latin typeface="Arial" pitchFamily="34" charset="0"/>
            <a:cs typeface="Arial" pitchFamily="34" charset="0"/>
          </a:endParaRPr>
        </a:p>
      </dgm:t>
    </dgm:pt>
    <dgm:pt modelId="{E13FC677-6591-4E2C-9DA3-C3C650027CA6}" type="parTrans" cxnId="{E22DBBAB-B4AE-4093-8A10-44F520A2BB58}">
      <dgm:prSet/>
      <dgm:spPr/>
      <dgm:t>
        <a:bodyPr/>
        <a:lstStyle/>
        <a:p>
          <a:endParaRPr lang="en-US">
            <a:latin typeface="Arial" pitchFamily="34" charset="0"/>
            <a:cs typeface="Arial" pitchFamily="34" charset="0"/>
          </a:endParaRPr>
        </a:p>
      </dgm:t>
    </dgm:pt>
    <dgm:pt modelId="{66861889-FFFC-4099-B20B-45C73508C359}" type="sibTrans" cxnId="{E22DBBAB-B4AE-4093-8A10-44F520A2BB58}">
      <dgm:prSet/>
      <dgm:spPr/>
      <dgm:t>
        <a:bodyPr/>
        <a:lstStyle/>
        <a:p>
          <a:endParaRPr lang="en-US">
            <a:latin typeface="Arial" pitchFamily="34" charset="0"/>
            <a:cs typeface="Arial" pitchFamily="34" charset="0"/>
          </a:endParaRPr>
        </a:p>
      </dgm:t>
    </dgm:pt>
    <dgm:pt modelId="{26A6DC97-4A97-4B6B-8FFE-BAD99F033BA5}">
      <dgm:prSet custT="1"/>
      <dgm:spPr>
        <a:solidFill>
          <a:srgbClr val="FF0000"/>
        </a:solidFill>
        <a:ln>
          <a:solidFill>
            <a:srgbClr val="FF0000"/>
          </a:solidFill>
        </a:ln>
      </dgm:spPr>
      <dgm:t>
        <a:bodyPr/>
        <a:lstStyle/>
        <a:p>
          <a:pPr rtl="0"/>
          <a:r>
            <a:rPr lang="en-US" sz="2800" b="1" dirty="0" smtClean="0">
              <a:latin typeface="Arial" pitchFamily="34" charset="0"/>
              <a:cs typeface="Arial" pitchFamily="34" charset="0"/>
            </a:rPr>
            <a:t>DON’T</a:t>
          </a:r>
          <a:endParaRPr lang="en-US" sz="2800" b="1" dirty="0">
            <a:latin typeface="Arial" pitchFamily="34" charset="0"/>
            <a:cs typeface="Arial" pitchFamily="34" charset="0"/>
          </a:endParaRPr>
        </a:p>
      </dgm:t>
    </dgm:pt>
    <dgm:pt modelId="{55E470CE-7F88-4890-8E2C-FF44B937E2D5}" type="parTrans" cxnId="{CA2DA665-8E9B-4EB4-A83A-B5E6D31633AE}">
      <dgm:prSet/>
      <dgm:spPr/>
      <dgm:t>
        <a:bodyPr/>
        <a:lstStyle/>
        <a:p>
          <a:endParaRPr lang="en-US">
            <a:latin typeface="Arial" pitchFamily="34" charset="0"/>
            <a:cs typeface="Arial" pitchFamily="34" charset="0"/>
          </a:endParaRPr>
        </a:p>
      </dgm:t>
    </dgm:pt>
    <dgm:pt modelId="{8CD84DA2-1ACE-489C-AA7B-ABDAF163AADD}" type="sibTrans" cxnId="{CA2DA665-8E9B-4EB4-A83A-B5E6D31633AE}">
      <dgm:prSet/>
      <dgm:spPr/>
      <dgm:t>
        <a:bodyPr/>
        <a:lstStyle/>
        <a:p>
          <a:endParaRPr lang="en-US">
            <a:latin typeface="Arial" pitchFamily="34" charset="0"/>
            <a:cs typeface="Arial" pitchFamily="34" charset="0"/>
          </a:endParaRPr>
        </a:p>
      </dgm:t>
    </dgm:pt>
    <dgm:pt modelId="{47CB9900-C2F1-4AD4-A151-1D3478629CB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give out your Medicare number except to your doctor or other Medicare provider. </a:t>
          </a:r>
          <a:endParaRPr lang="en-US" dirty="0">
            <a:latin typeface="Arial" pitchFamily="34" charset="0"/>
            <a:cs typeface="Arial" pitchFamily="34" charset="0"/>
          </a:endParaRPr>
        </a:p>
      </dgm:t>
    </dgm:pt>
    <dgm:pt modelId="{9274B2B6-5F15-445B-B9B4-49FDFB310649}" type="parTrans" cxnId="{92C027E4-6784-4A6B-8D94-518B549A3053}">
      <dgm:prSet/>
      <dgm:spPr/>
      <dgm:t>
        <a:bodyPr/>
        <a:lstStyle/>
        <a:p>
          <a:endParaRPr lang="en-US">
            <a:latin typeface="Arial" pitchFamily="34" charset="0"/>
            <a:cs typeface="Arial" pitchFamily="34" charset="0"/>
          </a:endParaRPr>
        </a:p>
      </dgm:t>
    </dgm:pt>
    <dgm:pt modelId="{F10FE269-CD54-47D4-A00B-1C8995A2F785}" type="sibTrans" cxnId="{92C027E4-6784-4A6B-8D94-518B549A3053}">
      <dgm:prSet/>
      <dgm:spPr/>
      <dgm:t>
        <a:bodyPr/>
        <a:lstStyle/>
        <a:p>
          <a:endParaRPr lang="en-US">
            <a:latin typeface="Arial" pitchFamily="34" charset="0"/>
            <a:cs typeface="Arial" pitchFamily="34" charset="0"/>
          </a:endParaRPr>
        </a:p>
      </dgm:t>
    </dgm:pt>
    <dgm:pt modelId="{BAA8DD59-B1E2-4359-A235-3BEA24F345AB}">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carry your Medicare card unless you will need it. </a:t>
          </a:r>
          <a:endParaRPr lang="en-US" dirty="0">
            <a:latin typeface="Arial" pitchFamily="34" charset="0"/>
            <a:cs typeface="Arial" pitchFamily="34" charset="0"/>
          </a:endParaRPr>
        </a:p>
      </dgm:t>
    </dgm:pt>
    <dgm:pt modelId="{9D71A6AB-7BDB-44A4-9DAA-9E8EED86AF65}" type="parTrans" cxnId="{F371DEA6-613D-450A-B670-488DE5A84CB2}">
      <dgm:prSet/>
      <dgm:spPr/>
      <dgm:t>
        <a:bodyPr/>
        <a:lstStyle/>
        <a:p>
          <a:endParaRPr lang="en-US">
            <a:latin typeface="Arial" pitchFamily="34" charset="0"/>
            <a:cs typeface="Arial" pitchFamily="34" charset="0"/>
          </a:endParaRPr>
        </a:p>
      </dgm:t>
    </dgm:pt>
    <dgm:pt modelId="{F18827EC-B66D-4C35-8E89-1FFBD0DA9B0B}" type="sibTrans" cxnId="{F371DEA6-613D-450A-B670-488DE5A84CB2}">
      <dgm:prSet/>
      <dgm:spPr/>
      <dgm:t>
        <a:bodyPr/>
        <a:lstStyle/>
        <a:p>
          <a:endParaRPr lang="en-US">
            <a:latin typeface="Arial" pitchFamily="34" charset="0"/>
            <a:cs typeface="Arial" pitchFamily="34" charset="0"/>
          </a:endParaRPr>
        </a:p>
      </dgm:t>
    </dgm:pt>
    <dgm:pt modelId="{9119BD7B-A0C7-4F07-B382-C1DD8C33D88F}">
      <dgm:prSet custT="1"/>
      <dgm:spPr>
        <a:solidFill>
          <a:srgbClr val="339966"/>
        </a:solidFill>
      </dgm:spPr>
      <dgm:t>
        <a:bodyPr/>
        <a:lstStyle/>
        <a:p>
          <a:pPr rtl="0"/>
          <a:r>
            <a:rPr lang="en-US" sz="2800" b="1" dirty="0" smtClean="0">
              <a:latin typeface="Arial" pitchFamily="34" charset="0"/>
              <a:cs typeface="Arial" pitchFamily="34" charset="0"/>
            </a:rPr>
            <a:t>DO</a:t>
          </a:r>
          <a:endParaRPr lang="en-US" sz="2800" b="1" dirty="0">
            <a:latin typeface="Arial" pitchFamily="34" charset="0"/>
            <a:cs typeface="Arial" pitchFamily="34" charset="0"/>
          </a:endParaRPr>
        </a:p>
      </dgm:t>
    </dgm:pt>
    <dgm:pt modelId="{2CFDFAF9-870A-4081-86AE-968615BC42D4}" type="sibTrans" cxnId="{58FABACA-8446-422C-BADC-EE0229AAE133}">
      <dgm:prSet/>
      <dgm:spPr/>
      <dgm:t>
        <a:bodyPr/>
        <a:lstStyle/>
        <a:p>
          <a:endParaRPr lang="en-US">
            <a:latin typeface="Arial" pitchFamily="34" charset="0"/>
            <a:cs typeface="Arial" pitchFamily="34" charset="0"/>
          </a:endParaRPr>
        </a:p>
      </dgm:t>
    </dgm:pt>
    <dgm:pt modelId="{E8061FB8-EE83-4397-B7DB-74B707D3FC23}" type="parTrans" cxnId="{58FABACA-8446-422C-BADC-EE0229AAE133}">
      <dgm:prSet/>
      <dgm:spPr/>
      <dgm:t>
        <a:bodyPr/>
        <a:lstStyle/>
        <a:p>
          <a:endParaRPr lang="en-US">
            <a:latin typeface="Arial" pitchFamily="34" charset="0"/>
            <a:cs typeface="Arial" pitchFamily="34" charset="0"/>
          </a:endParaRPr>
        </a:p>
      </dgm:t>
    </dgm:pt>
    <dgm:pt modelId="{35AE3D87-F804-4C1F-BE2A-E0071FD7C144}">
      <dgm:prSet/>
      <dgm:spPr>
        <a:solidFill>
          <a:srgbClr val="339966">
            <a:alpha val="25000"/>
          </a:srgbClr>
        </a:solidFill>
      </dgm:spPr>
      <dgm:t>
        <a:bodyPr/>
        <a:lstStyle/>
        <a:p>
          <a:pPr rtl="0"/>
          <a:r>
            <a:rPr lang="en-US" dirty="0" smtClean="0">
              <a:latin typeface="Arial" pitchFamily="34" charset="0"/>
              <a:cs typeface="Arial" pitchFamily="34" charset="0"/>
            </a:rPr>
            <a:t>Do be cautious of offers for “free” medical services.  </a:t>
          </a:r>
          <a:endParaRPr lang="en-US" dirty="0">
            <a:latin typeface="Arial" pitchFamily="34" charset="0"/>
            <a:cs typeface="Arial" pitchFamily="34" charset="0"/>
          </a:endParaRPr>
        </a:p>
      </dgm:t>
    </dgm:pt>
    <dgm:pt modelId="{E82F956F-415B-46BA-B9CB-D1423BD57CBA}" type="parTrans" cxnId="{A77950A3-55E0-4120-9393-4EA01C881152}">
      <dgm:prSet/>
      <dgm:spPr/>
      <dgm:t>
        <a:bodyPr/>
        <a:lstStyle/>
        <a:p>
          <a:endParaRPr lang="en-US"/>
        </a:p>
      </dgm:t>
    </dgm:pt>
    <dgm:pt modelId="{E7A72561-59C4-4182-80C8-7C37AD3517F1}" type="sibTrans" cxnId="{A77950A3-55E0-4120-9393-4EA01C881152}">
      <dgm:prSet/>
      <dgm:spPr/>
      <dgm:t>
        <a:bodyPr/>
        <a:lstStyle/>
        <a:p>
          <a:endParaRPr lang="en-US"/>
        </a:p>
      </dgm:t>
    </dgm:pt>
    <dgm:pt modelId="{B30DC9F9-1E7D-47B3-A0C4-39B6827500EE}">
      <dgm:prSet/>
      <dgm:spPr/>
      <dgm:t>
        <a:bodyPr/>
        <a:lstStyle/>
        <a:p>
          <a:r>
            <a:rPr lang="en-US" dirty="0" smtClean="0">
              <a:latin typeface="Arial" pitchFamily="34" charset="0"/>
              <a:cs typeface="Arial" pitchFamily="34" charset="0"/>
            </a:rPr>
            <a:t>Do </a:t>
          </a:r>
          <a:r>
            <a:rPr lang="en-US" b="1" dirty="0" smtClean="0">
              <a:latin typeface="Arial" pitchFamily="34" charset="0"/>
              <a:cs typeface="Arial" pitchFamily="34" charset="0"/>
            </a:rPr>
            <a:t>pass it on!</a:t>
          </a:r>
          <a:endParaRPr lang="en-US" b="1" dirty="0">
            <a:latin typeface="Arial" pitchFamily="34" charset="0"/>
            <a:cs typeface="Arial" pitchFamily="34" charset="0"/>
          </a:endParaRPr>
        </a:p>
      </dgm:t>
    </dgm:pt>
    <dgm:pt modelId="{7D124032-3642-43BF-8208-55BE3B290082}" type="parTrans" cxnId="{204EF416-CC65-407D-A9AE-A6693893584A}">
      <dgm:prSet/>
      <dgm:spPr/>
      <dgm:t>
        <a:bodyPr/>
        <a:lstStyle/>
        <a:p>
          <a:endParaRPr lang="en-US"/>
        </a:p>
      </dgm:t>
    </dgm:pt>
    <dgm:pt modelId="{8E670BEB-15F3-4E06-81EC-89C890371222}" type="sibTrans" cxnId="{204EF416-CC65-407D-A9AE-A6693893584A}">
      <dgm:prSet/>
      <dgm:spPr/>
      <dgm:t>
        <a:bodyPr/>
        <a:lstStyle/>
        <a:p>
          <a:endParaRPr lang="en-US"/>
        </a:p>
      </dgm:t>
    </dgm:pt>
    <dgm:pt modelId="{554F6EEA-580B-442B-ACBA-F3A351C3411C}" type="pres">
      <dgm:prSet presAssocID="{C1EB5601-C066-49A2-A860-6F1A9CC59A6C}" presName="Name0" presStyleCnt="0">
        <dgm:presLayoutVars>
          <dgm:dir/>
          <dgm:animLvl val="lvl"/>
          <dgm:resizeHandles val="exact"/>
        </dgm:presLayoutVars>
      </dgm:prSet>
      <dgm:spPr/>
      <dgm:t>
        <a:bodyPr/>
        <a:lstStyle/>
        <a:p>
          <a:endParaRPr lang="en-US"/>
        </a:p>
      </dgm:t>
    </dgm:pt>
    <dgm:pt modelId="{27E3BFFC-F002-477A-86F5-5415D568A881}" type="pres">
      <dgm:prSet presAssocID="{9119BD7B-A0C7-4F07-B382-C1DD8C33D88F}" presName="composite" presStyleCnt="0"/>
      <dgm:spPr/>
    </dgm:pt>
    <dgm:pt modelId="{BF2FA1A9-5D15-47A8-9F4E-D8D4BD97BB44}" type="pres">
      <dgm:prSet presAssocID="{9119BD7B-A0C7-4F07-B382-C1DD8C33D88F}" presName="parTx" presStyleLbl="alignNode1" presStyleIdx="0" presStyleCnt="2">
        <dgm:presLayoutVars>
          <dgm:chMax val="0"/>
          <dgm:chPref val="0"/>
          <dgm:bulletEnabled val="1"/>
        </dgm:presLayoutVars>
      </dgm:prSet>
      <dgm:spPr/>
      <dgm:t>
        <a:bodyPr/>
        <a:lstStyle/>
        <a:p>
          <a:endParaRPr lang="en-US"/>
        </a:p>
      </dgm:t>
    </dgm:pt>
    <dgm:pt modelId="{4C400F39-CD63-4495-8A99-52309E06D9F3}" type="pres">
      <dgm:prSet presAssocID="{9119BD7B-A0C7-4F07-B382-C1DD8C33D88F}" presName="desTx" presStyleLbl="alignAccFollowNode1" presStyleIdx="0" presStyleCnt="2">
        <dgm:presLayoutVars>
          <dgm:bulletEnabled val="1"/>
        </dgm:presLayoutVars>
      </dgm:prSet>
      <dgm:spPr/>
      <dgm:t>
        <a:bodyPr/>
        <a:lstStyle/>
        <a:p>
          <a:endParaRPr lang="en-US"/>
        </a:p>
      </dgm:t>
    </dgm:pt>
    <dgm:pt modelId="{EE06F096-A32C-4109-B79C-8790B3EDF748}" type="pres">
      <dgm:prSet presAssocID="{2CFDFAF9-870A-4081-86AE-968615BC42D4}" presName="space" presStyleCnt="0"/>
      <dgm:spPr/>
    </dgm:pt>
    <dgm:pt modelId="{CA7EEBEB-4D62-48A0-9674-D62453EF8BF9}" type="pres">
      <dgm:prSet presAssocID="{26A6DC97-4A97-4B6B-8FFE-BAD99F033BA5}" presName="composite" presStyleCnt="0"/>
      <dgm:spPr/>
    </dgm:pt>
    <dgm:pt modelId="{B547F981-C024-4B39-BD5E-2931918908D5}" type="pres">
      <dgm:prSet presAssocID="{26A6DC97-4A97-4B6B-8FFE-BAD99F033BA5}" presName="parTx" presStyleLbl="alignNode1" presStyleIdx="1" presStyleCnt="2">
        <dgm:presLayoutVars>
          <dgm:chMax val="0"/>
          <dgm:chPref val="0"/>
          <dgm:bulletEnabled val="1"/>
        </dgm:presLayoutVars>
      </dgm:prSet>
      <dgm:spPr/>
      <dgm:t>
        <a:bodyPr/>
        <a:lstStyle/>
        <a:p>
          <a:endParaRPr lang="en-US"/>
        </a:p>
      </dgm:t>
    </dgm:pt>
    <dgm:pt modelId="{4BEB27FF-4E18-42E8-A54F-7B8DAA229DB0}" type="pres">
      <dgm:prSet presAssocID="{26A6DC97-4A97-4B6B-8FFE-BAD99F033BA5}" presName="desTx" presStyleLbl="alignAccFollowNode1" presStyleIdx="1" presStyleCnt="2">
        <dgm:presLayoutVars>
          <dgm:bulletEnabled val="1"/>
        </dgm:presLayoutVars>
      </dgm:prSet>
      <dgm:spPr/>
      <dgm:t>
        <a:bodyPr/>
        <a:lstStyle/>
        <a:p>
          <a:endParaRPr lang="en-US"/>
        </a:p>
      </dgm:t>
    </dgm:pt>
  </dgm:ptLst>
  <dgm:cxnLst>
    <dgm:cxn modelId="{DD66941B-36FD-4ED8-91B1-0963B1B37B94}" type="presOf" srcId="{BAA8DD59-B1E2-4359-A235-3BEA24F345AB}" destId="{4BEB27FF-4E18-42E8-A54F-7B8DAA229DB0}" srcOrd="0" destOrd="1" presId="urn:microsoft.com/office/officeart/2005/8/layout/hList1"/>
    <dgm:cxn modelId="{0090335B-F490-4EDF-AE3E-708631B1D81C}" type="presOf" srcId="{35AE3D87-F804-4C1F-BE2A-E0071FD7C144}" destId="{4C400F39-CD63-4495-8A99-52309E06D9F3}" srcOrd="0" destOrd="3" presId="urn:microsoft.com/office/officeart/2005/8/layout/hList1"/>
    <dgm:cxn modelId="{92C027E4-6784-4A6B-8D94-518B549A3053}" srcId="{26A6DC97-4A97-4B6B-8FFE-BAD99F033BA5}" destId="{47CB9900-C2F1-4AD4-A151-1D3478629CBE}" srcOrd="0" destOrd="0" parTransId="{9274B2B6-5F15-445B-B9B4-49FDFB310649}" sibTransId="{F10FE269-CD54-47D4-A00B-1C8995A2F785}"/>
    <dgm:cxn modelId="{C6697620-08E9-4F0D-8659-D1579A93942B}" type="presOf" srcId="{9119BD7B-A0C7-4F07-B382-C1DD8C33D88F}" destId="{BF2FA1A9-5D15-47A8-9F4E-D8D4BD97BB44}" srcOrd="0" destOrd="0" presId="urn:microsoft.com/office/officeart/2005/8/layout/hList1"/>
    <dgm:cxn modelId="{CA2DA665-8E9B-4EB4-A83A-B5E6D31633AE}" srcId="{C1EB5601-C066-49A2-A860-6F1A9CC59A6C}" destId="{26A6DC97-4A97-4B6B-8FFE-BAD99F033BA5}" srcOrd="1" destOrd="0" parTransId="{55E470CE-7F88-4890-8E2C-FF44B937E2D5}" sibTransId="{8CD84DA2-1ACE-489C-AA7B-ABDAF163AADD}"/>
    <dgm:cxn modelId="{A77950A3-55E0-4120-9393-4EA01C881152}" srcId="{9119BD7B-A0C7-4F07-B382-C1DD8C33D88F}" destId="{35AE3D87-F804-4C1F-BE2A-E0071FD7C144}" srcOrd="3" destOrd="0" parTransId="{E82F956F-415B-46BA-B9CB-D1423BD57CBA}" sibTransId="{E7A72561-59C4-4182-80C8-7C37AD3517F1}"/>
    <dgm:cxn modelId="{C5FA42A2-8601-4F87-8872-87E6C8102AC5}" type="presOf" srcId="{26A6DC97-4A97-4B6B-8FFE-BAD99F033BA5}" destId="{B547F981-C024-4B39-BD5E-2931918908D5}" srcOrd="0" destOrd="0" presId="urn:microsoft.com/office/officeart/2005/8/layout/hList1"/>
    <dgm:cxn modelId="{792F4142-AFEC-4B07-86FD-D79FEF89D173}" type="presOf" srcId="{B30DC9F9-1E7D-47B3-A0C4-39B6827500EE}" destId="{4C400F39-CD63-4495-8A99-52309E06D9F3}" srcOrd="0" destOrd="4" presId="urn:microsoft.com/office/officeart/2005/8/layout/hList1"/>
    <dgm:cxn modelId="{57FCFCFC-B362-4DC5-9B72-2ED2BBFA7175}" type="presOf" srcId="{93285596-1C30-461A-9D6B-84C9DD84DDE7}" destId="{4C400F39-CD63-4495-8A99-52309E06D9F3}" srcOrd="0" destOrd="2" presId="urn:microsoft.com/office/officeart/2005/8/layout/hList1"/>
    <dgm:cxn modelId="{4074BBE0-E9C1-41C7-BB7D-051330190827}" type="presOf" srcId="{A720AB9A-4A68-4712-82B8-62DCECE58FFC}" destId="{4C400F39-CD63-4495-8A99-52309E06D9F3}" srcOrd="0" destOrd="0" presId="urn:microsoft.com/office/officeart/2005/8/layout/hList1"/>
    <dgm:cxn modelId="{E22DBBAB-B4AE-4093-8A10-44F520A2BB58}" srcId="{9119BD7B-A0C7-4F07-B382-C1DD8C33D88F}" destId="{93285596-1C30-461A-9D6B-84C9DD84DDE7}" srcOrd="2" destOrd="0" parTransId="{E13FC677-6591-4E2C-9DA3-C3C650027CA6}" sibTransId="{66861889-FFFC-4099-B20B-45C73508C359}"/>
    <dgm:cxn modelId="{204EF416-CC65-407D-A9AE-A6693893584A}" srcId="{9119BD7B-A0C7-4F07-B382-C1DD8C33D88F}" destId="{B30DC9F9-1E7D-47B3-A0C4-39B6827500EE}" srcOrd="4" destOrd="0" parTransId="{7D124032-3642-43BF-8208-55BE3B290082}" sibTransId="{8E670BEB-15F3-4E06-81EC-89C890371222}"/>
    <dgm:cxn modelId="{FB73B1CB-CBDC-4CE2-B29C-8A960E90B3AB}" srcId="{9119BD7B-A0C7-4F07-B382-C1DD8C33D88F}" destId="{C1E04A93-B487-4502-A9AF-DDC20CD340FB}" srcOrd="1" destOrd="0" parTransId="{3050ADC5-F610-4C9C-BC01-79832A9DF69C}" sibTransId="{D89ABB3E-9AC2-4D4B-8A5C-F437D8B8E8CB}"/>
    <dgm:cxn modelId="{84D3D033-CA45-49D2-B5D0-58AA9F9CA397}" type="presOf" srcId="{47CB9900-C2F1-4AD4-A151-1D3478629CBE}" destId="{4BEB27FF-4E18-42E8-A54F-7B8DAA229DB0}" srcOrd="0" destOrd="0" presId="urn:microsoft.com/office/officeart/2005/8/layout/hList1"/>
    <dgm:cxn modelId="{D6B21D38-904E-402D-B753-7FC120D2296F}" srcId="{9119BD7B-A0C7-4F07-B382-C1DD8C33D88F}" destId="{A720AB9A-4A68-4712-82B8-62DCECE58FFC}" srcOrd="0" destOrd="0" parTransId="{B845C752-E294-43E4-841A-1E78240433DE}" sibTransId="{92BD95F3-E7AC-42F7-9335-64F3B12E1A62}"/>
    <dgm:cxn modelId="{FD5C67B1-0156-4CF8-A66B-F918C8137BBE}" type="presOf" srcId="{C1EB5601-C066-49A2-A860-6F1A9CC59A6C}" destId="{554F6EEA-580B-442B-ACBA-F3A351C3411C}" srcOrd="0" destOrd="0" presId="urn:microsoft.com/office/officeart/2005/8/layout/hList1"/>
    <dgm:cxn modelId="{F371DEA6-613D-450A-B670-488DE5A84CB2}" srcId="{26A6DC97-4A97-4B6B-8FFE-BAD99F033BA5}" destId="{BAA8DD59-B1E2-4359-A235-3BEA24F345AB}" srcOrd="1" destOrd="0" parTransId="{9D71A6AB-7BDB-44A4-9DAA-9E8EED86AF65}" sibTransId="{F18827EC-B66D-4C35-8E89-1FFBD0DA9B0B}"/>
    <dgm:cxn modelId="{76E37D41-0F35-48C2-AA1A-79A1F3CDD855}" type="presOf" srcId="{C1E04A93-B487-4502-A9AF-DDC20CD340FB}" destId="{4C400F39-CD63-4495-8A99-52309E06D9F3}" srcOrd="0" destOrd="1" presId="urn:microsoft.com/office/officeart/2005/8/layout/hList1"/>
    <dgm:cxn modelId="{58FABACA-8446-422C-BADC-EE0229AAE133}" srcId="{C1EB5601-C066-49A2-A860-6F1A9CC59A6C}" destId="{9119BD7B-A0C7-4F07-B382-C1DD8C33D88F}" srcOrd="0" destOrd="0" parTransId="{E8061FB8-EE83-4397-B7DB-74B707D3FC23}" sibTransId="{2CFDFAF9-870A-4081-86AE-968615BC42D4}"/>
    <dgm:cxn modelId="{0AC2695D-8B7A-442E-B1A3-35B61B3F18C7}" type="presParOf" srcId="{554F6EEA-580B-442B-ACBA-F3A351C3411C}" destId="{27E3BFFC-F002-477A-86F5-5415D568A881}" srcOrd="0" destOrd="0" presId="urn:microsoft.com/office/officeart/2005/8/layout/hList1"/>
    <dgm:cxn modelId="{DB51AE3D-31D9-408F-A720-2B2C95378383}" type="presParOf" srcId="{27E3BFFC-F002-477A-86F5-5415D568A881}" destId="{BF2FA1A9-5D15-47A8-9F4E-D8D4BD97BB44}" srcOrd="0" destOrd="0" presId="urn:microsoft.com/office/officeart/2005/8/layout/hList1"/>
    <dgm:cxn modelId="{753E26F0-6F5C-46DD-8D69-882276F6CEF0}" type="presParOf" srcId="{27E3BFFC-F002-477A-86F5-5415D568A881}" destId="{4C400F39-CD63-4495-8A99-52309E06D9F3}" srcOrd="1" destOrd="0" presId="urn:microsoft.com/office/officeart/2005/8/layout/hList1"/>
    <dgm:cxn modelId="{7F968CF7-1A51-4B86-8189-CC007E4C80AA}" type="presParOf" srcId="{554F6EEA-580B-442B-ACBA-F3A351C3411C}" destId="{EE06F096-A32C-4109-B79C-8790B3EDF748}" srcOrd="1" destOrd="0" presId="urn:microsoft.com/office/officeart/2005/8/layout/hList1"/>
    <dgm:cxn modelId="{8C702C0E-D375-4FB9-90DD-3273C13B4B72}" type="presParOf" srcId="{554F6EEA-580B-442B-ACBA-F3A351C3411C}" destId="{CA7EEBEB-4D62-48A0-9674-D62453EF8BF9}" srcOrd="2" destOrd="0" presId="urn:microsoft.com/office/officeart/2005/8/layout/hList1"/>
    <dgm:cxn modelId="{61EC79E9-5140-40CC-9C9E-708CAC088DC7}" type="presParOf" srcId="{CA7EEBEB-4D62-48A0-9674-D62453EF8BF9}" destId="{B547F981-C024-4B39-BD5E-2931918908D5}" srcOrd="0" destOrd="0" presId="urn:microsoft.com/office/officeart/2005/8/layout/hList1"/>
    <dgm:cxn modelId="{7F7F4EB4-14B2-4B56-B3B4-EEDB3937BE04}" type="presParOf" srcId="{CA7EEBEB-4D62-48A0-9674-D62453EF8BF9}" destId="{4BEB27FF-4E18-42E8-A54F-7B8DAA229D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80BD15-B4EC-4CC2-B848-9FD194FEDAB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01E3E85E-3941-4118-A36A-82A63DDA0F22}">
      <dgm:prSet/>
      <dgm:spPr/>
      <dgm:t>
        <a:bodyPr/>
        <a:lstStyle/>
        <a:p>
          <a:pPr rtl="0"/>
          <a:r>
            <a:rPr lang="en-US" b="1" dirty="0" smtClean="0">
              <a:latin typeface="Arial" panose="020B0604020202020204" pitchFamily="34" charset="0"/>
              <a:cs typeface="Arial" panose="020B0604020202020204" pitchFamily="34" charset="0"/>
            </a:rPr>
            <a:t>Help Medicare beneficiaries protect, detect, and report</a:t>
          </a:r>
          <a:endParaRPr lang="en-US" b="1" dirty="0">
            <a:latin typeface="Arial" panose="020B0604020202020204" pitchFamily="34" charset="0"/>
            <a:cs typeface="Arial" panose="020B0604020202020204" pitchFamily="34" charset="0"/>
          </a:endParaRPr>
        </a:p>
      </dgm:t>
    </dgm:pt>
    <dgm:pt modelId="{B4419067-8CE2-4FA5-9E9D-8085A9D5C016}" type="parTrans" cxnId="{44F37D18-0343-4327-9C45-38D19EBC7C44}">
      <dgm:prSet/>
      <dgm:spPr/>
      <dgm:t>
        <a:bodyPr/>
        <a:lstStyle/>
        <a:p>
          <a:endParaRPr lang="en-US" b="1">
            <a:latin typeface="Arial" panose="020B0604020202020204" pitchFamily="34" charset="0"/>
            <a:cs typeface="Arial" panose="020B0604020202020204" pitchFamily="34" charset="0"/>
          </a:endParaRPr>
        </a:p>
      </dgm:t>
    </dgm:pt>
    <dgm:pt modelId="{2E7C340A-295C-478B-9C43-3CA4A2EC0F62}" type="sibTrans" cxnId="{44F37D18-0343-4327-9C45-38D19EBC7C44}">
      <dgm:prSet/>
      <dgm:spPr/>
      <dgm:t>
        <a:bodyPr/>
        <a:lstStyle/>
        <a:p>
          <a:endParaRPr lang="en-US" b="1">
            <a:latin typeface="Arial" panose="020B0604020202020204" pitchFamily="34" charset="0"/>
            <a:cs typeface="Arial" panose="020B0604020202020204" pitchFamily="34" charset="0"/>
          </a:endParaRPr>
        </a:p>
      </dgm:t>
    </dgm:pt>
    <dgm:pt modelId="{B2C0ED30-4512-48EA-A71F-6E5D2EB8998F}">
      <dgm:prSet/>
      <dgm:spPr/>
      <dgm:t>
        <a:bodyPr/>
        <a:lstStyle/>
        <a:p>
          <a:pPr rtl="0"/>
          <a:r>
            <a:rPr lang="en-US" b="1" dirty="0" smtClean="0">
              <a:latin typeface="Arial" panose="020B0604020202020204" pitchFamily="34" charset="0"/>
              <a:cs typeface="Arial" panose="020B0604020202020204" pitchFamily="34" charset="0"/>
            </a:rPr>
            <a:t>Give presentations (like this one!)</a:t>
          </a:r>
          <a:endParaRPr lang="en-US" b="1" dirty="0">
            <a:latin typeface="Arial" panose="020B0604020202020204" pitchFamily="34" charset="0"/>
            <a:cs typeface="Arial" panose="020B0604020202020204" pitchFamily="34" charset="0"/>
          </a:endParaRPr>
        </a:p>
      </dgm:t>
    </dgm:pt>
    <dgm:pt modelId="{A8D7D03D-C2CB-4307-A303-BA5E8DBCF158}" type="parTrans" cxnId="{AAF4327D-97A1-4DBF-9CC9-851204B78177}">
      <dgm:prSet/>
      <dgm:spPr/>
      <dgm:t>
        <a:bodyPr/>
        <a:lstStyle/>
        <a:p>
          <a:endParaRPr lang="en-US" b="1">
            <a:latin typeface="Arial" panose="020B0604020202020204" pitchFamily="34" charset="0"/>
            <a:cs typeface="Arial" panose="020B0604020202020204" pitchFamily="34" charset="0"/>
          </a:endParaRPr>
        </a:p>
      </dgm:t>
    </dgm:pt>
    <dgm:pt modelId="{171FBB80-C3C2-4CD2-9F6E-2B4E0FD73ED7}" type="sibTrans" cxnId="{AAF4327D-97A1-4DBF-9CC9-851204B78177}">
      <dgm:prSet/>
      <dgm:spPr/>
      <dgm:t>
        <a:bodyPr/>
        <a:lstStyle/>
        <a:p>
          <a:endParaRPr lang="en-US" b="1">
            <a:latin typeface="Arial" panose="020B0604020202020204" pitchFamily="34" charset="0"/>
            <a:cs typeface="Arial" panose="020B0604020202020204" pitchFamily="34" charset="0"/>
          </a:endParaRPr>
        </a:p>
      </dgm:t>
    </dgm:pt>
    <dgm:pt modelId="{E1717FF8-9EB2-4E27-A818-E5C8FB402A90}">
      <dgm:prSet/>
      <dgm:spPr/>
      <dgm:t>
        <a:bodyPr/>
        <a:lstStyle/>
        <a:p>
          <a:pPr rtl="0"/>
          <a:r>
            <a:rPr lang="en-US" b="1" dirty="0" smtClean="0">
              <a:latin typeface="Arial" panose="020B0604020202020204" pitchFamily="34" charset="0"/>
              <a:cs typeface="Arial" panose="020B0604020202020204" pitchFamily="34" charset="0"/>
            </a:rPr>
            <a:t>Provide one-on-one counseling</a:t>
          </a:r>
          <a:endParaRPr lang="en-US" b="1" dirty="0">
            <a:latin typeface="Arial" panose="020B0604020202020204" pitchFamily="34" charset="0"/>
            <a:cs typeface="Arial" panose="020B0604020202020204" pitchFamily="34" charset="0"/>
          </a:endParaRPr>
        </a:p>
      </dgm:t>
    </dgm:pt>
    <dgm:pt modelId="{C57994CA-1937-4237-9499-924EC57B94C7}" type="parTrans" cxnId="{45D7C0DA-26A0-4D59-913F-28B30A1CEA09}">
      <dgm:prSet/>
      <dgm:spPr/>
      <dgm:t>
        <a:bodyPr/>
        <a:lstStyle/>
        <a:p>
          <a:endParaRPr lang="en-US" b="1">
            <a:latin typeface="Arial" panose="020B0604020202020204" pitchFamily="34" charset="0"/>
            <a:cs typeface="Arial" panose="020B0604020202020204" pitchFamily="34" charset="0"/>
          </a:endParaRPr>
        </a:p>
      </dgm:t>
    </dgm:pt>
    <dgm:pt modelId="{3A713C36-EE21-4BB8-AE86-4A24EFB1D3E6}" type="sibTrans" cxnId="{45D7C0DA-26A0-4D59-913F-28B30A1CEA09}">
      <dgm:prSet/>
      <dgm:spPr/>
      <dgm:t>
        <a:bodyPr/>
        <a:lstStyle/>
        <a:p>
          <a:endParaRPr lang="en-US" b="1">
            <a:latin typeface="Arial" panose="020B0604020202020204" pitchFamily="34" charset="0"/>
            <a:cs typeface="Arial" panose="020B0604020202020204" pitchFamily="34" charset="0"/>
          </a:endParaRPr>
        </a:p>
      </dgm:t>
    </dgm:pt>
    <dgm:pt modelId="{3DE031A4-5427-4FF6-98EA-9BCAFD3987C0}">
      <dgm:prSet/>
      <dgm:spPr/>
      <dgm:t>
        <a:bodyPr/>
        <a:lstStyle/>
        <a:p>
          <a:pPr rtl="0"/>
          <a:r>
            <a:rPr lang="en-US" b="1" dirty="0" smtClean="0">
              <a:latin typeface="Arial" panose="020B0604020202020204" pitchFamily="34" charset="0"/>
              <a:cs typeface="Arial" panose="020B0604020202020204" pitchFamily="34" charset="0"/>
            </a:rPr>
            <a:t>Perform administrative work</a:t>
          </a:r>
          <a:endParaRPr lang="en-US" b="1" dirty="0">
            <a:latin typeface="Arial" panose="020B0604020202020204" pitchFamily="34" charset="0"/>
            <a:cs typeface="Arial" panose="020B0604020202020204" pitchFamily="34" charset="0"/>
          </a:endParaRPr>
        </a:p>
      </dgm:t>
    </dgm:pt>
    <dgm:pt modelId="{DE41DAA4-952E-464D-9928-69F33385366D}" type="parTrans" cxnId="{1E199681-9958-46CE-B7F2-EA1FBDA17B26}">
      <dgm:prSet/>
      <dgm:spPr/>
      <dgm:t>
        <a:bodyPr/>
        <a:lstStyle/>
        <a:p>
          <a:endParaRPr lang="en-US" b="1">
            <a:latin typeface="Arial" panose="020B0604020202020204" pitchFamily="34" charset="0"/>
            <a:cs typeface="Arial" panose="020B0604020202020204" pitchFamily="34" charset="0"/>
          </a:endParaRPr>
        </a:p>
      </dgm:t>
    </dgm:pt>
    <dgm:pt modelId="{56C2A604-E180-461F-B24B-4D8E913F3ED6}" type="sibTrans" cxnId="{1E199681-9958-46CE-B7F2-EA1FBDA17B26}">
      <dgm:prSet/>
      <dgm:spPr/>
      <dgm:t>
        <a:bodyPr/>
        <a:lstStyle/>
        <a:p>
          <a:endParaRPr lang="en-US" b="1">
            <a:latin typeface="Arial" panose="020B0604020202020204" pitchFamily="34" charset="0"/>
            <a:cs typeface="Arial" panose="020B0604020202020204" pitchFamily="34" charset="0"/>
          </a:endParaRPr>
        </a:p>
      </dgm:t>
    </dgm:pt>
    <dgm:pt modelId="{E6BD4293-D954-415C-B7D1-18A5BA87BD43}" type="pres">
      <dgm:prSet presAssocID="{7E80BD15-B4EC-4CC2-B848-9FD194FEDAB5}" presName="diagram" presStyleCnt="0">
        <dgm:presLayoutVars>
          <dgm:dir/>
          <dgm:resizeHandles val="exact"/>
        </dgm:presLayoutVars>
      </dgm:prSet>
      <dgm:spPr/>
      <dgm:t>
        <a:bodyPr/>
        <a:lstStyle/>
        <a:p>
          <a:endParaRPr lang="en-US"/>
        </a:p>
      </dgm:t>
    </dgm:pt>
    <dgm:pt modelId="{1B10E65D-0B04-40E5-8873-E5505FE4DE70}" type="pres">
      <dgm:prSet presAssocID="{01E3E85E-3941-4118-A36A-82A63DDA0F22}" presName="node" presStyleLbl="node1" presStyleIdx="0" presStyleCnt="4">
        <dgm:presLayoutVars>
          <dgm:bulletEnabled val="1"/>
        </dgm:presLayoutVars>
      </dgm:prSet>
      <dgm:spPr/>
      <dgm:t>
        <a:bodyPr/>
        <a:lstStyle/>
        <a:p>
          <a:endParaRPr lang="en-US"/>
        </a:p>
      </dgm:t>
    </dgm:pt>
    <dgm:pt modelId="{74C0FBA2-502F-4A81-A207-6F4EF62719A4}" type="pres">
      <dgm:prSet presAssocID="{2E7C340A-295C-478B-9C43-3CA4A2EC0F62}" presName="sibTrans" presStyleCnt="0"/>
      <dgm:spPr/>
    </dgm:pt>
    <dgm:pt modelId="{521F2870-0C2F-4EA6-8814-3DA058A687B4}" type="pres">
      <dgm:prSet presAssocID="{B2C0ED30-4512-48EA-A71F-6E5D2EB8998F}" presName="node" presStyleLbl="node1" presStyleIdx="1" presStyleCnt="4">
        <dgm:presLayoutVars>
          <dgm:bulletEnabled val="1"/>
        </dgm:presLayoutVars>
      </dgm:prSet>
      <dgm:spPr/>
      <dgm:t>
        <a:bodyPr/>
        <a:lstStyle/>
        <a:p>
          <a:endParaRPr lang="en-US"/>
        </a:p>
      </dgm:t>
    </dgm:pt>
    <dgm:pt modelId="{C83C83C7-285F-4264-B169-5E58F0CB91DD}" type="pres">
      <dgm:prSet presAssocID="{171FBB80-C3C2-4CD2-9F6E-2B4E0FD73ED7}" presName="sibTrans" presStyleCnt="0"/>
      <dgm:spPr/>
    </dgm:pt>
    <dgm:pt modelId="{98556DAF-0020-4200-8E37-D63DB8B55D75}" type="pres">
      <dgm:prSet presAssocID="{E1717FF8-9EB2-4E27-A818-E5C8FB402A90}" presName="node" presStyleLbl="node1" presStyleIdx="2" presStyleCnt="4">
        <dgm:presLayoutVars>
          <dgm:bulletEnabled val="1"/>
        </dgm:presLayoutVars>
      </dgm:prSet>
      <dgm:spPr/>
      <dgm:t>
        <a:bodyPr/>
        <a:lstStyle/>
        <a:p>
          <a:endParaRPr lang="en-US"/>
        </a:p>
      </dgm:t>
    </dgm:pt>
    <dgm:pt modelId="{502BAE1A-381B-4939-BC38-7AD93DA362F4}" type="pres">
      <dgm:prSet presAssocID="{3A713C36-EE21-4BB8-AE86-4A24EFB1D3E6}" presName="sibTrans" presStyleCnt="0"/>
      <dgm:spPr/>
    </dgm:pt>
    <dgm:pt modelId="{4B0302FF-7C57-460C-847A-29E141047DA1}" type="pres">
      <dgm:prSet presAssocID="{3DE031A4-5427-4FF6-98EA-9BCAFD3987C0}" presName="node" presStyleLbl="node1" presStyleIdx="3" presStyleCnt="4">
        <dgm:presLayoutVars>
          <dgm:bulletEnabled val="1"/>
        </dgm:presLayoutVars>
      </dgm:prSet>
      <dgm:spPr/>
      <dgm:t>
        <a:bodyPr/>
        <a:lstStyle/>
        <a:p>
          <a:endParaRPr lang="en-US"/>
        </a:p>
      </dgm:t>
    </dgm:pt>
  </dgm:ptLst>
  <dgm:cxnLst>
    <dgm:cxn modelId="{AAF4327D-97A1-4DBF-9CC9-851204B78177}" srcId="{7E80BD15-B4EC-4CC2-B848-9FD194FEDAB5}" destId="{B2C0ED30-4512-48EA-A71F-6E5D2EB8998F}" srcOrd="1" destOrd="0" parTransId="{A8D7D03D-C2CB-4307-A303-BA5E8DBCF158}" sibTransId="{171FBB80-C3C2-4CD2-9F6E-2B4E0FD73ED7}"/>
    <dgm:cxn modelId="{45D7C0DA-26A0-4D59-913F-28B30A1CEA09}" srcId="{7E80BD15-B4EC-4CC2-B848-9FD194FEDAB5}" destId="{E1717FF8-9EB2-4E27-A818-E5C8FB402A90}" srcOrd="2" destOrd="0" parTransId="{C57994CA-1937-4237-9499-924EC57B94C7}" sibTransId="{3A713C36-EE21-4BB8-AE86-4A24EFB1D3E6}"/>
    <dgm:cxn modelId="{AB0D443F-9465-4C1B-B216-8D7F3E66D210}" type="presOf" srcId="{3DE031A4-5427-4FF6-98EA-9BCAFD3987C0}" destId="{4B0302FF-7C57-460C-847A-29E141047DA1}" srcOrd="0" destOrd="0" presId="urn:microsoft.com/office/officeart/2005/8/layout/default"/>
    <dgm:cxn modelId="{44F37D18-0343-4327-9C45-38D19EBC7C44}" srcId="{7E80BD15-B4EC-4CC2-B848-9FD194FEDAB5}" destId="{01E3E85E-3941-4118-A36A-82A63DDA0F22}" srcOrd="0" destOrd="0" parTransId="{B4419067-8CE2-4FA5-9E9D-8085A9D5C016}" sibTransId="{2E7C340A-295C-478B-9C43-3CA4A2EC0F62}"/>
    <dgm:cxn modelId="{D3922962-EA6C-48E5-BD60-8F93E58B9CBC}" type="presOf" srcId="{7E80BD15-B4EC-4CC2-B848-9FD194FEDAB5}" destId="{E6BD4293-D954-415C-B7D1-18A5BA87BD43}" srcOrd="0" destOrd="0" presId="urn:microsoft.com/office/officeart/2005/8/layout/default"/>
    <dgm:cxn modelId="{649F9C2E-FA5A-406D-964F-802BD9B138F7}" type="presOf" srcId="{E1717FF8-9EB2-4E27-A818-E5C8FB402A90}" destId="{98556DAF-0020-4200-8E37-D63DB8B55D75}" srcOrd="0" destOrd="0" presId="urn:microsoft.com/office/officeart/2005/8/layout/default"/>
    <dgm:cxn modelId="{1E199681-9958-46CE-B7F2-EA1FBDA17B26}" srcId="{7E80BD15-B4EC-4CC2-B848-9FD194FEDAB5}" destId="{3DE031A4-5427-4FF6-98EA-9BCAFD3987C0}" srcOrd="3" destOrd="0" parTransId="{DE41DAA4-952E-464D-9928-69F33385366D}" sibTransId="{56C2A604-E180-461F-B24B-4D8E913F3ED6}"/>
    <dgm:cxn modelId="{39E90379-83AC-44AB-8E38-380E1597A447}" type="presOf" srcId="{B2C0ED30-4512-48EA-A71F-6E5D2EB8998F}" destId="{521F2870-0C2F-4EA6-8814-3DA058A687B4}" srcOrd="0" destOrd="0" presId="urn:microsoft.com/office/officeart/2005/8/layout/default"/>
    <dgm:cxn modelId="{1A6B13E7-8547-4BEA-A160-D8D7983A3927}" type="presOf" srcId="{01E3E85E-3941-4118-A36A-82A63DDA0F22}" destId="{1B10E65D-0B04-40E5-8873-E5505FE4DE70}" srcOrd="0" destOrd="0" presId="urn:microsoft.com/office/officeart/2005/8/layout/default"/>
    <dgm:cxn modelId="{049821D1-CD25-44AA-A8C7-F99FA8ACAA5A}" type="presParOf" srcId="{E6BD4293-D954-415C-B7D1-18A5BA87BD43}" destId="{1B10E65D-0B04-40E5-8873-E5505FE4DE70}" srcOrd="0" destOrd="0" presId="urn:microsoft.com/office/officeart/2005/8/layout/default"/>
    <dgm:cxn modelId="{DBF23DCB-EC86-4127-AD9E-A6A44D99FC31}" type="presParOf" srcId="{E6BD4293-D954-415C-B7D1-18A5BA87BD43}" destId="{74C0FBA2-502F-4A81-A207-6F4EF62719A4}" srcOrd="1" destOrd="0" presId="urn:microsoft.com/office/officeart/2005/8/layout/default"/>
    <dgm:cxn modelId="{BC800441-F848-4FF5-9150-194B966A1892}" type="presParOf" srcId="{E6BD4293-D954-415C-B7D1-18A5BA87BD43}" destId="{521F2870-0C2F-4EA6-8814-3DA058A687B4}" srcOrd="2" destOrd="0" presId="urn:microsoft.com/office/officeart/2005/8/layout/default"/>
    <dgm:cxn modelId="{858AC3F4-B23D-4A57-B0DA-50BE8603D6F0}" type="presParOf" srcId="{E6BD4293-D954-415C-B7D1-18A5BA87BD43}" destId="{C83C83C7-285F-4264-B169-5E58F0CB91DD}" srcOrd="3" destOrd="0" presId="urn:microsoft.com/office/officeart/2005/8/layout/default"/>
    <dgm:cxn modelId="{08D41565-7A69-4458-8C95-56F1ECD1AD60}" type="presParOf" srcId="{E6BD4293-D954-415C-B7D1-18A5BA87BD43}" destId="{98556DAF-0020-4200-8E37-D63DB8B55D75}" srcOrd="4" destOrd="0" presId="urn:microsoft.com/office/officeart/2005/8/layout/default"/>
    <dgm:cxn modelId="{FF2C7BBC-793C-4400-B4B2-88713D51F0EE}" type="presParOf" srcId="{E6BD4293-D954-415C-B7D1-18A5BA87BD43}" destId="{502BAE1A-381B-4939-BC38-7AD93DA362F4}" srcOrd="5" destOrd="0" presId="urn:microsoft.com/office/officeart/2005/8/layout/default"/>
    <dgm:cxn modelId="{C2CA8A49-415F-4414-93E7-23DBFF469386}" type="presParOf" srcId="{E6BD4293-D954-415C-B7D1-18A5BA87BD43}" destId="{4B0302FF-7C57-460C-847A-29E141047DA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50EEB-7D3F-43F8-B76C-06BD68449F17}">
      <dsp:nvSpPr>
        <dsp:cNvPr id="0" name=""/>
        <dsp:cNvSpPr/>
      </dsp:nvSpPr>
      <dsp:spPr>
        <a:xfrm>
          <a:off x="0" y="0"/>
          <a:ext cx="6781800" cy="14287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Medical identity theft</a:t>
          </a:r>
          <a:endParaRPr lang="en-US" sz="3600" kern="1200" dirty="0">
            <a:latin typeface="Arial" panose="020B0604020202020204" pitchFamily="34" charset="0"/>
            <a:cs typeface="Arial" panose="020B0604020202020204" pitchFamily="34" charset="0"/>
          </a:endParaRPr>
        </a:p>
      </dsp:txBody>
      <dsp:txXfrm>
        <a:off x="1499235" y="0"/>
        <a:ext cx="5282564" cy="1428750"/>
      </dsp:txXfrm>
    </dsp:sp>
    <dsp:sp modelId="{B60A1AC0-A5E7-4A18-A215-8747153D6F71}">
      <dsp:nvSpPr>
        <dsp:cNvPr id="0" name=""/>
        <dsp:cNvSpPr/>
      </dsp:nvSpPr>
      <dsp:spPr>
        <a:xfrm>
          <a:off x="142875" y="142875"/>
          <a:ext cx="1356360" cy="114300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CAEB8-6BEE-417C-99A3-DC559B2E228C}">
      <dsp:nvSpPr>
        <dsp:cNvPr id="0" name=""/>
        <dsp:cNvSpPr/>
      </dsp:nvSpPr>
      <dsp:spPr>
        <a:xfrm>
          <a:off x="0" y="1571625"/>
          <a:ext cx="6781800" cy="14287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Health impact</a:t>
          </a:r>
          <a:endParaRPr lang="en-US" sz="3600" kern="1200" dirty="0">
            <a:latin typeface="Arial" panose="020B0604020202020204" pitchFamily="34" charset="0"/>
            <a:cs typeface="Arial" panose="020B0604020202020204" pitchFamily="34" charset="0"/>
          </a:endParaRPr>
        </a:p>
      </dsp:txBody>
      <dsp:txXfrm>
        <a:off x="1499235" y="1571625"/>
        <a:ext cx="5282564" cy="1428750"/>
      </dsp:txXfrm>
    </dsp:sp>
    <dsp:sp modelId="{1B518594-B84D-498B-8A67-4E8B8BDC40CA}">
      <dsp:nvSpPr>
        <dsp:cNvPr id="0" name=""/>
        <dsp:cNvSpPr/>
      </dsp:nvSpPr>
      <dsp:spPr>
        <a:xfrm>
          <a:off x="142875" y="1714500"/>
          <a:ext cx="1356360" cy="114300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59260-71A9-473E-A4CD-CD015E8FEE49}">
      <dsp:nvSpPr>
        <dsp:cNvPr id="0" name=""/>
        <dsp:cNvSpPr/>
      </dsp:nvSpPr>
      <dsp:spPr>
        <a:xfrm>
          <a:off x="0" y="3143250"/>
          <a:ext cx="6781800" cy="14287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Personal financial losses</a:t>
          </a:r>
          <a:endParaRPr lang="en-US" sz="3600" kern="1200" dirty="0">
            <a:latin typeface="Arial" panose="020B0604020202020204" pitchFamily="34" charset="0"/>
            <a:cs typeface="Arial" panose="020B0604020202020204" pitchFamily="34" charset="0"/>
          </a:endParaRPr>
        </a:p>
      </dsp:txBody>
      <dsp:txXfrm>
        <a:off x="1499235" y="3143250"/>
        <a:ext cx="5282564" cy="1428750"/>
      </dsp:txXfrm>
    </dsp:sp>
    <dsp:sp modelId="{35B48292-A6C2-4E20-B304-B51F012F9A1F}">
      <dsp:nvSpPr>
        <dsp:cNvPr id="0" name=""/>
        <dsp:cNvSpPr/>
      </dsp:nvSpPr>
      <dsp:spPr>
        <a:xfrm>
          <a:off x="142875" y="3286125"/>
          <a:ext cx="1356360" cy="114300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95E1D-0952-4A95-AA4E-9ADAEF91BC4E}">
      <dsp:nvSpPr>
        <dsp:cNvPr id="0" name=""/>
        <dsp:cNvSpPr/>
      </dsp:nvSpPr>
      <dsp:spPr>
        <a:xfrm>
          <a:off x="0" y="0"/>
          <a:ext cx="6705600" cy="13716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latin typeface="Tahoma" pitchFamily="34" charset="0"/>
              <a:ea typeface="Tahoma" pitchFamily="34" charset="0"/>
              <a:cs typeface="Tahoma" pitchFamily="34" charset="0"/>
            </a:rPr>
            <a:t>SMPs...</a:t>
          </a:r>
          <a:endParaRPr lang="en-US" sz="4400" b="1" kern="1200" dirty="0">
            <a:latin typeface="Tahoma" pitchFamily="34" charset="0"/>
            <a:ea typeface="Tahoma" pitchFamily="34" charset="0"/>
            <a:cs typeface="Tahoma" pitchFamily="34" charset="0"/>
          </a:endParaRPr>
        </a:p>
      </dsp:txBody>
      <dsp:txXfrm>
        <a:off x="0" y="0"/>
        <a:ext cx="6705600" cy="1371600"/>
      </dsp:txXfrm>
    </dsp:sp>
    <dsp:sp modelId="{DC69CB14-4C29-499D-B472-2532509CEEA8}">
      <dsp:nvSpPr>
        <dsp:cNvPr id="0" name=""/>
        <dsp:cNvSpPr/>
      </dsp:nvSpPr>
      <dsp:spPr>
        <a:xfrm>
          <a:off x="3274" y="1371600"/>
          <a:ext cx="2233017" cy="288036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latin typeface="Arial" pitchFamily="34" charset="0"/>
              <a:cs typeface="Arial" pitchFamily="34" charset="0"/>
            </a:rPr>
            <a:t>Help Medicare beneficiaries prevent, detect, and report health care fraud </a:t>
          </a:r>
          <a:endParaRPr lang="en-US" sz="2800" kern="1200" dirty="0">
            <a:latin typeface="Arial" pitchFamily="34" charset="0"/>
            <a:cs typeface="Arial" pitchFamily="34" charset="0"/>
          </a:endParaRPr>
        </a:p>
      </dsp:txBody>
      <dsp:txXfrm>
        <a:off x="3274" y="1371600"/>
        <a:ext cx="2233017" cy="2880360"/>
      </dsp:txXfrm>
    </dsp:sp>
    <dsp:sp modelId="{1AB6FDB0-0CAC-4C7A-AD49-1AE7893585D5}">
      <dsp:nvSpPr>
        <dsp:cNvPr id="0" name=""/>
        <dsp:cNvSpPr/>
      </dsp:nvSpPr>
      <dsp:spPr>
        <a:xfrm>
          <a:off x="2236291" y="1371600"/>
          <a:ext cx="2233017" cy="288036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latin typeface="Arial" pitchFamily="34" charset="0"/>
              <a:cs typeface="Arial" pitchFamily="34" charset="0"/>
            </a:rPr>
            <a:t>Help preserve the integrity of the Medicare program</a:t>
          </a:r>
          <a:endParaRPr lang="en-US" sz="2800" kern="1200" dirty="0">
            <a:latin typeface="Arial" pitchFamily="34" charset="0"/>
            <a:cs typeface="Arial" pitchFamily="34" charset="0"/>
          </a:endParaRPr>
        </a:p>
      </dsp:txBody>
      <dsp:txXfrm>
        <a:off x="2236291" y="1371600"/>
        <a:ext cx="2233017" cy="2880360"/>
      </dsp:txXfrm>
    </dsp:sp>
    <dsp:sp modelId="{74A209CA-2DBB-4744-ADAB-9C05B7B96C6E}">
      <dsp:nvSpPr>
        <dsp:cNvPr id="0" name=""/>
        <dsp:cNvSpPr/>
      </dsp:nvSpPr>
      <dsp:spPr>
        <a:xfrm>
          <a:off x="4469308" y="1371600"/>
          <a:ext cx="2233017" cy="288036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latin typeface="Arial" pitchFamily="34" charset="0"/>
              <a:cs typeface="Arial" pitchFamily="34" charset="0"/>
            </a:rPr>
            <a:t>Rely on volunteers to help perform SMP work</a:t>
          </a:r>
          <a:endParaRPr lang="en-US" sz="2800" kern="1200" dirty="0">
            <a:latin typeface="Arial" pitchFamily="34" charset="0"/>
            <a:cs typeface="Arial" pitchFamily="34" charset="0"/>
          </a:endParaRPr>
        </a:p>
      </dsp:txBody>
      <dsp:txXfrm>
        <a:off x="4469308" y="1371600"/>
        <a:ext cx="2233017" cy="2880360"/>
      </dsp:txXfrm>
    </dsp:sp>
    <dsp:sp modelId="{927E685A-4DBC-473F-9285-9BBA97FF8221}">
      <dsp:nvSpPr>
        <dsp:cNvPr id="0" name=""/>
        <dsp:cNvSpPr/>
      </dsp:nvSpPr>
      <dsp:spPr>
        <a:xfrm>
          <a:off x="0" y="4251960"/>
          <a:ext cx="6705600" cy="32004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22E77-4AB5-4218-8BAF-DDFB775B1DB3}">
      <dsp:nvSpPr>
        <dsp:cNvPr id="0" name=""/>
        <dsp:cNvSpPr/>
      </dsp:nvSpPr>
      <dsp:spPr>
        <a:xfrm rot="10800000">
          <a:off x="744136" y="2442"/>
          <a:ext cx="5750726" cy="86913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266" tIns="95250" rIns="177800" bIns="95250" numCol="1" spcCol="1270" anchor="ctr" anchorCtr="0">
          <a:noAutofit/>
        </a:bodyPr>
        <a:lstStyle/>
        <a:p>
          <a:pPr lvl="0" algn="ctr" defTabSz="1111250" rtl="0">
            <a:lnSpc>
              <a:spcPct val="90000"/>
            </a:lnSpc>
            <a:spcBef>
              <a:spcPct val="0"/>
            </a:spcBef>
            <a:spcAft>
              <a:spcPct val="35000"/>
            </a:spcAft>
          </a:pPr>
          <a:r>
            <a:rPr lang="en-US" sz="2500" kern="1200" dirty="0" smtClean="0">
              <a:latin typeface="Arial" panose="020B0604020202020204" pitchFamily="34" charset="0"/>
              <a:cs typeface="Arial" panose="020B0604020202020204" pitchFamily="34" charset="0"/>
            </a:rPr>
            <a:t>Federal health insurance program created in 1965</a:t>
          </a:r>
          <a:endParaRPr lang="en-US" sz="2500" kern="1200" dirty="0">
            <a:latin typeface="Arial" panose="020B0604020202020204" pitchFamily="34" charset="0"/>
            <a:cs typeface="Arial" panose="020B0604020202020204" pitchFamily="34" charset="0"/>
          </a:endParaRPr>
        </a:p>
      </dsp:txBody>
      <dsp:txXfrm rot="10800000">
        <a:off x="961421" y="2442"/>
        <a:ext cx="5533441" cy="869139"/>
      </dsp:txXfrm>
    </dsp:sp>
    <dsp:sp modelId="{6B919D57-7D81-4443-82D4-5A02E1429724}">
      <dsp:nvSpPr>
        <dsp:cNvPr id="0" name=""/>
        <dsp:cNvSpPr/>
      </dsp:nvSpPr>
      <dsp:spPr>
        <a:xfrm>
          <a:off x="381000" y="2442"/>
          <a:ext cx="869139" cy="8691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587C8-6F86-4647-BCCC-D69555125318}">
      <dsp:nvSpPr>
        <dsp:cNvPr id="0" name=""/>
        <dsp:cNvSpPr/>
      </dsp:nvSpPr>
      <dsp:spPr>
        <a:xfrm rot="10800000">
          <a:off x="744136" y="1131026"/>
          <a:ext cx="5750726" cy="163856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266" tIns="53340" rIns="99568" bIns="53340" numCol="1" spcCol="1270" anchor="t" anchorCtr="0">
          <a:noAutofit/>
        </a:bodyPr>
        <a:lstStyle/>
        <a:p>
          <a:pPr lvl="0" algn="l" defTabSz="622300" rtl="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People ages 65 and older </a:t>
          </a:r>
          <a:endParaRPr lang="en-US"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US" sz="2000" kern="1200" smtClean="0">
              <a:latin typeface="Arial" panose="020B0604020202020204" pitchFamily="34" charset="0"/>
              <a:cs typeface="Arial" panose="020B0604020202020204" pitchFamily="34" charset="0"/>
            </a:rPr>
            <a:t>Some people with disabilities under 65  </a:t>
          </a:r>
          <a:endParaRPr lang="en-US"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n-US" sz="2000" kern="1200" smtClean="0">
              <a:latin typeface="Arial" panose="020B0604020202020204" pitchFamily="34" charset="0"/>
              <a:cs typeface="Arial" panose="020B0604020202020204" pitchFamily="34" charset="0"/>
            </a:rPr>
            <a:t>And a few others</a:t>
          </a:r>
          <a:endParaRPr lang="en-US" sz="2000" kern="1200" dirty="0">
            <a:latin typeface="Arial" panose="020B0604020202020204" pitchFamily="34" charset="0"/>
            <a:cs typeface="Arial" panose="020B0604020202020204" pitchFamily="34" charset="0"/>
          </a:endParaRPr>
        </a:p>
      </dsp:txBody>
      <dsp:txXfrm rot="10800000">
        <a:off x="1153776" y="1131026"/>
        <a:ext cx="5341086" cy="1638562"/>
      </dsp:txXfrm>
    </dsp:sp>
    <dsp:sp modelId="{C99E7D94-5C72-4093-897E-24B3B6DCC3D8}">
      <dsp:nvSpPr>
        <dsp:cNvPr id="0" name=""/>
        <dsp:cNvSpPr/>
      </dsp:nvSpPr>
      <dsp:spPr>
        <a:xfrm>
          <a:off x="381000" y="1515738"/>
          <a:ext cx="869139" cy="86913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FFED7-CDEC-4D15-A176-4AC0D44497BB}">
      <dsp:nvSpPr>
        <dsp:cNvPr id="0" name=""/>
        <dsp:cNvSpPr/>
      </dsp:nvSpPr>
      <dsp:spPr>
        <a:xfrm rot="10800000">
          <a:off x="744136" y="3029033"/>
          <a:ext cx="5750726" cy="86913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266" tIns="95250" rIns="177800" bIns="95250" numCol="1" spcCol="1270" anchor="ctr" anchorCtr="0">
          <a:noAutofit/>
        </a:bodyPr>
        <a:lstStyle/>
        <a:p>
          <a:pPr lvl="0" algn="ctr" defTabSz="1111250" rtl="0">
            <a:lnSpc>
              <a:spcPct val="90000"/>
            </a:lnSpc>
            <a:spcBef>
              <a:spcPct val="0"/>
            </a:spcBef>
            <a:spcAft>
              <a:spcPct val="35000"/>
            </a:spcAft>
          </a:pPr>
          <a:r>
            <a:rPr lang="en-US" sz="2500" kern="1200" smtClean="0">
              <a:latin typeface="Arial" panose="020B0604020202020204" pitchFamily="34" charset="0"/>
              <a:cs typeface="Arial" panose="020B0604020202020204" pitchFamily="34" charset="0"/>
            </a:rPr>
            <a:t>Not designed to pay 100% of all medical bills</a:t>
          </a:r>
          <a:endParaRPr lang="en-US" sz="2500" kern="1200" dirty="0">
            <a:latin typeface="Arial" panose="020B0604020202020204" pitchFamily="34" charset="0"/>
            <a:cs typeface="Arial" panose="020B0604020202020204" pitchFamily="34" charset="0"/>
          </a:endParaRPr>
        </a:p>
      </dsp:txBody>
      <dsp:txXfrm rot="10800000">
        <a:off x="961421" y="3029033"/>
        <a:ext cx="5533441" cy="869139"/>
      </dsp:txXfrm>
    </dsp:sp>
    <dsp:sp modelId="{E7B2C48B-B8EC-4434-BBD0-0D396221D1E7}">
      <dsp:nvSpPr>
        <dsp:cNvPr id="0" name=""/>
        <dsp:cNvSpPr/>
      </dsp:nvSpPr>
      <dsp:spPr>
        <a:xfrm>
          <a:off x="381000" y="3029033"/>
          <a:ext cx="869139" cy="86913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7940CE-9F4F-496A-9A57-50263E8A9AE1}">
      <dsp:nvSpPr>
        <dsp:cNvPr id="0" name=""/>
        <dsp:cNvSpPr/>
      </dsp:nvSpPr>
      <dsp:spPr>
        <a:xfrm rot="10800000">
          <a:off x="744136" y="4157618"/>
          <a:ext cx="5750726" cy="86913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266" tIns="95250" rIns="177800" bIns="95250" numCol="1" spcCol="1270" anchor="ctr" anchorCtr="0">
          <a:noAutofit/>
        </a:bodyPr>
        <a:lstStyle/>
        <a:p>
          <a:pPr lvl="0" algn="ctr" defTabSz="1111250" rtl="0">
            <a:lnSpc>
              <a:spcPct val="90000"/>
            </a:lnSpc>
            <a:spcBef>
              <a:spcPct val="0"/>
            </a:spcBef>
            <a:spcAft>
              <a:spcPct val="35000"/>
            </a:spcAft>
          </a:pPr>
          <a:r>
            <a:rPr lang="en-US" sz="2500" kern="1200" smtClean="0">
              <a:latin typeface="Arial" panose="020B0604020202020204" pitchFamily="34" charset="0"/>
              <a:cs typeface="Arial" panose="020B0604020202020204" pitchFamily="34" charset="0"/>
            </a:rPr>
            <a:t>Covers over 52 million people</a:t>
          </a:r>
          <a:endParaRPr lang="en-US" sz="2500" kern="1200" dirty="0">
            <a:latin typeface="Arial" panose="020B0604020202020204" pitchFamily="34" charset="0"/>
            <a:cs typeface="Arial" panose="020B0604020202020204" pitchFamily="34" charset="0"/>
          </a:endParaRPr>
        </a:p>
      </dsp:txBody>
      <dsp:txXfrm rot="10800000">
        <a:off x="961421" y="4157618"/>
        <a:ext cx="5533441" cy="869139"/>
      </dsp:txXfrm>
    </dsp:sp>
    <dsp:sp modelId="{0EB5B952-8818-47AA-A1C7-17B378064CB6}">
      <dsp:nvSpPr>
        <dsp:cNvPr id="0" name=""/>
        <dsp:cNvSpPr/>
      </dsp:nvSpPr>
      <dsp:spPr>
        <a:xfrm>
          <a:off x="381000" y="4157618"/>
          <a:ext cx="869139" cy="869139"/>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B7A9B-6A7E-418C-831A-0D39BE705809}">
      <dsp:nvSpPr>
        <dsp:cNvPr id="0" name=""/>
        <dsp:cNvSpPr/>
      </dsp:nvSpPr>
      <dsp:spPr>
        <a:xfrm>
          <a:off x="1069" y="81948"/>
          <a:ext cx="4171838" cy="250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All Medicare beneficiaries are issued a Medicare number and card upon enrollment.</a:t>
          </a:r>
          <a:endParaRPr lang="en-US" sz="2700" kern="1200" dirty="0">
            <a:latin typeface="Arial" panose="020B0604020202020204" pitchFamily="34" charset="0"/>
            <a:cs typeface="Arial" panose="020B0604020202020204" pitchFamily="34" charset="0"/>
          </a:endParaRPr>
        </a:p>
      </dsp:txBody>
      <dsp:txXfrm>
        <a:off x="1069" y="81948"/>
        <a:ext cx="4171838" cy="2503103"/>
      </dsp:txXfrm>
    </dsp:sp>
    <dsp:sp modelId="{118C4A84-A99B-47F0-8183-3587F5803E80}">
      <dsp:nvSpPr>
        <dsp:cNvPr id="0" name=""/>
        <dsp:cNvSpPr/>
      </dsp:nvSpPr>
      <dsp:spPr>
        <a:xfrm>
          <a:off x="4590091" y="81948"/>
          <a:ext cx="4171838" cy="250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 Medicare numbers contain a unique beneficiary ID number. A</a:t>
          </a:r>
          <a:r>
            <a:rPr lang="en-US" sz="2700" b="1" kern="1200" dirty="0" smtClean="0">
              <a:latin typeface="Arial" panose="020B0604020202020204" pitchFamily="34" charset="0"/>
              <a:cs typeface="Arial" panose="020B0604020202020204" pitchFamily="34" charset="0"/>
            </a:rPr>
            <a:t> Medicare number is as valuable to identity thieves as a credit card.</a:t>
          </a:r>
          <a:endParaRPr lang="en-US" sz="2700" b="1" kern="1200" dirty="0">
            <a:latin typeface="Arial" panose="020B0604020202020204" pitchFamily="34" charset="0"/>
            <a:cs typeface="Arial" panose="020B0604020202020204" pitchFamily="34" charset="0"/>
          </a:endParaRPr>
        </a:p>
      </dsp:txBody>
      <dsp:txXfrm>
        <a:off x="4590091" y="81948"/>
        <a:ext cx="4171838" cy="2503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22E51-4058-4619-8A4A-DF0F9BB0CA20}">
      <dsp:nvSpPr>
        <dsp:cNvPr id="0" name=""/>
        <dsp:cNvSpPr/>
      </dsp:nvSpPr>
      <dsp:spPr>
        <a:xfrm>
          <a:off x="1181099" y="0"/>
          <a:ext cx="4648200" cy="4648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F3FE1-F112-40DB-B94F-343A421531C0}">
      <dsp:nvSpPr>
        <dsp:cNvPr id="0" name=""/>
        <dsp:cNvSpPr/>
      </dsp:nvSpPr>
      <dsp:spPr>
        <a:xfrm>
          <a:off x="1622678" y="441578"/>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Part A: Hospital Insurance</a:t>
          </a:r>
          <a:endParaRPr lang="en-US" sz="2000" b="1" kern="1200" dirty="0">
            <a:latin typeface="Arial" pitchFamily="34" charset="0"/>
            <a:cs typeface="Arial" pitchFamily="34" charset="0"/>
          </a:endParaRPr>
        </a:p>
      </dsp:txBody>
      <dsp:txXfrm>
        <a:off x="1711172" y="530072"/>
        <a:ext cx="1635810" cy="1635810"/>
      </dsp:txXfrm>
    </dsp:sp>
    <dsp:sp modelId="{027D00E3-A523-4620-9882-153D8F7398D4}">
      <dsp:nvSpPr>
        <dsp:cNvPr id="0" name=""/>
        <dsp:cNvSpPr/>
      </dsp:nvSpPr>
      <dsp:spPr>
        <a:xfrm>
          <a:off x="3574923" y="441578"/>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Part B: Medical Insurance</a:t>
          </a:r>
          <a:endParaRPr lang="en-US" sz="2000" b="1" kern="1200" dirty="0">
            <a:latin typeface="Arial" pitchFamily="34" charset="0"/>
            <a:cs typeface="Arial" pitchFamily="34" charset="0"/>
          </a:endParaRPr>
        </a:p>
      </dsp:txBody>
      <dsp:txXfrm>
        <a:off x="3663417" y="530072"/>
        <a:ext cx="1635810" cy="1635810"/>
      </dsp:txXfrm>
    </dsp:sp>
    <dsp:sp modelId="{69B1CE94-5C76-424A-9B38-3B0FB89831E7}">
      <dsp:nvSpPr>
        <dsp:cNvPr id="0" name=""/>
        <dsp:cNvSpPr/>
      </dsp:nvSpPr>
      <dsp:spPr>
        <a:xfrm>
          <a:off x="1622678" y="2393823"/>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Part C: Medicare Advantage</a:t>
          </a:r>
          <a:endParaRPr lang="en-US" sz="2000" b="1" kern="1200" dirty="0">
            <a:latin typeface="Arial" pitchFamily="34" charset="0"/>
            <a:cs typeface="Arial" pitchFamily="34" charset="0"/>
          </a:endParaRPr>
        </a:p>
      </dsp:txBody>
      <dsp:txXfrm>
        <a:off x="1711172" y="2482317"/>
        <a:ext cx="1635810" cy="1635810"/>
      </dsp:txXfrm>
    </dsp:sp>
    <dsp:sp modelId="{1EA076CB-B7C6-44D5-84A1-15C84D280F1E}">
      <dsp:nvSpPr>
        <dsp:cNvPr id="0" name=""/>
        <dsp:cNvSpPr/>
      </dsp:nvSpPr>
      <dsp:spPr>
        <a:xfrm>
          <a:off x="3574923" y="2393823"/>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Part D: Prescription Drugs</a:t>
          </a:r>
          <a:endParaRPr lang="en-US" sz="2000" b="1" kern="1200" dirty="0">
            <a:latin typeface="Arial" pitchFamily="34" charset="0"/>
            <a:cs typeface="Arial" pitchFamily="34" charset="0"/>
          </a:endParaRPr>
        </a:p>
      </dsp:txBody>
      <dsp:txXfrm>
        <a:off x="3663417" y="2482317"/>
        <a:ext cx="1635810" cy="1635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D01B5-28CC-4C7B-8987-AD04D90DF65F}">
      <dsp:nvSpPr>
        <dsp:cNvPr id="0" name=""/>
        <dsp:cNvSpPr/>
      </dsp:nvSpPr>
      <dsp:spPr>
        <a:xfrm>
          <a:off x="0" y="2485"/>
          <a:ext cx="6934200" cy="7395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Billing for services, supplies, or equipment that were not provided</a:t>
          </a:r>
          <a:endParaRPr lang="en-US" sz="2200" kern="1200" dirty="0">
            <a:latin typeface="Arial" pitchFamily="34" charset="0"/>
            <a:cs typeface="Arial" pitchFamily="34" charset="0"/>
          </a:endParaRPr>
        </a:p>
      </dsp:txBody>
      <dsp:txXfrm>
        <a:off x="36103" y="38588"/>
        <a:ext cx="6861994" cy="667361"/>
      </dsp:txXfrm>
    </dsp:sp>
    <dsp:sp modelId="{16E15495-25AE-442F-8882-77654ED753F8}">
      <dsp:nvSpPr>
        <dsp:cNvPr id="0" name=""/>
        <dsp:cNvSpPr/>
      </dsp:nvSpPr>
      <dsp:spPr>
        <a:xfrm>
          <a:off x="0" y="754695"/>
          <a:ext cx="6934200" cy="739567"/>
        </a:xfrm>
        <a:prstGeom prst="roundRect">
          <a:avLst/>
        </a:prstGeom>
        <a:solidFill>
          <a:schemeClr val="accent3">
            <a:hueOff val="-2609638"/>
            <a:satOff val="4521"/>
            <a:lumOff val="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Billing for excessive medical supplies</a:t>
          </a:r>
          <a:endParaRPr lang="en-US" sz="2200" kern="1200" dirty="0">
            <a:latin typeface="Arial" pitchFamily="34" charset="0"/>
            <a:cs typeface="Arial" pitchFamily="34" charset="0"/>
          </a:endParaRPr>
        </a:p>
      </dsp:txBody>
      <dsp:txXfrm>
        <a:off x="36103" y="790798"/>
        <a:ext cx="6861994" cy="667361"/>
      </dsp:txXfrm>
    </dsp:sp>
    <dsp:sp modelId="{85D2F7C7-8821-4FBF-8A4D-A752567C1412}">
      <dsp:nvSpPr>
        <dsp:cNvPr id="0" name=""/>
        <dsp:cNvSpPr/>
      </dsp:nvSpPr>
      <dsp:spPr>
        <a:xfrm>
          <a:off x="0" y="1506905"/>
          <a:ext cx="6934200" cy="739567"/>
        </a:xfrm>
        <a:prstGeom prst="roundRect">
          <a:avLst/>
        </a:prstGeom>
        <a:solidFill>
          <a:schemeClr val="accent3">
            <a:hueOff val="-5219276"/>
            <a:satOff val="9042"/>
            <a:lumOff val="15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Obtaining or giving a Medicare number for “free” services</a:t>
          </a:r>
          <a:endParaRPr lang="en-US" sz="2200" kern="1200" dirty="0">
            <a:latin typeface="Arial" pitchFamily="34" charset="0"/>
            <a:cs typeface="Arial" pitchFamily="34" charset="0"/>
          </a:endParaRPr>
        </a:p>
      </dsp:txBody>
      <dsp:txXfrm>
        <a:off x="36103" y="1543008"/>
        <a:ext cx="6861994" cy="667361"/>
      </dsp:txXfrm>
    </dsp:sp>
    <dsp:sp modelId="{EFB68643-E84B-423D-950B-278899F0B21A}">
      <dsp:nvSpPr>
        <dsp:cNvPr id="0" name=""/>
        <dsp:cNvSpPr/>
      </dsp:nvSpPr>
      <dsp:spPr>
        <a:xfrm>
          <a:off x="0" y="2259116"/>
          <a:ext cx="6934200" cy="739567"/>
        </a:xfrm>
        <a:prstGeom prst="roundRect">
          <a:avLst/>
        </a:prstGeom>
        <a:solidFill>
          <a:schemeClr val="accent3">
            <a:hueOff val="-7828913"/>
            <a:satOff val="13562"/>
            <a:lumOff val="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Improper coding to obtain a higher payment</a:t>
          </a:r>
          <a:endParaRPr lang="en-US" sz="2200" kern="1200" dirty="0">
            <a:latin typeface="Arial" pitchFamily="34" charset="0"/>
            <a:cs typeface="Arial" pitchFamily="34" charset="0"/>
          </a:endParaRPr>
        </a:p>
      </dsp:txBody>
      <dsp:txXfrm>
        <a:off x="36103" y="2295219"/>
        <a:ext cx="6861994" cy="667361"/>
      </dsp:txXfrm>
    </dsp:sp>
    <dsp:sp modelId="{A86757D4-1D63-4702-B925-0614835CB06B}">
      <dsp:nvSpPr>
        <dsp:cNvPr id="0" name=""/>
        <dsp:cNvSpPr/>
      </dsp:nvSpPr>
      <dsp:spPr>
        <a:xfrm>
          <a:off x="0" y="3011326"/>
          <a:ext cx="6934200" cy="739567"/>
        </a:xfrm>
        <a:prstGeom prst="roundRect">
          <a:avLst/>
        </a:prstGeom>
        <a:solidFill>
          <a:schemeClr val="accent3">
            <a:hueOff val="-10438552"/>
            <a:satOff val="18083"/>
            <a:lumOff val="3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smtClean="0">
              <a:latin typeface="Arial" pitchFamily="34" charset="0"/>
              <a:cs typeface="Arial" pitchFamily="34" charset="0"/>
            </a:rPr>
            <a:t>Unneeded or excessive x‐rays and lab tests</a:t>
          </a:r>
          <a:endParaRPr lang="en-US" sz="2200" kern="1200">
            <a:latin typeface="Arial" pitchFamily="34" charset="0"/>
            <a:cs typeface="Arial" pitchFamily="34" charset="0"/>
          </a:endParaRPr>
        </a:p>
      </dsp:txBody>
      <dsp:txXfrm>
        <a:off x="36103" y="3047429"/>
        <a:ext cx="6861994" cy="667361"/>
      </dsp:txXfrm>
    </dsp:sp>
    <dsp:sp modelId="{42E4E593-AC31-48E6-8A68-2685A314B6F6}">
      <dsp:nvSpPr>
        <dsp:cNvPr id="0" name=""/>
        <dsp:cNvSpPr/>
      </dsp:nvSpPr>
      <dsp:spPr>
        <a:xfrm>
          <a:off x="0" y="3763536"/>
          <a:ext cx="6934200" cy="739567"/>
        </a:xfrm>
        <a:prstGeom prst="roundRect">
          <a:avLst/>
        </a:prstGeom>
        <a:solidFill>
          <a:schemeClr val="accent3">
            <a:hueOff val="-13048188"/>
            <a:satOff val="22604"/>
            <a:lumOff val="37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Claims for services that are not medically necessary</a:t>
          </a:r>
          <a:endParaRPr lang="en-US" sz="2200" kern="1200" dirty="0">
            <a:latin typeface="Arial" pitchFamily="34" charset="0"/>
            <a:cs typeface="Arial" pitchFamily="34" charset="0"/>
          </a:endParaRPr>
        </a:p>
      </dsp:txBody>
      <dsp:txXfrm>
        <a:off x="36103" y="3799639"/>
        <a:ext cx="6861994" cy="667361"/>
      </dsp:txXfrm>
    </dsp:sp>
    <dsp:sp modelId="{5537EF09-F28E-42BB-BA14-30710B01AD0D}">
      <dsp:nvSpPr>
        <dsp:cNvPr id="0" name=""/>
        <dsp:cNvSpPr/>
      </dsp:nvSpPr>
      <dsp:spPr>
        <a:xfrm>
          <a:off x="0" y="4515746"/>
          <a:ext cx="6934200" cy="739567"/>
        </a:xfrm>
        <a:prstGeom prst="roundRect">
          <a:avLst/>
        </a:prstGeom>
        <a:solidFill>
          <a:schemeClr val="accent3">
            <a:hueOff val="-15657827"/>
            <a:satOff val="27125"/>
            <a:lumOff val="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Using another person’s Medicare number, or letting someone else use your number</a:t>
          </a:r>
        </a:p>
      </dsp:txBody>
      <dsp:txXfrm>
        <a:off x="36103" y="4551849"/>
        <a:ext cx="6861994" cy="667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75000" cy="466725"/>
          </a:xfrm>
          <a:prstGeom prst="rect">
            <a:avLst/>
          </a:prstGeom>
          <a:noFill/>
          <a:ln w="9525">
            <a:noFill/>
            <a:miter lim="800000"/>
            <a:headEnd/>
            <a:tailEnd/>
          </a:ln>
          <a:effectLst/>
        </p:spPr>
        <p:txBody>
          <a:bodyPr vert="horz" wrap="square" lIns="97225" tIns="48624" rIns="97225" bIns="48624" numCol="1" anchor="t" anchorCtr="0" compatLnSpc="1">
            <a:prstTxWarp prst="textNoShape">
              <a:avLst/>
            </a:prstTxWarp>
          </a:bodyPr>
          <a:lstStyle>
            <a:lvl1pPr algn="l" defTabSz="974935">
              <a:defRPr sz="1900">
                <a:cs typeface="+mn-cs"/>
              </a:defRPr>
            </a:lvl1pPr>
          </a:lstStyle>
          <a:p>
            <a:pPr>
              <a:defRPr/>
            </a:pPr>
            <a:endParaRPr lang="en-US"/>
          </a:p>
        </p:txBody>
      </p:sp>
      <p:sp>
        <p:nvSpPr>
          <p:cNvPr id="75779" name="Rectangle 3"/>
          <p:cNvSpPr>
            <a:spLocks noGrp="1" noChangeArrowheads="1"/>
          </p:cNvSpPr>
          <p:nvPr>
            <p:ph type="dt" sz="quarter" idx="1"/>
          </p:nvPr>
        </p:nvSpPr>
        <p:spPr bwMode="auto">
          <a:xfrm>
            <a:off x="4140200" y="0"/>
            <a:ext cx="3175000" cy="466725"/>
          </a:xfrm>
          <a:prstGeom prst="rect">
            <a:avLst/>
          </a:prstGeom>
          <a:noFill/>
          <a:ln w="9525">
            <a:noFill/>
            <a:miter lim="800000"/>
            <a:headEnd/>
            <a:tailEnd/>
          </a:ln>
          <a:effectLst/>
        </p:spPr>
        <p:txBody>
          <a:bodyPr vert="horz" wrap="square" lIns="97225" tIns="48624" rIns="97225" bIns="48624" numCol="1" anchor="t" anchorCtr="0" compatLnSpc="1">
            <a:prstTxWarp prst="textNoShape">
              <a:avLst/>
            </a:prstTxWarp>
          </a:bodyPr>
          <a:lstStyle>
            <a:lvl1pPr algn="r" defTabSz="974935">
              <a:defRPr sz="1900">
                <a:cs typeface="+mn-cs"/>
              </a:defRPr>
            </a:lvl1pPr>
          </a:lstStyle>
          <a:p>
            <a:pPr>
              <a:defRPr/>
            </a:pPr>
            <a:endParaRPr lang="en-US"/>
          </a:p>
        </p:txBody>
      </p:sp>
      <p:sp>
        <p:nvSpPr>
          <p:cNvPr id="75780" name="Rectangle 4"/>
          <p:cNvSpPr>
            <a:spLocks noGrp="1" noChangeArrowheads="1"/>
          </p:cNvSpPr>
          <p:nvPr>
            <p:ph type="ftr" sz="quarter" idx="2"/>
          </p:nvPr>
        </p:nvSpPr>
        <p:spPr bwMode="auto">
          <a:xfrm>
            <a:off x="0" y="9134475"/>
            <a:ext cx="4038600" cy="466725"/>
          </a:xfrm>
          <a:prstGeom prst="rect">
            <a:avLst/>
          </a:prstGeom>
          <a:noFill/>
          <a:ln w="9525">
            <a:noFill/>
            <a:miter lim="800000"/>
            <a:headEnd/>
            <a:tailEnd/>
          </a:ln>
          <a:effectLst/>
        </p:spPr>
        <p:txBody>
          <a:bodyPr vert="horz" wrap="square" lIns="97225" tIns="48624" rIns="97225" bIns="48624" numCol="1" anchor="b" anchorCtr="0" compatLnSpc="1">
            <a:prstTxWarp prst="textNoShape">
              <a:avLst/>
            </a:prstTxWarp>
          </a:bodyPr>
          <a:lstStyle>
            <a:lvl1pPr algn="l" defTabSz="974935">
              <a:defRPr sz="1900">
                <a:cs typeface="+mn-cs"/>
              </a:defRPr>
            </a:lvl1pPr>
          </a:lstStyle>
          <a:p>
            <a:pPr>
              <a:defRPr/>
            </a:pPr>
            <a:r>
              <a:rPr lang="en-US" sz="1400" smtClean="0">
                <a:latin typeface="Arial" panose="020B0604020202020204" pitchFamily="34" charset="0"/>
                <a:cs typeface="Arial" panose="020B0604020202020204" pitchFamily="34" charset="0"/>
              </a:rPr>
              <a:t>SMP Group Education PPT, 30-min: March 2015</a:t>
            </a:r>
            <a:endParaRPr lang="en-US" sz="1400" dirty="0">
              <a:latin typeface="Arial" panose="020B0604020202020204" pitchFamily="34" charset="0"/>
              <a:cs typeface="Arial" panose="020B0604020202020204" pitchFamily="34" charset="0"/>
            </a:endParaRPr>
          </a:p>
        </p:txBody>
      </p:sp>
      <p:sp>
        <p:nvSpPr>
          <p:cNvPr id="75781" name="Rectangle 5"/>
          <p:cNvSpPr>
            <a:spLocks noGrp="1" noChangeArrowheads="1"/>
          </p:cNvSpPr>
          <p:nvPr>
            <p:ph type="sldNum" sz="quarter" idx="3"/>
          </p:nvPr>
        </p:nvSpPr>
        <p:spPr bwMode="auto">
          <a:xfrm>
            <a:off x="4140200" y="9134475"/>
            <a:ext cx="3175000" cy="466725"/>
          </a:xfrm>
          <a:prstGeom prst="rect">
            <a:avLst/>
          </a:prstGeom>
          <a:noFill/>
          <a:ln w="9525">
            <a:noFill/>
            <a:miter lim="800000"/>
            <a:headEnd/>
            <a:tailEnd/>
          </a:ln>
          <a:effectLst/>
        </p:spPr>
        <p:txBody>
          <a:bodyPr vert="horz" wrap="square" lIns="97225" tIns="48624" rIns="97225" bIns="48624" numCol="1" anchor="b" anchorCtr="0" compatLnSpc="1">
            <a:prstTxWarp prst="textNoShape">
              <a:avLst/>
            </a:prstTxWarp>
          </a:bodyPr>
          <a:lstStyle>
            <a:lvl1pPr algn="r" defTabSz="974935">
              <a:defRPr sz="1900">
                <a:cs typeface="+mn-cs"/>
              </a:defRPr>
            </a:lvl1pPr>
          </a:lstStyle>
          <a:p>
            <a:pPr>
              <a:defRPr/>
            </a:pPr>
            <a:fld id="{33FF2C74-CEA7-4725-894D-987C35CAEEB3}" type="slidenum">
              <a:rPr lang="en-US"/>
              <a:pPr>
                <a:defRPr/>
              </a:pPr>
              <a:t>‹#›</a:t>
            </a:fld>
            <a:endParaRPr lang="en-US"/>
          </a:p>
        </p:txBody>
      </p:sp>
    </p:spTree>
    <p:extLst>
      <p:ext uri="{BB962C8B-B14F-4D97-AF65-F5344CB8AC3E}">
        <p14:creationId xmlns:p14="http://schemas.microsoft.com/office/powerpoint/2010/main" val="26178836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lvl1pPr algn="l">
              <a:defRPr sz="1300">
                <a:cs typeface="+mn-cs"/>
              </a:defRPr>
            </a:lvl1pPr>
          </a:lstStyle>
          <a:p>
            <a:pPr>
              <a:defRPr/>
            </a:pPr>
            <a:endParaRPr lang="en-US"/>
          </a:p>
        </p:txBody>
      </p:sp>
      <p:sp>
        <p:nvSpPr>
          <p:cNvPr id="8601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lvl1pPr algn="r">
              <a:defRPr sz="130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602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316" tIns="48158" rIns="96316" bIns="48158" numCol="1" anchor="b" anchorCtr="0" compatLnSpc="1">
            <a:prstTxWarp prst="textNoShape">
              <a:avLst/>
            </a:prstTxWarp>
          </a:bodyPr>
          <a:lstStyle>
            <a:lvl1pPr algn="r">
              <a:defRPr sz="1300">
                <a:cs typeface="+mn-cs"/>
              </a:defRPr>
            </a:lvl1pPr>
          </a:lstStyle>
          <a:p>
            <a:pPr>
              <a:defRPr/>
            </a:pPr>
            <a:fld id="{0E7129BC-6AB8-4EDB-B76C-DAD7CF1CBC5C}" type="slidenum">
              <a:rPr lang="en-US"/>
              <a:pPr>
                <a:defRPr/>
              </a:pPr>
              <a:t>‹#›</a:t>
            </a:fld>
            <a:endParaRPr lang="en-US"/>
          </a:p>
        </p:txBody>
      </p:sp>
      <p:sp>
        <p:nvSpPr>
          <p:cNvPr id="2" name="Footer Placeholder 1"/>
          <p:cNvSpPr>
            <a:spLocks noGrp="1"/>
          </p:cNvSpPr>
          <p:nvPr>
            <p:ph type="ftr" sz="quarter" idx="4"/>
          </p:nvPr>
        </p:nvSpPr>
        <p:spPr>
          <a:xfrm>
            <a:off x="0" y="9120188"/>
            <a:ext cx="3657600" cy="479425"/>
          </a:xfrm>
          <a:prstGeom prst="rect">
            <a:avLst/>
          </a:prstGeom>
        </p:spPr>
        <p:txBody>
          <a:bodyPr vert="horz" lIns="91440" tIns="45720" rIns="91440" bIns="45720" rtlCol="0" anchor="b"/>
          <a:lstStyle>
            <a:lvl1pPr algn="l">
              <a:defRPr sz="1200"/>
            </a:lvl1pPr>
          </a:lstStyle>
          <a:p>
            <a:r>
              <a:rPr lang="en-US" dirty="0" smtClean="0"/>
              <a:t>SMP Group Education PPT, 30-min: March 2015</a:t>
            </a:r>
            <a:endParaRPr lang="en-US" dirty="0"/>
          </a:p>
        </p:txBody>
      </p:sp>
    </p:spTree>
    <p:extLst>
      <p:ext uri="{BB962C8B-B14F-4D97-AF65-F5344CB8AC3E}">
        <p14:creationId xmlns:p14="http://schemas.microsoft.com/office/powerpoint/2010/main" val="266375398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ymedicare.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6CC137CF-BD06-4E11-9BE5-6609D98290E3}" type="slidenum">
              <a:rPr lang="en-US" sz="1300" smtClean="0"/>
              <a:pPr eaLnBrk="1" hangingPunct="1">
                <a:defRPr/>
              </a:pPr>
              <a:t>1</a:t>
            </a:fld>
            <a:endParaRPr lang="en-US" sz="1300" dirty="0" smtClean="0"/>
          </a:p>
        </p:txBody>
      </p:sp>
      <p:sp>
        <p:nvSpPr>
          <p:cNvPr id="41987" name="Rectangle 2"/>
          <p:cNvSpPr>
            <a:spLocks noGrp="1" noRot="1" noChangeAspect="1" noChangeArrowheads="1" noTextEdit="1"/>
          </p:cNvSpPr>
          <p:nvPr>
            <p:ph type="sldImg"/>
          </p:nvPr>
        </p:nvSpPr>
        <p:spPr>
          <a:xfrm>
            <a:off x="1254125" y="719138"/>
            <a:ext cx="4808538" cy="3605212"/>
          </a:xfrm>
          <a:ln/>
        </p:spPr>
      </p:sp>
      <p:sp>
        <p:nvSpPr>
          <p:cNvPr id="41988" name="Rectangle 3"/>
          <p:cNvSpPr>
            <a:spLocks noGrp="1" noChangeArrowheads="1"/>
          </p:cNvSpPr>
          <p:nvPr>
            <p:ph type="body" idx="1"/>
          </p:nvPr>
        </p:nvSpPr>
        <p:spPr>
          <a:xfrm>
            <a:off x="304800" y="4402138"/>
            <a:ext cx="6781800" cy="4894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i="1" dirty="0" smtClean="0">
                <a:solidFill>
                  <a:srgbClr val="000000"/>
                </a:solidFill>
                <a:latin typeface="Arial" charset="0"/>
                <a:cs typeface="Arial" charset="0"/>
              </a:rPr>
              <a:t>SMP Group Education PowerPoint Presentation, 30-minute version: Revised December 2017</a:t>
            </a:r>
          </a:p>
          <a:p>
            <a:pPr eaLnBrk="1" hangingPunct="1">
              <a:spcBef>
                <a:spcPct val="0"/>
              </a:spcBef>
            </a:pPr>
            <a:r>
              <a:rPr lang="en-US" altLang="en-US" sz="1100" i="1" dirty="0" smtClean="0">
                <a:latin typeface="Arial" charset="0"/>
                <a:cs typeface="Arial" charset="0"/>
              </a:rPr>
              <a:t>Notes that are in italics are meant as notes to the facilitator, not to be read aloud. Notes that are not in italics are meant to be read with the slide.  </a:t>
            </a:r>
          </a:p>
          <a:p>
            <a:pPr>
              <a:spcBef>
                <a:spcPct val="0"/>
              </a:spcBef>
            </a:pPr>
            <a:endParaRPr lang="en-US" altLang="en-US" sz="800" b="1" i="1" dirty="0" smtClean="0">
              <a:latin typeface="Arial" charset="0"/>
              <a:cs typeface="Arial" charset="0"/>
            </a:endParaRPr>
          </a:p>
          <a:p>
            <a:pPr eaLnBrk="1" fontAlgn="t">
              <a:spcBef>
                <a:spcPct val="0"/>
              </a:spcBef>
            </a:pPr>
            <a:r>
              <a:rPr lang="en-US" altLang="en-US" sz="1100" b="1" i="1" dirty="0" smtClean="0">
                <a:solidFill>
                  <a:srgbClr val="000000"/>
                </a:solidFill>
                <a:latin typeface="Arial" charset="0"/>
                <a:cs typeface="Arial" charset="0"/>
              </a:rPr>
              <a:t>Suggested Content &amp; Timing: 30-minute presentation </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Consequences of Fraud, Errors, and </a:t>
            </a:r>
            <a:r>
              <a:rPr lang="en-US" altLang="en-US" sz="1000" i="1" dirty="0" smtClean="0">
                <a:solidFill>
                  <a:srgbClr val="000000"/>
                </a:solidFill>
                <a:latin typeface="Arial" charset="0"/>
                <a:cs typeface="Arial" charset="0"/>
              </a:rPr>
              <a:t>Abuse: 4 </a:t>
            </a:r>
            <a:r>
              <a:rPr lang="en-US" altLang="en-US" sz="1000" i="1" dirty="0">
                <a:solidFill>
                  <a:srgbClr val="000000"/>
                </a:solidFill>
                <a:latin typeface="Arial" charset="0"/>
                <a:cs typeface="Arial" charset="0"/>
              </a:rPr>
              <a:t>minutes</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SMP Program and </a:t>
            </a:r>
            <a:r>
              <a:rPr lang="en-US" altLang="en-US" sz="1000" i="1" dirty="0" smtClean="0">
                <a:solidFill>
                  <a:srgbClr val="000000"/>
                </a:solidFill>
                <a:latin typeface="Arial" charset="0"/>
                <a:cs typeface="Arial" charset="0"/>
              </a:rPr>
              <a:t>Mission: 2 </a:t>
            </a:r>
            <a:r>
              <a:rPr lang="en-US" altLang="en-US" sz="1000" i="1" dirty="0">
                <a:solidFill>
                  <a:srgbClr val="000000"/>
                </a:solidFill>
                <a:latin typeface="Arial" charset="0"/>
                <a:cs typeface="Arial" charset="0"/>
              </a:rPr>
              <a:t>minutes</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Medicare </a:t>
            </a:r>
            <a:r>
              <a:rPr lang="en-US" altLang="en-US" sz="1000" i="1" dirty="0" smtClean="0">
                <a:solidFill>
                  <a:srgbClr val="000000"/>
                </a:solidFill>
                <a:latin typeface="Arial" charset="0"/>
                <a:cs typeface="Arial" charset="0"/>
              </a:rPr>
              <a:t>Overview: 7 </a:t>
            </a:r>
            <a:r>
              <a:rPr lang="en-US" altLang="en-US" sz="1000" i="1" dirty="0">
                <a:solidFill>
                  <a:srgbClr val="000000"/>
                </a:solidFill>
                <a:latin typeface="Arial" charset="0"/>
                <a:cs typeface="Arial" charset="0"/>
              </a:rPr>
              <a:t>minutes</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Medicare Fraud, Errors, and </a:t>
            </a:r>
            <a:r>
              <a:rPr lang="en-US" altLang="en-US" sz="1000" i="1" dirty="0" smtClean="0">
                <a:solidFill>
                  <a:srgbClr val="000000"/>
                </a:solidFill>
                <a:latin typeface="Arial" charset="0"/>
                <a:cs typeface="Arial" charset="0"/>
              </a:rPr>
              <a:t>Abuse: 4 </a:t>
            </a:r>
            <a:r>
              <a:rPr lang="en-US" altLang="en-US" sz="1000" i="1" dirty="0">
                <a:solidFill>
                  <a:srgbClr val="000000"/>
                </a:solidFill>
                <a:latin typeface="Arial" charset="0"/>
                <a:cs typeface="Arial" charset="0"/>
              </a:rPr>
              <a:t>minutes</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Examples of Fraud and Abuse (stories</a:t>
            </a:r>
            <a:r>
              <a:rPr lang="en-US" altLang="en-US" sz="1000" i="1" dirty="0" smtClean="0">
                <a:solidFill>
                  <a:srgbClr val="000000"/>
                </a:solidFill>
                <a:latin typeface="Arial" charset="0"/>
                <a:cs typeface="Arial" charset="0"/>
              </a:rPr>
              <a:t>): 2 </a:t>
            </a:r>
            <a:r>
              <a:rPr lang="en-US" altLang="en-US" sz="1000" i="1" dirty="0">
                <a:solidFill>
                  <a:srgbClr val="000000"/>
                </a:solidFill>
                <a:latin typeface="Arial" charset="0"/>
                <a:cs typeface="Arial" charset="0"/>
              </a:rPr>
              <a:t>minutes</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Protect, Detect, </a:t>
            </a:r>
            <a:r>
              <a:rPr lang="en-US" altLang="en-US" sz="1000" i="1" dirty="0" smtClean="0">
                <a:solidFill>
                  <a:srgbClr val="000000"/>
                </a:solidFill>
                <a:latin typeface="Arial" charset="0"/>
                <a:cs typeface="Arial" charset="0"/>
              </a:rPr>
              <a:t>Report: 7 </a:t>
            </a:r>
            <a:r>
              <a:rPr lang="en-US" altLang="en-US" sz="1000" i="1" dirty="0">
                <a:solidFill>
                  <a:srgbClr val="000000"/>
                </a:solidFill>
                <a:latin typeface="Arial" charset="0"/>
                <a:cs typeface="Arial" charset="0"/>
              </a:rPr>
              <a:t>minutes</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Volunteering with the </a:t>
            </a:r>
            <a:r>
              <a:rPr lang="en-US" altLang="en-US" sz="1000" i="1" dirty="0" smtClean="0">
                <a:solidFill>
                  <a:srgbClr val="000000"/>
                </a:solidFill>
                <a:latin typeface="Arial" charset="0"/>
                <a:cs typeface="Arial" charset="0"/>
              </a:rPr>
              <a:t>SMP: 1 </a:t>
            </a:r>
            <a:r>
              <a:rPr lang="en-US" altLang="en-US" sz="1000" i="1" dirty="0">
                <a:solidFill>
                  <a:srgbClr val="000000"/>
                </a:solidFill>
                <a:latin typeface="Arial" charset="0"/>
                <a:cs typeface="Arial" charset="0"/>
              </a:rPr>
              <a:t>minute</a:t>
            </a:r>
          </a:p>
          <a:p>
            <a:pPr marL="171450" indent="-171450" eaLnBrk="1" fontAlgn="t">
              <a:spcBef>
                <a:spcPct val="0"/>
              </a:spcBef>
              <a:buFont typeface="Arial" panose="020B0604020202020204" pitchFamily="34" charset="0"/>
              <a:buChar char="•"/>
            </a:pPr>
            <a:r>
              <a:rPr lang="en-US" altLang="en-US" sz="1000" i="1" dirty="0">
                <a:solidFill>
                  <a:srgbClr val="000000"/>
                </a:solidFill>
                <a:latin typeface="Arial" charset="0"/>
                <a:cs typeface="Arial" charset="0"/>
              </a:rPr>
              <a:t>Q&amp;A </a:t>
            </a:r>
            <a:r>
              <a:rPr lang="en-US" altLang="en-US" sz="1000" i="1" dirty="0" smtClean="0">
                <a:solidFill>
                  <a:srgbClr val="000000"/>
                </a:solidFill>
                <a:latin typeface="Arial" charset="0"/>
                <a:cs typeface="Arial" charset="0"/>
              </a:rPr>
              <a:t>Session: 3 minutes</a:t>
            </a:r>
          </a:p>
          <a:p>
            <a:pPr marL="171450" indent="-171450" eaLnBrk="1" fontAlgn="t">
              <a:spcBef>
                <a:spcPct val="0"/>
              </a:spcBef>
              <a:buFont typeface="Arial" panose="020B0604020202020204" pitchFamily="34" charset="0"/>
              <a:buChar char="•"/>
            </a:pPr>
            <a:endParaRPr lang="en-US" altLang="en-US" sz="1000" i="1" dirty="0" smtClean="0">
              <a:solidFill>
                <a:srgbClr val="000000"/>
              </a:solidFill>
              <a:latin typeface="Arial" charset="0"/>
              <a:cs typeface="Arial" charset="0"/>
            </a:endParaRPr>
          </a:p>
          <a:p>
            <a:pPr eaLnBrk="1" hangingPunct="1">
              <a:spcBef>
                <a:spcPct val="0"/>
              </a:spcBef>
            </a:pPr>
            <a:r>
              <a:rPr lang="en-US" altLang="en-US" sz="1000" b="1" i="1" dirty="0" smtClean="0">
                <a:latin typeface="Arial" charset="0"/>
                <a:cs typeface="Arial" charset="0"/>
              </a:rPr>
              <a:t>Publications to order from Fulfillment and bring to presentation:</a:t>
            </a:r>
          </a:p>
          <a:p>
            <a:pPr marL="171450" indent="-171450" eaLnBrk="1" hangingPunct="1">
              <a:spcBef>
                <a:spcPct val="0"/>
              </a:spcBef>
              <a:buFont typeface="Arial" panose="020B0604020202020204" pitchFamily="34" charset="0"/>
              <a:buChar char="•"/>
            </a:pPr>
            <a:r>
              <a:rPr lang="en-US" altLang="en-US" sz="1000" b="0" i="1" dirty="0" smtClean="0">
                <a:latin typeface="Arial" charset="0"/>
                <a:cs typeface="Arial" charset="0"/>
              </a:rPr>
              <a:t>Personal Health Care Journal,</a:t>
            </a:r>
            <a:r>
              <a:rPr lang="en-US" altLang="en-US" sz="1000" b="0" i="1" baseline="0" dirty="0" smtClean="0">
                <a:latin typeface="Arial" charset="0"/>
                <a:cs typeface="Arial" charset="0"/>
              </a:rPr>
              <a:t> SHP862</a:t>
            </a:r>
          </a:p>
          <a:p>
            <a:pPr marL="171450" indent="-171450" eaLnBrk="1" hangingPunct="1">
              <a:spcBef>
                <a:spcPct val="0"/>
              </a:spcBef>
              <a:buFont typeface="Arial" panose="020B0604020202020204" pitchFamily="34" charset="0"/>
              <a:buChar char="•"/>
            </a:pPr>
            <a:r>
              <a:rPr lang="en-US" altLang="en-US" sz="1000" b="0" i="1" baseline="0" dirty="0" smtClean="0">
                <a:latin typeface="Arial" charset="0"/>
                <a:cs typeface="Arial" charset="0"/>
              </a:rPr>
              <a:t>Stop Medicare fraud fact sheet, SHP 800</a:t>
            </a:r>
          </a:p>
          <a:p>
            <a:pPr marL="171450" indent="-171450" eaLnBrk="1" hangingPunct="1">
              <a:spcBef>
                <a:spcPct val="0"/>
              </a:spcBef>
              <a:buFont typeface="Arial" panose="020B0604020202020204" pitchFamily="34" charset="0"/>
              <a:buChar char="•"/>
            </a:pPr>
            <a:endParaRPr lang="en-US" altLang="en-US" sz="1000" b="0" i="1" baseline="0" dirty="0" smtClean="0">
              <a:latin typeface="Arial" charset="0"/>
              <a:cs typeface="Arial" charset="0"/>
            </a:endParaRPr>
          </a:p>
          <a:p>
            <a:pPr marL="0" indent="0" eaLnBrk="1" hangingPunct="1">
              <a:spcBef>
                <a:spcPct val="0"/>
              </a:spcBef>
              <a:buFont typeface="Arial" panose="020B0604020202020204" pitchFamily="34" charset="0"/>
              <a:buNone/>
            </a:pPr>
            <a:r>
              <a:rPr lang="en-US" altLang="en-US" sz="1000" b="1" i="1" baseline="0" dirty="0" smtClean="0">
                <a:latin typeface="Arial" charset="0"/>
                <a:cs typeface="Arial" charset="0"/>
              </a:rPr>
              <a:t>Order from SMP Resource Library</a:t>
            </a:r>
          </a:p>
          <a:p>
            <a:pPr marL="171450" indent="-171450" eaLnBrk="1" hangingPunct="1">
              <a:spcBef>
                <a:spcPct val="0"/>
              </a:spcBef>
              <a:buFont typeface="Arial" panose="020B0604020202020204" pitchFamily="34" charset="0"/>
              <a:buChar char="•"/>
            </a:pPr>
            <a:r>
              <a:rPr kumimoji="0" lang="en-US" altLang="en-US" sz="1000" b="0" i="1" u="none" strike="noStrike" kern="1200" cap="none" spc="0" normalizeH="0" baseline="0" noProof="0" dirty="0" smtClean="0">
                <a:ln>
                  <a:noFill/>
                </a:ln>
                <a:solidFill>
                  <a:srgbClr val="000000"/>
                </a:solidFill>
                <a:effectLst/>
                <a:uLnTx/>
                <a:uFillTx/>
                <a:latin typeface="Arial" charset="0"/>
                <a:ea typeface="+mn-ea"/>
                <a:cs typeface="Arial" charset="0"/>
              </a:rPr>
              <a:t>MSN Fact Sheet (you will need to sign in to www.smpresource.org)</a:t>
            </a:r>
            <a:endParaRPr lang="en-US" altLang="en-US" sz="1000" b="0" i="1" dirty="0" smtClean="0">
              <a:latin typeface="Arial" charset="0"/>
              <a:cs typeface="Arial" charset="0"/>
            </a:endParaRPr>
          </a:p>
          <a:p>
            <a:pPr eaLnBrk="1" hangingPunct="1">
              <a:spcBef>
                <a:spcPct val="0"/>
              </a:spcBef>
            </a:pPr>
            <a:endParaRPr lang="en-US" altLang="en-US" sz="800" i="1" dirty="0" smtClean="0">
              <a:latin typeface="Arial" charset="0"/>
              <a:cs typeface="Arial" charset="0"/>
            </a:endParaRPr>
          </a:p>
          <a:p>
            <a:pPr eaLnBrk="1" hangingPunct="1">
              <a:spcBef>
                <a:spcPct val="0"/>
              </a:spcBef>
            </a:pPr>
            <a:r>
              <a:rPr lang="en-US" altLang="en-US" sz="1100" b="1" i="1" dirty="0" smtClean="0">
                <a:latin typeface="Arial" charset="0"/>
                <a:cs typeface="Arial" charset="0"/>
              </a:rPr>
              <a:t>Tips</a:t>
            </a:r>
          </a:p>
          <a:p>
            <a:pPr eaLnBrk="1" hangingPunct="1">
              <a:spcBef>
                <a:spcPct val="0"/>
              </a:spcBef>
              <a:buFontTx/>
              <a:buChar char="•"/>
            </a:pPr>
            <a:r>
              <a:rPr lang="en-US" altLang="en-US" sz="1100" i="1" dirty="0" smtClean="0">
                <a:latin typeface="Arial" charset="0"/>
                <a:cs typeface="Arial" charset="0"/>
              </a:rPr>
              <a:t>If possible, have your partner organization introduce you.  </a:t>
            </a:r>
          </a:p>
          <a:p>
            <a:pPr eaLnBrk="1" hangingPunct="1">
              <a:spcBef>
                <a:spcPct val="0"/>
              </a:spcBef>
              <a:buFontTx/>
              <a:buChar char="•"/>
            </a:pPr>
            <a:r>
              <a:rPr lang="en-US" altLang="en-US" sz="1100" i="1" dirty="0" smtClean="0">
                <a:latin typeface="Arial" charset="0"/>
                <a:cs typeface="Arial" charset="0"/>
              </a:rPr>
              <a:t>Do something creative to get the audience’s attention right away, especially with shorter presentations. See the SMP Group Education Training Manual for suggestions and additional information. </a:t>
            </a:r>
          </a:p>
          <a:p>
            <a:pPr eaLnBrk="1" hangingPunct="1">
              <a:spcBef>
                <a:spcPct val="0"/>
              </a:spcBef>
            </a:pPr>
            <a:endParaRPr lang="en-US" altLang="en-US" sz="800" dirty="0" smtClean="0">
              <a:latin typeface="Arial" charset="0"/>
              <a:cs typeface="Arial" charset="0"/>
            </a:endParaRPr>
          </a:p>
          <a:p>
            <a:pPr eaLnBrk="1" hangingPunct="1">
              <a:spcBef>
                <a:spcPct val="0"/>
              </a:spcBef>
            </a:pPr>
            <a:r>
              <a:rPr lang="en-US" altLang="en-US" sz="1100" b="1" dirty="0" smtClean="0">
                <a:latin typeface="Arial" charset="0"/>
                <a:cs typeface="Arial" charset="0"/>
              </a:rPr>
              <a:t>Suggested Script</a:t>
            </a:r>
          </a:p>
          <a:p>
            <a:pPr eaLnBrk="1" hangingPunct="1">
              <a:spcBef>
                <a:spcPct val="0"/>
              </a:spcBef>
            </a:pPr>
            <a:r>
              <a:rPr lang="en-US" altLang="en-US" sz="1100" dirty="0" smtClean="0">
                <a:latin typeface="Arial" charset="0"/>
                <a:cs typeface="Arial" charset="0"/>
              </a:rPr>
              <a:t>Thank you for allowing me to take a few minutes of your time. My name is (name) and I am here with the (State) Senior Medicare Patrol program. In today’s presentation, I will talk to you about Medicare fraud and abuse, how they affect YOU, and how you can take charge to help prevent fraud and abuse in three easy steps: protect, detect, and report.</a:t>
            </a:r>
          </a:p>
        </p:txBody>
      </p:sp>
      <p:sp>
        <p:nvSpPr>
          <p:cNvPr id="3" name="Footer Placeholder 2"/>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93610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Arial" pitchFamily="34" charset="0"/>
                <a:cs typeface="Arial" pitchFamily="34" charset="0"/>
              </a:rPr>
              <a:t>Medicare Part B is also referred to as Medical Insurance.</a:t>
            </a:r>
          </a:p>
          <a:p>
            <a:pPr>
              <a:defRPr/>
            </a:pPr>
            <a:endParaRPr lang="en-US" dirty="0" smtClean="0">
              <a:latin typeface="Arial" pitchFamily="34" charset="0"/>
              <a:cs typeface="Arial" pitchFamily="34" charset="0"/>
            </a:endParaRPr>
          </a:p>
          <a:p>
            <a:pPr>
              <a:spcBef>
                <a:spcPct val="20000"/>
              </a:spcBef>
              <a:buClr>
                <a:srgbClr val="000066"/>
              </a:buClr>
              <a:buSzPct val="68000"/>
              <a:buFont typeface="Wingdings" pitchFamily="2" charset="2"/>
              <a:buNone/>
              <a:defRPr/>
            </a:pPr>
            <a:r>
              <a:rPr lang="en-US" kern="0" dirty="0" smtClean="0">
                <a:latin typeface="Arial" pitchFamily="34" charset="0"/>
                <a:cs typeface="Arial" pitchFamily="34" charset="0"/>
              </a:rPr>
              <a:t>Part B provides health care benefits that help cover the following services:</a:t>
            </a:r>
          </a:p>
          <a:p>
            <a:pPr marL="742950" lvl="1" indent="-285750">
              <a:spcBef>
                <a:spcPct val="20000"/>
              </a:spcBef>
              <a:buClr>
                <a:srgbClr val="000066"/>
              </a:buClr>
              <a:buSzPct val="68000"/>
              <a:buFont typeface="Wingdings" pitchFamily="2" charset="2"/>
              <a:buChar char="ü"/>
              <a:defRPr/>
            </a:pPr>
            <a:r>
              <a:rPr lang="en-US" kern="0" dirty="0" smtClean="0">
                <a:latin typeface="Arial" pitchFamily="34" charset="0"/>
                <a:cs typeface="Arial" pitchFamily="34" charset="0"/>
              </a:rPr>
              <a:t>Doctor services</a:t>
            </a:r>
          </a:p>
          <a:p>
            <a:pPr marL="742950" lvl="1" indent="-285750">
              <a:spcBef>
                <a:spcPct val="20000"/>
              </a:spcBef>
              <a:buClr>
                <a:srgbClr val="000066"/>
              </a:buClr>
              <a:buSzPct val="68000"/>
              <a:buFont typeface="Wingdings" pitchFamily="2" charset="2"/>
              <a:buChar char="ü"/>
              <a:defRPr/>
            </a:pPr>
            <a:r>
              <a:rPr lang="en-US" kern="0" dirty="0" smtClean="0">
                <a:latin typeface="Arial" pitchFamily="34" charset="0"/>
                <a:cs typeface="Arial" pitchFamily="34" charset="0"/>
              </a:rPr>
              <a:t>Durable medical equipment (DME)</a:t>
            </a:r>
          </a:p>
          <a:p>
            <a:pPr marL="742950" lvl="1" indent="-285750">
              <a:spcBef>
                <a:spcPct val="20000"/>
              </a:spcBef>
              <a:buClr>
                <a:srgbClr val="000066"/>
              </a:buClr>
              <a:buSzPct val="68000"/>
              <a:buFont typeface="Wingdings" pitchFamily="2" charset="2"/>
              <a:buChar char="ü"/>
              <a:defRPr/>
            </a:pPr>
            <a:r>
              <a:rPr lang="en-US" kern="0" dirty="0" smtClean="0">
                <a:latin typeface="Arial" pitchFamily="34" charset="0"/>
                <a:cs typeface="Arial" pitchFamily="34" charset="0"/>
              </a:rPr>
              <a:t>Home health care</a:t>
            </a:r>
          </a:p>
          <a:p>
            <a:pPr marL="742950" lvl="1" indent="-285750">
              <a:spcBef>
                <a:spcPct val="20000"/>
              </a:spcBef>
              <a:buClr>
                <a:srgbClr val="000066"/>
              </a:buClr>
              <a:buSzPct val="68000"/>
              <a:buFont typeface="Wingdings" pitchFamily="2" charset="2"/>
              <a:buChar char="ü"/>
              <a:defRPr/>
            </a:pPr>
            <a:r>
              <a:rPr lang="en-US" kern="0" dirty="0" smtClean="0">
                <a:latin typeface="Arial" pitchFamily="34" charset="0"/>
                <a:cs typeface="Arial" pitchFamily="34" charset="0"/>
              </a:rPr>
              <a:t>X-rays, lab services</a:t>
            </a:r>
          </a:p>
          <a:p>
            <a:pPr marL="742950" lvl="1" indent="-285750">
              <a:spcBef>
                <a:spcPct val="20000"/>
              </a:spcBef>
              <a:buClr>
                <a:srgbClr val="000066"/>
              </a:buClr>
              <a:buSzPct val="68000"/>
              <a:buFont typeface="Wingdings" pitchFamily="2" charset="2"/>
              <a:buChar char="ü"/>
              <a:defRPr/>
            </a:pPr>
            <a:r>
              <a:rPr lang="en-US" kern="0" dirty="0" smtClean="0">
                <a:latin typeface="Arial" pitchFamily="34" charset="0"/>
                <a:cs typeface="Arial" pitchFamily="34" charset="0"/>
              </a:rPr>
              <a:t>Outpatient hospital services</a:t>
            </a:r>
          </a:p>
          <a:p>
            <a:pPr marL="742950" lvl="1" indent="-285750">
              <a:spcBef>
                <a:spcPct val="20000"/>
              </a:spcBef>
              <a:buClr>
                <a:srgbClr val="000066"/>
              </a:buClr>
              <a:buSzPct val="68000"/>
              <a:buFont typeface="Wingdings" pitchFamily="2" charset="2"/>
              <a:buChar char="ü"/>
              <a:defRPr/>
            </a:pPr>
            <a:r>
              <a:rPr lang="en-US" kern="0" dirty="0" smtClean="0">
                <a:latin typeface="Arial" pitchFamily="34" charset="0"/>
                <a:cs typeface="Arial" pitchFamily="34" charset="0"/>
              </a:rPr>
              <a:t>Mental health services</a:t>
            </a:r>
          </a:p>
          <a:p>
            <a:pPr marL="742950" lvl="1" indent="-285750">
              <a:spcBef>
                <a:spcPct val="20000"/>
              </a:spcBef>
              <a:buClr>
                <a:srgbClr val="000066"/>
              </a:buClr>
              <a:buSzPct val="68000"/>
              <a:buFont typeface="Wingdings" pitchFamily="2" charset="2"/>
              <a:buChar char="ü"/>
              <a:defRPr/>
            </a:pPr>
            <a:r>
              <a:rPr lang="en-US" kern="0" dirty="0" smtClean="0">
                <a:latin typeface="Arial" pitchFamily="34" charset="0"/>
                <a:cs typeface="Arial" pitchFamily="34" charset="0"/>
              </a:rPr>
              <a:t>Most preventive health care services (“Welcome to Medicare” or yearly “Wellness” visits)</a:t>
            </a:r>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0BDE79B9-D40F-4BAB-A98C-6DEBAF16846C}" type="slidenum">
              <a:rPr lang="en-US" sz="1300" smtClean="0"/>
              <a:pPr eaLnBrk="1" hangingPunct="1">
                <a:defRPr/>
              </a:pPr>
              <a:t>10</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91592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Medicare Part C, more commonly called Medicare Advantage, is an alternative to Original Medicare when elected by a Medicare beneficiary. Medicare Advantage Plans are offered by private insurance companies that sign a contract with Medicare. Medicare Advantage Plans must provide all Medicare Part A and Part B benefits to plan members. Many offer benefits that Original Medicare doesn’t cover, such as routine hearing, vision, and dental care and </a:t>
            </a:r>
            <a:r>
              <a:rPr lang="en-US" altLang="en-US" dirty="0" err="1" smtClean="0">
                <a:latin typeface="Arial" charset="0"/>
                <a:cs typeface="Arial" charset="0"/>
              </a:rPr>
              <a:t>nonambulance</a:t>
            </a:r>
            <a:r>
              <a:rPr lang="en-US" altLang="en-US" dirty="0" smtClean="0">
                <a:latin typeface="Arial" charset="0"/>
                <a:cs typeface="Arial" charset="0"/>
              </a:rPr>
              <a:t> medical transportation services. Most Medicare Advantage Plans also include Medicare Part D prescription drug coverage. Beneficiaries are encouraged to compare plans prior to enrolling because coverage varies. A plan comparison tool is available on Medicare’s website: </a:t>
            </a:r>
            <a:r>
              <a:rPr lang="en-US" altLang="en-US" dirty="0" smtClean="0">
                <a:solidFill>
                  <a:srgbClr val="000000"/>
                </a:solidFill>
                <a:latin typeface="Arial" charset="0"/>
                <a:cs typeface="Arial" charset="0"/>
                <a:hlinkClick r:id="rId3"/>
              </a:rPr>
              <a:t>www.Medicare.gov</a:t>
            </a:r>
            <a:r>
              <a:rPr lang="en-US" altLang="en-US" dirty="0" smtClean="0">
                <a:solidFill>
                  <a:srgbClr val="000000"/>
                </a:solidFill>
                <a:latin typeface="Arial" charset="0"/>
                <a:cs typeface="Arial" charset="0"/>
              </a:rPr>
              <a:t>. </a:t>
            </a:r>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7A21A1A3-AF72-4B28-A6FA-BCAC4A28D788}" type="slidenum">
              <a:rPr lang="en-US" sz="1300" smtClean="0"/>
              <a:pPr eaLnBrk="1" hangingPunct="1">
                <a:defRPr/>
              </a:pPr>
              <a:t>11</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348865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Medicare Part D is also referred to as Medicare Prescription Drug Coverage. The Centers for Medicare &amp; Medicaid Services (CMS) contracts with private companies to offer Medicare Prescription Drug Plans to people with Medicare.</a:t>
            </a:r>
          </a:p>
          <a:p>
            <a:endParaRPr lang="en-US" altLang="en-US" dirty="0" smtClean="0">
              <a:latin typeface="Arial" charset="0"/>
              <a:cs typeface="Arial" charset="0"/>
            </a:endParaRPr>
          </a:p>
          <a:p>
            <a:r>
              <a:rPr lang="en-US" altLang="en-US" dirty="0" smtClean="0">
                <a:latin typeface="Arial" charset="0"/>
                <a:cs typeface="Arial" charset="0"/>
              </a:rPr>
              <a:t>Beneficiaries are encouraged to compare plans prior to enrolling because coverage varies. The drugs covered, copayment amounts, deductibles, and coverage in the gap or "donut hole" differ from plan to plan. A plan comparison tool is available on the Medicare website: </a:t>
            </a:r>
            <a:r>
              <a:rPr lang="en-US" altLang="en-US" dirty="0" smtClean="0">
                <a:latin typeface="Arial" charset="0"/>
                <a:cs typeface="Arial" charset="0"/>
                <a:hlinkClick r:id="rId3"/>
              </a:rPr>
              <a:t>www.Medicare.gov</a:t>
            </a:r>
            <a:r>
              <a:rPr lang="en-US" altLang="en-US" dirty="0" smtClean="0">
                <a:latin typeface="Arial" charset="0"/>
                <a:cs typeface="Arial" charset="0"/>
              </a:rPr>
              <a:t>. </a:t>
            </a:r>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48DC448F-7DF3-456F-A1B8-4C36CFA3538B}" type="slidenum">
              <a:rPr lang="en-US" sz="1300" smtClean="0"/>
              <a:pPr eaLnBrk="1" hangingPunct="1">
                <a:defRPr/>
              </a:pPr>
              <a:t>12</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368383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Now that we’ve learned a little bit about Medicare, let’s look at Medicare fraud. </a:t>
            </a:r>
          </a:p>
          <a:p>
            <a:r>
              <a:rPr lang="en-US" altLang="en-US" dirty="0" smtClean="0">
                <a:latin typeface="Arial" charset="0"/>
                <a:cs typeface="Arial" charset="0"/>
              </a:rPr>
              <a:t>Medicare fraud involves intentionally billing Medicare for services that were not received, or billing for a service at a higher rate than is actually justified.</a:t>
            </a: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91CBEE41-8B64-4811-B2CB-93337468347F}" type="slidenum">
              <a:rPr lang="en-US" sz="1300" smtClean="0"/>
              <a:pPr eaLnBrk="1" hangingPunct="1">
                <a:defRPr/>
              </a:pPr>
              <a:t>13</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51697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Arial" pitchFamily="34" charset="0"/>
                <a:cs typeface="Arial" pitchFamily="34" charset="0"/>
              </a:rPr>
              <a:t>Next, what is Medicare abuse?</a:t>
            </a:r>
          </a:p>
          <a:p>
            <a:pPr>
              <a:defRPr/>
            </a:pPr>
            <a:r>
              <a:rPr lang="en-US" kern="0" dirty="0" smtClean="0">
                <a:latin typeface="Arial" pitchFamily="34" charset="0"/>
                <a:cs typeface="Arial" pitchFamily="34" charset="0"/>
              </a:rPr>
              <a:t>Medicare abuse occurs when providers supply services or products that are not medically necessary or that do not meet professional standards. Medicare fraud and abuse are very similar and many times overlap.</a:t>
            </a:r>
          </a:p>
          <a:p>
            <a:pPr>
              <a:defRPr/>
            </a:pPr>
            <a:endParaRPr lang="en-US" kern="0" dirty="0" smtClean="0">
              <a:latin typeface="Arial" pitchFamily="34" charset="0"/>
              <a:cs typeface="Arial" pitchFamily="34" charset="0"/>
            </a:endParaRPr>
          </a:p>
          <a:p>
            <a:pPr>
              <a:defRPr/>
            </a:pPr>
            <a:endParaRPr lang="en-US" dirty="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562A549C-23D1-40C2-931B-EDAC493A1E49}" type="slidenum">
              <a:rPr lang="en-US" sz="1300" smtClean="0"/>
              <a:pPr eaLnBrk="1" hangingPunct="1">
                <a:defRPr/>
              </a:pPr>
              <a:t>14</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223931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Here are some examples of fraud and abuse:</a:t>
            </a:r>
          </a:p>
          <a:p>
            <a:pPr>
              <a:buFontTx/>
              <a:buChar char="•"/>
            </a:pPr>
            <a:r>
              <a:rPr lang="en-US" altLang="en-US" dirty="0" smtClean="0">
                <a:latin typeface="Arial" charset="0"/>
                <a:cs typeface="Arial" charset="0"/>
              </a:rPr>
              <a:t>Billing for services, supplies, or equipment that were not provided</a:t>
            </a:r>
          </a:p>
          <a:p>
            <a:pPr>
              <a:buFontTx/>
              <a:buChar char="•"/>
            </a:pPr>
            <a:r>
              <a:rPr lang="en-US" altLang="en-US" dirty="0" smtClean="0">
                <a:latin typeface="Arial" charset="0"/>
                <a:cs typeface="Arial" charset="0"/>
              </a:rPr>
              <a:t>Billing for excessive medical supplies</a:t>
            </a:r>
          </a:p>
          <a:p>
            <a:pPr>
              <a:buFontTx/>
              <a:buChar char="•"/>
            </a:pPr>
            <a:r>
              <a:rPr lang="en-US" altLang="en-US" dirty="0" smtClean="0">
                <a:latin typeface="Arial" charset="0"/>
                <a:cs typeface="Arial" charset="0"/>
              </a:rPr>
              <a:t>Obtaining or giving Medicare number for “free” services; treat any offer of free services in exchange for your Medicare or health care identification number with caution</a:t>
            </a:r>
          </a:p>
          <a:p>
            <a:pPr>
              <a:buFontTx/>
              <a:buChar char="•"/>
            </a:pPr>
            <a:r>
              <a:rPr lang="en-US" altLang="en-US" dirty="0" smtClean="0">
                <a:latin typeface="Arial" charset="0"/>
                <a:cs typeface="Arial" charset="0"/>
              </a:rPr>
              <a:t>Improper coding to obtain a higher payment</a:t>
            </a:r>
          </a:p>
          <a:p>
            <a:pPr>
              <a:buFontTx/>
              <a:buChar char="•"/>
            </a:pPr>
            <a:r>
              <a:rPr lang="en-US" altLang="en-US" dirty="0" smtClean="0">
                <a:latin typeface="Arial" charset="0"/>
                <a:cs typeface="Arial" charset="0"/>
              </a:rPr>
              <a:t>Unneeded or excessive x‐rays and lab tests</a:t>
            </a:r>
          </a:p>
          <a:p>
            <a:pPr>
              <a:buFontTx/>
              <a:buChar char="•"/>
            </a:pPr>
            <a:r>
              <a:rPr lang="en-US" altLang="en-US" dirty="0" smtClean="0">
                <a:latin typeface="Arial" charset="0"/>
                <a:cs typeface="Arial" charset="0"/>
              </a:rPr>
              <a:t>Claims for services that are not medically necessary</a:t>
            </a:r>
          </a:p>
          <a:p>
            <a:pPr>
              <a:buFontTx/>
              <a:buChar char="•"/>
            </a:pPr>
            <a:r>
              <a:rPr lang="en-US" altLang="en-US" dirty="0" smtClean="0">
                <a:latin typeface="Arial" charset="0"/>
                <a:cs typeface="Arial" charset="0"/>
              </a:rPr>
              <a:t>Using another person’s Medicare number, or letting someone else use your number, to obtain medical care, supplies, or equipment</a:t>
            </a:r>
            <a:endParaRPr lang="en-US" altLang="en-US" dirty="0" smtClean="0"/>
          </a:p>
          <a:p>
            <a:endParaRPr lang="en-US" altLang="en-US" dirty="0" smtClean="0"/>
          </a:p>
        </p:txBody>
      </p:sp>
      <p:sp>
        <p:nvSpPr>
          <p:cNvPr id="297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53FBDB18-0D2E-488F-9744-8EC8CA8D99E3}" type="slidenum">
              <a:rPr lang="en-US" sz="1300" smtClean="0"/>
              <a:pPr eaLnBrk="1" hangingPunct="1">
                <a:defRPr/>
              </a:pPr>
              <a:t>15</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20083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some examples of what Con artists are doing – though they often change tactics so</a:t>
            </a:r>
            <a:r>
              <a:rPr lang="en-US" baseline="0" dirty="0" smtClean="0"/>
              <a:t> by the time you see this there may be more </a:t>
            </a:r>
            <a:r>
              <a:rPr lang="en-US" baseline="0" smtClean="0"/>
              <a:t>COVID-19 related scams</a:t>
            </a:r>
            <a:r>
              <a:rPr lang="en-US" smtClean="0"/>
              <a:t>.</a:t>
            </a:r>
            <a:r>
              <a:rPr lang="en-US" baseline="0" smtClean="0"/>
              <a:t> </a:t>
            </a:r>
            <a:endParaRPr lang="en-US" baseline="0" dirty="0" smtClean="0"/>
          </a:p>
          <a:p>
            <a:endParaRPr lang="en-US" baseline="0" dirty="0" smtClean="0"/>
          </a:p>
          <a:p>
            <a:r>
              <a:rPr lang="en-US" dirty="0" smtClean="0"/>
              <a:t>Some scammers are</a:t>
            </a:r>
            <a:r>
              <a:rPr lang="en-US" baseline="0" dirty="0" smtClean="0"/>
              <a:t> calling and offering free coronavirus test.  Others are offering Protective equipment, hand-sanitizers and other high-demand items that people are clamoring for during this pandemic.</a:t>
            </a:r>
          </a:p>
          <a:p>
            <a:endParaRPr lang="en-US" baseline="0" dirty="0" smtClean="0"/>
          </a:p>
          <a:p>
            <a:r>
              <a:rPr lang="en-US" baseline="0" dirty="0" smtClean="0"/>
              <a:t>Scammers are offering free Coronavirus tests and testing kits.</a:t>
            </a:r>
            <a:endParaRPr lang="en-US" dirty="0" smtClean="0"/>
          </a:p>
          <a:p>
            <a:endParaRPr lang="en-US" dirty="0" smtClean="0"/>
          </a:p>
          <a:p>
            <a:r>
              <a:rPr lang="en-US" baseline="0" dirty="0" smtClean="0"/>
              <a:t>Lately con artists are using email and text messages to let people know they’ve been in contact with someone that tested positive.  All the recipient needs to do is click on a link.  Then that link can infect your device or laptop, steal emails.</a:t>
            </a:r>
          </a:p>
          <a:p>
            <a:endParaRPr lang="en-US" baseline="0" dirty="0" smtClean="0"/>
          </a:p>
          <a:p>
            <a:r>
              <a:rPr lang="en-US" baseline="0" dirty="0" smtClean="0"/>
              <a:t> </a:t>
            </a:r>
            <a:endParaRPr lang="en-US" dirty="0" smtClean="0"/>
          </a:p>
          <a:p>
            <a:r>
              <a:rPr lang="en-US" dirty="0" smtClean="0"/>
              <a:t>Be wary and never give out your personal,</a:t>
            </a:r>
            <a:r>
              <a:rPr lang="en-US" baseline="0" dirty="0" smtClean="0"/>
              <a:t> financial or confidential information to someone you don’t know.  Do not click on links that may be from someone you do not know.</a:t>
            </a:r>
          </a:p>
          <a:p>
            <a:endParaRPr lang="en-US" baseline="0" dirty="0" smtClean="0"/>
          </a:p>
          <a:p>
            <a:r>
              <a:rPr lang="en-US" dirty="0" smtClean="0"/>
              <a:t>And regarding those free coronavirus tests and free vaccines, at </a:t>
            </a:r>
            <a:r>
              <a:rPr lang="en-US" baseline="0" dirty="0" smtClean="0"/>
              <a:t>this time there is no FDA approved coronavirus vaccine or cure for COVID 19.</a:t>
            </a:r>
          </a:p>
          <a:p>
            <a:endParaRPr lang="en-US" baseline="0" dirty="0" smtClean="0"/>
          </a:p>
        </p:txBody>
      </p:sp>
      <p:sp>
        <p:nvSpPr>
          <p:cNvPr id="4" name="Slide Number Placeholder 3"/>
          <p:cNvSpPr>
            <a:spLocks noGrp="1"/>
          </p:cNvSpPr>
          <p:nvPr>
            <p:ph type="sldNum" sz="quarter" idx="10"/>
          </p:nvPr>
        </p:nvSpPr>
        <p:spPr/>
        <p:txBody>
          <a:bodyPr/>
          <a:lstStyle/>
          <a:p>
            <a:pPr>
              <a:defRPr/>
            </a:pPr>
            <a:fld id="{0E7129BC-6AB8-4EDB-B76C-DAD7CF1CBC5C}" type="slidenum">
              <a:rPr lang="en-US" smtClean="0"/>
              <a:pPr>
                <a:defRPr/>
              </a:pPr>
              <a:t>16</a:t>
            </a:fld>
            <a:endParaRPr lang="en-US"/>
          </a:p>
        </p:txBody>
      </p:sp>
      <p:sp>
        <p:nvSpPr>
          <p:cNvPr id="5" name="Footer Placeholder 4"/>
          <p:cNvSpPr>
            <a:spLocks noGrp="1"/>
          </p:cNvSpPr>
          <p:nvPr>
            <p:ph type="ftr" sz="quarter" idx="11"/>
          </p:nvPr>
        </p:nvSpPr>
        <p:spPr/>
        <p:txBody>
          <a:bodyPr/>
          <a:lstStyle/>
          <a:p>
            <a:r>
              <a:rPr lang="en-US" smtClean="0"/>
              <a:t>SMP Group Education PPT, 10-min: March 2015</a:t>
            </a:r>
            <a:endParaRPr lang="en-US" dirty="0"/>
          </a:p>
        </p:txBody>
      </p:sp>
    </p:spTree>
    <p:extLst>
      <p:ext uri="{BB962C8B-B14F-4D97-AF65-F5344CB8AC3E}">
        <p14:creationId xmlns:p14="http://schemas.microsoft.com/office/powerpoint/2010/main" val="3220476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 cautious of all calls, texts, emails, letters or visitors selling COVID-19 test kits or anything related to COVID.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Ultimately what all the scam artists are trying to do is to separate you from your Medicare number and/or your credit card number and/or your personal information.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E7129BC-6AB8-4EDB-B76C-DAD7CF1CBC5C}" type="slidenum">
              <a:rPr lang="en-US" smtClean="0"/>
              <a:pPr>
                <a:defRPr/>
              </a:pPr>
              <a:t>17</a:t>
            </a:fld>
            <a:endParaRPr lang="en-US"/>
          </a:p>
        </p:txBody>
      </p:sp>
      <p:sp>
        <p:nvSpPr>
          <p:cNvPr id="5" name="Footer Placeholder 4"/>
          <p:cNvSpPr>
            <a:spLocks noGrp="1"/>
          </p:cNvSpPr>
          <p:nvPr>
            <p:ph type="ftr" sz="quarter" idx="11"/>
          </p:nvPr>
        </p:nvSpPr>
        <p:spPr/>
        <p:txBody>
          <a:bodyPr/>
          <a:lstStyle/>
          <a:p>
            <a:r>
              <a:rPr lang="en-US" smtClean="0"/>
              <a:t>SMP Group Education PPT, 10-min: March 2015</a:t>
            </a:r>
            <a:endParaRPr lang="en-US" dirty="0"/>
          </a:p>
        </p:txBody>
      </p:sp>
    </p:spTree>
    <p:extLst>
      <p:ext uri="{BB962C8B-B14F-4D97-AF65-F5344CB8AC3E}">
        <p14:creationId xmlns:p14="http://schemas.microsoft.com/office/powerpoint/2010/main" val="4288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In addition to fraud and abuse, it’s also important to consider errors. Providing and billing for health care services involves many of complicated steps, which may lead to errors. Most Medicare payment errors are simply mistakes and are not the result of physicians, providers, or suppliers trying to take advantage of the Medicare system. </a:t>
            </a:r>
          </a:p>
          <a:p>
            <a:endParaRPr lang="en-US" altLang="en-US" dirty="0" smtClean="0">
              <a:latin typeface="Arial" charset="0"/>
              <a:cs typeface="Arial" charset="0"/>
            </a:endParaRPr>
          </a:p>
          <a:p>
            <a:r>
              <a:rPr lang="en-US" altLang="en-US" dirty="0" smtClean="0">
                <a:latin typeface="Arial" charset="0"/>
                <a:cs typeface="Arial" charset="0"/>
              </a:rPr>
              <a:t>Sometimes what may seem like a simple error can turn out to be fraud or abuse, and what might appear to be fraud or abuse can be a simple error. Only a review and investigation of the issue will determine whether it is an error, fraud, or abuse.</a:t>
            </a:r>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8BA25D93-AC37-452D-A3E4-D80C5A65F579}" type="slidenum">
              <a:rPr lang="en-US" sz="1300" smtClean="0"/>
              <a:pPr eaLnBrk="1" hangingPunct="1">
                <a:defRPr/>
              </a:pPr>
              <a:t>18</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201405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smtClean="0">
                <a:latin typeface="Arial" charset="0"/>
                <a:cs typeface="Arial" charset="0"/>
              </a:rPr>
              <a:t>Share this real life fraud case:</a:t>
            </a:r>
          </a:p>
          <a:p>
            <a:pPr eaLnBrk="1" hangingPunct="1"/>
            <a:endParaRPr lang="en-US" altLang="en-US" b="1" i="1" dirty="0" smtClean="0">
              <a:latin typeface="Arial" charset="0"/>
              <a:cs typeface="Arial" charset="0"/>
            </a:endParaRPr>
          </a:p>
          <a:p>
            <a:r>
              <a:rPr lang="en-US" dirty="0" smtClean="0"/>
              <a:t>A Seattle doctor accused of turning in phony Medicare claims that included reports of nursing-home visits to patients who were dead says he will plead guilty.</a:t>
            </a:r>
          </a:p>
          <a:p>
            <a:r>
              <a:rPr lang="en-US" dirty="0" smtClean="0"/>
              <a:t>John C. Chen was charged in North Dakota federal court with six counts, including health-care fraud and false statements related to health care. The charges carried a combined maximum penalty of 45 years in prison.</a:t>
            </a:r>
          </a:p>
          <a:p>
            <a:endParaRPr lang="en-US" dirty="0" smtClean="0"/>
          </a:p>
          <a:p>
            <a:r>
              <a:rPr lang="en-US" dirty="0" smtClean="0"/>
              <a:t>The case was heard in North Dakota because Fargo-based </a:t>
            </a:r>
            <a:r>
              <a:rPr lang="en-US" dirty="0" err="1" smtClean="0"/>
              <a:t>Noridian</a:t>
            </a:r>
            <a:r>
              <a:rPr lang="en-US" dirty="0" smtClean="0"/>
              <a:t> Healthcare Solutions processes and pays Medicare Part B claims in Washington state. Medicare Part B helps to pay for certain physician and outpatient services. </a:t>
            </a:r>
          </a:p>
          <a:p>
            <a:endParaRPr lang="en-US" dirty="0" smtClean="0"/>
          </a:p>
          <a:p>
            <a:r>
              <a:rPr lang="en-US" dirty="0" smtClean="0"/>
              <a:t>Authorities said Chen submitted 673 claims for medical services in the Seattle-Tacoma area from 2007 through 2010, when he was out of the country. Another 212 claims were filed between April 2007 and July 2012 for nursing-home visits that never took place, according to court documents.</a:t>
            </a:r>
          </a:p>
          <a:p>
            <a:endParaRPr lang="en-US" dirty="0" smtClean="0"/>
          </a:p>
          <a:p>
            <a:r>
              <a:rPr lang="en-US" dirty="0" smtClean="0"/>
              <a:t>It’s not clear how many claims Chen submitted for services he said he performed on certain dates after patients had died.</a:t>
            </a:r>
          </a:p>
          <a:p>
            <a:endParaRPr lang="en-US" dirty="0" smtClean="0"/>
          </a:p>
          <a:p>
            <a:r>
              <a:rPr lang="en-US" dirty="0" smtClean="0"/>
              <a:t>Doctors are allowed to bill Medicare for evaluation and management services provided to patients in skilled nursing facilities, but they must be deemed “medically necessary” and the doctor must personally document the need for services in the patient’s medical record. The indictment said Chen failed to keep accurate notes of patient records.</a:t>
            </a:r>
          </a:p>
          <a:p>
            <a:endParaRPr lang="en-US" dirty="0" smtClean="0"/>
          </a:p>
          <a:p>
            <a:r>
              <a:rPr lang="en-US" dirty="0" smtClean="0"/>
              <a:t>The government asked Chen to pay back any losses and forfeit all property and proceeds he gained as a result of the scheme. </a:t>
            </a:r>
            <a:r>
              <a:rPr lang="en-US" smtClean="0"/>
              <a:t>Those damages were</a:t>
            </a:r>
            <a:r>
              <a:rPr lang="en-US" baseline="0" smtClean="0"/>
              <a:t> not </a:t>
            </a:r>
            <a:r>
              <a:rPr lang="en-US" smtClean="0"/>
              <a:t>specified.</a:t>
            </a:r>
            <a:endParaRPr lang="en-US" dirty="0" smtClean="0"/>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B3295FC7-6236-4FA5-890F-6AD64F45B17F}" type="slidenum">
              <a:rPr lang="en-US" sz="1300" smtClean="0"/>
              <a:pPr eaLnBrk="1" hangingPunct="1">
                <a:defRPr/>
              </a:pPr>
              <a:t>19</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57245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charset="0"/>
                <a:cs typeface="Arial" charset="0"/>
              </a:rPr>
              <a:t>Suggested audience interaction to introduce this slide – ask the audience: </a:t>
            </a:r>
          </a:p>
          <a:p>
            <a:r>
              <a:rPr lang="en-US" altLang="en-US" dirty="0" smtClean="0">
                <a:latin typeface="Arial" charset="0"/>
                <a:cs typeface="Arial" charset="0"/>
              </a:rPr>
              <a:t>How many of you are Medicare beneficiaries? </a:t>
            </a:r>
            <a:r>
              <a:rPr lang="en-US" altLang="en-US" i="1" dirty="0" smtClean="0">
                <a:latin typeface="Arial" charset="0"/>
                <a:cs typeface="Arial" charset="0"/>
              </a:rPr>
              <a:t>(raise hands)</a:t>
            </a:r>
          </a:p>
          <a:p>
            <a:r>
              <a:rPr lang="en-US" altLang="en-US" i="0" dirty="0" smtClean="0">
                <a:latin typeface="Arial" charset="0"/>
                <a:cs typeface="Arial" charset="0"/>
              </a:rPr>
              <a:t>How many of you are caregivers? </a:t>
            </a:r>
            <a:r>
              <a:rPr lang="en-US" altLang="en-US" i="1" dirty="0" smtClean="0">
                <a:latin typeface="Arial" charset="0"/>
                <a:cs typeface="Arial" charset="0"/>
              </a:rPr>
              <a:t>(raise hands)</a:t>
            </a:r>
          </a:p>
          <a:p>
            <a:r>
              <a:rPr lang="en-US" altLang="en-US" dirty="0" smtClean="0">
                <a:latin typeface="Arial" charset="0"/>
                <a:cs typeface="Arial" charset="0"/>
              </a:rPr>
              <a:t>How many of you pay taxes? </a:t>
            </a:r>
            <a:r>
              <a:rPr lang="en-US" altLang="en-US" i="1" dirty="0" smtClean="0">
                <a:latin typeface="Arial" charset="0"/>
                <a:cs typeface="Arial" charset="0"/>
              </a:rPr>
              <a:t>(raise hands)</a:t>
            </a:r>
          </a:p>
          <a:p>
            <a:endParaRPr lang="en-US" altLang="en-US" b="1" dirty="0" smtClean="0">
              <a:latin typeface="Arial" charset="0"/>
              <a:cs typeface="Arial" charset="0"/>
            </a:endParaRPr>
          </a:p>
          <a:p>
            <a:r>
              <a:rPr lang="en-US" altLang="en-US" dirty="0" smtClean="0">
                <a:latin typeface="Arial" charset="0"/>
                <a:cs typeface="Arial" charset="0"/>
              </a:rPr>
              <a:t>You might be wondering, why should I care about Medicare fraud? Well, Medicare fraud, errors, and abuse affect everyone!</a:t>
            </a:r>
          </a:p>
          <a:p>
            <a:endParaRPr lang="en-US" altLang="en-US" dirty="0" smtClean="0">
              <a:latin typeface="Arial" charset="0"/>
              <a:cs typeface="Arial" charset="0"/>
            </a:endParaRPr>
          </a:p>
          <a:p>
            <a:pPr>
              <a:buFontTx/>
              <a:buChar char="•"/>
            </a:pPr>
            <a:r>
              <a:rPr lang="en-US" altLang="en-US" dirty="0" smtClean="0">
                <a:latin typeface="Arial" charset="0"/>
                <a:cs typeface="Arial" charset="0"/>
              </a:rPr>
              <a:t>Each year, Medicare loses BILLIONS of taxpayer dollars to improper claims.</a:t>
            </a:r>
          </a:p>
          <a:p>
            <a:pPr>
              <a:buFontTx/>
              <a:buChar char="•"/>
            </a:pPr>
            <a:r>
              <a:rPr lang="en-US" altLang="en-US" dirty="0" smtClean="0">
                <a:latin typeface="Arial" charset="0"/>
                <a:cs typeface="Arial" charset="0"/>
              </a:rPr>
              <a:t>This puts the Medicare trust fund at risk for everyone and affects the future of the Medicare program.</a:t>
            </a:r>
          </a:p>
          <a:p>
            <a:pPr eaLnBrk="1" hangingPunct="1">
              <a:lnSpc>
                <a:spcPct val="80000"/>
              </a:lnSpc>
            </a:pPr>
            <a:endParaRPr lang="en-US" altLang="en-US" dirty="0" smtClean="0">
              <a:latin typeface="Arial" charset="0"/>
              <a:cs typeface="Arial" charset="0"/>
            </a:endParaRPr>
          </a:p>
          <a:p>
            <a:r>
              <a:rPr lang="en-US" altLang="en-US" dirty="0" smtClean="0">
                <a:latin typeface="Arial" charset="0"/>
                <a:cs typeface="Arial" charset="0"/>
              </a:rPr>
              <a:t>Medicare fraud, errors, and abuse also affect current Medicare beneficiaries because they result in higher Medicare premiums and waste money that could be used to increase and improve health care services.</a:t>
            </a:r>
          </a:p>
          <a:p>
            <a:endParaRPr lang="en-US" altLang="en-US" dirty="0" smtClean="0">
              <a:latin typeface="Arial" charset="0"/>
              <a:cs typeface="Arial"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6C5EEC1-409E-491A-BA17-3E5DDF314176}" type="slidenum">
              <a:rPr lang="en-US" sz="1300" smtClean="0"/>
              <a:pPr eaLnBrk="1" hangingPunct="1">
                <a:defRPr/>
              </a:pPr>
              <a:t>2</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3182055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So, what can YOU do to take charge and help prevent Medicare fraud, errors, and abuse? I am here to tell you how in three easy steps: protect, detect, and report. </a:t>
            </a:r>
          </a:p>
          <a:p>
            <a:endParaRPr lang="en-US" altLang="en-US" dirty="0" smtClean="0"/>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4C5F4B1-7D5E-4BC8-B298-302729A85624}" type="slidenum">
              <a:rPr lang="en-US" sz="1300" smtClean="0"/>
              <a:pPr eaLnBrk="1" hangingPunct="1">
                <a:defRPr/>
              </a:pPr>
              <a:t>20</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54344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First, protect yourself and your loved ones from Medicare fraud and abuse!</a:t>
            </a:r>
          </a:p>
          <a:p>
            <a:pPr>
              <a:buFontTx/>
              <a:buChar char="•"/>
            </a:pPr>
            <a:r>
              <a:rPr lang="en-US" altLang="en-US" dirty="0" smtClean="0">
                <a:latin typeface="Arial" charset="0"/>
                <a:cs typeface="Arial" charset="0"/>
              </a:rPr>
              <a:t>Do treat your Medicare and Social Security cards and numbers like your credit card. Don't give out your Medicare number except to your doctor or other Medicare provider. Don’t carry your Medicare card unless you will need it. Only take it to doctors’ appointments, visits to your hospital or clinic, or trips to the pharmacy.</a:t>
            </a:r>
          </a:p>
          <a:p>
            <a:pPr>
              <a:buFontTx/>
              <a:buChar char="•"/>
            </a:pPr>
            <a:r>
              <a:rPr lang="en-US" altLang="en-US" dirty="0" smtClean="0">
                <a:latin typeface="Arial" charset="0"/>
                <a:cs typeface="Arial" charset="0"/>
              </a:rPr>
              <a:t>Do watch out for identity theft. Scam artists will not only use your Medicare number to defraud the Medicare system, but this is also one way that people can steal your identity, since your Social Security number is typically included in your Medicare number! </a:t>
            </a:r>
          </a:p>
          <a:p>
            <a:pPr>
              <a:buFontTx/>
              <a:buChar char="•"/>
            </a:pPr>
            <a:r>
              <a:rPr lang="en-US" altLang="en-US" dirty="0" smtClean="0">
                <a:latin typeface="Arial" charset="0"/>
                <a:cs typeface="Arial" charset="0"/>
              </a:rPr>
              <a:t>Do be aware that Medicare doesn’t call or visit to sell you anything. However, Medicare does now require their contractors to contact beneficiaries from time to time, so make sure to be vigilant. Keep in mind that you don’t have to talk to anyone who calls you or shows up at your door who you do not trust…Medicare contractors will understand. </a:t>
            </a:r>
          </a:p>
          <a:p>
            <a:pPr>
              <a:buFontTx/>
              <a:buChar char="•"/>
            </a:pPr>
            <a:r>
              <a:rPr lang="en-US" altLang="en-US" dirty="0" smtClean="0">
                <a:latin typeface="Arial" charset="0"/>
                <a:cs typeface="Arial" charset="0"/>
              </a:rPr>
              <a:t>Do be cautious of offers for “free” medical services. If it sounds too good to be true, it probably is!</a:t>
            </a:r>
          </a:p>
          <a:p>
            <a:pPr>
              <a:buFontTx/>
              <a:buChar char="•"/>
            </a:pPr>
            <a:r>
              <a:rPr lang="en-US" altLang="en-US" dirty="0" smtClean="0">
                <a:latin typeface="Arial" charset="0"/>
                <a:cs typeface="Arial" charset="0"/>
              </a:rPr>
              <a:t>Do pass it on! Share this information with friends and family members who might not already know how to prevent Medicare fraud and abuse. </a:t>
            </a: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2A6C8FA-30A1-45E3-9A29-10F519E7A4C4}" type="slidenum">
              <a:rPr lang="en-US" altLang="en-US" sz="1300" smtClean="0"/>
              <a:pPr eaLnBrk="1" hangingPunct="1">
                <a:spcBef>
                  <a:spcPct val="0"/>
                </a:spcBef>
                <a:defRPr/>
              </a:pPr>
              <a:t>21</a:t>
            </a:fld>
            <a:endParaRPr lang="en-US" alt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3499892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057D3A57-D863-4EE0-84B9-CC996D52DB5E}" type="slidenum">
              <a:rPr lang="en-US" sz="1300" smtClean="0"/>
              <a:pPr eaLnBrk="1" hangingPunct="1">
                <a:defRPr/>
              </a:pPr>
              <a:t>22</a:t>
            </a:fld>
            <a:endParaRPr lang="en-US" sz="13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Second, detect Medicare fraud and abuse:  </a:t>
            </a:r>
          </a:p>
          <a:p>
            <a:r>
              <a:rPr lang="en-US" altLang="en-US" dirty="0" smtClean="0">
                <a:latin typeface="Arial" charset="0"/>
                <a:cs typeface="Arial" charset="0"/>
              </a:rPr>
              <a:t>Even when you do everything right, there is a chance that you could be a target of health care fraud. There are many ways that your personal information can be used without your permission.</a:t>
            </a:r>
          </a:p>
          <a:p>
            <a:pPr>
              <a:buFontTx/>
              <a:buChar char="•"/>
            </a:pPr>
            <a:r>
              <a:rPr lang="en-US" altLang="en-US" dirty="0" smtClean="0">
                <a:latin typeface="Arial" charset="0"/>
                <a:cs typeface="Arial" charset="0"/>
              </a:rPr>
              <a:t>Always review your Medicare Summary Notice and Explanation of Benefits for mistakes.</a:t>
            </a:r>
          </a:p>
          <a:p>
            <a:pPr>
              <a:buFontTx/>
              <a:buChar char="•"/>
            </a:pPr>
            <a:r>
              <a:rPr lang="en-US" altLang="en-US" dirty="0" smtClean="0">
                <a:latin typeface="Arial" charset="0"/>
                <a:cs typeface="Arial" charset="0"/>
              </a:rPr>
              <a:t>Look for three things on your billing statements:</a:t>
            </a:r>
          </a:p>
          <a:p>
            <a:r>
              <a:rPr lang="en-US" altLang="en-US" dirty="0" smtClean="0">
                <a:latin typeface="Arial" charset="0"/>
                <a:cs typeface="Arial" charset="0"/>
              </a:rPr>
              <a:t>1. Charges for something you didn’t receive</a:t>
            </a:r>
          </a:p>
          <a:p>
            <a:r>
              <a:rPr lang="en-US" altLang="en-US" dirty="0" smtClean="0">
                <a:latin typeface="Arial" charset="0"/>
                <a:cs typeface="Arial" charset="0"/>
              </a:rPr>
              <a:t>2. Billing for the same thing twice, and </a:t>
            </a:r>
          </a:p>
          <a:p>
            <a:r>
              <a:rPr lang="en-US" altLang="en-US" dirty="0" smtClean="0">
                <a:latin typeface="Arial" charset="0"/>
                <a:cs typeface="Arial" charset="0"/>
              </a:rPr>
              <a:t>3. Services that were not ordered by your doctor</a:t>
            </a:r>
          </a:p>
          <a:p>
            <a:endParaRPr lang="en-US" altLang="en-US" dirty="0" smtClean="0">
              <a:latin typeface="Arial" charset="0"/>
              <a:cs typeface="Arial" charset="0"/>
            </a:endParaRPr>
          </a:p>
          <a:p>
            <a:r>
              <a:rPr lang="en-US" altLang="en-US" b="1" i="1" dirty="0" smtClean="0">
                <a:latin typeface="Arial" charset="0"/>
                <a:cs typeface="Arial" charset="0"/>
              </a:rPr>
              <a:t>Suggested Handout:</a:t>
            </a:r>
            <a:r>
              <a:rPr lang="en-US" altLang="en-US" i="1" dirty="0" smtClean="0">
                <a:latin typeface="Arial" charset="0"/>
                <a:cs typeface="Arial" charset="0"/>
              </a:rPr>
              <a:t> </a:t>
            </a:r>
            <a:r>
              <a:rPr lang="en-US" altLang="en-US" b="1" i="1" dirty="0" smtClean="0">
                <a:latin typeface="Arial" charset="0"/>
                <a:cs typeface="Arial" charset="0"/>
              </a:rPr>
              <a:t>MSN Fact Sheet </a:t>
            </a:r>
            <a:r>
              <a:rPr lang="en-US" altLang="en-US" b="0" i="1" dirty="0" smtClean="0">
                <a:latin typeface="Arial" charset="0"/>
                <a:cs typeface="Arial" charset="0"/>
              </a:rPr>
              <a:t>(available in multiple languages)</a:t>
            </a:r>
          </a:p>
          <a:p>
            <a:r>
              <a:rPr lang="en-US" altLang="en-US" i="1" dirty="0" smtClean="0">
                <a:latin typeface="Arial" charset="0"/>
                <a:cs typeface="Arial" charset="0"/>
              </a:rPr>
              <a:t>www.smpresource.org &gt; Resources for SMPs &gt; SMP Resource Library</a:t>
            </a:r>
          </a:p>
          <a:p>
            <a:endParaRPr lang="en-US" altLang="en-US" i="1" dirty="0" smtClean="0">
              <a:latin typeface="Arial" charset="0"/>
              <a:cs typeface="Arial" charset="0"/>
            </a:endParaRPr>
          </a:p>
          <a:p>
            <a:r>
              <a:rPr lang="en-US" altLang="en-US" b="1" i="1" dirty="0" smtClean="0">
                <a:latin typeface="Arial" charset="0"/>
                <a:cs typeface="Arial" charset="0"/>
              </a:rPr>
              <a:t>Tip: </a:t>
            </a:r>
            <a:r>
              <a:rPr lang="en-US" altLang="en-US" i="1" dirty="0" smtClean="0">
                <a:latin typeface="Arial" charset="0"/>
                <a:cs typeface="Arial" charset="0"/>
              </a:rPr>
              <a:t>If you have time, hand out the MSN Fact Sheet and review it with the group. Explain how to use your MSN to detect fraud, errors, and abuse, and review the information to look for in each type of statement.</a:t>
            </a:r>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00100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Medicare Summary Notices are typically sent on a quarterly basis. To better detect potential issues, you can access your Medicare information online! </a:t>
            </a:r>
            <a:r>
              <a:rPr lang="en-US" altLang="en-US" dirty="0" smtClean="0">
                <a:latin typeface="Arial" charset="0"/>
                <a:cs typeface="Arial" charset="0"/>
                <a:hlinkClick r:id="rId3"/>
              </a:rPr>
              <a:t>www.MyMedicare.gov</a:t>
            </a:r>
            <a:r>
              <a:rPr lang="en-US" altLang="en-US" dirty="0" smtClean="0">
                <a:latin typeface="Arial" charset="0"/>
                <a:cs typeface="Arial" charset="0"/>
              </a:rPr>
              <a:t> is a helpful tool for beneficiaries to view their most recent MSNs, track claims made on their behalf, and check payment status. Once you register, access to your current Medicare account is available 24 hours a day.</a:t>
            </a:r>
          </a:p>
          <a:p>
            <a:endParaRPr lang="en-US" altLang="en-US" dirty="0" smtClean="0">
              <a:latin typeface="Arial" charset="0"/>
              <a:cs typeface="Arial" charset="0"/>
            </a:endParaRPr>
          </a:p>
          <a:p>
            <a:r>
              <a:rPr lang="en-US" altLang="en-US" dirty="0" smtClean="0">
                <a:latin typeface="Arial" charset="0"/>
                <a:cs typeface="Arial" charset="0"/>
              </a:rPr>
              <a:t>At MyMedicare.gov, you can also:</a:t>
            </a:r>
          </a:p>
          <a:p>
            <a:pPr marL="171450" indent="-171450" hangingPunct="1">
              <a:buFont typeface="Arial" panose="020B0604020202020204" pitchFamily="34" charset="0"/>
              <a:buChar char="•"/>
            </a:pPr>
            <a:r>
              <a:rPr lang="en-US" altLang="en-US" dirty="0" smtClean="0">
                <a:latin typeface="Arial" charset="0"/>
                <a:cs typeface="Arial" charset="0"/>
              </a:rPr>
              <a:t>Check Part B deductible status</a:t>
            </a:r>
          </a:p>
          <a:p>
            <a:pPr marL="171450" indent="-171450" hangingPunct="1">
              <a:buFont typeface="Arial" panose="020B0604020202020204" pitchFamily="34" charset="0"/>
              <a:buChar char="•"/>
            </a:pPr>
            <a:r>
              <a:rPr lang="en-US" altLang="en-US" dirty="0" smtClean="0">
                <a:latin typeface="Arial" charset="0"/>
                <a:cs typeface="Arial" charset="0"/>
              </a:rPr>
              <a:t>View eligibility information</a:t>
            </a:r>
          </a:p>
          <a:p>
            <a:pPr marL="171450" indent="-171450" hangingPunct="1">
              <a:buFont typeface="Arial" panose="020B0604020202020204" pitchFamily="34" charset="0"/>
              <a:buChar char="•"/>
            </a:pPr>
            <a:r>
              <a:rPr lang="en-US" altLang="en-US" dirty="0" smtClean="0">
                <a:latin typeface="Arial" charset="0"/>
                <a:cs typeface="Arial" charset="0"/>
              </a:rPr>
              <a:t>Track available preventive services</a:t>
            </a:r>
          </a:p>
          <a:p>
            <a:pPr marL="171450" indent="-171450" hangingPunct="1">
              <a:buFont typeface="Arial" panose="020B0604020202020204" pitchFamily="34" charset="0"/>
              <a:buChar char="•"/>
            </a:pPr>
            <a:r>
              <a:rPr lang="en-US" altLang="en-US" dirty="0" smtClean="0">
                <a:latin typeface="Arial" charset="0"/>
                <a:cs typeface="Arial" charset="0"/>
              </a:rPr>
              <a:t>Find Medicare health or prescription drug plans</a:t>
            </a:r>
          </a:p>
          <a:p>
            <a:pPr marL="171450" indent="-171450" hangingPunct="1">
              <a:buFont typeface="Arial" panose="020B0604020202020204" pitchFamily="34" charset="0"/>
              <a:buChar char="•"/>
            </a:pPr>
            <a:r>
              <a:rPr lang="en-US" altLang="en-US" dirty="0" smtClean="0">
                <a:latin typeface="Arial" charset="0"/>
                <a:cs typeface="Arial" charset="0"/>
              </a:rPr>
              <a:t>Access Part D plan claims information </a:t>
            </a:r>
          </a:p>
          <a:p>
            <a:pPr hangingPunct="1"/>
            <a:endParaRPr lang="en-US" altLang="en-US" dirty="0" smtClean="0">
              <a:latin typeface="Arial" charset="0"/>
              <a:cs typeface="Arial" charset="0"/>
            </a:endParaRPr>
          </a:p>
          <a:p>
            <a:pPr hangingPunct="1"/>
            <a:r>
              <a:rPr lang="en-US" altLang="en-US" dirty="0" smtClean="0">
                <a:latin typeface="Arial" charset="0"/>
                <a:cs typeface="Arial" charset="0"/>
              </a:rPr>
              <a:t>MyMedicare.gov has the potential to serve as a valuable, real-time tool in combating fraud and abuse. If you have Medicare and access to a computer, this might be a good option for you.</a:t>
            </a: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3CC2EBA8-E5C1-4D33-9282-38E11DF9097D}" type="slidenum">
              <a:rPr lang="en-US" sz="1300" smtClean="0"/>
              <a:pPr eaLnBrk="1" hangingPunct="1">
                <a:defRPr/>
              </a:pPr>
              <a:t>23</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680797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457200" y="4419600"/>
            <a:ext cx="6629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Another way to help detect fraud, errors, and abuse is by using</a:t>
            </a:r>
            <a:r>
              <a:rPr lang="en-US" altLang="en-US" baseline="0" dirty="0" smtClean="0">
                <a:latin typeface="Arial" charset="0"/>
                <a:cs typeface="Arial" charset="0"/>
              </a:rPr>
              <a:t> a calendar or a </a:t>
            </a:r>
            <a:r>
              <a:rPr lang="en-US" altLang="en-US" dirty="0" smtClean="0">
                <a:latin typeface="Arial" charset="0"/>
                <a:cs typeface="Arial" charset="0"/>
              </a:rPr>
              <a:t>Personal Health Care Journal. </a:t>
            </a:r>
            <a:r>
              <a:rPr lang="en-US" altLang="en-US" b="1" i="1" dirty="0" smtClean="0">
                <a:latin typeface="Arial" charset="0"/>
                <a:cs typeface="Arial" charset="0"/>
              </a:rPr>
              <a:t>(NOTE</a:t>
            </a:r>
            <a:r>
              <a:rPr lang="en-US" altLang="en-US" b="1" i="1" baseline="0" dirty="0" smtClean="0">
                <a:latin typeface="Arial" charset="0"/>
                <a:cs typeface="Arial" charset="0"/>
              </a:rPr>
              <a:t> TO PRESENTER:  Make them available to participants.)</a:t>
            </a:r>
            <a:endParaRPr lang="en-US" altLang="en-US" b="1" i="1" dirty="0" smtClean="0">
              <a:latin typeface="Arial" charset="0"/>
              <a:cs typeface="Arial" charset="0"/>
            </a:endParaRPr>
          </a:p>
          <a:p>
            <a:pPr>
              <a:buFontTx/>
              <a:buChar char="•"/>
            </a:pPr>
            <a:r>
              <a:rPr lang="en-US" altLang="en-US" dirty="0" smtClean="0">
                <a:latin typeface="Arial" charset="0"/>
                <a:cs typeface="Arial" charset="0"/>
              </a:rPr>
              <a:t>Record doctor visits, tests, and procedures in your personal health care journal and/or calendar, and take your journal with you to all of your appointments.</a:t>
            </a:r>
          </a:p>
          <a:p>
            <a:pPr>
              <a:buFontTx/>
              <a:buChar char="•"/>
            </a:pPr>
            <a:r>
              <a:rPr lang="en-US" altLang="en-US" dirty="0" smtClean="0">
                <a:latin typeface="Arial" charset="0"/>
                <a:cs typeface="Arial" charset="0"/>
              </a:rPr>
              <a:t>Directions for using the Personal Health Care Journal are provided in the front of the journal and include a short list of questions you may want to ask yourself before your health care appointment.</a:t>
            </a:r>
            <a:r>
              <a:rPr lang="en-US" altLang="en-US" baseline="0" dirty="0" smtClean="0">
                <a:latin typeface="Arial" charset="0"/>
                <a:cs typeface="Arial" charset="0"/>
              </a:rPr>
              <a:t> F</a:t>
            </a:r>
            <a:r>
              <a:rPr lang="en-US" altLang="en-US" dirty="0" smtClean="0">
                <a:latin typeface="Arial" charset="0"/>
                <a:cs typeface="Arial" charset="0"/>
              </a:rPr>
              <a:t>or example:</a:t>
            </a:r>
          </a:p>
          <a:p>
            <a:pPr lvl="1">
              <a:buFontTx/>
              <a:buChar char="•"/>
            </a:pPr>
            <a:r>
              <a:rPr lang="en-US" altLang="en-US" dirty="0" smtClean="0">
                <a:latin typeface="Arial" charset="0"/>
                <a:cs typeface="Arial" charset="0"/>
              </a:rPr>
              <a:t>Is this appointment going to be covered by Medicare or my other insurance?</a:t>
            </a:r>
          </a:p>
          <a:p>
            <a:pPr lvl="1">
              <a:buFontTx/>
              <a:buChar char="•"/>
            </a:pPr>
            <a:r>
              <a:rPr lang="en-US" altLang="en-US" dirty="0" smtClean="0">
                <a:latin typeface="Arial" charset="0"/>
                <a:cs typeface="Arial" charset="0"/>
              </a:rPr>
              <a:t>What are my symptoms? When did they start? What makes them better or worse?</a:t>
            </a:r>
          </a:p>
          <a:p>
            <a:pPr lvl="1">
              <a:buFontTx/>
              <a:buChar char="•"/>
            </a:pPr>
            <a:r>
              <a:rPr lang="en-US" altLang="en-US" dirty="0" smtClean="0">
                <a:latin typeface="Arial" charset="0"/>
                <a:cs typeface="Arial" charset="0"/>
              </a:rPr>
              <a:t>What over-the-counter or prescription medications am I taking?</a:t>
            </a:r>
          </a:p>
          <a:p>
            <a:pPr>
              <a:buFontTx/>
              <a:buChar char="•"/>
            </a:pPr>
            <a:r>
              <a:rPr lang="en-US" altLang="en-US" dirty="0" smtClean="0">
                <a:latin typeface="Arial" charset="0"/>
                <a:cs typeface="Arial" charset="0"/>
              </a:rPr>
              <a:t>Write down the answer to these questions, as well as what happens during your visit, in your journal.</a:t>
            </a:r>
          </a:p>
          <a:p>
            <a:pPr marL="171450" indent="-171450">
              <a:buFont typeface="Arial" panose="020B0604020202020204" pitchFamily="34" charset="0"/>
              <a:buChar char="•"/>
            </a:pPr>
            <a:r>
              <a:rPr lang="en-US" altLang="en-US" dirty="0" smtClean="0">
                <a:latin typeface="Arial" charset="0"/>
                <a:cs typeface="Arial" charset="0"/>
              </a:rPr>
              <a:t>Later, c</a:t>
            </a:r>
            <a:r>
              <a:rPr lang="en-US" altLang="en-US" sz="1200" dirty="0" smtClean="0">
                <a:solidFill>
                  <a:srgbClr val="000000"/>
                </a:solidFill>
                <a:latin typeface="Arial" charset="0"/>
                <a:cs typeface="Arial" charset="0"/>
              </a:rPr>
              <a:t>ompare your Medicare Summary Notices and other statements to your calendar or personal health care journal along with prescription drug receipts to make sure they are correct.</a:t>
            </a:r>
          </a:p>
          <a:p>
            <a:endParaRPr lang="en-US" altLang="en-US" sz="400" dirty="0" smtClean="0">
              <a:latin typeface="Arial" charset="0"/>
              <a:cs typeface="Arial" charset="0"/>
            </a:endParaRPr>
          </a:p>
          <a:p>
            <a:r>
              <a:rPr lang="en-US" altLang="en-US" b="1" i="1" dirty="0" smtClean="0">
                <a:latin typeface="Arial" charset="0"/>
                <a:cs typeface="Arial" charset="0"/>
              </a:rPr>
              <a:t>Suggested Handout</a:t>
            </a:r>
            <a:r>
              <a:rPr lang="en-US" altLang="en-US" i="1" dirty="0" smtClean="0">
                <a:latin typeface="Arial" charset="0"/>
                <a:cs typeface="Arial" charset="0"/>
              </a:rPr>
              <a:t>: </a:t>
            </a:r>
            <a:r>
              <a:rPr lang="en-US" altLang="en-US" b="1" i="1" dirty="0" smtClean="0">
                <a:latin typeface="Arial" charset="0"/>
                <a:cs typeface="Arial" charset="0"/>
              </a:rPr>
              <a:t>Personal Health Care Journal </a:t>
            </a:r>
            <a:r>
              <a:rPr lang="en-US" altLang="en-US" i="1" dirty="0" smtClean="0">
                <a:latin typeface="Arial" charset="0"/>
                <a:cs typeface="Arial" charset="0"/>
              </a:rPr>
              <a:t>(For</a:t>
            </a:r>
            <a:r>
              <a:rPr lang="en-US" altLang="en-US" i="1" baseline="0" dirty="0" smtClean="0">
                <a:latin typeface="Arial" charset="0"/>
                <a:cs typeface="Arial" charset="0"/>
              </a:rPr>
              <a:t> English, order through SHIBA’s fulfillment center. For other </a:t>
            </a:r>
            <a:r>
              <a:rPr lang="en-US" altLang="en-US" i="1" dirty="0" smtClean="0">
                <a:latin typeface="Arial" charset="0"/>
                <a:cs typeface="Arial" charset="0"/>
              </a:rPr>
              <a:t>languages, order through:</a:t>
            </a:r>
            <a:r>
              <a:rPr lang="en-US" altLang="en-US" i="1" baseline="0" dirty="0" smtClean="0">
                <a:latin typeface="Arial" charset="0"/>
                <a:cs typeface="Arial" charset="0"/>
              </a:rPr>
              <a:t>  </a:t>
            </a:r>
            <a:r>
              <a:rPr lang="en-US" altLang="en-US" i="1" dirty="0" smtClean="0">
                <a:latin typeface="Arial" charset="0"/>
                <a:cs typeface="Arial" charset="0"/>
              </a:rPr>
              <a:t>www.smpresource.org &gt; Resources for SMPs &gt; SMP Resource Library</a:t>
            </a:r>
            <a:endParaRPr lang="en-US" altLang="en-US" sz="1000" i="1" dirty="0" smtClean="0">
              <a:latin typeface="Arial" charset="0"/>
              <a:cs typeface="Arial" charset="0"/>
            </a:endParaRPr>
          </a:p>
          <a:p>
            <a:endParaRPr lang="en-US" altLang="en-US" i="1" dirty="0" smtClean="0">
              <a:latin typeface="Arial" charset="0"/>
              <a:cs typeface="Arial" charset="0"/>
            </a:endParaRPr>
          </a:p>
          <a:p>
            <a:r>
              <a:rPr lang="en-US" altLang="en-US" b="1" i="1" dirty="0" smtClean="0">
                <a:latin typeface="Arial" charset="0"/>
                <a:cs typeface="Arial" charset="0"/>
              </a:rPr>
              <a:t>Tip: </a:t>
            </a:r>
            <a:r>
              <a:rPr lang="en-US" altLang="en-US" i="1" dirty="0" smtClean="0">
                <a:latin typeface="Arial" charset="0"/>
                <a:cs typeface="Arial" charset="0"/>
              </a:rPr>
              <a:t>If you have time, hand out the Personal Health Care Journal and review it with the group. Point out the instructions in the front of the PHCJ and explain how to use it to track health care visits and what types of questions to consider at each appointment.</a:t>
            </a:r>
          </a:p>
          <a:p>
            <a:endParaRPr lang="en-US" altLang="en-US" dirty="0" smtClean="0">
              <a:latin typeface="Arial" charset="0"/>
              <a:cs typeface="Arial" charset="0"/>
            </a:endParaRPr>
          </a:p>
          <a:p>
            <a:endParaRPr lang="en-US" altLang="en-US" dirty="0" smtClean="0">
              <a:latin typeface="Arial" charset="0"/>
              <a:cs typeface="Arial" charset="0"/>
            </a:endParaRP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BC5B57DC-E8BC-43BB-974C-356955A42ACF}" type="slidenum">
              <a:rPr lang="en-US" sz="1300" smtClean="0"/>
              <a:pPr eaLnBrk="1" hangingPunct="1">
                <a:defRPr/>
              </a:pPr>
              <a:t>24</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69040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49CE3010-5422-4C80-8820-857362388208}" type="slidenum">
              <a:rPr lang="en-US" sz="1300" smtClean="0"/>
              <a:pPr eaLnBrk="1" hangingPunct="1">
                <a:defRPr/>
              </a:pPr>
              <a:t>25</a:t>
            </a:fld>
            <a:endParaRPr lang="en-US" sz="13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Third, if you detect or suspect fraud or abuse, report it. You will protect other people from becoming victims and help to save your Medicare benefits. Here are the steps you should take to report your concerns:</a:t>
            </a:r>
          </a:p>
          <a:p>
            <a:pPr eaLnBrk="1" hangingPunct="1">
              <a:buFontTx/>
              <a:buChar char="•"/>
            </a:pPr>
            <a:r>
              <a:rPr lang="en-US" altLang="en-US" dirty="0" smtClean="0">
                <a:latin typeface="Arial" charset="0"/>
                <a:cs typeface="Arial" charset="0"/>
              </a:rPr>
              <a:t>First, if you have questions about information on your Medicare Summary Notice (known as your MSN) or Explanation of Benefits (called an EOB), call your provider or plan to find out if it was an error that they can correct without taking any further action. </a:t>
            </a:r>
          </a:p>
          <a:p>
            <a:pPr eaLnBrk="1" hangingPunct="1">
              <a:buFontTx/>
              <a:buChar char="•"/>
            </a:pPr>
            <a:r>
              <a:rPr lang="en-US" altLang="en-US" dirty="0" smtClean="0">
                <a:latin typeface="Arial" charset="0"/>
                <a:cs typeface="Arial" charset="0"/>
              </a:rPr>
              <a:t>If you are not satisfied with the response you get</a:t>
            </a:r>
            <a:r>
              <a:rPr lang="en-US" altLang="en-US" baseline="0" dirty="0" smtClean="0">
                <a:latin typeface="Arial" charset="0"/>
                <a:cs typeface="Arial" charset="0"/>
              </a:rPr>
              <a:t> </a:t>
            </a:r>
            <a:r>
              <a:rPr lang="en-US" altLang="en-US" dirty="0" smtClean="0">
                <a:latin typeface="Arial" charset="0"/>
                <a:cs typeface="Arial" charset="0"/>
              </a:rPr>
              <a:t>or are not comfortable calling your provider or plan, gather all of the facts that you can about your situation.</a:t>
            </a:r>
          </a:p>
          <a:p>
            <a:pPr eaLnBrk="1" hangingPunct="1">
              <a:buFontTx/>
              <a:buChar char="•"/>
            </a:pPr>
            <a:r>
              <a:rPr lang="en-US" altLang="en-US" dirty="0" smtClean="0">
                <a:latin typeface="Arial" charset="0"/>
                <a:cs typeface="Arial" charset="0"/>
              </a:rPr>
              <a:t>Make sure you have your MSN or EOB and any other supporting documentation that shows the possible fraud or abuse. </a:t>
            </a:r>
          </a:p>
          <a:p>
            <a:pPr eaLnBrk="1" hangingPunct="1">
              <a:buFontTx/>
              <a:buChar char="•"/>
            </a:pPr>
            <a:r>
              <a:rPr lang="en-US" altLang="en-US" dirty="0" smtClean="0">
                <a:latin typeface="Arial" charset="0"/>
                <a:cs typeface="Arial" charset="0"/>
              </a:rPr>
              <a:t>Then, contact your SMP if you need help.</a:t>
            </a:r>
          </a:p>
          <a:p>
            <a:pPr eaLnBrk="1" hangingPunct="1">
              <a:buFontTx/>
              <a:buChar char="•"/>
            </a:pPr>
            <a:r>
              <a:rPr lang="en-US" altLang="en-US" dirty="0" smtClean="0">
                <a:latin typeface="Arial" charset="0"/>
                <a:cs typeface="Arial" charset="0"/>
              </a:rPr>
              <a:t>Please keep in mind that services provided by your SMP are free and confidential.</a:t>
            </a:r>
          </a:p>
          <a:p>
            <a:pPr eaLnBrk="1" hangingPunct="1"/>
            <a:endParaRPr lang="en-US" altLang="en-US" dirty="0" smtClean="0">
              <a:latin typeface="Arial" charset="0"/>
              <a:cs typeface="Arial" charset="0"/>
            </a:endParaRPr>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48249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Remember how YOU can take charge and help prevent Medicare fraud, errors, and abuse</a:t>
            </a:r>
            <a:r>
              <a:rPr lang="en-US" altLang="en-US" baseline="0" dirty="0" smtClean="0">
                <a:latin typeface="Arial" charset="0"/>
                <a:cs typeface="Arial" charset="0"/>
              </a:rPr>
              <a:t> </a:t>
            </a:r>
            <a:r>
              <a:rPr lang="en-US" altLang="en-US" dirty="0" smtClean="0">
                <a:latin typeface="Arial" charset="0"/>
                <a:cs typeface="Arial" charset="0"/>
              </a:rPr>
              <a:t>in three easy steps: protect, detect, and report! And remember to take what you know and “pass it on” to friends and loved ones who might not be as familiar with this information. </a:t>
            </a:r>
          </a:p>
          <a:p>
            <a:endParaRPr lang="en-US" altLang="en-US" dirty="0" smtClean="0"/>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4C5F4B1-7D5E-4BC8-B298-302729A85624}" type="slidenum">
              <a:rPr lang="en-US" sz="1300" smtClean="0"/>
              <a:pPr eaLnBrk="1" hangingPunct="1">
                <a:defRPr/>
              </a:pPr>
              <a:t>26</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3495844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Now that you have learned how to prevent, detect, and report Medicare fraud, errors, and abuse, would you like to help other Medicare beneficiaries do so too? SMP volunteers, like ME, give group presentations like this one, provide individual counseling to beneficiaries, perform administrative work, and more! If you would like to join the SMP program as a volunteer, please talk with me after this presentation or contact the local SMP.</a:t>
            </a: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715D4922-6C0F-4084-ACFB-2536D0EE7D0E}" type="slidenum">
              <a:rPr lang="en-US" sz="1300" smtClean="0"/>
              <a:pPr eaLnBrk="1" hangingPunct="1">
                <a:defRPr/>
              </a:pPr>
              <a:t>27</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4240463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1A234A4-1A4E-47E3-96D9-FFC79424E7C9}" type="slidenum">
              <a:rPr lang="en-US" sz="1300" smtClean="0"/>
              <a:pPr eaLnBrk="1" hangingPunct="1">
                <a:defRPr/>
              </a:pPr>
              <a:t>28</a:t>
            </a:fld>
            <a:endParaRPr lang="en-US" sz="1300" smtClean="0"/>
          </a:p>
        </p:txBody>
      </p:sp>
      <p:sp>
        <p:nvSpPr>
          <p:cNvPr id="67587" name="Rectangle 2"/>
          <p:cNvSpPr>
            <a:spLocks noGrp="1" noRot="1" noChangeAspect="1" noChangeArrowheads="1" noTextEdit="1"/>
          </p:cNvSpPr>
          <p:nvPr>
            <p:ph type="sldImg"/>
          </p:nvPr>
        </p:nvSpPr>
        <p:spPr>
          <a:xfrm>
            <a:off x="1270000" y="736600"/>
            <a:ext cx="4776788" cy="3582988"/>
          </a:xfrm>
          <a:ln/>
        </p:spPr>
      </p:sp>
      <p:sp>
        <p:nvSpPr>
          <p:cNvPr id="67588" name="Rectangle 3"/>
          <p:cNvSpPr>
            <a:spLocks noGrp="1" noChangeArrowheads="1"/>
          </p:cNvSpPr>
          <p:nvPr>
            <p:ph type="body" idx="1"/>
          </p:nvPr>
        </p:nvSpPr>
        <p:spPr>
          <a:xfrm>
            <a:off x="968375" y="4530725"/>
            <a:ext cx="5378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charset="0"/>
              <a:cs typeface="Arial" charset="0"/>
            </a:endParaRPr>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548929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If any of you have questions, please ask them now or feel free to talk to me after the presentation.</a:t>
            </a:r>
          </a:p>
          <a:p>
            <a:endParaRPr lang="en-US" altLang="en-US" dirty="0" smtClean="0">
              <a:latin typeface="Arial" charset="0"/>
              <a:cs typeface="Arial" charset="0"/>
            </a:endParaRPr>
          </a:p>
          <a:p>
            <a:r>
              <a:rPr lang="en-US" altLang="en-US" i="1" dirty="0" smtClean="0">
                <a:latin typeface="Arial" charset="0"/>
                <a:cs typeface="Arial" charset="0"/>
              </a:rPr>
              <a:t>Answer questions or have your partner agency answer questions, as applicable; see the SMP Group Education Training Manual and/or SMP Counselor Training Manual for guidance during the Q&amp;A session.</a:t>
            </a:r>
          </a:p>
          <a:p>
            <a:endParaRPr lang="en-US" altLang="en-US" dirty="0" smtClean="0">
              <a:latin typeface="Arial" charset="0"/>
              <a:cs typeface="Arial" charset="0"/>
            </a:endParaRPr>
          </a:p>
          <a:p>
            <a:r>
              <a:rPr lang="en-US" altLang="en-US" dirty="0" smtClean="0">
                <a:latin typeface="Arial" charset="0"/>
                <a:cs typeface="Arial" charset="0"/>
              </a:rPr>
              <a:t>I hope today’s presentation has been useful in showing you how to take action to prevent Medicare fraud and abuse by taking three important steps. </a:t>
            </a:r>
          </a:p>
          <a:p>
            <a:pPr marL="228600" indent="-228600">
              <a:buAutoNum type="arabicPeriod"/>
            </a:pPr>
            <a:r>
              <a:rPr lang="en-US" altLang="en-US" dirty="0" smtClean="0">
                <a:latin typeface="Arial" charset="0"/>
                <a:cs typeface="Arial" charset="0"/>
              </a:rPr>
              <a:t>Protect your Medicare number, </a:t>
            </a:r>
          </a:p>
          <a:p>
            <a:pPr marL="228600" indent="-228600">
              <a:buAutoNum type="arabicPeriod"/>
            </a:pPr>
            <a:r>
              <a:rPr lang="en-US" altLang="en-US" dirty="0" smtClean="0">
                <a:latin typeface="Arial" charset="0"/>
                <a:cs typeface="Arial" charset="0"/>
              </a:rPr>
              <a:t>Detect fraud, errors, and abuse by reviewing your Medicare Summary Notices, and </a:t>
            </a:r>
          </a:p>
          <a:p>
            <a:pPr marL="228600" indent="-228600">
              <a:buAutoNum type="arabicPeriod"/>
            </a:pPr>
            <a:r>
              <a:rPr lang="en-US" altLang="en-US" dirty="0" smtClean="0">
                <a:latin typeface="Arial" charset="0"/>
                <a:cs typeface="Arial" charset="0"/>
              </a:rPr>
              <a:t>Report any potential issues to your SMP.  </a:t>
            </a:r>
          </a:p>
          <a:p>
            <a:pPr marL="228600" indent="-228600">
              <a:buAutoNum type="arabicPeriod"/>
            </a:pPr>
            <a:endParaRPr lang="en-US" altLang="en-US" dirty="0">
              <a:latin typeface="Arial" charset="0"/>
              <a:cs typeface="Arial" charset="0"/>
            </a:endParaRPr>
          </a:p>
          <a:p>
            <a:r>
              <a:rPr lang="en-US" altLang="en-US" dirty="0" smtClean="0">
                <a:latin typeface="Arial" charset="0"/>
                <a:cs typeface="Arial" charset="0"/>
              </a:rPr>
              <a:t>Thank you for your time and for participating in this session!</a:t>
            </a:r>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FE54AF08-E751-42F0-9E36-56E2BF730930}" type="slidenum">
              <a:rPr lang="en-US" sz="1300" smtClean="0"/>
              <a:pPr eaLnBrk="1" hangingPunct="1">
                <a:defRPr/>
              </a:pPr>
              <a:t>29</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296553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206625" y="263525"/>
            <a:ext cx="2898775" cy="2174875"/>
          </a:xfrm>
          <a:ln/>
        </p:spPr>
      </p:sp>
      <p:sp>
        <p:nvSpPr>
          <p:cNvPr id="3" name="Notes Placeholder 2"/>
          <p:cNvSpPr>
            <a:spLocks noGrp="1"/>
          </p:cNvSpPr>
          <p:nvPr>
            <p:ph type="body" idx="1"/>
          </p:nvPr>
        </p:nvSpPr>
        <p:spPr>
          <a:xfrm>
            <a:off x="228600" y="2590800"/>
            <a:ext cx="6858000" cy="6400800"/>
          </a:xfrm>
        </p:spPr>
        <p:txBody>
          <a:bodyPr>
            <a:noAutofit/>
          </a:bodyPr>
          <a:lstStyle/>
          <a:p>
            <a:pPr>
              <a:lnSpc>
                <a:spcPct val="120000"/>
              </a:lnSpc>
              <a:spcBef>
                <a:spcPts val="0"/>
              </a:spcBef>
              <a:spcAft>
                <a:spcPts val="0"/>
              </a:spcAft>
              <a:defRPr/>
            </a:pPr>
            <a:r>
              <a:rPr lang="en-US" sz="1050" dirty="0" smtClean="0">
                <a:latin typeface="Arial" panose="020B0604020202020204" pitchFamily="34" charset="0"/>
                <a:cs typeface="Arial" panose="020B0604020202020204" pitchFamily="34" charset="0"/>
              </a:rPr>
              <a:t>Medicare fraud, errors, and abuse can</a:t>
            </a:r>
            <a:r>
              <a:rPr lang="en-US" sz="1050" baseline="0" dirty="0" smtClean="0">
                <a:latin typeface="Arial" panose="020B0604020202020204" pitchFamily="34" charset="0"/>
                <a:cs typeface="Arial" panose="020B0604020202020204" pitchFamily="34" charset="0"/>
              </a:rPr>
              <a:t> also </a:t>
            </a:r>
            <a:r>
              <a:rPr lang="en-US" sz="1050" dirty="0" smtClean="0">
                <a:latin typeface="Arial" panose="020B0604020202020204" pitchFamily="34" charset="0"/>
                <a:cs typeface="Arial" panose="020B0604020202020204" pitchFamily="34" charset="0"/>
              </a:rPr>
              <a:t>cause</a:t>
            </a:r>
            <a:r>
              <a:rPr lang="en-US" sz="1050" baseline="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serious personal consequences for</a:t>
            </a:r>
            <a:r>
              <a:rPr lang="en-US" sz="1050" baseline="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beneficiaries, such as medical identity theft, negative health impacts, and personal financial losses. </a:t>
            </a:r>
          </a:p>
          <a:p>
            <a:pPr>
              <a:lnSpc>
                <a:spcPct val="120000"/>
              </a:lnSpc>
              <a:spcBef>
                <a:spcPts val="0"/>
              </a:spcBef>
              <a:spcAft>
                <a:spcPts val="0"/>
              </a:spcAft>
              <a:defRPr/>
            </a:pPr>
            <a:endParaRPr lang="en-US" sz="1050" b="1"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b="1" dirty="0" smtClean="0">
                <a:latin typeface="Arial" panose="020B0604020202020204" pitchFamily="34" charset="0"/>
                <a:ea typeface="Times New Roman"/>
                <a:cs typeface="Arial" panose="020B0604020202020204" pitchFamily="34" charset="0"/>
              </a:rPr>
              <a:t>Medical </a:t>
            </a:r>
            <a:r>
              <a:rPr lang="en-US" sz="1050" b="1" dirty="0">
                <a:latin typeface="Arial" panose="020B0604020202020204" pitchFamily="34" charset="0"/>
                <a:ea typeface="Times New Roman"/>
                <a:cs typeface="Arial" panose="020B0604020202020204" pitchFamily="34" charset="0"/>
              </a:rPr>
              <a:t>Identity Theft</a:t>
            </a: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a:latin typeface="Arial" panose="020B0604020202020204" pitchFamily="34" charset="0"/>
                <a:ea typeface="Times New Roman"/>
                <a:cs typeface="Arial" panose="020B0604020202020204" pitchFamily="34" charset="0"/>
              </a:rPr>
              <a:t>Medical identity theft occurs when a beneficiary’s Medicare number is misused, either by a provider, a supplier, or by someone posing as the real beneficiary in order to receive medical care. Such Medicare numbers are considered “compromised.” Medicare numbers are for life, even if stolen or misused, so a beneficiary whose number is compromised may be affected forever by false claims against his or her Medicare number. </a:t>
            </a:r>
          </a:p>
          <a:p>
            <a:pPr>
              <a:lnSpc>
                <a:spcPct val="120000"/>
              </a:lnSpc>
              <a:spcBef>
                <a:spcPts val="0"/>
              </a:spcBef>
              <a:spcAft>
                <a:spcPts val="0"/>
              </a:spcAft>
              <a:defRPr/>
            </a:pP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b="1" dirty="0">
                <a:latin typeface="Arial" panose="020B0604020202020204" pitchFamily="34" charset="0"/>
                <a:ea typeface="Times New Roman"/>
                <a:cs typeface="Arial" panose="020B0604020202020204" pitchFamily="34" charset="0"/>
              </a:rPr>
              <a:t>Health Impact</a:t>
            </a:r>
            <a:r>
              <a:rPr lang="en-US" sz="1050" dirty="0">
                <a:solidFill>
                  <a:srgbClr val="000000"/>
                </a:solidFill>
                <a:latin typeface="Arial" panose="020B0604020202020204" pitchFamily="34" charset="0"/>
                <a:ea typeface="Times New Roman"/>
                <a:cs typeface="Arial" panose="020B0604020202020204" pitchFamily="34" charset="0"/>
              </a:rPr>
              <a:t> </a:t>
            </a: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a:latin typeface="Arial" panose="020B0604020202020204" pitchFamily="34" charset="0"/>
                <a:ea typeface="Times New Roman"/>
                <a:cs typeface="Arial" panose="020B0604020202020204" pitchFamily="34" charset="0"/>
              </a:rPr>
              <a:t>Receiving health care from a fraudulent provider can mean the quality of the care is poor, the intervention is not medically necessary, or worse: The intervention is actually harmful. A beneficiary may later receive improper medical treatment from legitimate providers as a result of inaccurate medical records that contain: </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False diagnoses </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Records showing treatments that never occurred</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Misinformation about allergies</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Incorrect lab results</a:t>
            </a:r>
          </a:p>
          <a:p>
            <a:pPr>
              <a:lnSpc>
                <a:spcPct val="120000"/>
              </a:lnSpc>
              <a:spcBef>
                <a:spcPts val="0"/>
              </a:spcBef>
              <a:spcAft>
                <a:spcPts val="0"/>
              </a:spcAft>
              <a:defRPr/>
            </a:pPr>
            <a:r>
              <a:rPr lang="en-US" sz="1050" dirty="0" smtClean="0">
                <a:latin typeface="Arial" panose="020B0604020202020204" pitchFamily="34" charset="0"/>
                <a:cs typeface="Arial" panose="020B0604020202020204" pitchFamily="34" charset="0"/>
              </a:rPr>
              <a:t>Additionally, because of inaccurate or fraudulent claims to Medicare, beneficiaries may be denied needed Medicare benefits. For example, some products and services have limits. If Medicare thinks such products and services were already provided, they will deny payment. </a:t>
            </a:r>
          </a:p>
          <a:p>
            <a:pPr fontAlgn="auto" hangingPunct="1">
              <a:lnSpc>
                <a:spcPct val="120000"/>
              </a:lnSpc>
              <a:spcBef>
                <a:spcPts val="0"/>
              </a:spcBef>
              <a:spcAft>
                <a:spcPts val="0"/>
              </a:spcAft>
              <a:defRPr/>
            </a:pPr>
            <a:endParaRPr lang="en-US" sz="1050" b="1" dirty="0" smtClean="0">
              <a:latin typeface="Arial" panose="020B0604020202020204" pitchFamily="34" charset="0"/>
              <a:ea typeface="Times New Roman"/>
              <a:cs typeface="Arial" panose="020B0604020202020204" pitchFamily="34" charset="0"/>
            </a:endParaRPr>
          </a:p>
          <a:p>
            <a:pPr fontAlgn="auto" hangingPunct="1">
              <a:lnSpc>
                <a:spcPct val="120000"/>
              </a:lnSpc>
              <a:spcBef>
                <a:spcPts val="0"/>
              </a:spcBef>
              <a:spcAft>
                <a:spcPts val="0"/>
              </a:spcAft>
              <a:defRPr/>
            </a:pPr>
            <a:r>
              <a:rPr lang="en-US" sz="1050" b="1" dirty="0" smtClean="0">
                <a:latin typeface="Arial" panose="020B0604020202020204" pitchFamily="34" charset="0"/>
                <a:ea typeface="Times New Roman"/>
                <a:cs typeface="Arial" panose="020B0604020202020204" pitchFamily="34" charset="0"/>
              </a:rPr>
              <a:t>Personal </a:t>
            </a:r>
            <a:r>
              <a:rPr lang="en-US" sz="1050" b="1" dirty="0">
                <a:latin typeface="Arial" panose="020B0604020202020204" pitchFamily="34" charset="0"/>
                <a:ea typeface="Times New Roman"/>
                <a:cs typeface="Arial" panose="020B0604020202020204" pitchFamily="34" charset="0"/>
              </a:rPr>
              <a:t>Financial Losses</a:t>
            </a: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a:latin typeface="Arial" panose="020B0604020202020204" pitchFamily="34" charset="0"/>
                <a:ea typeface="Times New Roman"/>
                <a:cs typeface="Arial" panose="020B0604020202020204" pitchFamily="34" charset="0"/>
              </a:rPr>
              <a:t>Medicare fraud, errors, and abuse can all result in higher out-of-pocket costs for beneficiaries, such as copayments for health care services that were never provided, were excessive, or were medically unnecessary. Beneficiaries may also find themselves stuck with bills for services from providers who should have billed Medicare but instead billed the beneficiary for the entire cost of that service. Finally, because Medicare numbers also contain Social Security numbers, financial fraud can be a side effect of having one’s Medicare number compromised. Medicare numbers are as valuable as Social Security numbers to thieves who wish to set up credit card accounts with someone else’s identity</a:t>
            </a:r>
            <a:r>
              <a:rPr lang="en-US" sz="1050" dirty="0" smtClean="0">
                <a:latin typeface="Arial" panose="020B0604020202020204" pitchFamily="34" charset="0"/>
                <a:ea typeface="Times New Roman"/>
                <a:cs typeface="Arial" panose="020B0604020202020204" pitchFamily="34" charset="0"/>
              </a:rPr>
              <a:t>.</a:t>
            </a:r>
          </a:p>
          <a:p>
            <a:pPr>
              <a:lnSpc>
                <a:spcPct val="120000"/>
              </a:lnSpc>
              <a:spcBef>
                <a:spcPts val="0"/>
              </a:spcBef>
              <a:spcAft>
                <a:spcPts val="0"/>
              </a:spcAft>
              <a:defRPr/>
            </a:pPr>
            <a:endParaRPr lang="en-US" sz="105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smtClean="0">
                <a:latin typeface="Arial" panose="020B0604020202020204" pitchFamily="34" charset="0"/>
                <a:ea typeface="Times New Roman"/>
                <a:cs typeface="Arial" panose="020B0604020202020204" pitchFamily="34" charset="0"/>
              </a:rPr>
              <a:t>Also, there may</a:t>
            </a:r>
            <a:r>
              <a:rPr lang="en-US" sz="1050" baseline="0" dirty="0" smtClean="0">
                <a:latin typeface="Arial" panose="020B0604020202020204" pitchFamily="34" charset="0"/>
                <a:ea typeface="Times New Roman"/>
                <a:cs typeface="Arial" panose="020B0604020202020204" pitchFamily="34" charset="0"/>
              </a:rPr>
              <a:t> be legal consequences for beneficiaries who are complicit in fraud and abuse, since p</a:t>
            </a:r>
            <a:r>
              <a:rPr lang="en-US" sz="1050" dirty="0" smtClean="0">
                <a:latin typeface="Arial" panose="020B0604020202020204" pitchFamily="34" charset="0"/>
                <a:ea typeface="Times New Roman"/>
                <a:cs typeface="Arial" panose="020B0604020202020204" pitchFamily="34" charset="0"/>
              </a:rPr>
              <a:t>articipating in schemes to defraud Medicare is illegal! </a:t>
            </a:r>
            <a:endParaRPr lang="en-US" sz="1050" dirty="0">
              <a:latin typeface="Arial" panose="020B0604020202020204" pitchFamily="34" charset="0"/>
              <a:ea typeface="Times New Roman"/>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A6EAAF22-3215-42D9-92D4-D4B00CFF0EA6}" type="slidenum">
              <a:rPr lang="en-US" smtClean="0"/>
              <a:pPr>
                <a:defRPr/>
              </a:pPr>
              <a:t>3</a:t>
            </a:fld>
            <a:endParaRPr lang="en-US"/>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54642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609600" y="4529138"/>
            <a:ext cx="6172200"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The Senior Medicare Patrol</a:t>
            </a:r>
            <a:r>
              <a:rPr lang="en-US" altLang="en-US" baseline="0" dirty="0" smtClean="0">
                <a:latin typeface="Arial" charset="0"/>
                <a:cs typeface="Arial" charset="0"/>
              </a:rPr>
              <a:t> is here to help you avoid these problems.</a:t>
            </a:r>
          </a:p>
          <a:p>
            <a:endParaRPr lang="en-US" altLang="en-US" dirty="0" smtClean="0">
              <a:latin typeface="Arial" charset="0"/>
              <a:cs typeface="Arial" charset="0"/>
            </a:endParaRPr>
          </a:p>
          <a:p>
            <a:r>
              <a:rPr lang="en-US" altLang="en-US" dirty="0" smtClean="0">
                <a:latin typeface="Arial" charset="0"/>
                <a:cs typeface="Arial" charset="0"/>
              </a:rPr>
              <a:t>Senior Medicare Patrol programs, or SMPs, help Medicare and Medicaid beneficiaries prevent, detect, and report health care fraud. By doing so, we help preserve the integrity of the Medicare and Medicaid programs. Because this work often requires face-to-face contact to be most effective, SMPs nationwide rely on approximately 5,000 volunteers who are active each year to help in this effort.</a:t>
            </a:r>
          </a:p>
          <a:p>
            <a:endParaRPr lang="en-US" altLang="en-US" dirty="0" smtClean="0">
              <a:latin typeface="Arial" charset="0"/>
              <a:cs typeface="Arial" charset="0"/>
            </a:endParaRPr>
          </a:p>
          <a:p>
            <a:r>
              <a:rPr lang="en-US" altLang="en-US" b="1" i="1" dirty="0" smtClean="0">
                <a:latin typeface="Arial" charset="0"/>
                <a:cs typeface="Arial" charset="0"/>
              </a:rPr>
              <a:t>Suggested Handout</a:t>
            </a:r>
            <a:r>
              <a:rPr lang="en-US" altLang="en-US" i="1" dirty="0" smtClean="0">
                <a:latin typeface="Arial" charset="0"/>
                <a:cs typeface="Arial" charset="0"/>
              </a:rPr>
              <a:t>: </a:t>
            </a:r>
            <a:r>
              <a:rPr lang="en-US" altLang="en-US" b="1" i="1" dirty="0" smtClean="0">
                <a:latin typeface="Arial" charset="0"/>
                <a:cs typeface="Arial" charset="0"/>
              </a:rPr>
              <a:t>SMP Brochure </a:t>
            </a:r>
            <a:r>
              <a:rPr lang="en-US" altLang="en-US" i="1" dirty="0" smtClean="0">
                <a:latin typeface="Arial" charset="0"/>
                <a:cs typeface="Arial" charset="0"/>
              </a:rPr>
              <a:t>(available in multiple languages)</a:t>
            </a:r>
          </a:p>
          <a:p>
            <a:r>
              <a:rPr lang="en-US" altLang="en-US" i="1" dirty="0" smtClean="0">
                <a:latin typeface="Arial" charset="0"/>
                <a:cs typeface="Arial" charset="0"/>
              </a:rPr>
              <a:t>www.smpresource.org &gt; Resources for SMPs &gt; SMP Resource Library</a:t>
            </a:r>
            <a:endParaRPr lang="en-US" altLang="en-US" i="1" dirty="0" smtClean="0"/>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E3A9F08C-C532-4573-A72E-D9C47522D7EB}" type="slidenum">
              <a:rPr lang="en-US" sz="1300" smtClean="0"/>
              <a:pPr eaLnBrk="1" hangingPunct="1">
                <a:defRPr/>
              </a:pPr>
              <a:t>4</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260089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58888" y="720725"/>
            <a:ext cx="4797425" cy="3598863"/>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cs typeface="Arial" panose="020B0604020202020204" pitchFamily="34" charset="0"/>
              </a:rPr>
              <a:t>Education and prevention are at the core of the Senior Medicare Patrol program, as demonstrated by its mission: </a:t>
            </a:r>
            <a:r>
              <a:rPr lang="en-US" altLang="en-US" i="1" dirty="0" smtClean="0">
                <a:latin typeface="Arial" panose="020B0604020202020204" pitchFamily="34" charset="0"/>
                <a:cs typeface="Arial" panose="020B0604020202020204" pitchFamily="34" charset="0"/>
              </a:rPr>
              <a:t>(read the slide)</a:t>
            </a:r>
          </a:p>
        </p:txBody>
      </p:sp>
      <p:sp>
        <p:nvSpPr>
          <p:cNvPr id="46084" name="Slide Number Placeholder 3"/>
          <p:cNvSpPr>
            <a:spLocks noGrp="1"/>
          </p:cNvSpPr>
          <p:nvPr>
            <p:ph type="sldNum" sz="quarter" idx="5"/>
          </p:nvPr>
        </p:nvSpPr>
        <p:spPr/>
        <p:txBody>
          <a:bodyPr/>
          <a:lstStyle/>
          <a:p>
            <a:pPr>
              <a:defRPr/>
            </a:pPr>
            <a:fld id="{15C8E50C-155C-423B-BF96-7B0CDCD15DB1}" type="slidenum">
              <a:rPr lang="en-US" smtClean="0"/>
              <a:pPr>
                <a:defRPr/>
              </a:pPr>
              <a:t>5</a:t>
            </a:fld>
            <a:endParaRPr lang="en-US"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346068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46200" y="719138"/>
            <a:ext cx="4832350" cy="3624262"/>
          </a:xfrm>
          <a:ln/>
        </p:spPr>
      </p:sp>
      <p:sp>
        <p:nvSpPr>
          <p:cNvPr id="45059" name="Notes Placeholder 2"/>
          <p:cNvSpPr>
            <a:spLocks noGrp="1"/>
          </p:cNvSpPr>
          <p:nvPr>
            <p:ph type="body" idx="1"/>
          </p:nvPr>
        </p:nvSpPr>
        <p:spPr>
          <a:xfrm>
            <a:off x="731838" y="4648200"/>
            <a:ext cx="58515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What is Medicare?</a:t>
            </a:r>
          </a:p>
          <a:p>
            <a:r>
              <a:rPr lang="en-US" altLang="en-US" dirty="0" smtClean="0">
                <a:latin typeface="Arial" panose="020B0604020202020204" pitchFamily="34" charset="0"/>
                <a:cs typeface="Arial" panose="020B0604020202020204" pitchFamily="34" charset="0"/>
              </a:rPr>
              <a:t>Medicare is the federal health insurance program created in 1965 for people ages 65 and older, some people with disabilities under 65, and a few others, such as those with End-Stage Renal Disease (ESRD) and certain people with ALS (Lou Gehrig’s disease or amyotrophic lateral sclerosis). The Medicare program was NOT designed to pay 100 percent of all medical bills. In 2013, according to the Medicare Trustees report, Medicare covered over 52 million people: 43.5 million people age 65 and older and 8.8 million people with disabilities.</a:t>
            </a:r>
          </a:p>
          <a:p>
            <a:pPr eaLnBrk="1" hangingPunct="1">
              <a:spcBef>
                <a:spcPct val="0"/>
              </a:spcBef>
            </a:pPr>
            <a:endParaRPr lang="en-US" altLang="en-US" b="1" dirty="0" smtClean="0">
              <a:latin typeface="Arial" panose="020B0604020202020204" pitchFamily="34" charset="0"/>
              <a:cs typeface="Arial" panose="020B0604020202020204" pitchFamily="34" charset="0"/>
            </a:endParaRPr>
          </a:p>
          <a:p>
            <a:pPr eaLnBrk="1" hangingPunct="1">
              <a:spcBef>
                <a:spcPct val="0"/>
              </a:spcBef>
            </a:pPr>
            <a:endParaRPr lang="en-US" altLang="en-US" dirty="0" smtClean="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p:txBody>
          <a:bodyPr/>
          <a:lstStyle/>
          <a:p>
            <a:pPr>
              <a:defRPr/>
            </a:pPr>
            <a:fld id="{30255D93-0835-483E-9A07-65D94BCAD0AB}" type="slidenum">
              <a:rPr lang="en-US" smtClean="0"/>
              <a:pPr>
                <a:defRPr/>
              </a:pPr>
              <a:t>6</a:t>
            </a:fld>
            <a:endParaRPr lang="en-US" smtClean="0"/>
          </a:p>
        </p:txBody>
      </p:sp>
      <p:sp>
        <p:nvSpPr>
          <p:cNvPr id="3" name="Footer Placeholder 2"/>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315418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Medicare beneficiaries are issued a Medicare number upon enrollment. Everyone enrolled in Medicare is also issued a Medicare card. It is then used like any other insurance card.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Medicare cards up until</a:t>
            </a:r>
            <a:r>
              <a:rPr lang="en-US" altLang="en-US" baseline="0" dirty="0" smtClean="0">
                <a:latin typeface="Arial" panose="020B0604020202020204" pitchFamily="34" charset="0"/>
                <a:cs typeface="Arial" panose="020B0604020202020204" pitchFamily="34" charset="0"/>
              </a:rPr>
              <a:t> April 2018, contained the </a:t>
            </a:r>
            <a:r>
              <a:rPr lang="en-US" altLang="en-US" dirty="0" smtClean="0">
                <a:latin typeface="Arial" panose="020B0604020202020204" pitchFamily="34" charset="0"/>
                <a:cs typeface="Arial" panose="020B0604020202020204" pitchFamily="34" charset="0"/>
              </a:rPr>
              <a:t>beneficiary’s Social Security number, now they contain a unique ID number for</a:t>
            </a:r>
            <a:r>
              <a:rPr lang="en-US" altLang="en-US" baseline="0" dirty="0" smtClean="0">
                <a:latin typeface="Arial" panose="020B0604020202020204" pitchFamily="34" charset="0"/>
                <a:cs typeface="Arial" panose="020B0604020202020204" pitchFamily="34" charset="0"/>
              </a:rPr>
              <a:t> each beneficiary. You still want to keep this number safe.</a:t>
            </a:r>
            <a:endParaRPr lang="en-US" altLang="en-US"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9E42E90-5020-4A48-ABE0-3C13B04D059D}" type="slidenum">
              <a:rPr lang="en-US" smtClean="0"/>
              <a:pPr>
                <a:defRPr/>
              </a:pPr>
              <a:t>7</a:t>
            </a:fld>
            <a:endParaRPr lang="en-US"/>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92781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Medicare consists of four parts called Part A, Part B, Part C, and Part D. </a:t>
            </a:r>
          </a:p>
          <a:p>
            <a:r>
              <a:rPr lang="en-US" altLang="en-US" dirty="0" smtClean="0">
                <a:latin typeface="Arial" panose="020B0604020202020204" pitchFamily="34" charset="0"/>
                <a:cs typeface="Arial" panose="020B0604020202020204" pitchFamily="34" charset="0"/>
              </a:rPr>
              <a:t>Medicare Part A and Part B together are known as “Original Medicare.” </a:t>
            </a:r>
          </a:p>
          <a:p>
            <a:r>
              <a:rPr lang="en-US" altLang="en-US" dirty="0" smtClean="0">
                <a:latin typeface="Arial" panose="020B0604020202020204" pitchFamily="34" charset="0"/>
                <a:cs typeface="Arial" panose="020B0604020202020204" pitchFamily="34" charset="0"/>
              </a:rPr>
              <a:t>Beneficiaries in Original Medicare have the option of purchasing supplemental insurance to cover gaps in coverage. However, Medicare supplement insurance (also known as Medigap) is not part of Medicare.</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Medicare Part C offers an alternate system for delivering the same services as Original Medicare through private insurance plans, called Medicare Advantage Plans.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Lastly, Medicare Part D insurance delivers prescription drug coverage through certain Medicare Advantage Plans or through standalone Medicare Prescription Drug Plans.  </a:t>
            </a:r>
          </a:p>
        </p:txBody>
      </p:sp>
      <p:sp>
        <p:nvSpPr>
          <p:cNvPr id="5" name="Slide Number Placeholder 4"/>
          <p:cNvSpPr>
            <a:spLocks noGrp="1"/>
          </p:cNvSpPr>
          <p:nvPr>
            <p:ph type="sldNum" sz="quarter" idx="5"/>
          </p:nvPr>
        </p:nvSpPr>
        <p:spPr/>
        <p:txBody>
          <a:bodyPr/>
          <a:lstStyle/>
          <a:p>
            <a:pPr>
              <a:defRPr/>
            </a:pPr>
            <a:fld id="{E14C07B6-97A5-426F-8088-3324D162AC09}" type="slidenum">
              <a:rPr lang="en-US" smtClean="0"/>
              <a:pPr>
                <a:defRPr/>
              </a:pPr>
              <a:t>8</a:t>
            </a:fld>
            <a:endParaRPr lang="en-US"/>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116371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Arial" pitchFamily="34" charset="0"/>
                <a:cs typeface="Arial" pitchFamily="34" charset="0"/>
              </a:rPr>
              <a:t>Medicare Part A is also referred to as Hospital Insurance.</a:t>
            </a:r>
          </a:p>
          <a:p>
            <a:pPr>
              <a:spcBef>
                <a:spcPct val="20000"/>
              </a:spcBef>
              <a:buClr>
                <a:srgbClr val="000066"/>
              </a:buClr>
              <a:buFont typeface="Wingdings" pitchFamily="2" charset="2"/>
              <a:buNone/>
              <a:defRPr/>
            </a:pPr>
            <a:endParaRPr lang="en-US" kern="0" dirty="0" smtClean="0">
              <a:latin typeface="Arial" pitchFamily="34" charset="0"/>
              <a:cs typeface="Arial" pitchFamily="34" charset="0"/>
            </a:endParaRPr>
          </a:p>
          <a:p>
            <a:pPr>
              <a:spcBef>
                <a:spcPct val="20000"/>
              </a:spcBef>
              <a:buClr>
                <a:srgbClr val="000066"/>
              </a:buClr>
              <a:buFont typeface="Wingdings" pitchFamily="2" charset="2"/>
              <a:buNone/>
              <a:defRPr/>
            </a:pPr>
            <a:r>
              <a:rPr lang="en-US" kern="0" dirty="0" smtClean="0">
                <a:latin typeface="Arial" pitchFamily="34" charset="0"/>
                <a:cs typeface="Arial" pitchFamily="34" charset="0"/>
              </a:rPr>
              <a:t>Part A provides health care benefits that help cover the following services:</a:t>
            </a:r>
          </a:p>
          <a:p>
            <a:pPr marL="742950" lvl="1" indent="-285750">
              <a:spcBef>
                <a:spcPct val="20000"/>
              </a:spcBef>
              <a:buClr>
                <a:srgbClr val="000066"/>
              </a:buClr>
              <a:buFont typeface="Wingdings" pitchFamily="2" charset="2"/>
              <a:buChar char="ü"/>
              <a:defRPr/>
            </a:pPr>
            <a:r>
              <a:rPr lang="en-US" kern="0" dirty="0" smtClean="0">
                <a:latin typeface="Arial" pitchFamily="34" charset="0"/>
                <a:cs typeface="Arial" pitchFamily="34" charset="0"/>
              </a:rPr>
              <a:t>Inpatient hospital care</a:t>
            </a:r>
          </a:p>
          <a:p>
            <a:pPr marL="742950" lvl="1" indent="-285750">
              <a:spcBef>
                <a:spcPct val="20000"/>
              </a:spcBef>
              <a:buClr>
                <a:srgbClr val="000066"/>
              </a:buClr>
              <a:buFont typeface="Wingdings" pitchFamily="2" charset="2"/>
              <a:buChar char="ü"/>
              <a:defRPr/>
            </a:pPr>
            <a:r>
              <a:rPr lang="en-US" kern="0" dirty="0" smtClean="0">
                <a:latin typeface="Arial" pitchFamily="34" charset="0"/>
                <a:cs typeface="Arial" pitchFamily="34" charset="0"/>
              </a:rPr>
              <a:t>Inpatient skilled nursing facility (SNF) care</a:t>
            </a:r>
          </a:p>
          <a:p>
            <a:pPr marL="742950" lvl="1" indent="-285750">
              <a:spcBef>
                <a:spcPct val="20000"/>
              </a:spcBef>
              <a:buClr>
                <a:srgbClr val="000066"/>
              </a:buClr>
              <a:buFont typeface="Wingdings" pitchFamily="2" charset="2"/>
              <a:buChar char="ü"/>
              <a:defRPr/>
            </a:pPr>
            <a:r>
              <a:rPr lang="en-US" kern="0" dirty="0" smtClean="0">
                <a:latin typeface="Arial" pitchFamily="34" charset="0"/>
                <a:cs typeface="Arial" pitchFamily="34" charset="0"/>
              </a:rPr>
              <a:t>Home health care</a:t>
            </a:r>
          </a:p>
          <a:p>
            <a:pPr marL="742950" lvl="1" indent="-285750">
              <a:spcBef>
                <a:spcPct val="20000"/>
              </a:spcBef>
              <a:buClr>
                <a:srgbClr val="000066"/>
              </a:buClr>
              <a:buFont typeface="Wingdings" pitchFamily="2" charset="2"/>
              <a:buChar char="ü"/>
              <a:defRPr/>
            </a:pPr>
            <a:r>
              <a:rPr lang="en-US" kern="0" dirty="0" smtClean="0">
                <a:latin typeface="Arial" pitchFamily="34" charset="0"/>
                <a:cs typeface="Arial" pitchFamily="34" charset="0"/>
              </a:rPr>
              <a:t>Hospice care</a:t>
            </a:r>
          </a:p>
          <a:p>
            <a:pPr>
              <a:defRPr/>
            </a:pPr>
            <a:endParaRPr lang="en-US" dirty="0" smtClean="0">
              <a:latin typeface="Arial" pitchFamily="34" charset="0"/>
              <a:cs typeface="Arial" pitchFamily="34"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4FFD85D7-8CC1-434B-974E-0191628D46A3}" type="slidenum">
              <a:rPr lang="en-US" sz="1300" smtClean="0"/>
              <a:pPr eaLnBrk="1" hangingPunct="1">
                <a:defRPr/>
              </a:pPr>
              <a:t>9</a:t>
            </a:fld>
            <a:endParaRPr lang="en-US" sz="1300" smtClean="0"/>
          </a:p>
        </p:txBody>
      </p:sp>
      <p:sp>
        <p:nvSpPr>
          <p:cNvPr id="2" name="Footer Placeholder 1"/>
          <p:cNvSpPr>
            <a:spLocks noGrp="1"/>
          </p:cNvSpPr>
          <p:nvPr>
            <p:ph type="ftr" sz="quarter" idx="10"/>
          </p:nvPr>
        </p:nvSpPr>
        <p:spPr/>
        <p:txBody>
          <a:bodyPr/>
          <a:lstStyle/>
          <a:p>
            <a:r>
              <a:rPr lang="en-US" smtClean="0"/>
              <a:t>SMP Group Education PPT, 30-min: March 2015</a:t>
            </a:r>
            <a:endParaRPr lang="en-US"/>
          </a:p>
        </p:txBody>
      </p:sp>
    </p:spTree>
    <p:extLst>
      <p:ext uri="{BB962C8B-B14F-4D97-AF65-F5344CB8AC3E}">
        <p14:creationId xmlns:p14="http://schemas.microsoft.com/office/powerpoint/2010/main" val="410841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0" y="0"/>
            <a:ext cx="1279525" cy="6858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5" name="Rectangle 37"/>
          <p:cNvSpPr>
            <a:spLocks noChangeArrowheads="1"/>
          </p:cNvSpPr>
          <p:nvPr/>
        </p:nvSpPr>
        <p:spPr bwMode="auto">
          <a:xfrm>
            <a:off x="1219200" y="0"/>
            <a:ext cx="152400" cy="6858000"/>
          </a:xfrm>
          <a:prstGeom prst="rect">
            <a:avLst/>
          </a:prstGeom>
          <a:gradFill rotWithShape="0">
            <a:gsLst>
              <a:gs pos="0">
                <a:srgbClr val="000066"/>
              </a:gs>
              <a:gs pos="100000">
                <a:srgbClr val="3399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6" name="Freeform 45"/>
          <p:cNvSpPr>
            <a:spLocks/>
          </p:cNvSpPr>
          <p:nvPr/>
        </p:nvSpPr>
        <p:spPr bwMode="auto">
          <a:xfrm>
            <a:off x="8643938" y="6248400"/>
            <a:ext cx="500062" cy="4763"/>
          </a:xfrm>
          <a:custGeom>
            <a:avLst/>
            <a:gdLst>
              <a:gd name="T0" fmla="*/ 0 w 315"/>
              <a:gd name="T1" fmla="*/ 0 h 6"/>
              <a:gd name="T2" fmla="*/ 2147483647 w 315"/>
              <a:gd name="T3" fmla="*/ 2147483647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 name="Picture 5" descr="C:\Documents and Settings\HVAAA\Desktop\420130_4948576-117471L_jpg.jpg"/>
          <p:cNvPicPr>
            <a:picLocks noChangeAspect="1" noChangeArrowheads="1"/>
          </p:cNvPicPr>
          <p:nvPr userDrawn="1"/>
        </p:nvPicPr>
        <p:blipFill>
          <a:blip r:embed="rId2">
            <a:extLst>
              <a:ext uri="{28A0092B-C50C-407E-A947-70E740481C1C}">
                <a14:useLocalDpi xmlns:a14="http://schemas.microsoft.com/office/drawing/2010/main" val="0"/>
              </a:ext>
            </a:extLst>
          </a:blip>
          <a:srcRect l="28333" t="22221" r="25000" b="30556"/>
          <a:stretch>
            <a:fillRect/>
          </a:stretch>
        </p:blipFill>
        <p:spPr bwMode="auto">
          <a:xfrm>
            <a:off x="3581400" y="223838"/>
            <a:ext cx="28956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subTitle" idx="1"/>
          </p:nvPr>
        </p:nvSpPr>
        <p:spPr>
          <a:xfrm>
            <a:off x="1905000" y="4114800"/>
            <a:ext cx="6400800" cy="1752600"/>
          </a:xfrm>
        </p:spPr>
        <p:txBody>
          <a:bodyPr/>
          <a:lstStyle>
            <a:lvl1pPr marL="0" indent="0" algn="ctr">
              <a:buFont typeface="Wingdings" pitchFamily="2" charset="2"/>
              <a:buNone/>
              <a:defRPr b="0">
                <a:latin typeface="Arial" pitchFamily="34" charset="0"/>
                <a:cs typeface="Arial" pitchFamily="34" charset="0"/>
              </a:defRPr>
            </a:lvl1pPr>
          </a:lstStyle>
          <a:p>
            <a:r>
              <a:rPr lang="en-US" dirty="0"/>
              <a:t>Click to edit Master subtitle style</a:t>
            </a:r>
          </a:p>
        </p:txBody>
      </p:sp>
      <p:sp>
        <p:nvSpPr>
          <p:cNvPr id="83977" name="Rectangle 9"/>
          <p:cNvSpPr>
            <a:spLocks noGrp="1" noChangeArrowheads="1"/>
          </p:cNvSpPr>
          <p:nvPr>
            <p:ph type="ctrTitle"/>
          </p:nvPr>
        </p:nvSpPr>
        <p:spPr>
          <a:xfrm>
            <a:off x="1524000" y="2743200"/>
            <a:ext cx="7620000" cy="1143000"/>
          </a:xfrm>
        </p:spPr>
        <p:txBody>
          <a:bodyPr/>
          <a:lstStyle>
            <a:lvl1pPr>
              <a:defRPr>
                <a:latin typeface="Arial" pitchFamily="34" charset="0"/>
                <a:cs typeface="Arial" pitchFamily="34" charset="0"/>
              </a:defRPr>
            </a:lvl1pPr>
          </a:lstStyle>
          <a:p>
            <a:r>
              <a:rPr lang="en-US" dirty="0"/>
              <a:t>Click to edit Master title style</a:t>
            </a:r>
          </a:p>
        </p:txBody>
      </p:sp>
      <p:sp>
        <p:nvSpPr>
          <p:cNvPr id="8" name="Rectangle 4"/>
          <p:cNvSpPr>
            <a:spLocks noGrp="1" noChangeArrowheads="1"/>
          </p:cNvSpPr>
          <p:nvPr>
            <p:ph type="dt" sz="half" idx="10"/>
          </p:nvPr>
        </p:nvSpPr>
        <p:spPr>
          <a:xfrm>
            <a:off x="7239000" y="6400800"/>
            <a:ext cx="1905000" cy="457200"/>
          </a:xfrm>
        </p:spPr>
        <p:txBody>
          <a:bodyPr/>
          <a:lstStyle>
            <a:lvl1pPr>
              <a:defRPr/>
            </a:lvl1pPr>
          </a:lstStyle>
          <a:p>
            <a:pPr>
              <a:defRPr/>
            </a:pPr>
            <a:endParaRPr lang="en-US"/>
          </a:p>
        </p:txBody>
      </p:sp>
      <p:sp>
        <p:nvSpPr>
          <p:cNvPr id="9" name="Rectangle 6"/>
          <p:cNvSpPr>
            <a:spLocks noGrp="1" noChangeArrowheads="1"/>
          </p:cNvSpPr>
          <p:nvPr>
            <p:ph type="sldNum" sz="quarter" idx="11"/>
          </p:nvPr>
        </p:nvSpPr>
        <p:spPr>
          <a:xfrm>
            <a:off x="0" y="6172200"/>
            <a:ext cx="1295400" cy="457200"/>
          </a:xfrm>
        </p:spPr>
        <p:txBody>
          <a:bodyPr/>
          <a:lstStyle>
            <a:lvl1pPr algn="ctr">
              <a:defRPr sz="2400">
                <a:solidFill>
                  <a:schemeClr val="bg1"/>
                </a:solidFill>
                <a:latin typeface="Arial" pitchFamily="34" charset="0"/>
                <a:cs typeface="Arial" pitchFamily="34" charset="0"/>
              </a:defRPr>
            </a:lvl1pPr>
          </a:lstStyle>
          <a:p>
            <a:pPr>
              <a:defRPr/>
            </a:pPr>
            <a:fld id="{B8CD6EBB-D1BA-44F0-9A11-3A023E1D35F7}" type="slidenum">
              <a:rPr lang="en-US"/>
              <a:pPr>
                <a:defRPr/>
              </a:pPr>
              <a:t>‹#›</a:t>
            </a:fld>
            <a:endParaRPr lang="en-US" dirty="0"/>
          </a:p>
        </p:txBody>
      </p:sp>
    </p:spTree>
    <p:extLst>
      <p:ext uri="{BB962C8B-B14F-4D97-AF65-F5344CB8AC3E}">
        <p14:creationId xmlns:p14="http://schemas.microsoft.com/office/powerpoint/2010/main" val="3849566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82002-B966-41CF-9182-52841BFE74AC}" type="slidenum">
              <a:rPr lang="en-US"/>
              <a:pPr>
                <a:defRPr/>
              </a:pPr>
              <a:t>‹#›</a:t>
            </a:fld>
            <a:endParaRPr lang="en-US"/>
          </a:p>
        </p:txBody>
      </p:sp>
    </p:spTree>
    <p:extLst>
      <p:ext uri="{BB962C8B-B14F-4D97-AF65-F5344CB8AC3E}">
        <p14:creationId xmlns:p14="http://schemas.microsoft.com/office/powerpoint/2010/main" val="26678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81000"/>
            <a:ext cx="1676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381000"/>
            <a:ext cx="4876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7035C-1779-43B5-BE2B-9D807F75433D}" type="slidenum">
              <a:rPr lang="en-US"/>
              <a:pPr>
                <a:defRPr/>
              </a:pPr>
              <a:t>‹#›</a:t>
            </a:fld>
            <a:endParaRPr lang="en-US"/>
          </a:p>
        </p:txBody>
      </p:sp>
    </p:spTree>
    <p:extLst>
      <p:ext uri="{BB962C8B-B14F-4D97-AF65-F5344CB8AC3E}">
        <p14:creationId xmlns:p14="http://schemas.microsoft.com/office/powerpoint/2010/main" val="163026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0" y="6096000"/>
            <a:ext cx="1676400" cy="457200"/>
          </a:xfrm>
        </p:spPr>
        <p:txBody>
          <a:bodyPr/>
          <a:lstStyle>
            <a:lvl1pPr>
              <a:defRPr/>
            </a:lvl1pPr>
          </a:lstStyle>
          <a:p>
            <a:pPr>
              <a:defRPr/>
            </a:pPr>
            <a:fld id="{C5883ADF-84C3-45DD-9543-508059209324}" type="slidenum">
              <a:rPr lang="en-US"/>
              <a:pPr>
                <a:defRPr/>
              </a:pPr>
              <a:t>‹#›</a:t>
            </a:fld>
            <a:endParaRPr lang="en-US" dirty="0"/>
          </a:p>
        </p:txBody>
      </p:sp>
    </p:spTree>
    <p:extLst>
      <p:ext uri="{BB962C8B-B14F-4D97-AF65-F5344CB8AC3E}">
        <p14:creationId xmlns:p14="http://schemas.microsoft.com/office/powerpoint/2010/main" val="662097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B044E-5F50-45A2-923C-22623235E41C}" type="slidenum">
              <a:rPr lang="en-US"/>
              <a:pPr>
                <a:defRPr/>
              </a:pPr>
              <a:t>‹#›</a:t>
            </a:fld>
            <a:endParaRPr lang="en-US"/>
          </a:p>
        </p:txBody>
      </p:sp>
    </p:spTree>
    <p:extLst>
      <p:ext uri="{BB962C8B-B14F-4D97-AF65-F5344CB8AC3E}">
        <p14:creationId xmlns:p14="http://schemas.microsoft.com/office/powerpoint/2010/main" val="3343629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81200" y="1905000"/>
            <a:ext cx="3276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10200" y="1905000"/>
            <a:ext cx="3276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F361A9-6CFF-44FD-B25A-FBAE86487547}" type="slidenum">
              <a:rPr lang="en-US"/>
              <a:pPr>
                <a:defRPr/>
              </a:pPr>
              <a:t>‹#›</a:t>
            </a:fld>
            <a:endParaRPr lang="en-US"/>
          </a:p>
        </p:txBody>
      </p:sp>
    </p:spTree>
    <p:extLst>
      <p:ext uri="{BB962C8B-B14F-4D97-AF65-F5344CB8AC3E}">
        <p14:creationId xmlns:p14="http://schemas.microsoft.com/office/powerpoint/2010/main" val="301339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11D3160-64E2-4E7A-86EE-43AE4A782CE9}" type="slidenum">
              <a:rPr lang="en-US"/>
              <a:pPr>
                <a:defRPr/>
              </a:pPr>
              <a:t>‹#›</a:t>
            </a:fld>
            <a:endParaRPr lang="en-US"/>
          </a:p>
        </p:txBody>
      </p:sp>
    </p:spTree>
    <p:extLst>
      <p:ext uri="{BB962C8B-B14F-4D97-AF65-F5344CB8AC3E}">
        <p14:creationId xmlns:p14="http://schemas.microsoft.com/office/powerpoint/2010/main" val="112925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EC9D1E2-009A-414F-ADE5-C710ACA874EA}" type="slidenum">
              <a:rPr lang="en-US"/>
              <a:pPr>
                <a:defRPr/>
              </a:pPr>
              <a:t>‹#›</a:t>
            </a:fld>
            <a:endParaRPr lang="en-US"/>
          </a:p>
        </p:txBody>
      </p:sp>
    </p:spTree>
    <p:extLst>
      <p:ext uri="{BB962C8B-B14F-4D97-AF65-F5344CB8AC3E}">
        <p14:creationId xmlns:p14="http://schemas.microsoft.com/office/powerpoint/2010/main" val="19341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3B7B248-BE7D-4138-9EA7-DC897A9E4410}" type="slidenum">
              <a:rPr lang="en-US"/>
              <a:pPr>
                <a:defRPr/>
              </a:pPr>
              <a:t>‹#›</a:t>
            </a:fld>
            <a:endParaRPr lang="en-US"/>
          </a:p>
        </p:txBody>
      </p:sp>
    </p:spTree>
    <p:extLst>
      <p:ext uri="{BB962C8B-B14F-4D97-AF65-F5344CB8AC3E}">
        <p14:creationId xmlns:p14="http://schemas.microsoft.com/office/powerpoint/2010/main" val="75968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D08961C-EBEC-4673-9B9B-FCB55BA1B766}" type="slidenum">
              <a:rPr lang="en-US"/>
              <a:pPr>
                <a:defRPr/>
              </a:pPr>
              <a:t>‹#›</a:t>
            </a:fld>
            <a:endParaRPr lang="en-US"/>
          </a:p>
        </p:txBody>
      </p:sp>
    </p:spTree>
    <p:extLst>
      <p:ext uri="{BB962C8B-B14F-4D97-AF65-F5344CB8AC3E}">
        <p14:creationId xmlns:p14="http://schemas.microsoft.com/office/powerpoint/2010/main" val="400462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DD97710-5FA9-4146-9FE1-6B7BF90B7C78}" type="slidenum">
              <a:rPr lang="en-US"/>
              <a:pPr>
                <a:defRPr/>
              </a:pPr>
              <a:t>‹#›</a:t>
            </a:fld>
            <a:endParaRPr lang="en-US"/>
          </a:p>
        </p:txBody>
      </p:sp>
    </p:spTree>
    <p:extLst>
      <p:ext uri="{BB962C8B-B14F-4D97-AF65-F5344CB8AC3E}">
        <p14:creationId xmlns:p14="http://schemas.microsoft.com/office/powerpoint/2010/main" val="360332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81200" y="1905000"/>
            <a:ext cx="670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4"/>
          <p:cNvSpPr>
            <a:spLocks noGrp="1" noChangeArrowheads="1"/>
          </p:cNvSpPr>
          <p:nvPr>
            <p:ph type="dt" sz="half" idx="2"/>
          </p:nvPr>
        </p:nvSpPr>
        <p:spPr bwMode="auto">
          <a:xfrm>
            <a:off x="78486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2" name="Text Box 11"/>
          <p:cNvSpPr txBox="1">
            <a:spLocks noChangeArrowheads="1"/>
          </p:cNvSpPr>
          <p:nvPr/>
        </p:nvSpPr>
        <p:spPr bwMode="auto">
          <a:xfrm>
            <a:off x="1524000" y="10668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defRPr/>
            </a:pPr>
            <a:endParaRPr lang="en-US" sz="3600" smtClean="0">
              <a:solidFill>
                <a:srgbClr val="000066"/>
              </a:solidFill>
              <a:latin typeface="Arial Black" pitchFamily="34" charset="0"/>
              <a:cs typeface="Times New Roman" pitchFamily="18" charset="0"/>
            </a:endParaRPr>
          </a:p>
        </p:txBody>
      </p:sp>
      <p:sp>
        <p:nvSpPr>
          <p:cNvPr id="1029" name="Rectangle 15"/>
          <p:cNvSpPr>
            <a:spLocks noGrp="1" noChangeArrowheads="1"/>
          </p:cNvSpPr>
          <p:nvPr>
            <p:ph type="title"/>
          </p:nvPr>
        </p:nvSpPr>
        <p:spPr bwMode="auto">
          <a:xfrm>
            <a:off x="2057400" y="3810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8"/>
          <p:cNvSpPr>
            <a:spLocks noChangeArrowheads="1"/>
          </p:cNvSpPr>
          <p:nvPr/>
        </p:nvSpPr>
        <p:spPr bwMode="auto">
          <a:xfrm>
            <a:off x="0" y="0"/>
            <a:ext cx="1828800" cy="6858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1031" name="Rectangle 26"/>
          <p:cNvSpPr>
            <a:spLocks noChangeArrowheads="1"/>
          </p:cNvSpPr>
          <p:nvPr/>
        </p:nvSpPr>
        <p:spPr bwMode="auto">
          <a:xfrm>
            <a:off x="1676400" y="0"/>
            <a:ext cx="152400" cy="6858000"/>
          </a:xfrm>
          <a:prstGeom prst="rect">
            <a:avLst/>
          </a:prstGeom>
          <a:gradFill rotWithShape="0">
            <a:gsLst>
              <a:gs pos="0">
                <a:srgbClr val="000066"/>
              </a:gs>
              <a:gs pos="100000">
                <a:srgbClr val="3399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pic>
        <p:nvPicPr>
          <p:cNvPr id="1032" name="Picture 5" descr="C:\Documents and Settings\HVAAA\Desktop\420130_4948576-117471L_jpg.jpg"/>
          <p:cNvPicPr>
            <a:picLocks noChangeAspect="1" noChangeArrowheads="1"/>
          </p:cNvPicPr>
          <p:nvPr/>
        </p:nvPicPr>
        <p:blipFill>
          <a:blip r:embed="rId13">
            <a:extLst>
              <a:ext uri="{28A0092B-C50C-407E-A947-70E740481C1C}">
                <a14:useLocalDpi xmlns:a14="http://schemas.microsoft.com/office/drawing/2010/main" val="0"/>
              </a:ext>
            </a:extLst>
          </a:blip>
          <a:srcRect l="28333" t="22221" r="25000" b="30556"/>
          <a:stretch>
            <a:fillRect/>
          </a:stretch>
        </p:blipFill>
        <p:spPr bwMode="auto">
          <a:xfrm>
            <a:off x="152400" y="152400"/>
            <a:ext cx="1506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800" b="1">
                <a:solidFill>
                  <a:schemeClr val="bg1"/>
                </a:solidFill>
                <a:latin typeface="Arial" pitchFamily="34" charset="0"/>
                <a:cs typeface="Arial" pitchFamily="34" charset="0"/>
              </a:defRPr>
            </a:lvl1pPr>
          </a:lstStyle>
          <a:p>
            <a:pPr>
              <a:defRPr/>
            </a:pPr>
            <a:fld id="{45B0C5E6-8B04-4AC9-A1C8-17BB787854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000066"/>
          </a:solidFill>
          <a:latin typeface="Tahoma" pitchFamily="34" charset="0"/>
          <a:ea typeface="+mj-ea"/>
          <a:cs typeface="Tahoma" pitchFamily="34" charset="0"/>
        </a:defRPr>
      </a:lvl1pPr>
      <a:lvl2pPr algn="ctr" rtl="0" eaLnBrk="0" fontAlgn="base" hangingPunct="0">
        <a:spcBef>
          <a:spcPct val="0"/>
        </a:spcBef>
        <a:spcAft>
          <a:spcPct val="0"/>
        </a:spcAft>
        <a:defRPr sz="3600" b="1">
          <a:solidFill>
            <a:srgbClr val="000066"/>
          </a:solidFill>
          <a:latin typeface="Tahoma" pitchFamily="34" charset="0"/>
          <a:cs typeface="Tahoma" pitchFamily="34" charset="0"/>
        </a:defRPr>
      </a:lvl2pPr>
      <a:lvl3pPr algn="ctr" rtl="0" eaLnBrk="0" fontAlgn="base" hangingPunct="0">
        <a:spcBef>
          <a:spcPct val="0"/>
        </a:spcBef>
        <a:spcAft>
          <a:spcPct val="0"/>
        </a:spcAft>
        <a:defRPr sz="3600" b="1">
          <a:solidFill>
            <a:srgbClr val="000066"/>
          </a:solidFill>
          <a:latin typeface="Tahoma" pitchFamily="34" charset="0"/>
          <a:cs typeface="Tahoma" pitchFamily="34" charset="0"/>
        </a:defRPr>
      </a:lvl3pPr>
      <a:lvl4pPr algn="ctr" rtl="0" eaLnBrk="0" fontAlgn="base" hangingPunct="0">
        <a:spcBef>
          <a:spcPct val="0"/>
        </a:spcBef>
        <a:spcAft>
          <a:spcPct val="0"/>
        </a:spcAft>
        <a:defRPr sz="3600" b="1">
          <a:solidFill>
            <a:srgbClr val="000066"/>
          </a:solidFill>
          <a:latin typeface="Tahoma" pitchFamily="34" charset="0"/>
          <a:cs typeface="Tahoma" pitchFamily="34" charset="0"/>
        </a:defRPr>
      </a:lvl4pPr>
      <a:lvl5pPr algn="ctr" rtl="0" eaLnBrk="0" fontAlgn="base" hangingPunct="0">
        <a:spcBef>
          <a:spcPct val="0"/>
        </a:spcBef>
        <a:spcAft>
          <a:spcPct val="0"/>
        </a:spcAft>
        <a:defRPr sz="3600" b="1">
          <a:solidFill>
            <a:srgbClr val="000066"/>
          </a:solidFill>
          <a:latin typeface="Tahoma" pitchFamily="34" charset="0"/>
          <a:cs typeface="Tahoma" pitchFamily="34" charset="0"/>
        </a:defRPr>
      </a:lvl5pPr>
      <a:lvl6pPr marL="457200" algn="ctr" rtl="0" fontAlgn="base">
        <a:spcBef>
          <a:spcPct val="0"/>
        </a:spcBef>
        <a:spcAft>
          <a:spcPct val="0"/>
        </a:spcAft>
        <a:defRPr sz="4400" b="1">
          <a:solidFill>
            <a:srgbClr val="000066"/>
          </a:solidFill>
          <a:latin typeface="Times New Roman" pitchFamily="18" charset="0"/>
        </a:defRPr>
      </a:lvl6pPr>
      <a:lvl7pPr marL="914400" algn="ctr" rtl="0" fontAlgn="base">
        <a:spcBef>
          <a:spcPct val="0"/>
        </a:spcBef>
        <a:spcAft>
          <a:spcPct val="0"/>
        </a:spcAft>
        <a:defRPr sz="4400" b="1">
          <a:solidFill>
            <a:srgbClr val="000066"/>
          </a:solidFill>
          <a:latin typeface="Times New Roman" pitchFamily="18" charset="0"/>
        </a:defRPr>
      </a:lvl7pPr>
      <a:lvl8pPr marL="1371600" algn="ctr" rtl="0" fontAlgn="base">
        <a:spcBef>
          <a:spcPct val="0"/>
        </a:spcBef>
        <a:spcAft>
          <a:spcPct val="0"/>
        </a:spcAft>
        <a:defRPr sz="4400" b="1">
          <a:solidFill>
            <a:srgbClr val="000066"/>
          </a:solidFill>
          <a:latin typeface="Times New Roman" pitchFamily="18" charset="0"/>
        </a:defRPr>
      </a:lvl8pPr>
      <a:lvl9pPr marL="1828800" algn="ctr" rtl="0" fontAlgn="base">
        <a:spcBef>
          <a:spcPct val="0"/>
        </a:spcBef>
        <a:spcAft>
          <a:spcPct val="0"/>
        </a:spcAft>
        <a:defRPr sz="4400" b="1">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lr>
          <a:srgbClr val="000066"/>
        </a:buClr>
        <a:buFont typeface="Wingdings" pitchFamily="2" charset="2"/>
        <a:buChar char="ü"/>
        <a:defRPr sz="2800" b="1">
          <a:solidFill>
            <a:srgbClr val="000066"/>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0066"/>
        </a:buClr>
        <a:buFont typeface="Wingdings" pitchFamily="2" charset="2"/>
        <a:buChar char="ü"/>
        <a:defRPr sz="2400" b="1">
          <a:solidFill>
            <a:srgbClr val="000066"/>
          </a:solidFill>
          <a:latin typeface="Arial" pitchFamily="34" charset="0"/>
          <a:cs typeface="Arial" pitchFamily="34" charset="0"/>
        </a:defRPr>
      </a:lvl2pPr>
      <a:lvl3pPr marL="1143000" indent="-228600" algn="l" rtl="0" eaLnBrk="0" fontAlgn="base" hangingPunct="0">
        <a:spcBef>
          <a:spcPct val="20000"/>
        </a:spcBef>
        <a:spcAft>
          <a:spcPct val="0"/>
        </a:spcAft>
        <a:buClr>
          <a:srgbClr val="000066"/>
        </a:buClr>
        <a:buFont typeface="Wingdings" pitchFamily="2" charset="2"/>
        <a:buChar char="ü"/>
        <a:defRPr sz="2000" b="1">
          <a:solidFill>
            <a:srgbClr val="000066"/>
          </a:solidFill>
          <a:latin typeface="Arial" pitchFamily="34" charset="0"/>
          <a:cs typeface="Arial" pitchFamily="34" charset="0"/>
        </a:defRPr>
      </a:lvl3pPr>
      <a:lvl4pPr marL="1600200" indent="-228600" algn="l" rtl="0" eaLnBrk="0" fontAlgn="base" hangingPunct="0">
        <a:spcBef>
          <a:spcPct val="20000"/>
        </a:spcBef>
        <a:spcAft>
          <a:spcPct val="0"/>
        </a:spcAft>
        <a:buClr>
          <a:srgbClr val="000066"/>
        </a:buClr>
        <a:buFont typeface="Wingdings" pitchFamily="2" charset="2"/>
        <a:buChar char="ü"/>
        <a:defRPr b="1">
          <a:solidFill>
            <a:srgbClr val="000066"/>
          </a:solidFill>
          <a:latin typeface="Arial" pitchFamily="34" charset="0"/>
          <a:cs typeface="Arial" pitchFamily="34" charset="0"/>
        </a:defRPr>
      </a:lvl4pPr>
      <a:lvl5pPr marL="2057400" indent="-228600" algn="l" rtl="0" eaLnBrk="0" fontAlgn="base" hangingPunct="0">
        <a:spcBef>
          <a:spcPct val="20000"/>
        </a:spcBef>
        <a:spcAft>
          <a:spcPct val="0"/>
        </a:spcAft>
        <a:buClr>
          <a:srgbClr val="000066"/>
        </a:buClr>
        <a:buFont typeface="Wingdings" pitchFamily="2" charset="2"/>
        <a:buChar char="ü"/>
        <a:defRPr sz="2000" b="1">
          <a:solidFill>
            <a:srgbClr val="000066"/>
          </a:solidFill>
          <a:latin typeface="Arial" pitchFamily="34" charset="0"/>
          <a:cs typeface="Arial" pitchFamily="34" charset="0"/>
        </a:defRPr>
      </a:lvl5pPr>
      <a:lvl6pPr marL="25146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6pPr>
      <a:lvl7pPr marL="29718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7pPr>
      <a:lvl8pPr marL="34290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8pPr>
      <a:lvl9pPr marL="38862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37.jpeg"/><Relationship Id="rId5" Type="http://schemas.openxmlformats.org/officeDocument/2006/relationships/diagramQuickStyle" Target="../diagrams/quickStyle8.xml"/><Relationship Id="rId10" Type="http://schemas.openxmlformats.org/officeDocument/2006/relationships/image" Target="../media/image36.jpeg"/><Relationship Id="rId4" Type="http://schemas.openxmlformats.org/officeDocument/2006/relationships/diagramLayout" Target="../diagrams/layout8.xml"/><Relationship Id="rId9"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524000" y="4314505"/>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ctr" eaLnBrk="1" hangingPunct="1">
              <a:spcBef>
                <a:spcPct val="50000"/>
              </a:spcBef>
              <a:buNone/>
            </a:pPr>
            <a:r>
              <a:rPr lang="en-US" altLang="en-US" sz="2000" dirty="0"/>
              <a:t>Presented by Statewide Health Insurance Benefits Advisors (SHIBA), Washington state’s SMP</a:t>
            </a:r>
          </a:p>
        </p:txBody>
      </p:sp>
      <p:sp>
        <p:nvSpPr>
          <p:cNvPr id="13316" name="Rectangle 3"/>
          <p:cNvSpPr>
            <a:spLocks noChangeArrowheads="1"/>
          </p:cNvSpPr>
          <p:nvPr/>
        </p:nvSpPr>
        <p:spPr bwMode="auto">
          <a:xfrm>
            <a:off x="1371600" y="6276201"/>
            <a:ext cx="777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ctr" eaLnBrk="1" hangingPunct="1">
              <a:spcBef>
                <a:spcPct val="50000"/>
              </a:spcBef>
              <a:buNone/>
            </a:pPr>
            <a:r>
              <a:rPr lang="en-US" altLang="en-US" sz="1200" dirty="0"/>
              <a:t>SMP program funded by the U.S. Administration for Community Living</a:t>
            </a:r>
          </a:p>
        </p:txBody>
      </p:sp>
      <p:sp>
        <p:nvSpPr>
          <p:cNvPr id="13317" name="Rectangle 2"/>
          <p:cNvSpPr>
            <a:spLocks noGrp="1" noChangeArrowheads="1"/>
          </p:cNvSpPr>
          <p:nvPr>
            <p:ph type="ctrTitle"/>
          </p:nvPr>
        </p:nvSpPr>
        <p:spPr>
          <a:xfrm>
            <a:off x="1676400" y="2174095"/>
            <a:ext cx="7315200" cy="1981200"/>
          </a:xfrm>
        </p:spPr>
        <p:txBody>
          <a:bodyPr/>
          <a:lstStyle/>
          <a:p>
            <a:pPr eaLnBrk="1" hangingPunct="1"/>
            <a:r>
              <a:rPr lang="en-US" altLang="en-US" sz="4400" dirty="0" smtClean="0">
                <a:solidFill>
                  <a:srgbClr val="339966"/>
                </a:solidFill>
                <a:latin typeface="Arial" charset="0"/>
                <a:cs typeface="Arial" charset="0"/>
              </a:rPr>
              <a:t>Take Charge… </a:t>
            </a:r>
            <a:br>
              <a:rPr lang="en-US" altLang="en-US" sz="4400" dirty="0" smtClean="0">
                <a:solidFill>
                  <a:srgbClr val="339966"/>
                </a:solidFill>
                <a:latin typeface="Arial" charset="0"/>
                <a:cs typeface="Arial" charset="0"/>
              </a:rPr>
            </a:br>
            <a:r>
              <a:rPr lang="en-US" altLang="en-US" sz="4400" dirty="0" smtClean="0">
                <a:solidFill>
                  <a:srgbClr val="339966"/>
                </a:solidFill>
                <a:latin typeface="Arial" charset="0"/>
                <a:cs typeface="Arial" charset="0"/>
              </a:rPr>
              <a:t>Help Prevent Health Care Fraud and Abuse!</a:t>
            </a:r>
            <a:endParaRPr lang="en-US" altLang="en-US" sz="2300" dirty="0" smtClean="0">
              <a:solidFill>
                <a:srgbClr val="339966"/>
              </a:solidFill>
              <a:latin typeface="Arial" charset="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846" y="5143500"/>
            <a:ext cx="3073908" cy="1028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Part B: Medical Insurance</a:t>
            </a:r>
          </a:p>
        </p:txBody>
      </p:sp>
      <p:sp>
        <p:nvSpPr>
          <p:cNvPr id="17411" name="Content Placeholder 2"/>
          <p:cNvSpPr>
            <a:spLocks noGrp="1"/>
          </p:cNvSpPr>
          <p:nvPr>
            <p:ph idx="1"/>
          </p:nvPr>
        </p:nvSpPr>
        <p:spPr>
          <a:xfrm>
            <a:off x="1981200" y="1600200"/>
            <a:ext cx="4857750" cy="4724400"/>
          </a:xfrm>
        </p:spPr>
        <p:txBody>
          <a:bodyPr/>
          <a:lstStyle/>
          <a:p>
            <a:pPr marL="0" indent="0">
              <a:buSzPct val="68000"/>
              <a:buFont typeface="Wingdings" pitchFamily="2" charset="2"/>
              <a:buNone/>
              <a:defRPr/>
            </a:pPr>
            <a:r>
              <a:rPr lang="en-US" dirty="0" smtClean="0">
                <a:latin typeface="Arial" charset="0"/>
                <a:cs typeface="Arial" charset="0"/>
              </a:rPr>
              <a:t>Health care benefits help cover:</a:t>
            </a:r>
          </a:p>
          <a:p>
            <a:pPr>
              <a:spcBef>
                <a:spcPts val="1000"/>
              </a:spcBef>
              <a:buSzPct val="68000"/>
              <a:defRPr/>
            </a:pPr>
            <a:r>
              <a:rPr lang="en-US" sz="2200" b="0" dirty="0">
                <a:latin typeface="Arial" charset="0"/>
                <a:cs typeface="Arial" charset="0"/>
              </a:rPr>
              <a:t>Doctor services</a:t>
            </a:r>
          </a:p>
          <a:p>
            <a:pPr>
              <a:spcBef>
                <a:spcPts val="1000"/>
              </a:spcBef>
              <a:buSzPct val="68000"/>
              <a:defRPr/>
            </a:pPr>
            <a:r>
              <a:rPr lang="en-US" sz="2200" b="0" dirty="0">
                <a:latin typeface="Arial" charset="0"/>
                <a:cs typeface="Arial" charset="0"/>
              </a:rPr>
              <a:t>Durable medical equipment (DME)</a:t>
            </a:r>
          </a:p>
          <a:p>
            <a:pPr>
              <a:spcBef>
                <a:spcPts val="1000"/>
              </a:spcBef>
              <a:buSzPct val="68000"/>
              <a:defRPr/>
            </a:pPr>
            <a:r>
              <a:rPr lang="en-US" sz="2200" b="0" dirty="0">
                <a:latin typeface="Arial" charset="0"/>
                <a:cs typeface="Arial" charset="0"/>
              </a:rPr>
              <a:t>Home health care</a:t>
            </a:r>
          </a:p>
          <a:p>
            <a:pPr>
              <a:spcBef>
                <a:spcPts val="1000"/>
              </a:spcBef>
              <a:buSzPct val="68000"/>
              <a:defRPr/>
            </a:pPr>
            <a:r>
              <a:rPr lang="en-US" sz="2200" b="0" dirty="0">
                <a:latin typeface="Arial" charset="0"/>
                <a:cs typeface="Arial" charset="0"/>
              </a:rPr>
              <a:t>X-rays, lab services</a:t>
            </a:r>
          </a:p>
          <a:p>
            <a:pPr>
              <a:spcBef>
                <a:spcPts val="1000"/>
              </a:spcBef>
              <a:buSzPct val="68000"/>
              <a:defRPr/>
            </a:pPr>
            <a:r>
              <a:rPr lang="en-US" sz="2200" b="0" dirty="0">
                <a:latin typeface="Arial" charset="0"/>
                <a:cs typeface="Arial" charset="0"/>
              </a:rPr>
              <a:t>Outpatient hospital services</a:t>
            </a:r>
          </a:p>
          <a:p>
            <a:pPr>
              <a:spcBef>
                <a:spcPts val="1000"/>
              </a:spcBef>
              <a:buSzPct val="68000"/>
              <a:defRPr/>
            </a:pPr>
            <a:r>
              <a:rPr lang="en-US" sz="2200" b="0" dirty="0">
                <a:latin typeface="Arial" charset="0"/>
                <a:cs typeface="Arial" charset="0"/>
              </a:rPr>
              <a:t>Mental health services</a:t>
            </a:r>
          </a:p>
          <a:p>
            <a:pPr>
              <a:spcBef>
                <a:spcPts val="1000"/>
              </a:spcBef>
              <a:buSzPct val="68000"/>
              <a:defRPr/>
            </a:pPr>
            <a:r>
              <a:rPr lang="en-US" sz="2200" b="0" dirty="0">
                <a:latin typeface="Arial" charset="0"/>
                <a:cs typeface="Arial" charset="0"/>
              </a:rPr>
              <a:t>Most preventive health care </a:t>
            </a:r>
            <a:r>
              <a:rPr lang="en-US" sz="2200" b="0" dirty="0" smtClean="0">
                <a:latin typeface="Arial" charset="0"/>
                <a:cs typeface="Arial" charset="0"/>
              </a:rPr>
              <a:t>services</a:t>
            </a:r>
          </a:p>
        </p:txBody>
      </p:sp>
      <p:pic>
        <p:nvPicPr>
          <p:cNvPr id="20485" name="Picture 5" descr="C:\Users\hflory.HVAAA\AppData\Local\Microsoft\Windows\Temporary Internet Files\Content.IE5\GHLC0NE3\MP900321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3733800"/>
            <a:ext cx="2120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28800" y="228600"/>
            <a:ext cx="7315200" cy="990600"/>
          </a:xfrm>
        </p:spPr>
        <p:txBody>
          <a:bodyPr/>
          <a:lstStyle/>
          <a:p>
            <a:r>
              <a:rPr lang="en-US" altLang="en-US" smtClean="0"/>
              <a:t>Part C: Medicare Advantage</a:t>
            </a:r>
          </a:p>
        </p:txBody>
      </p:sp>
      <p:sp>
        <p:nvSpPr>
          <p:cNvPr id="18435" name="Content Placeholder 2"/>
          <p:cNvSpPr>
            <a:spLocks noGrp="1"/>
          </p:cNvSpPr>
          <p:nvPr>
            <p:ph idx="1"/>
          </p:nvPr>
        </p:nvSpPr>
        <p:spPr>
          <a:xfrm>
            <a:off x="2057400" y="1295400"/>
            <a:ext cx="6934200" cy="2133600"/>
          </a:xfrm>
        </p:spPr>
        <p:txBody>
          <a:bodyPr/>
          <a:lstStyle/>
          <a:p>
            <a:pPr marL="0" indent="0">
              <a:spcBef>
                <a:spcPts val="1200"/>
              </a:spcBef>
              <a:buFont typeface="Wingdings" pitchFamily="2" charset="2"/>
              <a:buNone/>
              <a:defRPr/>
            </a:pPr>
            <a:r>
              <a:rPr lang="en-US" dirty="0" smtClean="0">
                <a:latin typeface="Arial" charset="0"/>
                <a:cs typeface="Arial" charset="0"/>
              </a:rPr>
              <a:t>An alternative to Original Medicare (Parts A and B) when elected</a:t>
            </a:r>
          </a:p>
          <a:p>
            <a:pPr>
              <a:spcBef>
                <a:spcPts val="1200"/>
              </a:spcBef>
              <a:defRPr/>
            </a:pPr>
            <a:r>
              <a:rPr lang="en-US" sz="2200" b="0" dirty="0" smtClean="0">
                <a:latin typeface="Arial" charset="0"/>
                <a:cs typeface="Arial" charset="0"/>
              </a:rPr>
              <a:t>Offered by private insurance companies</a:t>
            </a:r>
          </a:p>
          <a:p>
            <a:pPr>
              <a:spcBef>
                <a:spcPts val="1200"/>
              </a:spcBef>
              <a:defRPr/>
            </a:pPr>
            <a:r>
              <a:rPr lang="en-US" sz="2200" b="0" dirty="0" smtClean="0">
                <a:latin typeface="Arial" charset="0"/>
                <a:cs typeface="Arial" charset="0"/>
              </a:rPr>
              <a:t>Must provide all Part A and Part B benefits</a:t>
            </a:r>
          </a:p>
        </p:txBody>
      </p:sp>
      <p:pic>
        <p:nvPicPr>
          <p:cNvPr id="21509" name="Picture 6" descr="C:\Users\hflory.HVAAA\AppData\Local\Microsoft\Windows\Temporary Internet Files\Content.IE5\LDW1B3XO\MP9003140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6576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Content Placeholder 2"/>
          <p:cNvSpPr txBox="1">
            <a:spLocks/>
          </p:cNvSpPr>
          <p:nvPr/>
        </p:nvSpPr>
        <p:spPr bwMode="auto">
          <a:xfrm>
            <a:off x="2057400" y="327660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spcBef>
                <a:spcPts val="1200"/>
              </a:spcBef>
            </a:pPr>
            <a:r>
              <a:rPr lang="en-US" altLang="en-US" sz="2200" b="0"/>
              <a:t>Many offer additional benefits</a:t>
            </a:r>
          </a:p>
          <a:p>
            <a:pPr>
              <a:spcBef>
                <a:spcPts val="1200"/>
              </a:spcBef>
            </a:pPr>
            <a:r>
              <a:rPr lang="en-US" altLang="en-US" sz="2200" b="0"/>
              <a:t>Most include prescription drug coverage</a:t>
            </a:r>
          </a:p>
          <a:p>
            <a:pPr>
              <a:spcBef>
                <a:spcPts val="1200"/>
              </a:spcBef>
            </a:pPr>
            <a:r>
              <a:rPr lang="en-US" altLang="en-US" sz="2200" b="0"/>
              <a:t>Coverage varies!</a:t>
            </a:r>
          </a:p>
        </p:txBody>
      </p:sp>
      <p:sp>
        <p:nvSpPr>
          <p:cNvPr id="8" name="Rectangle 7"/>
          <p:cNvSpPr/>
          <p:nvPr/>
        </p:nvSpPr>
        <p:spPr>
          <a:xfrm>
            <a:off x="2133600" y="58674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400" b="1" dirty="0">
                <a:solidFill>
                  <a:srgbClr val="339966"/>
                </a:solidFill>
                <a:latin typeface="Arial" charset="0"/>
              </a:rPr>
              <a:t>A plan comparison tool is available on Medicare’s website: </a:t>
            </a:r>
            <a:r>
              <a:rPr lang="en-US" sz="2400" b="1" u="sng" dirty="0">
                <a:solidFill>
                  <a:schemeClr val="accent2">
                    <a:lumMod val="60000"/>
                    <a:lumOff val="40000"/>
                  </a:schemeClr>
                </a:solidFill>
                <a:latin typeface="Arial" charset="0"/>
              </a:rPr>
              <a:t>www.Medicare.gov   </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Part D: Prescription Drugs</a:t>
            </a:r>
          </a:p>
        </p:txBody>
      </p:sp>
      <p:sp>
        <p:nvSpPr>
          <p:cNvPr id="22531" name="Content Placeholder 2"/>
          <p:cNvSpPr>
            <a:spLocks noGrp="1"/>
          </p:cNvSpPr>
          <p:nvPr>
            <p:ph idx="1"/>
          </p:nvPr>
        </p:nvSpPr>
        <p:spPr>
          <a:xfrm>
            <a:off x="5257800" y="1981200"/>
            <a:ext cx="3733800" cy="2743200"/>
          </a:xfrm>
        </p:spPr>
        <p:txBody>
          <a:bodyPr/>
          <a:lstStyle/>
          <a:p>
            <a:pPr>
              <a:spcBef>
                <a:spcPts val="1200"/>
              </a:spcBef>
            </a:pPr>
            <a:r>
              <a:rPr lang="en-US" altLang="en-US" sz="2400" b="0" dirty="0" smtClean="0">
                <a:latin typeface="Arial" charset="0"/>
                <a:cs typeface="Arial" charset="0"/>
              </a:rPr>
              <a:t>Help with prescription drug costs</a:t>
            </a:r>
          </a:p>
          <a:p>
            <a:pPr>
              <a:spcBef>
                <a:spcPts val="1200"/>
              </a:spcBef>
            </a:pPr>
            <a:r>
              <a:rPr lang="en-US" altLang="en-US" sz="2400" b="0" dirty="0" smtClean="0">
                <a:latin typeface="Arial" charset="0"/>
                <a:cs typeface="Arial" charset="0"/>
              </a:rPr>
              <a:t>Offered by private companies</a:t>
            </a:r>
          </a:p>
          <a:p>
            <a:pPr>
              <a:spcBef>
                <a:spcPts val="1200"/>
              </a:spcBef>
            </a:pPr>
            <a:r>
              <a:rPr lang="en-US" altLang="en-US" sz="2400" b="0" dirty="0" smtClean="0">
                <a:latin typeface="Arial" charset="0"/>
                <a:cs typeface="Arial" charset="0"/>
              </a:rPr>
              <a:t>Coverage varies!</a:t>
            </a:r>
          </a:p>
        </p:txBody>
      </p:sp>
      <p:pic>
        <p:nvPicPr>
          <p:cNvPr id="22533" name="Picture 4" descr="C:\Documents and Settings\HVAAA\Local Settings\Temporary Internet Files\Content.IE5\53P22V9Q\MPj0406754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2946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133600" y="58674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400" b="1" dirty="0">
                <a:solidFill>
                  <a:srgbClr val="339966"/>
                </a:solidFill>
                <a:latin typeface="Arial" charset="0"/>
              </a:rPr>
              <a:t>A plan comparison tool is available on Medicare’s website: </a:t>
            </a:r>
            <a:r>
              <a:rPr lang="en-US" sz="2400" b="1" u="sng" dirty="0">
                <a:solidFill>
                  <a:schemeClr val="accent2">
                    <a:lumMod val="60000"/>
                    <a:lumOff val="40000"/>
                  </a:schemeClr>
                </a:solidFill>
                <a:latin typeface="Arial" charset="0"/>
              </a:rPr>
              <a:t>www.Medicare.gov   </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828800" y="152400"/>
            <a:ext cx="6629400" cy="1143000"/>
          </a:xfrm>
        </p:spPr>
        <p:txBody>
          <a:bodyPr/>
          <a:lstStyle/>
          <a:p>
            <a:r>
              <a:rPr lang="en-US" altLang="en-US" smtClean="0"/>
              <a:t>What is Medicare Fraud?</a:t>
            </a:r>
          </a:p>
        </p:txBody>
      </p:sp>
      <p:sp>
        <p:nvSpPr>
          <p:cNvPr id="23555" name="Content Placeholder 2"/>
          <p:cNvSpPr>
            <a:spLocks noGrp="1"/>
          </p:cNvSpPr>
          <p:nvPr>
            <p:ph idx="1"/>
          </p:nvPr>
        </p:nvSpPr>
        <p:spPr>
          <a:xfrm>
            <a:off x="1981200" y="4343400"/>
            <a:ext cx="6858000" cy="2133600"/>
          </a:xfrm>
        </p:spPr>
        <p:txBody>
          <a:bodyPr/>
          <a:lstStyle/>
          <a:p>
            <a:pPr>
              <a:buFont typeface="Wingdings" pitchFamily="2" charset="2"/>
              <a:buNone/>
            </a:pPr>
            <a:r>
              <a:rPr lang="en-US" altLang="en-US" sz="2400" dirty="0" smtClean="0">
                <a:latin typeface="Arial" charset="0"/>
                <a:cs typeface="Arial" charset="0"/>
              </a:rPr>
              <a:t>	</a:t>
            </a:r>
            <a:r>
              <a:rPr lang="en-US" altLang="en-US" u="sng" dirty="0" smtClean="0">
                <a:latin typeface="Arial" charset="0"/>
                <a:cs typeface="Arial" charset="0"/>
              </a:rPr>
              <a:t>Intentionally</a:t>
            </a:r>
            <a:r>
              <a:rPr lang="en-US" altLang="en-US" b="0" dirty="0" smtClean="0">
                <a:latin typeface="Arial" charset="0"/>
                <a:cs typeface="Arial" charset="0"/>
              </a:rPr>
              <a:t> billing Medicare for services that were not received or billing for a service at a higher rate than is actually justified</a:t>
            </a:r>
          </a:p>
        </p:txBody>
      </p:sp>
      <p:pic>
        <p:nvPicPr>
          <p:cNvPr id="23556" name="Picture 8" descr="C:\Documents and Settings\HVAAA\Local Settings\Temporary Internet Files\Content.IE5\Q5U0RDAR\MP9003418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320357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28800" y="152400"/>
            <a:ext cx="6629400" cy="1143000"/>
          </a:xfrm>
        </p:spPr>
        <p:txBody>
          <a:bodyPr/>
          <a:lstStyle/>
          <a:p>
            <a:r>
              <a:rPr lang="en-US" altLang="en-US" smtClean="0"/>
              <a:t>What is Medicare Abuse?</a:t>
            </a:r>
          </a:p>
        </p:txBody>
      </p:sp>
      <p:sp>
        <p:nvSpPr>
          <p:cNvPr id="12" name="Content Placeholder 2"/>
          <p:cNvSpPr txBox="1">
            <a:spLocks/>
          </p:cNvSpPr>
          <p:nvPr/>
        </p:nvSpPr>
        <p:spPr bwMode="auto">
          <a:xfrm>
            <a:off x="2057400" y="4724400"/>
            <a:ext cx="6781800" cy="1600200"/>
          </a:xfrm>
          <a:prstGeom prst="rect">
            <a:avLst/>
          </a:prstGeom>
          <a:noFill/>
          <a:ln w="9525">
            <a:noFill/>
            <a:miter lim="800000"/>
            <a:headEnd/>
            <a:tailEnd/>
          </a:ln>
        </p:spPr>
        <p:txBody>
          <a:bodyPr/>
          <a:lstStyle/>
          <a:p>
            <a:pPr marL="285750" indent="-285750" eaLnBrk="0" hangingPunct="0">
              <a:spcBef>
                <a:spcPct val="20000"/>
              </a:spcBef>
              <a:buClr>
                <a:srgbClr val="000066"/>
              </a:buClr>
              <a:defRPr/>
            </a:pPr>
            <a:r>
              <a:rPr lang="en-US" sz="2400" kern="0" dirty="0">
                <a:solidFill>
                  <a:srgbClr val="000066"/>
                </a:solidFill>
                <a:latin typeface="Arial" charset="0"/>
              </a:rPr>
              <a:t>	</a:t>
            </a:r>
            <a:r>
              <a:rPr lang="en-US" sz="2800" kern="0" dirty="0">
                <a:solidFill>
                  <a:srgbClr val="000066"/>
                </a:solidFill>
                <a:latin typeface="Arial" charset="0"/>
              </a:rPr>
              <a:t>Providers supply services or products that are not medically necessary or that do not meet professional standards</a:t>
            </a:r>
          </a:p>
        </p:txBody>
      </p:sp>
      <p:pic>
        <p:nvPicPr>
          <p:cNvPr id="24581" name="Picture 8" descr="C:\Documents and Settings\HVAAA\Local Settings\Temporary Internet Files\Content.IE5\QHSTX0K3\MPj0387492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3733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57400" y="152400"/>
            <a:ext cx="6629400" cy="1143000"/>
          </a:xfrm>
        </p:spPr>
        <p:txBody>
          <a:bodyPr/>
          <a:lstStyle/>
          <a:p>
            <a:r>
              <a:rPr lang="en-US" altLang="en-US" smtClean="0"/>
              <a:t>Examples of Fraud &amp; Abuse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6961687"/>
              </p:ext>
            </p:extLst>
          </p:nvPr>
        </p:nvGraphicFramePr>
        <p:xfrm>
          <a:off x="1981200" y="1371600"/>
          <a:ext cx="6934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162800" cy="1143000"/>
          </a:xfrm>
        </p:spPr>
        <p:txBody>
          <a:bodyPr/>
          <a:lstStyle/>
          <a:p>
            <a:r>
              <a:rPr lang="en-US" dirty="0" smtClean="0"/>
              <a:t>Examples of COVID-19 SCAMS</a:t>
            </a:r>
            <a:endParaRPr lang="en-US" dirty="0"/>
          </a:p>
        </p:txBody>
      </p:sp>
      <p:sp>
        <p:nvSpPr>
          <p:cNvPr id="3" name="Content Placeholder 2"/>
          <p:cNvSpPr>
            <a:spLocks noGrp="1"/>
          </p:cNvSpPr>
          <p:nvPr>
            <p:ph idx="1"/>
          </p:nvPr>
        </p:nvSpPr>
        <p:spPr>
          <a:xfrm>
            <a:off x="2057400" y="3048000"/>
            <a:ext cx="6705600" cy="3200400"/>
          </a:xfrm>
        </p:spPr>
        <p:txBody>
          <a:bodyPr/>
          <a:lstStyle/>
          <a:p>
            <a:r>
              <a:rPr lang="en-US" dirty="0"/>
              <a:t>Scammers offer free Corona tests</a:t>
            </a:r>
          </a:p>
          <a:p>
            <a:r>
              <a:rPr lang="en-US" dirty="0" smtClean="0"/>
              <a:t>Price-Gouging high-demand items</a:t>
            </a:r>
          </a:p>
          <a:p>
            <a:r>
              <a:rPr lang="en-US" dirty="0" smtClean="0"/>
              <a:t>Phony </a:t>
            </a:r>
            <a:r>
              <a:rPr lang="en-US" dirty="0"/>
              <a:t>Contact Tracing Calls or Text messages</a:t>
            </a:r>
          </a:p>
          <a:p>
            <a:r>
              <a:rPr lang="en-US" dirty="0" smtClean="0"/>
              <a:t>Con artists offer free Vaccine</a:t>
            </a:r>
          </a:p>
          <a:p>
            <a:endParaRPr lang="en-US" dirty="0"/>
          </a:p>
        </p:txBody>
      </p:sp>
      <p:sp>
        <p:nvSpPr>
          <p:cNvPr id="4" name="Slide Number Placeholder 3"/>
          <p:cNvSpPr>
            <a:spLocks noGrp="1"/>
          </p:cNvSpPr>
          <p:nvPr>
            <p:ph type="sldNum" sz="quarter" idx="11"/>
          </p:nvPr>
        </p:nvSpPr>
        <p:spPr/>
        <p:txBody>
          <a:bodyPr/>
          <a:lstStyle/>
          <a:p>
            <a:pPr>
              <a:defRPr/>
            </a:pPr>
            <a:fld id="{C5883ADF-84C3-45DD-9543-508059209324}" type="slidenum">
              <a:rPr lang="en-US" smtClean="0"/>
              <a:pPr>
                <a:defRPr/>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18532"/>
            <a:ext cx="2209800" cy="1762579"/>
          </a:xfrm>
          <a:prstGeom prst="rect">
            <a:avLst/>
          </a:prstGeom>
        </p:spPr>
      </p:pic>
    </p:spTree>
    <p:extLst>
      <p:ext uri="{BB962C8B-B14F-4D97-AF65-F5344CB8AC3E}">
        <p14:creationId xmlns:p14="http://schemas.microsoft.com/office/powerpoint/2010/main" val="369493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cautious!</a:t>
            </a:r>
            <a:endParaRPr lang="en-US" dirty="0"/>
          </a:p>
        </p:txBody>
      </p:sp>
      <p:sp>
        <p:nvSpPr>
          <p:cNvPr id="4" name="Slide Number Placeholder 3"/>
          <p:cNvSpPr>
            <a:spLocks noGrp="1"/>
          </p:cNvSpPr>
          <p:nvPr>
            <p:ph type="sldNum" sz="quarter" idx="11"/>
          </p:nvPr>
        </p:nvSpPr>
        <p:spPr/>
        <p:txBody>
          <a:bodyPr/>
          <a:lstStyle/>
          <a:p>
            <a:pPr>
              <a:defRPr/>
            </a:pPr>
            <a:fld id="{C5883ADF-84C3-45DD-9543-508059209324}" type="slidenum">
              <a:rPr lang="en-US" smtClean="0"/>
              <a:pPr>
                <a:defRPr/>
              </a:pPr>
              <a:t>17</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760398"/>
            <a:ext cx="5181600" cy="4348302"/>
          </a:xfrm>
          <a:prstGeom prst="rect">
            <a:avLst/>
          </a:prstGeom>
        </p:spPr>
      </p:pic>
    </p:spTree>
    <p:extLst>
      <p:ext uri="{BB962C8B-B14F-4D97-AF65-F5344CB8AC3E}">
        <p14:creationId xmlns:p14="http://schemas.microsoft.com/office/powerpoint/2010/main" val="57705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What about Errors?</a:t>
            </a:r>
          </a:p>
        </p:txBody>
      </p:sp>
      <p:sp>
        <p:nvSpPr>
          <p:cNvPr id="26627" name="Content Placeholder 2"/>
          <p:cNvSpPr>
            <a:spLocks noGrp="1"/>
          </p:cNvSpPr>
          <p:nvPr>
            <p:ph idx="1"/>
          </p:nvPr>
        </p:nvSpPr>
        <p:spPr>
          <a:xfrm>
            <a:off x="2209800" y="4267200"/>
            <a:ext cx="6340475" cy="1447800"/>
          </a:xfrm>
        </p:spPr>
        <p:txBody>
          <a:bodyPr/>
          <a:lstStyle/>
          <a:p>
            <a:pPr marL="0" indent="0">
              <a:buFont typeface="Wingdings" pitchFamily="2" charset="2"/>
              <a:buNone/>
            </a:pPr>
            <a:r>
              <a:rPr lang="en-US" altLang="en-US" b="0" smtClean="0">
                <a:latin typeface="Arial" charset="0"/>
                <a:cs typeface="Arial" charset="0"/>
              </a:rPr>
              <a:t>Only a review and investigation of the issue will determine if it is an error, fraud, or abuse.</a:t>
            </a:r>
          </a:p>
        </p:txBody>
      </p:sp>
      <p:pic>
        <p:nvPicPr>
          <p:cNvPr id="26629" name="Picture 2" descr="C:\Users\hflory.HVAAA\AppData\Local\Microsoft\Windows\Temporary Internet Files\Content.IE5\LDW1B3XO\MP9004424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05000"/>
            <a:ext cx="29035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Content Placeholder 2"/>
          <p:cNvSpPr txBox="1">
            <a:spLocks/>
          </p:cNvSpPr>
          <p:nvPr/>
        </p:nvSpPr>
        <p:spPr bwMode="auto">
          <a:xfrm>
            <a:off x="2133600" y="19812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buFont typeface="Wingdings" pitchFamily="2" charset="2"/>
              <a:buNone/>
            </a:pPr>
            <a:r>
              <a:rPr lang="en-US" altLang="en-US" b="0"/>
              <a:t>Health care services and billing are complicated, which can lead to errors.</a:t>
            </a:r>
            <a:endParaRPr lang="en-US" altLang="en-US"/>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381000"/>
            <a:ext cx="7239000" cy="1143000"/>
          </a:xfrm>
        </p:spPr>
        <p:txBody>
          <a:bodyPr/>
          <a:lstStyle/>
          <a:p>
            <a:pPr eaLnBrk="1" hangingPunct="1"/>
            <a:r>
              <a:rPr lang="en-US" altLang="en-US" dirty="0" smtClean="0"/>
              <a:t>Real Life Cases: </a:t>
            </a:r>
            <a:br>
              <a:rPr lang="en-US" altLang="en-US" dirty="0" smtClean="0"/>
            </a:br>
            <a:r>
              <a:rPr lang="en-US" altLang="en-US" dirty="0" smtClean="0"/>
              <a:t>Medicare Fraud &amp; Abuse in Washington state!</a:t>
            </a:r>
          </a:p>
        </p:txBody>
      </p:sp>
      <p:sp>
        <p:nvSpPr>
          <p:cNvPr id="29699" name="Content Placeholder 2"/>
          <p:cNvSpPr>
            <a:spLocks noGrp="1"/>
          </p:cNvSpPr>
          <p:nvPr>
            <p:ph idx="1"/>
          </p:nvPr>
        </p:nvSpPr>
        <p:spPr>
          <a:xfrm>
            <a:off x="1995488" y="4434631"/>
            <a:ext cx="6705600" cy="2194769"/>
          </a:xfrm>
        </p:spPr>
        <p:txBody>
          <a:bodyPr/>
          <a:lstStyle/>
          <a:p>
            <a:r>
              <a:rPr lang="en-US" altLang="en-US" dirty="0">
                <a:latin typeface="Arial" charset="0"/>
                <a:cs typeface="Arial" charset="0"/>
              </a:rPr>
              <a:t>Seattle doctor pleads guilty to turning in phony Medicare claims including reports of nursing home visits to patients who were dead.</a:t>
            </a:r>
          </a:p>
          <a:p>
            <a:endParaRPr lang="en-US" altLang="en-US" dirty="0" smtClean="0">
              <a:latin typeface="Arial" charset="0"/>
              <a:cs typeface="Arial" charset="0"/>
            </a:endParaRPr>
          </a:p>
        </p:txBody>
      </p:sp>
      <p:pic>
        <p:nvPicPr>
          <p:cNvPr id="29701" name="Picture 5" descr="C:\Documents and Settings\HVAAA\Local Settings\Temporary Internet Files\Content.IE5\53UC4DDV\MP900202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89969"/>
            <a:ext cx="3643312" cy="245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Medicare Fraud, Errors, and Abuse Affect…</a:t>
            </a:r>
          </a:p>
        </p:txBody>
      </p:sp>
      <p:pic>
        <p:nvPicPr>
          <p:cNvPr id="27652" name="Picture 7" descr="MP9003143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3276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Content Placeholder 2"/>
          <p:cNvSpPr>
            <a:spLocks noGrp="1"/>
          </p:cNvSpPr>
          <p:nvPr>
            <p:ph idx="1"/>
          </p:nvPr>
        </p:nvSpPr>
        <p:spPr>
          <a:xfrm>
            <a:off x="1981200" y="1828800"/>
            <a:ext cx="5029200" cy="3886200"/>
          </a:xfrm>
        </p:spPr>
        <p:txBody>
          <a:bodyPr/>
          <a:lstStyle/>
          <a:p>
            <a:pPr>
              <a:buFont typeface="Wingdings" pitchFamily="2" charset="2"/>
              <a:buNone/>
              <a:defRPr/>
            </a:pPr>
            <a:r>
              <a:rPr lang="en-US" dirty="0" smtClean="0">
                <a:latin typeface="Arial" charset="0"/>
                <a:cs typeface="Arial" charset="0"/>
              </a:rPr>
              <a:t>Everyone</a:t>
            </a:r>
            <a:endParaRPr lang="en-US" dirty="0">
              <a:latin typeface="Arial" charset="0"/>
              <a:cs typeface="Arial" charset="0"/>
            </a:endParaRPr>
          </a:p>
          <a:p>
            <a:pPr lvl="1">
              <a:defRPr/>
            </a:pPr>
            <a:r>
              <a:rPr lang="en-US" dirty="0">
                <a:solidFill>
                  <a:srgbClr val="339966"/>
                </a:solidFill>
                <a:latin typeface="Arial" charset="0"/>
                <a:cs typeface="Arial" charset="0"/>
              </a:rPr>
              <a:t>Billions</a:t>
            </a:r>
            <a:r>
              <a:rPr lang="en-US" b="0" dirty="0">
                <a:latin typeface="Arial" charset="0"/>
                <a:cs typeface="Arial" charset="0"/>
              </a:rPr>
              <a:t> of taxpayer dollars </a:t>
            </a:r>
            <a:r>
              <a:rPr lang="en-US" b="0" dirty="0" smtClean="0">
                <a:latin typeface="Arial" charset="0"/>
                <a:cs typeface="Arial" charset="0"/>
              </a:rPr>
              <a:t>lost to improper claims</a:t>
            </a:r>
            <a:endParaRPr lang="en-US" b="0" dirty="0">
              <a:latin typeface="Arial" charset="0"/>
              <a:cs typeface="Arial" charset="0"/>
            </a:endParaRPr>
          </a:p>
          <a:p>
            <a:pPr lvl="1">
              <a:defRPr/>
            </a:pPr>
            <a:r>
              <a:rPr lang="en-US" b="0" dirty="0">
                <a:latin typeface="Arial" charset="0"/>
                <a:cs typeface="Arial" charset="0"/>
              </a:rPr>
              <a:t>Medicare trust fund at </a:t>
            </a:r>
            <a:r>
              <a:rPr lang="en-US" b="0" dirty="0" smtClean="0">
                <a:latin typeface="Arial" charset="0"/>
                <a:cs typeface="Arial" charset="0"/>
              </a:rPr>
              <a:t>risk</a:t>
            </a:r>
          </a:p>
          <a:p>
            <a:pPr marL="0" indent="0">
              <a:buFont typeface="Wingdings" pitchFamily="2" charset="2"/>
              <a:buNone/>
              <a:defRPr/>
            </a:pPr>
            <a:r>
              <a:rPr lang="en-US" dirty="0" smtClean="0">
                <a:latin typeface="Arial" charset="0"/>
                <a:cs typeface="Arial" charset="0"/>
              </a:rPr>
              <a:t>Medicare Beneficiaries</a:t>
            </a:r>
            <a:endParaRPr lang="en-US" dirty="0">
              <a:latin typeface="Arial" charset="0"/>
              <a:cs typeface="Arial" charset="0"/>
            </a:endParaRPr>
          </a:p>
          <a:p>
            <a:pPr lvl="1">
              <a:defRPr/>
            </a:pPr>
            <a:r>
              <a:rPr lang="en-US" b="0" dirty="0" smtClean="0">
                <a:latin typeface="Arial" charset="0"/>
                <a:cs typeface="Arial" charset="0"/>
              </a:rPr>
              <a:t>Higher </a:t>
            </a:r>
            <a:r>
              <a:rPr lang="en-US" b="0" dirty="0">
                <a:latin typeface="Arial" charset="0"/>
                <a:cs typeface="Arial" charset="0"/>
              </a:rPr>
              <a:t>premiums</a:t>
            </a:r>
          </a:p>
          <a:p>
            <a:pPr lvl="1">
              <a:defRPr/>
            </a:pPr>
            <a:r>
              <a:rPr lang="en-US" b="0" dirty="0">
                <a:latin typeface="Arial" charset="0"/>
                <a:cs typeface="Arial" charset="0"/>
              </a:rPr>
              <a:t>Less money for needed benefits</a:t>
            </a:r>
          </a:p>
          <a:p>
            <a:pPr lvl="1">
              <a:defRPr/>
            </a:pPr>
            <a:r>
              <a:rPr lang="en-US" b="0" dirty="0" smtClean="0">
                <a:latin typeface="Arial" charset="0"/>
                <a:cs typeface="Arial" charset="0"/>
              </a:rPr>
              <a:t>Quality of treatment</a:t>
            </a:r>
            <a:endParaRPr lang="en-US" b="0" dirty="0">
              <a:latin typeface="Arial" charset="0"/>
              <a:cs typeface="Arial" charset="0"/>
            </a:endParaRP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Three Steps to Prevent Health Care Fraud</a:t>
            </a:r>
          </a:p>
        </p:txBody>
      </p:sp>
      <p:sp>
        <p:nvSpPr>
          <p:cNvPr id="30723" name="Content Placeholder 2"/>
          <p:cNvSpPr>
            <a:spLocks noGrp="1"/>
          </p:cNvSpPr>
          <p:nvPr>
            <p:ph idx="1"/>
          </p:nvPr>
        </p:nvSpPr>
        <p:spPr>
          <a:xfrm>
            <a:off x="4800600" y="2667000"/>
            <a:ext cx="3886200" cy="3124200"/>
          </a:xfrm>
        </p:spPr>
        <p:txBody>
          <a:bodyPr/>
          <a:lstStyle/>
          <a:p>
            <a:pPr marL="514350" indent="-514350">
              <a:lnSpc>
                <a:spcPct val="150000"/>
              </a:lnSpc>
              <a:buClr>
                <a:srgbClr val="339966"/>
              </a:buClr>
              <a:buFont typeface="Times New Roman" pitchFamily="18" charset="0"/>
              <a:buAutoNum type="arabicParenR"/>
            </a:pPr>
            <a:r>
              <a:rPr lang="en-US" altLang="en-US" sz="3200" smtClean="0">
                <a:solidFill>
                  <a:srgbClr val="339966"/>
                </a:solidFill>
                <a:latin typeface="Arial" charset="0"/>
                <a:cs typeface="Arial" charset="0"/>
              </a:rPr>
              <a:t>Protect</a:t>
            </a:r>
          </a:p>
          <a:p>
            <a:pPr marL="514350" indent="-514350">
              <a:lnSpc>
                <a:spcPct val="150000"/>
              </a:lnSpc>
              <a:buClr>
                <a:srgbClr val="339966"/>
              </a:buClr>
              <a:buFont typeface="Wingdings" pitchFamily="2" charset="2"/>
              <a:buNone/>
            </a:pPr>
            <a:r>
              <a:rPr lang="en-US" altLang="en-US" sz="3200" smtClean="0">
                <a:solidFill>
                  <a:srgbClr val="339966"/>
                </a:solidFill>
                <a:latin typeface="Arial" charset="0"/>
                <a:cs typeface="Arial" charset="0"/>
              </a:rPr>
              <a:t>	 </a:t>
            </a:r>
            <a:r>
              <a:rPr lang="en-US" altLang="en-US" sz="3200" smtClean="0">
                <a:latin typeface="Arial" charset="0"/>
                <a:cs typeface="Arial" charset="0"/>
              </a:rPr>
              <a:t>2) Detect  </a:t>
            </a:r>
          </a:p>
          <a:p>
            <a:pPr marL="514350" indent="-514350">
              <a:lnSpc>
                <a:spcPct val="150000"/>
              </a:lnSpc>
              <a:buClr>
                <a:srgbClr val="339966"/>
              </a:buClr>
              <a:buFont typeface="Wingdings" pitchFamily="2" charset="2"/>
              <a:buNone/>
            </a:pPr>
            <a:r>
              <a:rPr lang="en-US" altLang="en-US" sz="3200" smtClean="0">
                <a:solidFill>
                  <a:srgbClr val="FF0000"/>
                </a:solidFill>
                <a:latin typeface="Arial" charset="0"/>
                <a:cs typeface="Arial" charset="0"/>
              </a:rPr>
              <a:t>		    3) Report  </a:t>
            </a:r>
          </a:p>
        </p:txBody>
      </p:sp>
      <p:pic>
        <p:nvPicPr>
          <p:cNvPr id="30725" name="Picture 7" descr="C:\Documents and Settings\HVAAA\Local Settings\Temporary Internet Files\Content.IE5\S6RRQOMP\MP900289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2457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1051776"/>
              </p:ext>
            </p:extLst>
          </p:nvPr>
        </p:nvGraphicFramePr>
        <p:xfrm>
          <a:off x="1940168" y="1524000"/>
          <a:ext cx="705143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7" name="Picture 7" descr="C:\Users\hflory.HVAAA\AppData\Local\Microsoft\Windows\Temporary Internet Files\Content.IE5\GHLC0NE3\MP900442487[1].jpg"/>
          <p:cNvPicPr>
            <a:picLocks noChangeAspect="1" noChangeArrowheads="1"/>
          </p:cNvPicPr>
          <p:nvPr/>
        </p:nvPicPr>
        <p:blipFill rotWithShape="1">
          <a:blip r:embed="rId8">
            <a:extLst>
              <a:ext uri="{28A0092B-C50C-407E-A947-70E740481C1C}">
                <a14:useLocalDpi xmlns:a14="http://schemas.microsoft.com/office/drawing/2010/main" val="0"/>
              </a:ext>
            </a:extLst>
          </a:blip>
          <a:srcRect t="15990" r="28390" b="15094"/>
          <a:stretch/>
        </p:blipFill>
        <p:spPr bwMode="auto">
          <a:xfrm>
            <a:off x="5257801" y="5156353"/>
            <a:ext cx="3886200" cy="17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a:spLocks noGrp="1"/>
          </p:cNvSpPr>
          <p:nvPr>
            <p:ph type="title"/>
          </p:nvPr>
        </p:nvSpPr>
        <p:spPr>
          <a:xfrm>
            <a:off x="1905000" y="228600"/>
            <a:ext cx="7239000" cy="1143000"/>
          </a:xfrm>
        </p:spPr>
        <p:txBody>
          <a:bodyPr/>
          <a:lstStyle/>
          <a:p>
            <a:pPr eaLnBrk="1" hangingPunct="1"/>
            <a:r>
              <a:rPr lang="en-US" altLang="en-US" dirty="0" smtClean="0"/>
              <a:t>Step 1: </a:t>
            </a:r>
            <a:r>
              <a:rPr lang="en-US" altLang="en-US" dirty="0" smtClean="0">
                <a:solidFill>
                  <a:srgbClr val="339966"/>
                </a:solidFill>
              </a:rPr>
              <a:t>Protect </a:t>
            </a:r>
            <a:r>
              <a:rPr lang="en-US" altLang="en-US" dirty="0" smtClean="0"/>
              <a:t>Yourself and Others from Medicare Fraud</a:t>
            </a:r>
          </a:p>
        </p:txBody>
      </p:sp>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05000" y="304800"/>
            <a:ext cx="7086600" cy="1143000"/>
          </a:xfrm>
        </p:spPr>
        <p:txBody>
          <a:bodyPr/>
          <a:lstStyle/>
          <a:p>
            <a:pPr eaLnBrk="1" hangingPunct="1"/>
            <a:r>
              <a:rPr lang="en-US" altLang="en-US" sz="3400" dirty="0" smtClean="0"/>
              <a:t>Step 2: </a:t>
            </a:r>
            <a:r>
              <a:rPr lang="en-US" altLang="en-US" sz="3400" dirty="0" smtClean="0">
                <a:solidFill>
                  <a:srgbClr val="339966"/>
                </a:solidFill>
              </a:rPr>
              <a:t>Detect </a:t>
            </a:r>
            <a:r>
              <a:rPr lang="en-US" altLang="en-US" sz="3400" dirty="0" smtClean="0"/>
              <a:t>Medicare </a:t>
            </a:r>
            <a:br>
              <a:rPr lang="en-US" altLang="en-US" sz="3400" dirty="0" smtClean="0"/>
            </a:br>
            <a:r>
              <a:rPr lang="en-US" altLang="en-US" sz="3400" dirty="0" smtClean="0"/>
              <a:t>Fraud &amp; Abuse</a:t>
            </a:r>
          </a:p>
        </p:txBody>
      </p:sp>
      <p:sp>
        <p:nvSpPr>
          <p:cNvPr id="30723" name="Rectangle 3"/>
          <p:cNvSpPr>
            <a:spLocks noGrp="1" noChangeArrowheads="1"/>
          </p:cNvSpPr>
          <p:nvPr>
            <p:ph type="body" idx="1"/>
          </p:nvPr>
        </p:nvSpPr>
        <p:spPr>
          <a:xfrm>
            <a:off x="2057400" y="1600200"/>
            <a:ext cx="6781800" cy="2514600"/>
          </a:xfrm>
        </p:spPr>
        <p:txBody>
          <a:bodyPr/>
          <a:lstStyle/>
          <a:p>
            <a:pPr marL="0" indent="0" eaLnBrk="1" hangingPunct="1">
              <a:spcBef>
                <a:spcPts val="600"/>
              </a:spcBef>
              <a:spcAft>
                <a:spcPts val="600"/>
              </a:spcAft>
              <a:buFont typeface="Wingdings" pitchFamily="2" charset="2"/>
              <a:buNone/>
              <a:defRPr/>
            </a:pPr>
            <a:r>
              <a:rPr lang="en-US" b="0" dirty="0" smtClean="0">
                <a:latin typeface="Arial" charset="0"/>
                <a:cs typeface="Arial" charset="0"/>
              </a:rPr>
              <a:t>Review </a:t>
            </a:r>
            <a:r>
              <a:rPr lang="en-US" dirty="0" smtClean="0">
                <a:solidFill>
                  <a:srgbClr val="339966"/>
                </a:solidFill>
                <a:latin typeface="Arial" charset="0"/>
                <a:cs typeface="Arial" charset="0"/>
              </a:rPr>
              <a:t>Medicare Summary Notices (MSNs) </a:t>
            </a:r>
            <a:r>
              <a:rPr lang="en-US" b="0" dirty="0" smtClean="0">
                <a:latin typeface="Arial" charset="0"/>
                <a:cs typeface="Arial" charset="0"/>
              </a:rPr>
              <a:t>and other statements for:</a:t>
            </a:r>
          </a:p>
          <a:p>
            <a:pPr eaLnBrk="1" hangingPunct="1">
              <a:spcBef>
                <a:spcPts val="600"/>
              </a:spcBef>
              <a:spcAft>
                <a:spcPts val="0"/>
              </a:spcAft>
              <a:buFont typeface="Wingdings" pitchFamily="2" charset="2"/>
              <a:buNone/>
              <a:defRPr/>
            </a:pPr>
            <a:r>
              <a:rPr lang="en-US" sz="2400" b="0" dirty="0" smtClean="0">
                <a:solidFill>
                  <a:srgbClr val="FF0000"/>
                </a:solidFill>
                <a:latin typeface="Arial" charset="0"/>
                <a:cs typeface="Arial" charset="0"/>
              </a:rPr>
              <a:t> 	   </a:t>
            </a:r>
            <a:r>
              <a:rPr lang="en-US" sz="2400" b="0" dirty="0" smtClean="0">
                <a:latin typeface="Arial" charset="0"/>
                <a:cs typeface="Arial" charset="0"/>
              </a:rPr>
              <a:t>1. Services you didn’t receive</a:t>
            </a:r>
          </a:p>
          <a:p>
            <a:pPr eaLnBrk="1" hangingPunct="1">
              <a:spcBef>
                <a:spcPts val="600"/>
              </a:spcBef>
              <a:spcAft>
                <a:spcPts val="0"/>
              </a:spcAft>
              <a:buFont typeface="Wingdings" pitchFamily="2" charset="2"/>
              <a:buNone/>
              <a:defRPr/>
            </a:pPr>
            <a:r>
              <a:rPr lang="en-US" sz="2400" b="0" dirty="0" smtClean="0">
                <a:latin typeface="Arial" charset="0"/>
                <a:cs typeface="Arial" charset="0"/>
              </a:rPr>
              <a:t>	   2. Double billing </a:t>
            </a:r>
          </a:p>
          <a:p>
            <a:pPr eaLnBrk="1" hangingPunct="1">
              <a:spcBef>
                <a:spcPts val="600"/>
              </a:spcBef>
              <a:spcAft>
                <a:spcPts val="0"/>
              </a:spcAft>
              <a:buFont typeface="Wingdings" pitchFamily="2" charset="2"/>
              <a:buNone/>
              <a:defRPr/>
            </a:pPr>
            <a:r>
              <a:rPr lang="en-US" sz="2400" b="0" dirty="0" smtClean="0">
                <a:latin typeface="Arial" charset="0"/>
                <a:cs typeface="Arial" charset="0"/>
              </a:rPr>
              <a:t>	   3. Services not ordered by your doctor</a:t>
            </a:r>
          </a:p>
        </p:txBody>
      </p:sp>
      <p:sp>
        <p:nvSpPr>
          <p:cNvPr id="3277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endParaRPr lang="en-US" altLang="en-US" sz="3200" b="0">
              <a:solidFill>
                <a:schemeClr val="tx1"/>
              </a:solidFill>
              <a:latin typeface="Times New Roman" pitchFamily="18" charset="0"/>
            </a:endParaRPr>
          </a:p>
        </p:txBody>
      </p:sp>
      <p:sp>
        <p:nvSpPr>
          <p:cNvPr id="3277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endParaRPr lang="en-US" altLang="en-US" sz="3200" b="0">
              <a:solidFill>
                <a:schemeClr val="tx1"/>
              </a:solidFill>
              <a:latin typeface="Times New Roman" pitchFamily="18" charset="0"/>
            </a:endParaRPr>
          </a:p>
        </p:txBody>
      </p:sp>
      <p:pic>
        <p:nvPicPr>
          <p:cNvPr id="32775" name="Picture 11" descr="C:\Users\hflory.HVAAA\AppData\Local\Microsoft\Windows\Temporary Internet Files\Content.IE5\MWPNV2OH\MP9004432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572000"/>
            <a:ext cx="2636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7" descr="C:\Users\hflory.HVAAA\AppData\Local\Microsoft\Windows\Temporary Internet Files\Content.IE5\T1SOBCSW\MP9004066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3" descr="C:\Documents and Settings\HVAAA\Local Settings\Temporary Internet Files\Content.IE5\53P22V9Q\MPj0400733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572000"/>
            <a:ext cx="2476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Step 2: </a:t>
            </a:r>
            <a:r>
              <a:rPr lang="en-US" altLang="en-US" smtClean="0">
                <a:solidFill>
                  <a:srgbClr val="339966"/>
                </a:solidFill>
              </a:rPr>
              <a:t>Detect </a:t>
            </a:r>
            <a:r>
              <a:rPr lang="en-US" altLang="en-US" smtClean="0"/>
              <a:t>Medicare Fraud &amp; Abuse, </a:t>
            </a:r>
            <a:r>
              <a:rPr lang="en-US" altLang="en-US" sz="2400" i="1" smtClean="0"/>
              <a:t>continued</a:t>
            </a:r>
            <a:endParaRPr lang="en-US" altLang="en-US" smtClean="0"/>
          </a:p>
        </p:txBody>
      </p:sp>
      <p:sp>
        <p:nvSpPr>
          <p:cNvPr id="33795" name="Content Placeholder 2"/>
          <p:cNvSpPr>
            <a:spLocks noGrp="1"/>
          </p:cNvSpPr>
          <p:nvPr>
            <p:ph idx="1"/>
          </p:nvPr>
        </p:nvSpPr>
        <p:spPr>
          <a:xfrm>
            <a:off x="2057400" y="1752600"/>
            <a:ext cx="6781800" cy="1066800"/>
          </a:xfrm>
        </p:spPr>
        <p:txBody>
          <a:bodyPr/>
          <a:lstStyle/>
          <a:p>
            <a:pPr marL="0" indent="0">
              <a:buFont typeface="Wingdings" pitchFamily="2" charset="2"/>
              <a:buNone/>
            </a:pPr>
            <a:r>
              <a:rPr lang="en-US" altLang="en-US" b="0" smtClean="0">
                <a:latin typeface="Arial" charset="0"/>
                <a:cs typeface="Arial" charset="0"/>
              </a:rPr>
              <a:t>Access your Medicare information online at </a:t>
            </a:r>
            <a:r>
              <a:rPr lang="en-US" altLang="en-US" u="sng" smtClean="0">
                <a:solidFill>
                  <a:srgbClr val="339966"/>
                </a:solidFill>
                <a:latin typeface="Arial" charset="0"/>
                <a:cs typeface="Arial" charset="0"/>
              </a:rPr>
              <a:t>www.MyMedicare.gov</a:t>
            </a:r>
            <a:r>
              <a:rPr lang="en-US" altLang="en-US" b="0" smtClean="0">
                <a:latin typeface="Arial" charset="0"/>
                <a:cs typeface="Arial" charset="0"/>
              </a:rPr>
              <a:t>. </a:t>
            </a:r>
            <a:endParaRPr lang="en-US" altLang="en-US" sz="2400" b="0" smtClean="0">
              <a:latin typeface="Arial" charset="0"/>
              <a:cs typeface="Arial" charset="0"/>
            </a:endParaRPr>
          </a:p>
        </p:txBody>
      </p:sp>
      <p:pic>
        <p:nvPicPr>
          <p:cNvPr id="33797" name="Picture 19" descr="C:\Users\hflory.HVAAA\AppData\Local\Microsoft\Windows\Temporary Internet Files\Content.IE5\LDW1B3XO\MP9004393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933700"/>
            <a:ext cx="24130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Content Placeholder 2"/>
          <p:cNvSpPr txBox="1">
            <a:spLocks/>
          </p:cNvSpPr>
          <p:nvPr/>
        </p:nvSpPr>
        <p:spPr bwMode="auto">
          <a:xfrm>
            <a:off x="2057400" y="3124200"/>
            <a:ext cx="43434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r>
              <a:rPr lang="en-US" altLang="en-US" sz="2400" b="0"/>
              <a:t>View recent MSNs </a:t>
            </a:r>
          </a:p>
          <a:p>
            <a:r>
              <a:rPr lang="en-US" altLang="en-US" sz="2400" b="0"/>
              <a:t>Track claims made on your behalf</a:t>
            </a:r>
          </a:p>
          <a:p>
            <a:r>
              <a:rPr lang="en-US" altLang="en-US" sz="2400" b="0"/>
              <a:t>Check payment status</a:t>
            </a:r>
          </a:p>
          <a:p>
            <a:r>
              <a:rPr lang="en-US" altLang="en-US" sz="2400" b="0"/>
              <a:t>And more!</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Step 2: </a:t>
            </a:r>
            <a:r>
              <a:rPr lang="en-US" altLang="en-US" smtClean="0">
                <a:solidFill>
                  <a:srgbClr val="339966"/>
                </a:solidFill>
              </a:rPr>
              <a:t>Detect </a:t>
            </a:r>
            <a:r>
              <a:rPr lang="en-US" altLang="en-US" smtClean="0"/>
              <a:t>Medicare Fraud &amp; Abuse, </a:t>
            </a:r>
            <a:r>
              <a:rPr lang="en-US" altLang="en-US" sz="2400" i="1" smtClean="0"/>
              <a:t>continued</a:t>
            </a:r>
          </a:p>
        </p:txBody>
      </p:sp>
      <p:sp>
        <p:nvSpPr>
          <p:cNvPr id="13315" name="Content Placeholder 2"/>
          <p:cNvSpPr>
            <a:spLocks noGrp="1"/>
          </p:cNvSpPr>
          <p:nvPr>
            <p:ph idx="1"/>
          </p:nvPr>
        </p:nvSpPr>
        <p:spPr>
          <a:xfrm>
            <a:off x="1905000" y="1905000"/>
            <a:ext cx="7086600" cy="1905000"/>
          </a:xfrm>
        </p:spPr>
        <p:txBody>
          <a:bodyPr/>
          <a:lstStyle/>
          <a:p>
            <a:pPr marL="0" indent="0">
              <a:buFont typeface="Wingdings" pitchFamily="2" charset="2"/>
              <a:buNone/>
              <a:defRPr/>
            </a:pPr>
            <a:r>
              <a:rPr lang="en-US" b="0" dirty="0">
                <a:latin typeface="Arial" charset="0"/>
                <a:cs typeface="Arial" charset="0"/>
              </a:rPr>
              <a:t>Use your </a:t>
            </a:r>
            <a:r>
              <a:rPr lang="en-US" dirty="0">
                <a:solidFill>
                  <a:srgbClr val="339966"/>
                </a:solidFill>
                <a:latin typeface="Arial" charset="0"/>
                <a:cs typeface="Arial" charset="0"/>
              </a:rPr>
              <a:t>Personal Health Care Journal</a:t>
            </a:r>
            <a:endParaRPr lang="en-US" dirty="0">
              <a:latin typeface="Arial" charset="0"/>
              <a:cs typeface="Arial" charset="0"/>
            </a:endParaRPr>
          </a:p>
          <a:p>
            <a:pPr>
              <a:spcBef>
                <a:spcPts val="1200"/>
              </a:spcBef>
              <a:defRPr/>
            </a:pPr>
            <a:r>
              <a:rPr lang="en-US" sz="2200" b="0" dirty="0" smtClean="0">
                <a:latin typeface="Arial" charset="0"/>
                <a:cs typeface="Arial" charset="0"/>
              </a:rPr>
              <a:t>Record doctor visits, tests, and procedures in this journal, and take it with you to your appointments.</a:t>
            </a:r>
          </a:p>
          <a:p>
            <a:pPr>
              <a:spcBef>
                <a:spcPts val="1200"/>
              </a:spcBef>
              <a:defRPr/>
            </a:pPr>
            <a:r>
              <a:rPr lang="en-US" sz="2200" b="0" dirty="0" smtClean="0">
                <a:latin typeface="Arial" charset="0"/>
                <a:cs typeface="Arial" charset="0"/>
              </a:rPr>
              <a:t>Ask yourself questions about your health care. Write the answers and other information in your journal.</a:t>
            </a:r>
          </a:p>
        </p:txBody>
      </p:sp>
      <p:pic>
        <p:nvPicPr>
          <p:cNvPr id="34821" name="Picture 5" descr="C:\Users\hflory.HVAAA\Desktop\Volunteer Training\VT - 3 -SMP Counselor\SMP Counselor Manual\SMP_PHCJ.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81488"/>
            <a:ext cx="43434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Content Placeholder 2"/>
          <p:cNvSpPr txBox="1">
            <a:spLocks/>
          </p:cNvSpPr>
          <p:nvPr/>
        </p:nvSpPr>
        <p:spPr bwMode="auto">
          <a:xfrm>
            <a:off x="1905000" y="41148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spcBef>
                <a:spcPts val="300"/>
              </a:spcBef>
            </a:pPr>
            <a:r>
              <a:rPr lang="en-US" altLang="en-US" sz="2200" b="0"/>
              <a:t>Compare your MSNs and other statements to your journal to make sure they are correct.</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152400"/>
            <a:ext cx="7086600" cy="1143000"/>
          </a:xfrm>
        </p:spPr>
        <p:txBody>
          <a:bodyPr/>
          <a:lstStyle/>
          <a:p>
            <a:pPr eaLnBrk="1" hangingPunct="1"/>
            <a:r>
              <a:rPr lang="en-US" altLang="en-US" dirty="0" smtClean="0"/>
              <a:t>Step 3: </a:t>
            </a:r>
            <a:r>
              <a:rPr lang="en-US" altLang="en-US" dirty="0" smtClean="0">
                <a:solidFill>
                  <a:srgbClr val="339966"/>
                </a:solidFill>
              </a:rPr>
              <a:t>Report </a:t>
            </a:r>
            <a:r>
              <a:rPr lang="en-US" altLang="en-US" dirty="0" smtClean="0"/>
              <a:t>Suspected Medicare Fraud and Abuse</a:t>
            </a:r>
          </a:p>
        </p:txBody>
      </p:sp>
      <p:sp>
        <p:nvSpPr>
          <p:cNvPr id="36867" name="Rectangle 3"/>
          <p:cNvSpPr>
            <a:spLocks noGrp="1" noChangeArrowheads="1"/>
          </p:cNvSpPr>
          <p:nvPr>
            <p:ph idx="1"/>
          </p:nvPr>
        </p:nvSpPr>
        <p:spPr>
          <a:xfrm>
            <a:off x="2057400" y="4114800"/>
            <a:ext cx="7048500" cy="2303463"/>
          </a:xfrm>
        </p:spPr>
        <p:txBody>
          <a:bodyPr/>
          <a:lstStyle/>
          <a:p>
            <a:pPr marL="514350" indent="-514350" eaLnBrk="1" hangingPunct="1">
              <a:spcBef>
                <a:spcPts val="600"/>
              </a:spcBef>
              <a:spcAft>
                <a:spcPts val="600"/>
              </a:spcAft>
            </a:pPr>
            <a:r>
              <a:rPr lang="en-US" altLang="en-US" b="0" dirty="0" smtClean="0">
                <a:latin typeface="Arial" charset="0"/>
                <a:cs typeface="Arial" charset="0"/>
              </a:rPr>
              <a:t>Call the provider.</a:t>
            </a:r>
          </a:p>
          <a:p>
            <a:pPr marL="514350" indent="-514350" eaLnBrk="1" hangingPunct="1">
              <a:spcBef>
                <a:spcPts val="600"/>
              </a:spcBef>
              <a:spcAft>
                <a:spcPts val="600"/>
              </a:spcAft>
            </a:pPr>
            <a:r>
              <a:rPr lang="en-US" altLang="en-US" b="0" dirty="0" smtClean="0">
                <a:latin typeface="Arial" charset="0"/>
                <a:cs typeface="Arial" charset="0"/>
              </a:rPr>
              <a:t>Gather information and documentation.</a:t>
            </a:r>
          </a:p>
          <a:p>
            <a:pPr marL="514350" indent="-514350" eaLnBrk="1" hangingPunct="1">
              <a:spcBef>
                <a:spcPts val="600"/>
              </a:spcBef>
              <a:spcAft>
                <a:spcPts val="600"/>
              </a:spcAft>
            </a:pPr>
            <a:r>
              <a:rPr lang="en-US" altLang="en-US" dirty="0" smtClean="0">
                <a:solidFill>
                  <a:srgbClr val="339966"/>
                </a:solidFill>
                <a:latin typeface="Arial" charset="0"/>
                <a:cs typeface="Arial" charset="0"/>
              </a:rPr>
              <a:t>Contact your SMP.</a:t>
            </a:r>
            <a:r>
              <a:rPr lang="en-US" altLang="en-US" b="0" dirty="0" smtClean="0">
                <a:latin typeface="Arial" charset="0"/>
                <a:cs typeface="Arial" charset="0"/>
              </a:rPr>
              <a:t> </a:t>
            </a:r>
          </a:p>
          <a:p>
            <a:pPr marL="914400" lvl="1" indent="-514350" eaLnBrk="1" hangingPunct="1">
              <a:spcBef>
                <a:spcPts val="600"/>
              </a:spcBef>
              <a:spcAft>
                <a:spcPts val="600"/>
              </a:spcAft>
              <a:buFont typeface="Wingdings" pitchFamily="2" charset="2"/>
              <a:buChar char="Ø"/>
            </a:pPr>
            <a:r>
              <a:rPr lang="en-US" altLang="en-US" b="0" dirty="0" smtClean="0">
                <a:latin typeface="Arial" charset="0"/>
                <a:cs typeface="Arial" charset="0"/>
              </a:rPr>
              <a:t>This is a free and confidential service!</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25</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6000"/>
          <a:stretch/>
        </p:blipFill>
        <p:spPr>
          <a:xfrm>
            <a:off x="3962400" y="1501933"/>
            <a:ext cx="2819400" cy="254127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Three Steps to Prevent Health Care Fraud</a:t>
            </a:r>
          </a:p>
        </p:txBody>
      </p:sp>
      <p:sp>
        <p:nvSpPr>
          <p:cNvPr id="30723" name="Content Placeholder 2"/>
          <p:cNvSpPr>
            <a:spLocks noGrp="1"/>
          </p:cNvSpPr>
          <p:nvPr>
            <p:ph idx="1"/>
          </p:nvPr>
        </p:nvSpPr>
        <p:spPr>
          <a:xfrm>
            <a:off x="4800600" y="2667000"/>
            <a:ext cx="3886200" cy="3124200"/>
          </a:xfrm>
        </p:spPr>
        <p:txBody>
          <a:bodyPr/>
          <a:lstStyle/>
          <a:p>
            <a:pPr marL="514350" indent="-514350">
              <a:lnSpc>
                <a:spcPct val="150000"/>
              </a:lnSpc>
              <a:buClr>
                <a:srgbClr val="339966"/>
              </a:buClr>
              <a:buFont typeface="Times New Roman" pitchFamily="18" charset="0"/>
              <a:buAutoNum type="arabicParenR"/>
            </a:pPr>
            <a:r>
              <a:rPr lang="en-US" altLang="en-US" sz="3200" smtClean="0">
                <a:solidFill>
                  <a:srgbClr val="339966"/>
                </a:solidFill>
                <a:latin typeface="Arial" charset="0"/>
                <a:cs typeface="Arial" charset="0"/>
              </a:rPr>
              <a:t>Protect</a:t>
            </a:r>
          </a:p>
          <a:p>
            <a:pPr marL="514350" indent="-514350">
              <a:lnSpc>
                <a:spcPct val="150000"/>
              </a:lnSpc>
              <a:buClr>
                <a:srgbClr val="339966"/>
              </a:buClr>
              <a:buFont typeface="Wingdings" pitchFamily="2" charset="2"/>
              <a:buNone/>
            </a:pPr>
            <a:r>
              <a:rPr lang="en-US" altLang="en-US" sz="3200" smtClean="0">
                <a:solidFill>
                  <a:srgbClr val="339966"/>
                </a:solidFill>
                <a:latin typeface="Arial" charset="0"/>
                <a:cs typeface="Arial" charset="0"/>
              </a:rPr>
              <a:t>	 </a:t>
            </a:r>
            <a:r>
              <a:rPr lang="en-US" altLang="en-US" sz="3200" smtClean="0">
                <a:latin typeface="Arial" charset="0"/>
                <a:cs typeface="Arial" charset="0"/>
              </a:rPr>
              <a:t>2) Detect  </a:t>
            </a:r>
          </a:p>
          <a:p>
            <a:pPr marL="514350" indent="-514350">
              <a:lnSpc>
                <a:spcPct val="150000"/>
              </a:lnSpc>
              <a:buClr>
                <a:srgbClr val="339966"/>
              </a:buClr>
              <a:buFont typeface="Wingdings" pitchFamily="2" charset="2"/>
              <a:buNone/>
            </a:pPr>
            <a:r>
              <a:rPr lang="en-US" altLang="en-US" sz="3200" smtClean="0">
                <a:solidFill>
                  <a:srgbClr val="FF0000"/>
                </a:solidFill>
                <a:latin typeface="Arial" charset="0"/>
                <a:cs typeface="Arial" charset="0"/>
              </a:rPr>
              <a:t>		    3) Report  </a:t>
            </a:r>
          </a:p>
        </p:txBody>
      </p:sp>
      <p:pic>
        <p:nvPicPr>
          <p:cNvPr id="30725" name="Picture 7" descr="C:\Documents and Settings\HVAAA\Local Settings\Temporary Internet Files\Content.IE5\S6RRQOMP\MP900289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2457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26</a:t>
            </a:fld>
            <a:endParaRPr lang="en-US" dirty="0"/>
          </a:p>
        </p:txBody>
      </p:sp>
    </p:spTree>
    <p:extLst>
      <p:ext uri="{BB962C8B-B14F-4D97-AF65-F5344CB8AC3E}">
        <p14:creationId xmlns:p14="http://schemas.microsoft.com/office/powerpoint/2010/main" val="413458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57400" y="152400"/>
            <a:ext cx="6629400" cy="914400"/>
          </a:xfrm>
        </p:spPr>
        <p:txBody>
          <a:bodyPr/>
          <a:lstStyle/>
          <a:p>
            <a:r>
              <a:rPr lang="en-US" altLang="en-US" dirty="0" smtClean="0"/>
              <a:t>SMP Volunteers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62029218"/>
              </p:ext>
            </p:extLst>
          </p:nvPr>
        </p:nvGraphicFramePr>
        <p:xfrm>
          <a:off x="1928814" y="2825750"/>
          <a:ext cx="6989762"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bwMode="auto">
          <a:xfrm>
            <a:off x="2057400" y="6172200"/>
            <a:ext cx="6934200" cy="685800"/>
          </a:xfrm>
          <a:prstGeom prst="rect">
            <a:avLst/>
          </a:prstGeom>
          <a:noFill/>
          <a:ln w="9525">
            <a:noFill/>
            <a:miter lim="800000"/>
            <a:headEnd/>
            <a:tailEnd/>
          </a:ln>
        </p:spPr>
        <p:txBody>
          <a:bodyPr/>
          <a:lstStyle/>
          <a:p>
            <a:pPr marL="342900" indent="-342900" eaLnBrk="0" hangingPunct="0">
              <a:spcBef>
                <a:spcPct val="20000"/>
              </a:spcBef>
              <a:buClr>
                <a:srgbClr val="000066"/>
              </a:buClr>
              <a:defRPr/>
            </a:pPr>
            <a:r>
              <a:rPr lang="en-US" sz="2800" b="1" kern="0" dirty="0">
                <a:solidFill>
                  <a:srgbClr val="339966"/>
                </a:solidFill>
                <a:latin typeface="Arial" charset="0"/>
              </a:rPr>
              <a:t>Join the SMP program as a volunteer!</a:t>
            </a:r>
            <a:endParaRPr lang="en-US" sz="2800" b="1" kern="0" dirty="0">
              <a:solidFill>
                <a:srgbClr val="000066"/>
              </a:solidFill>
              <a:latin typeface="Arial" charset="0"/>
            </a:endParaRPr>
          </a:p>
          <a:p>
            <a:pPr marL="342900" indent="-342900" eaLnBrk="0" hangingPunct="0">
              <a:spcBef>
                <a:spcPct val="20000"/>
              </a:spcBef>
              <a:buClr>
                <a:srgbClr val="000066"/>
              </a:buClr>
              <a:buFont typeface="Wingdings" pitchFamily="2" charset="2"/>
              <a:buChar char="ü"/>
              <a:defRPr/>
            </a:pPr>
            <a:endParaRPr lang="en-US" sz="2800" b="1" kern="0" dirty="0">
              <a:solidFill>
                <a:srgbClr val="000066"/>
              </a:solidFill>
              <a:latin typeface="Arial" charset="0"/>
            </a:endParaRPr>
          </a:p>
        </p:txBody>
      </p:sp>
      <p:pic>
        <p:nvPicPr>
          <p:cNvPr id="33801" name="Picture 9" descr="C:\Users\hflory.HVAAA\Desktop\3-Training Rscs\Graphics &amp; Photos\n4a-fotos\work &amp; volunteering\WorkAndVolunteering_JL62.jpg"/>
          <p:cNvPicPr>
            <a:picLocks noChangeAspect="1" noChangeArrowheads="1"/>
          </p:cNvPicPr>
          <p:nvPr/>
        </p:nvPicPr>
        <p:blipFill rotWithShape="1">
          <a:blip r:embed="rId8"/>
          <a:srcRect l="11352" r="15195"/>
          <a:stretch/>
        </p:blipFill>
        <p:spPr bwMode="auto">
          <a:xfrm>
            <a:off x="4957763" y="1225550"/>
            <a:ext cx="1366837" cy="1243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4" name="Picture 12" descr="C:\Users\hflory.HVAAA\Desktop\3-Training Rscs\Graphics &amp; Photos\n4a-fotos\technology\Technology_JL264.jpg"/>
          <p:cNvPicPr>
            <a:picLocks noChangeAspect="1" noChangeArrowheads="1"/>
          </p:cNvPicPr>
          <p:nvPr/>
        </p:nvPicPr>
        <p:blipFill rotWithShape="1">
          <a:blip r:embed="rId9"/>
          <a:srcRect l="2726" r="29946"/>
          <a:stretch/>
        </p:blipFill>
        <p:spPr bwMode="auto">
          <a:xfrm>
            <a:off x="1928813" y="1219200"/>
            <a:ext cx="1347787" cy="1336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5" name="Picture 13" descr="C:\Users\hflory.HVAAA\Desktop\3-Training Rscs\Graphics &amp; Photos\n4a-fotos\technology\Technology_JL295.jpg"/>
          <p:cNvPicPr>
            <a:picLocks noChangeAspect="1" noChangeArrowheads="1"/>
          </p:cNvPicPr>
          <p:nvPr/>
        </p:nvPicPr>
        <p:blipFill rotWithShape="1">
          <a:blip r:embed="rId10"/>
          <a:srcRect l="11092"/>
          <a:stretch/>
        </p:blipFill>
        <p:spPr bwMode="auto">
          <a:xfrm>
            <a:off x="7620000" y="1357313"/>
            <a:ext cx="1411288" cy="106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6" name="Picture 14" descr="C:\Users\hflory.HVAAA\Desktop\3-Training Rscs\Graphics &amp; Photos\n4a-fotos\technology\Technology_JL341.jpg"/>
          <p:cNvPicPr>
            <a:picLocks noChangeAspect="1" noChangeArrowheads="1"/>
          </p:cNvPicPr>
          <p:nvPr/>
        </p:nvPicPr>
        <p:blipFill>
          <a:blip r:embed="rId11"/>
          <a:srcRect/>
          <a:stretch>
            <a:fillRect/>
          </a:stretch>
        </p:blipFill>
        <p:spPr bwMode="auto">
          <a:xfrm>
            <a:off x="3429000" y="1419225"/>
            <a:ext cx="1366838" cy="936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7" name="Picture 15" descr="C:\Users\hflory.HVAAA\Desktop\3-Training Rscs\Graphics &amp; Photos\n4a-fotos\men\Men_IMG1927.jpg"/>
          <p:cNvPicPr>
            <a:picLocks noChangeAspect="1" noChangeArrowheads="1"/>
          </p:cNvPicPr>
          <p:nvPr/>
        </p:nvPicPr>
        <p:blipFill rotWithShape="1">
          <a:blip r:embed="rId12"/>
          <a:srcRect l="19328" r="8791"/>
          <a:stretch/>
        </p:blipFill>
        <p:spPr bwMode="auto">
          <a:xfrm>
            <a:off x="6484938" y="1419225"/>
            <a:ext cx="982662" cy="93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57400" y="533400"/>
            <a:ext cx="6781800" cy="762000"/>
          </a:xfrm>
        </p:spPr>
        <p:txBody>
          <a:bodyPr/>
          <a:lstStyle/>
          <a:p>
            <a:pPr eaLnBrk="1" hangingPunct="1"/>
            <a:r>
              <a:rPr lang="en-US" altLang="en-US" dirty="0" smtClean="0"/>
              <a:t>Contact your State SMP: </a:t>
            </a:r>
            <a:br>
              <a:rPr lang="en-US" altLang="en-US" dirty="0" smtClean="0"/>
            </a:br>
            <a:r>
              <a:rPr lang="en-US" altLang="en-US" dirty="0" smtClean="0"/>
              <a:t>SHIBA</a:t>
            </a:r>
          </a:p>
        </p:txBody>
      </p:sp>
      <p:sp>
        <p:nvSpPr>
          <p:cNvPr id="38915" name="Rectangle 3"/>
          <p:cNvSpPr>
            <a:spLocks noGrp="1" noChangeArrowheads="1"/>
          </p:cNvSpPr>
          <p:nvPr>
            <p:ph type="body" idx="1"/>
          </p:nvPr>
        </p:nvSpPr>
        <p:spPr>
          <a:xfrm>
            <a:off x="2057400" y="1905000"/>
            <a:ext cx="6858000" cy="3200400"/>
          </a:xfrm>
        </p:spPr>
        <p:txBody>
          <a:bodyPr/>
          <a:lstStyle/>
          <a:p>
            <a:pPr eaLnBrk="1" hangingPunct="1">
              <a:spcBef>
                <a:spcPts val="1200"/>
              </a:spcBef>
              <a:spcAft>
                <a:spcPts val="1200"/>
              </a:spcAft>
              <a:buClr>
                <a:schemeClr val="bg1"/>
              </a:buClr>
              <a:buNone/>
            </a:pPr>
            <a:r>
              <a:rPr lang="en-US" altLang="en-US" dirty="0">
                <a:solidFill>
                  <a:srgbClr val="339966"/>
                </a:solidFill>
                <a:latin typeface="Arial" charset="0"/>
                <a:cs typeface="Arial" charset="0"/>
              </a:rPr>
              <a:t>Visit us online: </a:t>
            </a:r>
            <a:r>
              <a:rPr lang="en-US" altLang="en-US" dirty="0">
                <a:solidFill>
                  <a:schemeClr val="accent2"/>
                </a:solidFill>
                <a:latin typeface="Arial" charset="0"/>
                <a:cs typeface="Arial" charset="0"/>
              </a:rPr>
              <a:t>www.insurance.wa.gov</a:t>
            </a:r>
          </a:p>
          <a:p>
            <a:pPr eaLnBrk="1" hangingPunct="1">
              <a:spcBef>
                <a:spcPts val="1200"/>
              </a:spcBef>
              <a:spcAft>
                <a:spcPts val="1200"/>
              </a:spcAft>
              <a:buFont typeface="Arial" charset="0"/>
              <a:buChar char="•"/>
            </a:pPr>
            <a:r>
              <a:rPr lang="en-US" altLang="en-US" sz="2400" b="0" dirty="0" smtClean="0">
                <a:latin typeface="Arial" charset="0"/>
                <a:cs typeface="Arial" charset="0"/>
              </a:rPr>
              <a:t>For more information </a:t>
            </a:r>
          </a:p>
          <a:p>
            <a:pPr eaLnBrk="1" hangingPunct="1">
              <a:spcBef>
                <a:spcPts val="1200"/>
              </a:spcBef>
              <a:spcAft>
                <a:spcPts val="1200"/>
              </a:spcAft>
              <a:buNone/>
            </a:pPr>
            <a:r>
              <a:rPr lang="en-US" altLang="en-US" dirty="0">
                <a:solidFill>
                  <a:srgbClr val="339966"/>
                </a:solidFill>
                <a:latin typeface="Arial" charset="0"/>
                <a:cs typeface="Arial" charset="0"/>
              </a:rPr>
              <a:t>Call toll-free: </a:t>
            </a:r>
            <a:r>
              <a:rPr lang="en-US" altLang="en-US" sz="3200" dirty="0">
                <a:solidFill>
                  <a:schemeClr val="accent2"/>
                </a:solidFill>
                <a:latin typeface="Arial" charset="0"/>
                <a:cs typeface="Arial" charset="0"/>
              </a:rPr>
              <a:t>1-800-562-6900</a:t>
            </a:r>
          </a:p>
          <a:p>
            <a:pPr eaLnBrk="1" hangingPunct="1">
              <a:spcBef>
                <a:spcPts val="1200"/>
              </a:spcBef>
              <a:spcAft>
                <a:spcPts val="1200"/>
              </a:spcAft>
              <a:buFont typeface="Arial" charset="0"/>
              <a:buChar char="•"/>
            </a:pPr>
            <a:r>
              <a:rPr lang="en-US" altLang="en-US" sz="2400" b="0" dirty="0" smtClean="0">
                <a:latin typeface="Arial" charset="0"/>
                <a:cs typeface="Arial" charset="0"/>
              </a:rPr>
              <a:t>To report suspected fraud/abuse</a:t>
            </a:r>
          </a:p>
          <a:p>
            <a:pPr eaLnBrk="1" hangingPunct="1">
              <a:spcBef>
                <a:spcPts val="1200"/>
              </a:spcBef>
              <a:spcAft>
                <a:spcPts val="1200"/>
              </a:spcAft>
              <a:buFont typeface="Arial" charset="0"/>
              <a:buChar char="•"/>
            </a:pPr>
            <a:r>
              <a:rPr lang="en-US" altLang="en-US" sz="2400" b="0" dirty="0" smtClean="0">
                <a:latin typeface="Arial" charset="0"/>
                <a:cs typeface="Arial" charset="0"/>
              </a:rPr>
              <a:t>For training, speakers, and/or materials</a:t>
            </a:r>
          </a:p>
          <a:p>
            <a:pPr eaLnBrk="1" hangingPunct="1">
              <a:spcBef>
                <a:spcPts val="1200"/>
              </a:spcBef>
              <a:spcAft>
                <a:spcPts val="1200"/>
              </a:spcAft>
              <a:buFont typeface="Arial" charset="0"/>
              <a:buChar char="•"/>
            </a:pPr>
            <a:r>
              <a:rPr lang="en-US" altLang="en-US" sz="2400" b="0" dirty="0" smtClean="0">
                <a:latin typeface="Arial" charset="0"/>
                <a:cs typeface="Arial" charset="0"/>
              </a:rPr>
              <a:t>To volunteer with the SMP program</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Questions?</a:t>
            </a:r>
          </a:p>
        </p:txBody>
      </p:sp>
      <p:pic>
        <p:nvPicPr>
          <p:cNvPr id="39940" name="Picture 2" descr="MC90043316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493395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828800" y="228600"/>
            <a:ext cx="7315200" cy="1066800"/>
          </a:xfrm>
        </p:spPr>
        <p:txBody>
          <a:bodyPr/>
          <a:lstStyle/>
          <a:p>
            <a:r>
              <a:rPr lang="en-US" altLang="en-US" dirty="0" smtClean="0"/>
              <a:t>Consequences of Medicare Fraud, Errors, and Abuse</a:t>
            </a:r>
          </a:p>
        </p:txBody>
      </p:sp>
      <p:graphicFrame>
        <p:nvGraphicFramePr>
          <p:cNvPr id="3" name="Diagram 2"/>
          <p:cNvGraphicFramePr/>
          <p:nvPr>
            <p:extLst>
              <p:ext uri="{D42A27DB-BD31-4B8C-83A1-F6EECF244321}">
                <p14:modId xmlns:p14="http://schemas.microsoft.com/office/powerpoint/2010/main" val="3897517999"/>
              </p:ext>
            </p:extLst>
          </p:nvPr>
        </p:nvGraphicFramePr>
        <p:xfrm>
          <a:off x="2133600" y="1752600"/>
          <a:ext cx="67818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What is the Senior Medicare Patrol?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9787957"/>
              </p:ext>
            </p:extLst>
          </p:nvPr>
        </p:nvGraphicFramePr>
        <p:xfrm>
          <a:off x="2133600" y="1905000"/>
          <a:ext cx="670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2057400" y="381000"/>
            <a:ext cx="6858000" cy="3657600"/>
          </a:xfrm>
        </p:spPr>
        <p:txBody>
          <a:bodyPr/>
          <a:lstStyle/>
          <a:p>
            <a:pPr eaLnBrk="1" hangingPunct="1"/>
            <a:endParaRPr lang="en-US" altLang="en-US" sz="800" dirty="0" smtClean="0">
              <a:latin typeface="Arial" charset="0"/>
              <a:cs typeface="Arial" charset="0"/>
            </a:endParaRP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3200" dirty="0" smtClean="0">
                <a:latin typeface="Arial" charset="0"/>
                <a:cs typeface="Arial" charset="0"/>
              </a:rPr>
              <a:t>The SMP mission </a:t>
            </a:r>
            <a:r>
              <a:rPr lang="en-US" altLang="en-US" sz="2400" dirty="0" smtClean="0">
                <a:latin typeface="Arial" charset="0"/>
                <a:cs typeface="Arial" charset="0"/>
              </a:rPr>
              <a:t>is…   </a:t>
            </a: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2400" dirty="0" smtClean="0">
                <a:solidFill>
                  <a:srgbClr val="009A46"/>
                </a:solidFill>
                <a:latin typeface="Arial" charset="0"/>
                <a:cs typeface="Arial" charset="0"/>
              </a:rPr>
              <a:t>to empower and assist Medicare beneficiaries, their families, and caregivers </a:t>
            </a: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2400" dirty="0" smtClean="0">
                <a:solidFill>
                  <a:srgbClr val="C00000"/>
                </a:solidFill>
                <a:latin typeface="Arial" charset="0"/>
                <a:cs typeface="Arial" charset="0"/>
              </a:rPr>
              <a:t>to prevent, detect, and report health care fraud, errors, and abuse </a:t>
            </a: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2400" dirty="0" smtClean="0">
                <a:solidFill>
                  <a:srgbClr val="0070C0"/>
                </a:solidFill>
                <a:latin typeface="Arial" charset="0"/>
                <a:cs typeface="Arial" charset="0"/>
              </a:rPr>
              <a:t>through outreach, counseling, and education.</a:t>
            </a:r>
            <a:endParaRPr lang="en-US" altLang="en-US" dirty="0" smtClean="0">
              <a:solidFill>
                <a:srgbClr val="0070C0"/>
              </a:solidFill>
              <a:latin typeface="Arial" charset="0"/>
              <a:cs typeface="Arial" charset="0"/>
            </a:endParaRPr>
          </a:p>
        </p:txBody>
      </p:sp>
      <p:pic>
        <p:nvPicPr>
          <p:cNvPr id="15363" name="Picture 2" descr="C:\Users\hflory\Desktop\Photos - n4a.Fotolia &amp; more\work &amp; volunteering\Counseling-n4a_5-inch shar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704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Users\hflory\Desktop\Photos - n4a.Fotolia &amp; more\technology\Services_JL2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4421188"/>
            <a:ext cx="35306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sers\hflory\Desktop\Photos - n4a.Fotolia &amp; more\work &amp; volunteering\Boomers_EC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127500"/>
            <a:ext cx="1930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158208942"/>
              </p:ext>
            </p:extLst>
          </p:nvPr>
        </p:nvGraphicFramePr>
        <p:xfrm>
          <a:off x="1828800" y="1600200"/>
          <a:ext cx="7239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Title 1"/>
          <p:cNvSpPr>
            <a:spLocks noGrp="1"/>
          </p:cNvSpPr>
          <p:nvPr>
            <p:ph type="title"/>
          </p:nvPr>
        </p:nvSpPr>
        <p:spPr>
          <a:xfrm>
            <a:off x="1828800" y="152400"/>
            <a:ext cx="7315200" cy="1295400"/>
          </a:xfrm>
        </p:spPr>
        <p:txBody>
          <a:bodyPr/>
          <a:lstStyle/>
          <a:p>
            <a:r>
              <a:rPr lang="en-US" altLang="en-US" smtClean="0"/>
              <a:t>What is Medicare?</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28800" y="381000"/>
            <a:ext cx="7315200" cy="990600"/>
          </a:xfrm>
        </p:spPr>
        <p:txBody>
          <a:bodyPr/>
          <a:lstStyle/>
          <a:p>
            <a:r>
              <a:rPr lang="en-US" altLang="en-US" smtClean="0"/>
              <a:t>Medicare Numbers and Cards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0054224"/>
              </p:ext>
            </p:extLst>
          </p:nvPr>
        </p:nvGraphicFramePr>
        <p:xfrm>
          <a:off x="228600" y="1524000"/>
          <a:ext cx="8763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7</a:t>
            </a:fld>
            <a:endParaRPr lang="en-US" dirty="0"/>
          </a:p>
        </p:txBody>
      </p:sp>
      <p:pic>
        <p:nvPicPr>
          <p:cNvPr id="6"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343400"/>
            <a:ext cx="324326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415925"/>
            <a:ext cx="7315200" cy="692150"/>
          </a:xfrm>
        </p:spPr>
        <p:txBody>
          <a:bodyPr/>
          <a:lstStyle/>
          <a:p>
            <a:r>
              <a:rPr lang="en-US" altLang="en-US" smtClean="0"/>
              <a:t>Parts of Medicare</a:t>
            </a:r>
          </a:p>
        </p:txBody>
      </p:sp>
      <p:sp>
        <p:nvSpPr>
          <p:cNvPr id="18435" name="Rectangle 1"/>
          <p:cNvSpPr>
            <a:spLocks noChangeArrowheads="1"/>
          </p:cNvSpPr>
          <p:nvPr/>
        </p:nvSpPr>
        <p:spPr bwMode="auto">
          <a:xfrm>
            <a:off x="1752600" y="6324600"/>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ctr" eaLnBrk="1" hangingPunct="1">
              <a:spcBef>
                <a:spcPct val="0"/>
              </a:spcBef>
              <a:buClrTx/>
              <a:buFontTx/>
              <a:buNone/>
            </a:pPr>
            <a:r>
              <a:rPr lang="en-US" altLang="en-US" sz="1800" i="1" dirty="0"/>
              <a:t>Medicare Supplement Insurance (Medigap) is not part of </a:t>
            </a:r>
            <a:r>
              <a:rPr lang="en-US" altLang="en-US" sz="1800" i="1" dirty="0" smtClean="0"/>
              <a:t>Medicare</a:t>
            </a:r>
            <a:endParaRPr lang="en-US" altLang="en-US" sz="1800" i="1" dirty="0"/>
          </a:p>
        </p:txBody>
      </p:sp>
      <p:graphicFrame>
        <p:nvGraphicFramePr>
          <p:cNvPr id="13" name="Diagram 12"/>
          <p:cNvGraphicFramePr/>
          <p:nvPr/>
        </p:nvGraphicFramePr>
        <p:xfrm>
          <a:off x="2030186" y="1371600"/>
          <a:ext cx="7010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886200" y="1657350"/>
            <a:ext cx="3352800"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1" dirty="0">
                <a:latin typeface="Arial" panose="020B0604020202020204" pitchFamily="34" charset="0"/>
                <a:cs typeface="Arial" panose="020B0604020202020204" pitchFamily="34" charset="0"/>
              </a:rPr>
              <a:t>A + B = Original Medicare</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Part A: Hospital Insurance  </a:t>
            </a:r>
          </a:p>
        </p:txBody>
      </p:sp>
      <p:sp>
        <p:nvSpPr>
          <p:cNvPr id="16387" name="Content Placeholder 2"/>
          <p:cNvSpPr>
            <a:spLocks noGrp="1"/>
          </p:cNvSpPr>
          <p:nvPr>
            <p:ph idx="1"/>
          </p:nvPr>
        </p:nvSpPr>
        <p:spPr>
          <a:xfrm>
            <a:off x="2133600" y="1828800"/>
            <a:ext cx="4800600" cy="3886200"/>
          </a:xfrm>
        </p:spPr>
        <p:txBody>
          <a:bodyPr/>
          <a:lstStyle/>
          <a:p>
            <a:pPr marL="0" indent="0">
              <a:buFont typeface="Wingdings" pitchFamily="2" charset="2"/>
              <a:buNone/>
              <a:defRPr/>
            </a:pPr>
            <a:r>
              <a:rPr lang="en-US" dirty="0" smtClean="0">
                <a:latin typeface="Arial" charset="0"/>
                <a:cs typeface="Arial" charset="0"/>
              </a:rPr>
              <a:t>Health care benefits help cover:</a:t>
            </a:r>
          </a:p>
          <a:p>
            <a:pPr>
              <a:spcBef>
                <a:spcPts val="1200"/>
              </a:spcBef>
              <a:defRPr/>
            </a:pPr>
            <a:r>
              <a:rPr lang="en-US" sz="2200" b="0" dirty="0" smtClean="0">
                <a:latin typeface="Arial" charset="0"/>
                <a:cs typeface="Arial" charset="0"/>
              </a:rPr>
              <a:t>Inpatient hospital care</a:t>
            </a:r>
          </a:p>
          <a:p>
            <a:pPr>
              <a:spcBef>
                <a:spcPts val="1200"/>
              </a:spcBef>
              <a:defRPr/>
            </a:pPr>
            <a:r>
              <a:rPr lang="en-US" sz="2200" b="0" dirty="0" smtClean="0">
                <a:latin typeface="Arial" charset="0"/>
                <a:cs typeface="Arial" charset="0"/>
              </a:rPr>
              <a:t>Inpatient skilled nursing facility care</a:t>
            </a:r>
          </a:p>
          <a:p>
            <a:pPr>
              <a:spcBef>
                <a:spcPts val="1200"/>
              </a:spcBef>
              <a:defRPr/>
            </a:pPr>
            <a:r>
              <a:rPr lang="en-US" sz="2200" b="0" dirty="0" smtClean="0">
                <a:latin typeface="Arial" charset="0"/>
                <a:cs typeface="Arial" charset="0"/>
              </a:rPr>
              <a:t>Home health care</a:t>
            </a:r>
          </a:p>
          <a:p>
            <a:pPr>
              <a:spcBef>
                <a:spcPts val="1200"/>
              </a:spcBef>
              <a:defRPr/>
            </a:pPr>
            <a:r>
              <a:rPr lang="en-US" sz="2200" b="0" dirty="0" smtClean="0">
                <a:latin typeface="Arial" charset="0"/>
                <a:cs typeface="Arial" charset="0"/>
              </a:rPr>
              <a:t>Hospice care</a:t>
            </a:r>
          </a:p>
        </p:txBody>
      </p:sp>
      <p:pic>
        <p:nvPicPr>
          <p:cNvPr id="19461" name="Picture 4" descr="C:\Documents and Settings\HVAAA\Local Settings\Temporary Internet Files\Content.IE5\GAWHMK3W\MPj031436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338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ysClr val="windowText" lastClr="000000"/>
      </a:dk1>
      <a:lt1>
        <a:srgbClr val="FFFFFF"/>
      </a:lt1>
      <a:dk2>
        <a:srgbClr val="000000"/>
      </a:dk2>
      <a:lt2>
        <a:srgbClr val="FFFFFF"/>
      </a:lt2>
      <a:accent1>
        <a:srgbClr val="00B050"/>
      </a:accent1>
      <a:accent2>
        <a:srgbClr val="306EC4"/>
      </a:accent2>
      <a:accent3>
        <a:srgbClr val="6A5487"/>
      </a:accent3>
      <a:accent4>
        <a:srgbClr val="B6463C"/>
      </a:accent4>
      <a:accent5>
        <a:srgbClr val="E87007"/>
      </a:accent5>
      <a:accent6>
        <a:srgbClr val="C2B619"/>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4873</TotalTime>
  <Words>4570</Words>
  <Application>Microsoft Office PowerPoint</Application>
  <PresentationFormat>On-screen Show (4:3)</PresentationFormat>
  <Paragraphs>430</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Symbol</vt:lpstr>
      <vt:lpstr>Tahoma</vt:lpstr>
      <vt:lpstr>Times New Roman</vt:lpstr>
      <vt:lpstr>Wingdings</vt:lpstr>
      <vt:lpstr>Default Design</vt:lpstr>
      <vt:lpstr>Take Charge…  Help Prevent Health Care Fraud and Abuse!</vt:lpstr>
      <vt:lpstr>Medicare Fraud, Errors, and Abuse Affect…</vt:lpstr>
      <vt:lpstr>Consequences of Medicare Fraud, Errors, and Abuse</vt:lpstr>
      <vt:lpstr>What is the Senior Medicare Patrol?</vt:lpstr>
      <vt:lpstr>PowerPoint Presentation</vt:lpstr>
      <vt:lpstr>What is Medicare?</vt:lpstr>
      <vt:lpstr>Medicare Numbers and Cards</vt:lpstr>
      <vt:lpstr>Parts of Medicare</vt:lpstr>
      <vt:lpstr>Part A: Hospital Insurance  </vt:lpstr>
      <vt:lpstr>Part B: Medical Insurance</vt:lpstr>
      <vt:lpstr>Part C: Medicare Advantage</vt:lpstr>
      <vt:lpstr>Part D: Prescription Drugs</vt:lpstr>
      <vt:lpstr>What is Medicare Fraud?</vt:lpstr>
      <vt:lpstr>What is Medicare Abuse?</vt:lpstr>
      <vt:lpstr>Examples of Fraud &amp; Abuse</vt:lpstr>
      <vt:lpstr>Examples of COVID-19 SCAMS</vt:lpstr>
      <vt:lpstr>Be cautious!</vt:lpstr>
      <vt:lpstr>What about Errors?</vt:lpstr>
      <vt:lpstr>Real Life Cases:  Medicare Fraud &amp; Abuse in Washington state!</vt:lpstr>
      <vt:lpstr>Three Steps to Prevent Health Care Fraud</vt:lpstr>
      <vt:lpstr>Step 1: Protect Yourself and Others from Medicare Fraud</vt:lpstr>
      <vt:lpstr>Step 2: Detect Medicare  Fraud &amp; Abuse</vt:lpstr>
      <vt:lpstr>Step 2: Detect Medicare Fraud &amp; Abuse, continued</vt:lpstr>
      <vt:lpstr>Step 2: Detect Medicare Fraud &amp; Abuse, continued</vt:lpstr>
      <vt:lpstr>Step 3: Report Suspected Medicare Fraud and Abuse</vt:lpstr>
      <vt:lpstr>Three Steps to Prevent Health Care Fraud</vt:lpstr>
      <vt:lpstr>SMP Volunteers</vt:lpstr>
      <vt:lpstr>Contact your State SMP:  SHIBA</vt:lpstr>
      <vt:lpstr>Questions?</vt:lpstr>
    </vt:vector>
  </TitlesOfParts>
  <Manager>HFlory@hvaaa.org</Manager>
  <Company>SMP Resource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Charge…Help prevent health care fraud and abuse! 30 min. presentation</dc:title>
  <dc:subject>Senior Medicare Patrol and Medicare fraud and abuse</dc:subject>
  <dc:creator>SMP Resource Center</dc:creator>
  <cp:lastModifiedBy>Wells, Donna (OIC)</cp:lastModifiedBy>
  <cp:revision>424</cp:revision>
  <cp:lastPrinted>2015-03-13T19:27:19Z</cp:lastPrinted>
  <dcterms:created xsi:type="dcterms:W3CDTF">2003-12-18T22:11:48Z</dcterms:created>
  <dcterms:modified xsi:type="dcterms:W3CDTF">2020-05-28T21:15:34Z</dcterms:modified>
</cp:coreProperties>
</file>