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06"/>
  </p:notesMasterIdLst>
  <p:handoutMasterIdLst>
    <p:handoutMasterId r:id="rId107"/>
  </p:handoutMasterIdLst>
  <p:sldIdLst>
    <p:sldId id="257" r:id="rId5"/>
    <p:sldId id="260" r:id="rId6"/>
    <p:sldId id="441" r:id="rId7"/>
    <p:sldId id="404" r:id="rId8"/>
    <p:sldId id="395" r:id="rId9"/>
    <p:sldId id="393" r:id="rId10"/>
    <p:sldId id="337" r:id="rId11"/>
    <p:sldId id="273" r:id="rId12"/>
    <p:sldId id="261" r:id="rId13"/>
    <p:sldId id="272" r:id="rId14"/>
    <p:sldId id="275" r:id="rId15"/>
    <p:sldId id="409" r:id="rId16"/>
    <p:sldId id="374" r:id="rId17"/>
    <p:sldId id="276" r:id="rId18"/>
    <p:sldId id="278" r:id="rId19"/>
    <p:sldId id="351" r:id="rId20"/>
    <p:sldId id="265" r:id="rId21"/>
    <p:sldId id="286" r:id="rId22"/>
    <p:sldId id="281" r:id="rId23"/>
    <p:sldId id="279" r:id="rId24"/>
    <p:sldId id="282" r:id="rId25"/>
    <p:sldId id="280" r:id="rId26"/>
    <p:sldId id="283" r:id="rId27"/>
    <p:sldId id="285" r:id="rId28"/>
    <p:sldId id="331" r:id="rId29"/>
    <p:sldId id="287" r:id="rId30"/>
    <p:sldId id="288" r:id="rId31"/>
    <p:sldId id="363" r:id="rId32"/>
    <p:sldId id="264" r:id="rId33"/>
    <p:sldId id="416" r:id="rId34"/>
    <p:sldId id="289" r:id="rId35"/>
    <p:sldId id="290" r:id="rId36"/>
    <p:sldId id="291" r:id="rId37"/>
    <p:sldId id="292" r:id="rId38"/>
    <p:sldId id="293" r:id="rId39"/>
    <p:sldId id="294" r:id="rId40"/>
    <p:sldId id="295" r:id="rId41"/>
    <p:sldId id="296" r:id="rId42"/>
    <p:sldId id="298" r:id="rId43"/>
    <p:sldId id="300" r:id="rId44"/>
    <p:sldId id="299" r:id="rId45"/>
    <p:sldId id="304" r:id="rId46"/>
    <p:sldId id="354" r:id="rId47"/>
    <p:sldId id="266" r:id="rId48"/>
    <p:sldId id="417" r:id="rId49"/>
    <p:sldId id="267" r:id="rId50"/>
    <p:sldId id="306" r:id="rId51"/>
    <p:sldId id="307" r:id="rId52"/>
    <p:sldId id="308" r:id="rId53"/>
    <p:sldId id="309" r:id="rId54"/>
    <p:sldId id="310" r:id="rId55"/>
    <p:sldId id="313" r:id="rId56"/>
    <p:sldId id="312" r:id="rId57"/>
    <p:sldId id="355" r:id="rId58"/>
    <p:sldId id="263" r:id="rId59"/>
    <p:sldId id="418" r:id="rId60"/>
    <p:sldId id="269" r:id="rId61"/>
    <p:sldId id="412" r:id="rId62"/>
    <p:sldId id="314" r:id="rId63"/>
    <p:sldId id="270" r:id="rId64"/>
    <p:sldId id="271" r:id="rId65"/>
    <p:sldId id="318" r:id="rId66"/>
    <p:sldId id="342" r:id="rId67"/>
    <p:sldId id="317" r:id="rId68"/>
    <p:sldId id="316" r:id="rId69"/>
    <p:sldId id="332" r:id="rId70"/>
    <p:sldId id="268" r:id="rId71"/>
    <p:sldId id="320" r:id="rId72"/>
    <p:sldId id="321" r:id="rId73"/>
    <p:sldId id="364" r:id="rId74"/>
    <p:sldId id="262" r:id="rId75"/>
    <p:sldId id="419" r:id="rId76"/>
    <p:sldId id="319" r:id="rId77"/>
    <p:sldId id="322" r:id="rId78"/>
    <p:sldId id="323" r:id="rId79"/>
    <p:sldId id="324" r:id="rId80"/>
    <p:sldId id="335" r:id="rId81"/>
    <p:sldId id="336" r:id="rId82"/>
    <p:sldId id="325" r:id="rId83"/>
    <p:sldId id="326" r:id="rId84"/>
    <p:sldId id="327" r:id="rId85"/>
    <p:sldId id="328" r:id="rId86"/>
    <p:sldId id="329" r:id="rId87"/>
    <p:sldId id="444" r:id="rId88"/>
    <p:sldId id="378" r:id="rId89"/>
    <p:sldId id="445" r:id="rId90"/>
    <p:sldId id="350" r:id="rId91"/>
    <p:sldId id="370" r:id="rId92"/>
    <p:sldId id="373" r:id="rId93"/>
    <p:sldId id="446" r:id="rId94"/>
    <p:sldId id="447" r:id="rId95"/>
    <p:sldId id="311" r:id="rId96"/>
    <p:sldId id="333" r:id="rId97"/>
    <p:sldId id="405" r:id="rId98"/>
    <p:sldId id="438" r:id="rId99"/>
    <p:sldId id="443" r:id="rId100"/>
    <p:sldId id="442" r:id="rId101"/>
    <p:sldId id="440" r:id="rId102"/>
    <p:sldId id="384" r:id="rId103"/>
    <p:sldId id="349" r:id="rId104"/>
    <p:sldId id="345" r:id="rId105"/>
  </p:sldIdLst>
  <p:sldSz cx="9144000" cy="6858000" type="screen4x3"/>
  <p:notesSz cx="7315200" cy="9601200"/>
  <p:defaultTextStyle>
    <a:defPPr>
      <a:defRPr lang="en-US"/>
    </a:defPPr>
    <a:lvl1pPr algn="l" defTabSz="457200" rtl="0" eaLnBrk="0" fontAlgn="base" hangingPunct="0">
      <a:spcBef>
        <a:spcPct val="0"/>
      </a:spcBef>
      <a:spcAft>
        <a:spcPct val="0"/>
      </a:spcAft>
      <a:defRPr kern="1200">
        <a:solidFill>
          <a:schemeClr val="tx1"/>
        </a:solidFill>
        <a:latin typeface="News Gothic MT"/>
        <a:ea typeface="+mn-ea"/>
        <a:cs typeface="+mn-cs"/>
      </a:defRPr>
    </a:lvl1pPr>
    <a:lvl2pPr marL="457200" algn="l" defTabSz="457200" rtl="0" eaLnBrk="0" fontAlgn="base" hangingPunct="0">
      <a:spcBef>
        <a:spcPct val="0"/>
      </a:spcBef>
      <a:spcAft>
        <a:spcPct val="0"/>
      </a:spcAft>
      <a:defRPr kern="1200">
        <a:solidFill>
          <a:schemeClr val="tx1"/>
        </a:solidFill>
        <a:latin typeface="News Gothic MT"/>
        <a:ea typeface="+mn-ea"/>
        <a:cs typeface="+mn-cs"/>
      </a:defRPr>
    </a:lvl2pPr>
    <a:lvl3pPr marL="914400" algn="l" defTabSz="457200" rtl="0" eaLnBrk="0" fontAlgn="base" hangingPunct="0">
      <a:spcBef>
        <a:spcPct val="0"/>
      </a:spcBef>
      <a:spcAft>
        <a:spcPct val="0"/>
      </a:spcAft>
      <a:defRPr kern="1200">
        <a:solidFill>
          <a:schemeClr val="tx1"/>
        </a:solidFill>
        <a:latin typeface="News Gothic MT"/>
        <a:ea typeface="+mn-ea"/>
        <a:cs typeface="+mn-cs"/>
      </a:defRPr>
    </a:lvl3pPr>
    <a:lvl4pPr marL="1371600" algn="l" defTabSz="457200" rtl="0" eaLnBrk="0" fontAlgn="base" hangingPunct="0">
      <a:spcBef>
        <a:spcPct val="0"/>
      </a:spcBef>
      <a:spcAft>
        <a:spcPct val="0"/>
      </a:spcAft>
      <a:defRPr kern="1200">
        <a:solidFill>
          <a:schemeClr val="tx1"/>
        </a:solidFill>
        <a:latin typeface="News Gothic MT"/>
        <a:ea typeface="+mn-ea"/>
        <a:cs typeface="+mn-cs"/>
      </a:defRPr>
    </a:lvl4pPr>
    <a:lvl5pPr marL="1828800" algn="l" defTabSz="457200" rtl="0" eaLnBrk="0" fontAlgn="base" hangingPunct="0">
      <a:spcBef>
        <a:spcPct val="0"/>
      </a:spcBef>
      <a:spcAft>
        <a:spcPct val="0"/>
      </a:spcAft>
      <a:defRPr kern="1200">
        <a:solidFill>
          <a:schemeClr val="tx1"/>
        </a:solidFill>
        <a:latin typeface="News Gothic MT"/>
        <a:ea typeface="+mn-ea"/>
        <a:cs typeface="+mn-cs"/>
      </a:defRPr>
    </a:lvl5pPr>
    <a:lvl6pPr marL="2286000" algn="l" defTabSz="914400" rtl="0" eaLnBrk="1" latinLnBrk="0" hangingPunct="1">
      <a:defRPr kern="1200">
        <a:solidFill>
          <a:schemeClr val="tx1"/>
        </a:solidFill>
        <a:latin typeface="News Gothic MT"/>
        <a:ea typeface="+mn-ea"/>
        <a:cs typeface="+mn-cs"/>
      </a:defRPr>
    </a:lvl6pPr>
    <a:lvl7pPr marL="2743200" algn="l" defTabSz="914400" rtl="0" eaLnBrk="1" latinLnBrk="0" hangingPunct="1">
      <a:defRPr kern="1200">
        <a:solidFill>
          <a:schemeClr val="tx1"/>
        </a:solidFill>
        <a:latin typeface="News Gothic MT"/>
        <a:ea typeface="+mn-ea"/>
        <a:cs typeface="+mn-cs"/>
      </a:defRPr>
    </a:lvl7pPr>
    <a:lvl8pPr marL="3200400" algn="l" defTabSz="914400" rtl="0" eaLnBrk="1" latinLnBrk="0" hangingPunct="1">
      <a:defRPr kern="1200">
        <a:solidFill>
          <a:schemeClr val="tx1"/>
        </a:solidFill>
        <a:latin typeface="News Gothic MT"/>
        <a:ea typeface="+mn-ea"/>
        <a:cs typeface="+mn-cs"/>
      </a:defRPr>
    </a:lvl8pPr>
    <a:lvl9pPr marL="3657600" algn="l" defTabSz="914400" rtl="0" eaLnBrk="1" latinLnBrk="0" hangingPunct="1">
      <a:defRPr kern="1200">
        <a:solidFill>
          <a:schemeClr val="tx1"/>
        </a:solidFill>
        <a:latin typeface="News Gothic MT"/>
        <a:ea typeface="+mn-ea"/>
        <a:cs typeface="+mn-cs"/>
      </a:defRPr>
    </a:lvl9pPr>
  </p:defaultTextStyle>
  <p:extLst>
    <p:ext uri="{521415D9-36F7-43E2-AB2F-B90AF26B5E84}">
      <p14:sectionLst xmlns:p14="http://schemas.microsoft.com/office/powerpoint/2010/main">
        <p14:section name="Default Section" id="{950C12E7-8B35-4E1C-A8B8-1A1A1E5F2077}">
          <p14:sldIdLst>
            <p14:sldId id="257"/>
            <p14:sldId id="260"/>
            <p14:sldId id="441"/>
            <p14:sldId id="404"/>
            <p14:sldId id="395"/>
            <p14:sldId id="393"/>
            <p14:sldId id="337"/>
            <p14:sldId id="273"/>
            <p14:sldId id="261"/>
            <p14:sldId id="272"/>
            <p14:sldId id="275"/>
            <p14:sldId id="409"/>
            <p14:sldId id="374"/>
            <p14:sldId id="276"/>
            <p14:sldId id="278"/>
            <p14:sldId id="351"/>
            <p14:sldId id="265"/>
            <p14:sldId id="286"/>
            <p14:sldId id="281"/>
            <p14:sldId id="279"/>
            <p14:sldId id="282"/>
            <p14:sldId id="280"/>
          </p14:sldIdLst>
        </p14:section>
        <p14:section name="Untitled Section" id="{3FBD9452-A62F-4DC2-B0BF-A53A41023E1A}">
          <p14:sldIdLst>
            <p14:sldId id="283"/>
            <p14:sldId id="285"/>
            <p14:sldId id="331"/>
            <p14:sldId id="287"/>
            <p14:sldId id="288"/>
            <p14:sldId id="363"/>
            <p14:sldId id="264"/>
            <p14:sldId id="416"/>
            <p14:sldId id="289"/>
            <p14:sldId id="290"/>
            <p14:sldId id="291"/>
            <p14:sldId id="292"/>
            <p14:sldId id="293"/>
            <p14:sldId id="294"/>
            <p14:sldId id="295"/>
            <p14:sldId id="296"/>
            <p14:sldId id="298"/>
            <p14:sldId id="300"/>
            <p14:sldId id="299"/>
            <p14:sldId id="304"/>
            <p14:sldId id="354"/>
            <p14:sldId id="266"/>
            <p14:sldId id="417"/>
            <p14:sldId id="267"/>
            <p14:sldId id="306"/>
            <p14:sldId id="307"/>
            <p14:sldId id="308"/>
            <p14:sldId id="309"/>
            <p14:sldId id="310"/>
            <p14:sldId id="313"/>
            <p14:sldId id="312"/>
            <p14:sldId id="355"/>
            <p14:sldId id="263"/>
            <p14:sldId id="418"/>
            <p14:sldId id="269"/>
            <p14:sldId id="412"/>
            <p14:sldId id="314"/>
            <p14:sldId id="270"/>
            <p14:sldId id="271"/>
            <p14:sldId id="318"/>
            <p14:sldId id="342"/>
            <p14:sldId id="317"/>
            <p14:sldId id="316"/>
            <p14:sldId id="332"/>
            <p14:sldId id="268"/>
            <p14:sldId id="320"/>
            <p14:sldId id="321"/>
            <p14:sldId id="364"/>
            <p14:sldId id="262"/>
            <p14:sldId id="419"/>
            <p14:sldId id="319"/>
            <p14:sldId id="322"/>
            <p14:sldId id="323"/>
            <p14:sldId id="324"/>
            <p14:sldId id="335"/>
            <p14:sldId id="336"/>
            <p14:sldId id="325"/>
            <p14:sldId id="326"/>
            <p14:sldId id="327"/>
            <p14:sldId id="328"/>
            <p14:sldId id="329"/>
            <p14:sldId id="444"/>
            <p14:sldId id="378"/>
            <p14:sldId id="445"/>
            <p14:sldId id="350"/>
            <p14:sldId id="370"/>
            <p14:sldId id="373"/>
            <p14:sldId id="446"/>
            <p14:sldId id="447"/>
            <p14:sldId id="311"/>
            <p14:sldId id="333"/>
            <p14:sldId id="405"/>
            <p14:sldId id="438"/>
            <p14:sldId id="443"/>
            <p14:sldId id="442"/>
            <p14:sldId id="440"/>
            <p14:sldId id="384"/>
            <p14:sldId id="349"/>
            <p14:sldId id="345"/>
          </p14:sldIdLst>
        </p14:section>
      </p14:sectionLst>
    </p:ext>
    <p:ext uri="{EFAFB233-063F-42B5-8137-9DF3F51BA10A}">
      <p15:sldGuideLst xmlns:p15="http://schemas.microsoft.com/office/powerpoint/2012/main">
        <p15:guide id="1" orient="horz" pos="864" userDrawn="1">
          <p15:clr>
            <a:srgbClr val="A4A3A4"/>
          </p15:clr>
        </p15:guide>
        <p15:guide id="2" pos="26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010E0E-547E-3DBC-FA6B-34436B60A609}" name="Wells, Donna (OIC)" initials="WD(" userId="S::DonnaW@OIC.WA.GOV::b44902ac-23f1-490d-addd-b127ee42878a" providerId="AD"/>
  <p188:author id="{4640CB82-3D1A-8AD2-8DE0-055A7263D430}" name="Figoni, Amy (OIC)" initials="FA(" userId="S::Amy.Figoni@oic.wa.gov::04af46b2-2926-4269-86ce-a85b2af3e297" providerId="AD"/>
  <p188:author id="{A4FF00D3-0744-E32B-B859-FEFE4B45C741}" name="Davis, Nick (OIC)" initials="ND" userId="S::Nick.Davis@oic.wa.gov::6f475c00-9b8d-4668-99e3-cd0e458533c9" providerId="AD"/>
  <p188:author id="{7AA4E4D8-3C44-0C27-7F09-058CA15EDA4E}" name="Schlesselman, Diana (OIC)" initials="SD(" userId="S::DianaS@oic.wa.gov::a44c0736-93b2-4231-b429-ceabb724bfb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ells, Donna (OIC)" initials="WD(" lastIdx="16" clrIdx="0">
    <p:extLst>
      <p:ext uri="{19B8F6BF-5375-455C-9EA6-DF929625EA0E}">
        <p15:presenceInfo xmlns:p15="http://schemas.microsoft.com/office/powerpoint/2012/main" userId="S-1-5-21-1658443405-574029089-2274145629-2824" providerId="AD"/>
      </p:ext>
    </p:extLst>
  </p:cmAuthor>
  <p:cmAuthor id="2" name="Mercer, Liz (OIC)" initials="ML(" lastIdx="60" clrIdx="1">
    <p:extLst>
      <p:ext uri="{19B8F6BF-5375-455C-9EA6-DF929625EA0E}">
        <p15:presenceInfo xmlns:p15="http://schemas.microsoft.com/office/powerpoint/2012/main" userId="S-1-5-21-1658443405-574029089-2274145629-2900" providerId="AD"/>
      </p:ext>
    </p:extLst>
  </p:cmAuthor>
  <p:cmAuthor id="3" name="Schlesselman, Diana (OIC)" initials="SD(" lastIdx="12" clrIdx="2">
    <p:extLst>
      <p:ext uri="{19B8F6BF-5375-455C-9EA6-DF929625EA0E}">
        <p15:presenceInfo xmlns:p15="http://schemas.microsoft.com/office/powerpoint/2012/main" userId="S-1-5-21-1658443405-574029089-2274145629-88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B924"/>
    <a:srgbClr val="084678"/>
    <a:srgbClr val="E0E0E0"/>
    <a:srgbClr val="D0D0D0"/>
    <a:srgbClr val="003B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854" autoAdjust="0"/>
    <p:restoredTop sz="54948" autoAdjust="0"/>
  </p:normalViewPr>
  <p:slideViewPr>
    <p:cSldViewPr snapToGrid="0" snapToObjects="1">
      <p:cViewPr varScale="1">
        <p:scale>
          <a:sx n="62" d="100"/>
          <a:sy n="62" d="100"/>
        </p:scale>
        <p:origin x="2784" y="78"/>
      </p:cViewPr>
      <p:guideLst>
        <p:guide orient="horz" pos="864"/>
        <p:guide pos="264"/>
      </p:guideLst>
    </p:cSldViewPr>
  </p:slideViewPr>
  <p:outlineViewPr>
    <p:cViewPr>
      <p:scale>
        <a:sx n="33" d="100"/>
        <a:sy n="33" d="100"/>
      </p:scale>
      <p:origin x="0" y="-28352"/>
    </p:cViewPr>
  </p:outlineViewPr>
  <p:notesTextViewPr>
    <p:cViewPr>
      <p:scale>
        <a:sx n="3" d="2"/>
        <a:sy n="3" d="2"/>
      </p:scale>
      <p:origin x="0" y="0"/>
    </p:cViewPr>
  </p:notesTextViewPr>
  <p:sorterViewPr>
    <p:cViewPr>
      <p:scale>
        <a:sx n="200" d="100"/>
        <a:sy n="200" d="100"/>
      </p:scale>
      <p:origin x="0" y="-19824"/>
    </p:cViewPr>
  </p:sorterViewPr>
  <p:notesViewPr>
    <p:cSldViewPr snapToGrid="0" snapToObjects="1">
      <p:cViewPr varScale="1">
        <p:scale>
          <a:sx n="46" d="100"/>
          <a:sy n="46" d="100"/>
        </p:scale>
        <p:origin x="2664" y="4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handoutMaster" Target="handoutMasters/handoutMaster1.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microsoft.com/office/2016/11/relationships/changesInfo" Target="changesInfos/changesInfo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commentAuthors" Target="commentAuthor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notesMaster" Target="notesMasters/notesMaster1.xml"/><Relationship Id="rId114" Type="http://schemas.microsoft.com/office/2018/10/relationships/authors" Targe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presProps" Target="pres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s, Nick (OIC)" userId="6f475c00-9b8d-4668-99e3-cd0e458533c9" providerId="ADAL" clId="{D8E11C59-E248-4381-A93B-D9CBC4008131}"/>
    <pc:docChg chg="modSld">
      <pc:chgData name="Davis, Nick (OIC)" userId="6f475c00-9b8d-4668-99e3-cd0e458533c9" providerId="ADAL" clId="{D8E11C59-E248-4381-A93B-D9CBC4008131}" dt="2024-05-23T00:12:41.461" v="2" actId="20577"/>
      <pc:docMkLst>
        <pc:docMk/>
      </pc:docMkLst>
      <pc:sldChg chg="modSp mod">
        <pc:chgData name="Davis, Nick (OIC)" userId="6f475c00-9b8d-4668-99e3-cd0e458533c9" providerId="ADAL" clId="{D8E11C59-E248-4381-A93B-D9CBC4008131}" dt="2024-05-23T00:12:41.461" v="2" actId="20577"/>
        <pc:sldMkLst>
          <pc:docMk/>
          <pc:sldMk cId="0" sldId="257"/>
        </pc:sldMkLst>
        <pc:spChg chg="mod">
          <ac:chgData name="Davis, Nick (OIC)" userId="6f475c00-9b8d-4668-99e3-cd0e458533c9" providerId="ADAL" clId="{D8E11C59-E248-4381-A93B-D9CBC4008131}" dt="2024-05-23T00:12:41.461" v="2" actId="20577"/>
          <ac:spMkLst>
            <pc:docMk/>
            <pc:sldMk cId="0" sldId="257"/>
            <ac:spMk id="13315"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583" cy="480388"/>
          </a:xfrm>
          <a:prstGeom prst="rect">
            <a:avLst/>
          </a:prstGeom>
        </p:spPr>
        <p:txBody>
          <a:bodyPr vert="horz" lIns="96653" tIns="48327" rIns="96653" bIns="48327"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4142963" y="0"/>
            <a:ext cx="3170583" cy="480388"/>
          </a:xfrm>
          <a:prstGeom prst="rect">
            <a:avLst/>
          </a:prstGeom>
        </p:spPr>
        <p:txBody>
          <a:bodyPr vert="horz" lIns="96653" tIns="48327" rIns="96653" bIns="48327" rtlCol="0"/>
          <a:lstStyle>
            <a:lvl1pPr algn="r" eaLnBrk="1" fontAlgn="auto" hangingPunct="1">
              <a:spcBef>
                <a:spcPts val="0"/>
              </a:spcBef>
              <a:spcAft>
                <a:spcPts val="0"/>
              </a:spcAft>
              <a:defRPr sz="1200">
                <a:latin typeface="+mn-lt"/>
              </a:defRPr>
            </a:lvl1pPr>
          </a:lstStyle>
          <a:p>
            <a:pPr>
              <a:defRPr/>
            </a:pPr>
            <a:fld id="{E90C14BC-A176-4034-87E0-7D7810727699}" type="datetimeFigureOut">
              <a:rPr lang="en-US"/>
              <a:pPr>
                <a:defRPr/>
              </a:pPr>
              <a:t>5/22/2024</a:t>
            </a:fld>
            <a:endParaRPr lang="en-US" dirty="0"/>
          </a:p>
        </p:txBody>
      </p:sp>
      <p:sp>
        <p:nvSpPr>
          <p:cNvPr id="4" name="Footer Placeholder 3"/>
          <p:cNvSpPr>
            <a:spLocks noGrp="1"/>
          </p:cNvSpPr>
          <p:nvPr>
            <p:ph type="ftr" sz="quarter" idx="2"/>
          </p:nvPr>
        </p:nvSpPr>
        <p:spPr>
          <a:xfrm>
            <a:off x="1" y="9119173"/>
            <a:ext cx="3170583" cy="480388"/>
          </a:xfrm>
          <a:prstGeom prst="rect">
            <a:avLst/>
          </a:prstGeom>
        </p:spPr>
        <p:txBody>
          <a:bodyPr vert="horz" lIns="96653" tIns="48327" rIns="96653" bIns="48327" rtlCol="0" anchor="b"/>
          <a:lstStyle>
            <a:lvl1pPr algn="l" eaLnBrk="1" fontAlgn="auto" hangingPunct="1">
              <a:spcBef>
                <a:spcPts val="0"/>
              </a:spcBef>
              <a:spcAft>
                <a:spcPts val="0"/>
              </a:spcAft>
              <a:defRPr sz="1200">
                <a:latin typeface="+mn-lt"/>
              </a:defRPr>
            </a:lvl1pPr>
          </a:lstStyle>
          <a:p>
            <a:pPr>
              <a:defRPr/>
            </a:pPr>
            <a:r>
              <a:rPr lang="en-US" dirty="0"/>
              <a:t>SHIBA Advisor Basic Training  |  Updated August 2022</a:t>
            </a:r>
          </a:p>
        </p:txBody>
      </p:sp>
      <p:sp>
        <p:nvSpPr>
          <p:cNvPr id="5" name="Slide Number Placeholder 4"/>
          <p:cNvSpPr>
            <a:spLocks noGrp="1"/>
          </p:cNvSpPr>
          <p:nvPr>
            <p:ph type="sldNum" sz="quarter" idx="3"/>
          </p:nvPr>
        </p:nvSpPr>
        <p:spPr>
          <a:xfrm>
            <a:off x="4142963" y="9119173"/>
            <a:ext cx="3170583" cy="480388"/>
          </a:xfrm>
          <a:prstGeom prst="rect">
            <a:avLst/>
          </a:prstGeom>
        </p:spPr>
        <p:txBody>
          <a:bodyPr vert="horz" lIns="96653" tIns="48327" rIns="96653" bIns="48327" rtlCol="0" anchor="b"/>
          <a:lstStyle>
            <a:lvl1pPr algn="r" eaLnBrk="1" fontAlgn="auto" hangingPunct="1">
              <a:spcBef>
                <a:spcPts val="0"/>
              </a:spcBef>
              <a:spcAft>
                <a:spcPts val="0"/>
              </a:spcAft>
              <a:defRPr sz="1200">
                <a:latin typeface="+mn-lt"/>
              </a:defRPr>
            </a:lvl1pPr>
          </a:lstStyle>
          <a:p>
            <a:pPr>
              <a:defRPr/>
            </a:pPr>
            <a:fld id="{B5B8F38B-DE45-4275-A30E-A3255DAFA9D9}" type="slidenum">
              <a:rPr lang="en-US"/>
              <a:pPr>
                <a:defRPr/>
              </a:pPr>
              <a:t>‹#›</a:t>
            </a:fld>
            <a:endParaRPr lang="en-US" dirty="0"/>
          </a:p>
        </p:txBody>
      </p:sp>
    </p:spTree>
    <p:extLst>
      <p:ext uri="{BB962C8B-B14F-4D97-AF65-F5344CB8AC3E}">
        <p14:creationId xmlns:p14="http://schemas.microsoft.com/office/powerpoint/2010/main" val="121993326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583" cy="480388"/>
          </a:xfrm>
          <a:prstGeom prst="rect">
            <a:avLst/>
          </a:prstGeom>
        </p:spPr>
        <p:txBody>
          <a:bodyPr vert="horz" lIns="96653" tIns="48327" rIns="96653" bIns="48327"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4142963" y="0"/>
            <a:ext cx="3170583" cy="480388"/>
          </a:xfrm>
          <a:prstGeom prst="rect">
            <a:avLst/>
          </a:prstGeom>
        </p:spPr>
        <p:txBody>
          <a:bodyPr vert="horz" lIns="96653" tIns="48327" rIns="96653" bIns="48327" rtlCol="0"/>
          <a:lstStyle>
            <a:lvl1pPr algn="r" eaLnBrk="1" fontAlgn="auto" hangingPunct="1">
              <a:spcBef>
                <a:spcPts val="0"/>
              </a:spcBef>
              <a:spcAft>
                <a:spcPts val="0"/>
              </a:spcAft>
              <a:defRPr sz="1200">
                <a:latin typeface="+mn-lt"/>
              </a:defRPr>
            </a:lvl1pPr>
          </a:lstStyle>
          <a:p>
            <a:pPr>
              <a:defRPr/>
            </a:pPr>
            <a:fld id="{6D3BDE0C-565D-4622-97D7-E1CD70C67F14}" type="datetimeFigureOut">
              <a:rPr lang="en-US"/>
              <a:pPr>
                <a:defRPr/>
              </a:pPr>
              <a:t>5/22/2024</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pPr lvl="0"/>
            <a:endParaRPr lang="en-US" noProof="0" dirty="0"/>
          </a:p>
        </p:txBody>
      </p:sp>
      <p:sp>
        <p:nvSpPr>
          <p:cNvPr id="5" name="Notes Placeholder 4"/>
          <p:cNvSpPr>
            <a:spLocks noGrp="1"/>
          </p:cNvSpPr>
          <p:nvPr>
            <p:ph type="body" sz="quarter" idx="3"/>
          </p:nvPr>
        </p:nvSpPr>
        <p:spPr>
          <a:xfrm>
            <a:off x="732183" y="4561228"/>
            <a:ext cx="5850835" cy="4320213"/>
          </a:xfrm>
          <a:prstGeom prst="rect">
            <a:avLst/>
          </a:prstGeom>
        </p:spPr>
        <p:txBody>
          <a:bodyPr vert="horz" lIns="96653" tIns="48327" rIns="96653" bIns="48327"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35340" y="9107514"/>
            <a:ext cx="3957982" cy="480388"/>
          </a:xfrm>
          <a:prstGeom prst="rect">
            <a:avLst/>
          </a:prstGeom>
        </p:spPr>
        <p:txBody>
          <a:bodyPr vert="horz" lIns="96653" tIns="48327" rIns="96653" bIns="48327" rtlCol="0" anchor="b"/>
          <a:lstStyle>
            <a:lvl1pPr algn="l" eaLnBrk="1" fontAlgn="auto" hangingPunct="1">
              <a:spcBef>
                <a:spcPts val="0"/>
              </a:spcBef>
              <a:spcAft>
                <a:spcPts val="0"/>
              </a:spcAft>
              <a:defRPr sz="1200">
                <a:latin typeface="+mn-lt"/>
              </a:defRPr>
            </a:lvl1pPr>
          </a:lstStyle>
          <a:p>
            <a:pPr>
              <a:defRPr/>
            </a:pPr>
            <a:r>
              <a:rPr lang="en-US" dirty="0"/>
              <a:t>SHIBA Advisor Basic Training  |  Updated August 2022</a:t>
            </a:r>
          </a:p>
        </p:txBody>
      </p:sp>
      <p:sp>
        <p:nvSpPr>
          <p:cNvPr id="7" name="Slide Number Placeholder 6"/>
          <p:cNvSpPr>
            <a:spLocks noGrp="1"/>
          </p:cNvSpPr>
          <p:nvPr>
            <p:ph type="sldNum" sz="quarter" idx="5"/>
          </p:nvPr>
        </p:nvSpPr>
        <p:spPr>
          <a:xfrm>
            <a:off x="4142963" y="9119173"/>
            <a:ext cx="3170583" cy="480388"/>
          </a:xfrm>
          <a:prstGeom prst="rect">
            <a:avLst/>
          </a:prstGeom>
        </p:spPr>
        <p:txBody>
          <a:bodyPr vert="horz" lIns="96653" tIns="48327" rIns="96653" bIns="48327" rtlCol="0" anchor="b"/>
          <a:lstStyle>
            <a:lvl1pPr algn="r" eaLnBrk="1" fontAlgn="auto" hangingPunct="1">
              <a:spcBef>
                <a:spcPts val="0"/>
              </a:spcBef>
              <a:spcAft>
                <a:spcPts val="0"/>
              </a:spcAft>
              <a:defRPr sz="1200">
                <a:latin typeface="+mn-lt"/>
              </a:defRPr>
            </a:lvl1pPr>
          </a:lstStyle>
          <a:p>
            <a:pPr>
              <a:defRPr/>
            </a:pPr>
            <a:fld id="{BAFBDE84-BE27-4B14-9633-066B9692CF47}" type="slidenum">
              <a:rPr lang="en-US"/>
              <a:pPr>
                <a:defRPr/>
              </a:pPr>
              <a:t>‹#›</a:t>
            </a:fld>
            <a:endParaRPr lang="en-US" dirty="0"/>
          </a:p>
        </p:txBody>
      </p:sp>
    </p:spTree>
    <p:extLst>
      <p:ext uri="{BB962C8B-B14F-4D97-AF65-F5344CB8AC3E}">
        <p14:creationId xmlns:p14="http://schemas.microsoft.com/office/powerpoint/2010/main" val="2653050693"/>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xfrm>
            <a:off x="732183" y="4561228"/>
            <a:ext cx="5850835" cy="473384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ts val="0"/>
              </a:spcBef>
              <a:spcAft>
                <a:spcPct val="0"/>
              </a:spcAft>
              <a:buClrTx/>
              <a:buSzTx/>
              <a:buFontTx/>
              <a:buNone/>
              <a:tabLst>
                <a:tab pos="4742536" algn="r"/>
              </a:tabLst>
              <a:defRPr/>
            </a:pPr>
            <a:r>
              <a:rPr lang="en-US" sz="1800" dirty="0">
                <a:effectLst/>
                <a:latin typeface="Segoe UI" panose="020B0502040204020203" pitchFamily="34" charset="0"/>
              </a:rPr>
              <a:t>Make sure date is for most recent updates</a:t>
            </a:r>
            <a:endParaRPr lang="en-US" sz="1800" dirty="0">
              <a:effectLst/>
              <a:latin typeface="Arial" panose="020B0604020202020204" pitchFamily="34" charset="0"/>
            </a:endParaRPr>
          </a:p>
          <a:p>
            <a:pPr>
              <a:spcBef>
                <a:spcPts val="0"/>
              </a:spcBef>
              <a:tabLst>
                <a:tab pos="4742536" algn="r"/>
              </a:tabLst>
            </a:pPr>
            <a:endParaRPr lang="en-US" altLang="en-US" sz="1400" dirty="0">
              <a:cs typeface="Segoe UI" panose="020B0502040204020203" pitchFamily="34" charset="0"/>
            </a:endParaRPr>
          </a:p>
        </p:txBody>
      </p:sp>
      <p:sp>
        <p:nvSpPr>
          <p:cNvPr id="4" name="Slide Number Placeholder 3"/>
          <p:cNvSpPr>
            <a:spLocks noGrp="1"/>
          </p:cNvSpPr>
          <p:nvPr>
            <p:ph type="sldNum" sz="quarter" idx="5"/>
          </p:nvPr>
        </p:nvSpPr>
        <p:spPr/>
        <p:txBody>
          <a:bodyPr/>
          <a:lstStyle/>
          <a:p>
            <a:pPr>
              <a:defRPr/>
            </a:pPr>
            <a:fld id="{EB645BB9-6775-4A82-BDBB-1D66C0EC6A1E}" type="slidenum">
              <a:rPr lang="en-US" smtClean="0"/>
              <a:pPr>
                <a:defRPr/>
              </a:pPr>
              <a:t>1</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1215784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xfrm>
            <a:off x="732183" y="4561228"/>
            <a:ext cx="5850835" cy="45579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endParaRPr lang="en-US" altLang="en-US" sz="1400" dirty="0">
              <a:cs typeface="Segoe UI" panose="020B0502040204020203" pitchFamily="34" charset="0"/>
            </a:endParaRPr>
          </a:p>
        </p:txBody>
      </p:sp>
      <p:sp>
        <p:nvSpPr>
          <p:cNvPr id="4" name="Slide Number Placeholder 3"/>
          <p:cNvSpPr>
            <a:spLocks noGrp="1"/>
          </p:cNvSpPr>
          <p:nvPr>
            <p:ph type="sldNum" sz="quarter" idx="5"/>
          </p:nvPr>
        </p:nvSpPr>
        <p:spPr/>
        <p:txBody>
          <a:bodyPr/>
          <a:lstStyle/>
          <a:p>
            <a:pPr>
              <a:defRPr/>
            </a:pPr>
            <a:fld id="{7157750D-2843-4387-807E-3505365960C3}" type="slidenum">
              <a:rPr lang="en-US" smtClean="0"/>
              <a:pPr>
                <a:defRPr/>
              </a:pPr>
              <a:t>10</a:t>
            </a:fld>
            <a:endParaRPr lang="en-US" dirty="0"/>
          </a:p>
        </p:txBody>
      </p:sp>
      <p:sp>
        <p:nvSpPr>
          <p:cNvPr id="3" name="Footer Placeholder 2"/>
          <p:cNvSpPr>
            <a:spLocks noGrp="1"/>
          </p:cNvSpPr>
          <p:nvPr>
            <p:ph type="ftr" sz="quarter" idx="10"/>
          </p:nvPr>
        </p:nvSpPr>
        <p:spPr/>
        <p:txBody>
          <a:bodyPr/>
          <a:lstStyle/>
          <a:p>
            <a:pPr>
              <a:defRPr/>
            </a:pPr>
            <a:r>
              <a:rPr lang="en-US"/>
              <a:t>SHIBA Advisor Basic Training  |  Updated August 2022</a:t>
            </a:r>
            <a:endParaRPr lang="en-US" dirty="0"/>
          </a:p>
        </p:txBody>
      </p:sp>
    </p:spTree>
    <p:extLst>
      <p:ext uri="{BB962C8B-B14F-4D97-AF65-F5344CB8AC3E}">
        <p14:creationId xmlns:p14="http://schemas.microsoft.com/office/powerpoint/2010/main" val="46662840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B6484E81-E3D8-40A9-8F08-74CD49000D6C}" type="slidenum">
              <a:rPr lang="en-US" smtClean="0"/>
              <a:pPr>
                <a:defRPr/>
              </a:pPr>
              <a:t>100</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138034054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4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9E73D5D7-D3BC-47ED-AEBF-8AF2087AE56D}" type="slidenum">
              <a:rPr lang="en-US" smtClean="0"/>
              <a:pPr>
                <a:defRPr/>
              </a:pPr>
              <a:t>101</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1933247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2F7FDBA6-89BA-4796-BE0B-CA76A84EFCF8}" type="slidenum">
              <a:rPr lang="en-US" smtClean="0"/>
              <a:pPr>
                <a:defRPr/>
              </a:pPr>
              <a:t>11</a:t>
            </a:fld>
            <a:endParaRPr lang="en-US"/>
          </a:p>
        </p:txBody>
      </p:sp>
      <p:sp>
        <p:nvSpPr>
          <p:cNvPr id="3" name="Footer Placeholder 2"/>
          <p:cNvSpPr>
            <a:spLocks noGrp="1"/>
          </p:cNvSpPr>
          <p:nvPr>
            <p:ph type="ftr" sz="quarter" idx="10"/>
          </p:nvPr>
        </p:nvSpPr>
        <p:spPr/>
        <p:txBody>
          <a:bodyPr/>
          <a:lstStyle/>
          <a:p>
            <a:pPr>
              <a:defRPr/>
            </a:pPr>
            <a:r>
              <a:rPr lang="en-US"/>
              <a:t>SHIBA Advisor Basic Training  |  Updated August 2022</a:t>
            </a:r>
            <a:endParaRPr lang="en-US" dirty="0"/>
          </a:p>
        </p:txBody>
      </p:sp>
    </p:spTree>
    <p:extLst>
      <p:ext uri="{BB962C8B-B14F-4D97-AF65-F5344CB8AC3E}">
        <p14:creationId xmlns:p14="http://schemas.microsoft.com/office/powerpoint/2010/main" val="531875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7157750D-2843-4387-807E-3505365960C3}" type="slidenum">
              <a:rPr lang="en-US" smtClean="0"/>
              <a:pPr>
                <a:defRPr/>
              </a:pPr>
              <a:t>12</a:t>
            </a:fld>
            <a:endParaRPr lang="en-US"/>
          </a:p>
        </p:txBody>
      </p:sp>
      <p:sp>
        <p:nvSpPr>
          <p:cNvPr id="3" name="Footer Placeholder 2"/>
          <p:cNvSpPr>
            <a:spLocks noGrp="1"/>
          </p:cNvSpPr>
          <p:nvPr>
            <p:ph type="ftr" sz="quarter" idx="10"/>
          </p:nvPr>
        </p:nvSpPr>
        <p:spPr/>
        <p:txBody>
          <a:bodyPr/>
          <a:lstStyle/>
          <a:p>
            <a:pPr>
              <a:defRPr/>
            </a:pPr>
            <a:r>
              <a:rPr lang="en-US"/>
              <a:t>SHIBA Advisor Basic Training  |  Updated August 2022</a:t>
            </a:r>
            <a:endParaRPr lang="en-US" dirty="0"/>
          </a:p>
        </p:txBody>
      </p:sp>
    </p:spTree>
    <p:extLst>
      <p:ext uri="{BB962C8B-B14F-4D97-AF65-F5344CB8AC3E}">
        <p14:creationId xmlns:p14="http://schemas.microsoft.com/office/powerpoint/2010/main" val="2578593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F48F6562-D3C6-4674-AA08-F70570195564}" type="slidenum">
              <a:rPr lang="en-US" smtClean="0"/>
              <a:pPr>
                <a:defRPr/>
              </a:pPr>
              <a:t>13</a:t>
            </a:fld>
            <a:endParaRPr lang="en-US"/>
          </a:p>
        </p:txBody>
      </p:sp>
      <p:sp>
        <p:nvSpPr>
          <p:cNvPr id="3" name="Footer Placeholder 2"/>
          <p:cNvSpPr>
            <a:spLocks noGrp="1"/>
          </p:cNvSpPr>
          <p:nvPr>
            <p:ph type="ftr" sz="quarter" idx="10"/>
          </p:nvPr>
        </p:nvSpPr>
        <p:spPr/>
        <p:txBody>
          <a:bodyPr/>
          <a:lstStyle/>
          <a:p>
            <a:pPr>
              <a:defRPr/>
            </a:pPr>
            <a:r>
              <a:rPr lang="en-US"/>
              <a:t>SHIBA Advisor Basic Training  |  Updated August 2022</a:t>
            </a:r>
            <a:endParaRPr lang="en-US" dirty="0"/>
          </a:p>
        </p:txBody>
      </p:sp>
    </p:spTree>
    <p:extLst>
      <p:ext uri="{BB962C8B-B14F-4D97-AF65-F5344CB8AC3E}">
        <p14:creationId xmlns:p14="http://schemas.microsoft.com/office/powerpoint/2010/main" val="2368169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08FF6CA6-231C-46B1-A15B-5A5F8163D723}" type="slidenum">
              <a:rPr lang="en-US" smtClean="0"/>
              <a:pPr>
                <a:defRPr/>
              </a:pPr>
              <a:t>14</a:t>
            </a:fld>
            <a:endParaRPr lang="en-US"/>
          </a:p>
        </p:txBody>
      </p:sp>
      <p:sp>
        <p:nvSpPr>
          <p:cNvPr id="3" name="Footer Placeholder 2"/>
          <p:cNvSpPr>
            <a:spLocks noGrp="1"/>
          </p:cNvSpPr>
          <p:nvPr>
            <p:ph type="ftr" sz="quarter" idx="10"/>
          </p:nvPr>
        </p:nvSpPr>
        <p:spPr/>
        <p:txBody>
          <a:bodyPr/>
          <a:lstStyle/>
          <a:p>
            <a:pPr>
              <a:defRPr/>
            </a:pPr>
            <a:r>
              <a:rPr lang="en-US"/>
              <a:t>SHIBA Advisor Basic Training  |  Updated August 2022</a:t>
            </a:r>
            <a:endParaRPr lang="en-US" dirty="0"/>
          </a:p>
        </p:txBody>
      </p:sp>
    </p:spTree>
    <p:extLst>
      <p:ext uri="{BB962C8B-B14F-4D97-AF65-F5344CB8AC3E}">
        <p14:creationId xmlns:p14="http://schemas.microsoft.com/office/powerpoint/2010/main" val="263999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09B7ABFE-F8A8-4D55-B366-F6F7FE20D1BB}" type="slidenum">
              <a:rPr lang="en-US" smtClean="0"/>
              <a:pPr>
                <a:defRPr/>
              </a:pPr>
              <a:t>15</a:t>
            </a:fld>
            <a:endParaRPr lang="en-US"/>
          </a:p>
        </p:txBody>
      </p:sp>
      <p:sp>
        <p:nvSpPr>
          <p:cNvPr id="3" name="Footer Placeholder 2"/>
          <p:cNvSpPr>
            <a:spLocks noGrp="1"/>
          </p:cNvSpPr>
          <p:nvPr>
            <p:ph type="ftr" sz="quarter" idx="10"/>
          </p:nvPr>
        </p:nvSpPr>
        <p:spPr/>
        <p:txBody>
          <a:bodyPr/>
          <a:lstStyle/>
          <a:p>
            <a:pPr>
              <a:defRPr/>
            </a:pPr>
            <a:r>
              <a:rPr lang="en-US"/>
              <a:t>SHIBA Advisor Basic Training  |  Updated August 2022</a:t>
            </a:r>
            <a:endParaRPr lang="en-US" dirty="0"/>
          </a:p>
        </p:txBody>
      </p:sp>
    </p:spTree>
    <p:extLst>
      <p:ext uri="{BB962C8B-B14F-4D97-AF65-F5344CB8AC3E}">
        <p14:creationId xmlns:p14="http://schemas.microsoft.com/office/powerpoint/2010/main" val="261420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r>
              <a:rPr lang="en-US" altLang="en-US" sz="1400" dirty="0">
                <a:latin typeface="+mj-lt"/>
                <a:cs typeface="Segoe UI" panose="020B0502040204020203" pitchFamily="34" charset="0"/>
              </a:rPr>
              <a:t>Answers:</a:t>
            </a:r>
          </a:p>
          <a:p>
            <a:pPr eaLnBrk="1" hangingPunct="1">
              <a:spcBef>
                <a:spcPts val="0"/>
              </a:spcBef>
            </a:pPr>
            <a:r>
              <a:rPr lang="en-US" altLang="en-US" sz="1400" dirty="0">
                <a:latin typeface="+mj-lt"/>
                <a:cs typeface="Segoe UI" panose="020B0502040204020203" pitchFamily="34" charset="0"/>
              </a:rPr>
              <a:t>1. A, B, C, and D</a:t>
            </a:r>
          </a:p>
          <a:p>
            <a:pPr eaLnBrk="1" fontAlgn="auto" hangingPunct="1">
              <a:spcBef>
                <a:spcPts val="0"/>
              </a:spcBef>
              <a:spcAft>
                <a:spcPts val="0"/>
              </a:spcAft>
              <a:defRPr/>
            </a:pPr>
            <a:r>
              <a:rPr lang="en-US" altLang="en-US" sz="1400" dirty="0">
                <a:latin typeface="+mj-lt"/>
                <a:cs typeface="Segoe UI" panose="020B0502040204020203" pitchFamily="34" charset="0"/>
              </a:rPr>
              <a:t>2. </a:t>
            </a:r>
            <a:r>
              <a:rPr lang="en-US" sz="1400" dirty="0">
                <a:latin typeface="+mj-lt"/>
                <a:ea typeface="Segoe UI" panose="020B0502040204020203" pitchFamily="34" charset="0"/>
                <a:cs typeface="Segoe UI" panose="020B0502040204020203" pitchFamily="34" charset="0"/>
              </a:rPr>
              <a:t>Age 65 and older or Under age 65 and deemed disabled (Social Security Disability Insurance) by the Social Security Administration</a:t>
            </a:r>
            <a:endParaRPr lang="en-US" altLang="en-US" sz="1400" dirty="0">
              <a:latin typeface="+mj-lt"/>
              <a:cs typeface="Segoe UI" panose="020B0502040204020203" pitchFamily="34" charset="0"/>
            </a:endParaRPr>
          </a:p>
          <a:p>
            <a:pPr marL="948507" indent="-948507" eaLnBrk="1" hangingPunct="1">
              <a:spcBef>
                <a:spcPts val="0"/>
              </a:spcBef>
            </a:pPr>
            <a:r>
              <a:rPr lang="en-US" altLang="en-US" sz="1400" dirty="0">
                <a:latin typeface="+mj-lt"/>
                <a:cs typeface="Segoe UI" panose="020B0502040204020203" pitchFamily="34" charset="0"/>
              </a:rPr>
              <a:t>3. US citizen or LPR living in US for 5 continuous years</a:t>
            </a:r>
          </a:p>
          <a:p>
            <a:pPr marL="948507" indent="-948507" eaLnBrk="1" hangingPunct="1">
              <a:spcBef>
                <a:spcPts val="0"/>
              </a:spcBef>
            </a:pPr>
            <a:endParaRPr lang="en-US" altLang="en-US" sz="1400" dirty="0">
              <a:latin typeface="+mj-lt"/>
              <a:cs typeface="Segoe UI" panose="020B0502040204020203" pitchFamily="34" charset="0"/>
            </a:endParaRPr>
          </a:p>
        </p:txBody>
      </p:sp>
      <p:sp>
        <p:nvSpPr>
          <p:cNvPr id="4" name="Slide Number Placeholder 3"/>
          <p:cNvSpPr>
            <a:spLocks noGrp="1"/>
          </p:cNvSpPr>
          <p:nvPr>
            <p:ph type="sldNum" sz="quarter" idx="5"/>
          </p:nvPr>
        </p:nvSpPr>
        <p:spPr/>
        <p:txBody>
          <a:bodyPr/>
          <a:lstStyle/>
          <a:p>
            <a:pPr>
              <a:defRPr/>
            </a:pPr>
            <a:fld id="{E2030E61-7DE1-4739-AF83-3C3C88961495}" type="slidenum">
              <a:rPr lang="en-US" smtClean="0"/>
              <a:pPr>
                <a:defRPr/>
              </a:pPr>
              <a:t>16</a:t>
            </a:fld>
            <a:endParaRPr lang="en-US" dirty="0"/>
          </a:p>
        </p:txBody>
      </p:sp>
      <p:sp>
        <p:nvSpPr>
          <p:cNvPr id="3" name="Footer Placeholder 2"/>
          <p:cNvSpPr>
            <a:spLocks noGrp="1"/>
          </p:cNvSpPr>
          <p:nvPr>
            <p:ph type="ftr" sz="quarter" idx="10"/>
          </p:nvPr>
        </p:nvSpPr>
        <p:spPr/>
        <p:txBody>
          <a:bodyPr/>
          <a:lstStyle/>
          <a:p>
            <a:pPr>
              <a:defRPr/>
            </a:pPr>
            <a:r>
              <a:rPr lang="en-US"/>
              <a:t>SHIBA Advisor Basic Training  |  Updated August 2022</a:t>
            </a:r>
            <a:endParaRPr lang="en-US" dirty="0"/>
          </a:p>
        </p:txBody>
      </p:sp>
    </p:spTree>
    <p:extLst>
      <p:ext uri="{BB962C8B-B14F-4D97-AF65-F5344CB8AC3E}">
        <p14:creationId xmlns:p14="http://schemas.microsoft.com/office/powerpoint/2010/main" val="1320276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3258AA10-B22C-42D3-A98C-CCEEE27D4E04}" type="slidenum">
              <a:rPr lang="en-US" smtClean="0"/>
              <a:pPr>
                <a:defRPr/>
              </a:pPr>
              <a:t>17</a:t>
            </a:fld>
            <a:endParaRPr lang="en-US"/>
          </a:p>
        </p:txBody>
      </p:sp>
      <p:sp>
        <p:nvSpPr>
          <p:cNvPr id="3" name="Footer Placeholder 2"/>
          <p:cNvSpPr>
            <a:spLocks noGrp="1"/>
          </p:cNvSpPr>
          <p:nvPr>
            <p:ph type="ftr" sz="quarter" idx="10"/>
          </p:nvPr>
        </p:nvSpPr>
        <p:spPr/>
        <p:txBody>
          <a:bodyPr/>
          <a:lstStyle/>
          <a:p>
            <a:pPr>
              <a:defRPr/>
            </a:pPr>
            <a:r>
              <a:rPr lang="en-US"/>
              <a:t>SHIBA Advisor Basic Training  |  Updated August 2022</a:t>
            </a:r>
            <a:endParaRPr lang="en-US" dirty="0"/>
          </a:p>
        </p:txBody>
      </p:sp>
    </p:spTree>
    <p:extLst>
      <p:ext uri="{BB962C8B-B14F-4D97-AF65-F5344CB8AC3E}">
        <p14:creationId xmlns:p14="http://schemas.microsoft.com/office/powerpoint/2010/main" val="1174496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4F8A8000-60C8-42D7-9AD7-62E960B99449}" type="slidenum">
              <a:rPr lang="en-US" smtClean="0"/>
              <a:pPr>
                <a:defRPr/>
              </a:pPr>
              <a:t>18</a:t>
            </a:fld>
            <a:endParaRPr lang="en-US"/>
          </a:p>
        </p:txBody>
      </p:sp>
      <p:sp>
        <p:nvSpPr>
          <p:cNvPr id="3" name="Footer Placeholder 2"/>
          <p:cNvSpPr>
            <a:spLocks noGrp="1"/>
          </p:cNvSpPr>
          <p:nvPr>
            <p:ph type="ftr" sz="quarter" idx="10"/>
          </p:nvPr>
        </p:nvSpPr>
        <p:spPr/>
        <p:txBody>
          <a:bodyPr/>
          <a:lstStyle/>
          <a:p>
            <a:pPr>
              <a:defRPr/>
            </a:pPr>
            <a:r>
              <a:rPr lang="en-US"/>
              <a:t>SHIBA Advisor Basic Training  |  Updated August 2022</a:t>
            </a:r>
            <a:endParaRPr lang="en-US" dirty="0"/>
          </a:p>
        </p:txBody>
      </p:sp>
    </p:spTree>
    <p:extLst>
      <p:ext uri="{BB962C8B-B14F-4D97-AF65-F5344CB8AC3E}">
        <p14:creationId xmlns:p14="http://schemas.microsoft.com/office/powerpoint/2010/main" val="3003828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dirty="0"/>
          </a:p>
        </p:txBody>
      </p:sp>
      <p:sp>
        <p:nvSpPr>
          <p:cNvPr id="4" name="Slide Number Placeholder 3"/>
          <p:cNvSpPr>
            <a:spLocks noGrp="1"/>
          </p:cNvSpPr>
          <p:nvPr>
            <p:ph type="sldNum" sz="quarter" idx="5"/>
          </p:nvPr>
        </p:nvSpPr>
        <p:spPr/>
        <p:txBody>
          <a:bodyPr/>
          <a:lstStyle/>
          <a:p>
            <a:pPr>
              <a:defRPr/>
            </a:pPr>
            <a:fld id="{51B8C20C-7293-4FC7-A9FB-47FACEB7D416}" type="slidenum">
              <a:rPr lang="en-US" smtClean="0"/>
              <a:pPr>
                <a:defRPr/>
              </a:pPr>
              <a:t>19</a:t>
            </a:fld>
            <a:endParaRPr lang="en-US"/>
          </a:p>
        </p:txBody>
      </p:sp>
      <p:sp>
        <p:nvSpPr>
          <p:cNvPr id="3" name="Footer Placeholder 2"/>
          <p:cNvSpPr>
            <a:spLocks noGrp="1"/>
          </p:cNvSpPr>
          <p:nvPr>
            <p:ph type="ftr" sz="quarter" idx="10"/>
          </p:nvPr>
        </p:nvSpPr>
        <p:spPr/>
        <p:txBody>
          <a:bodyPr/>
          <a:lstStyle/>
          <a:p>
            <a:pPr>
              <a:defRPr/>
            </a:pPr>
            <a:r>
              <a:rPr lang="en-US"/>
              <a:t>SHIBA Advisor Basic Training  |  Updated August 2022</a:t>
            </a:r>
            <a:endParaRPr lang="en-US" dirty="0"/>
          </a:p>
        </p:txBody>
      </p:sp>
    </p:spTree>
    <p:extLst>
      <p:ext uri="{BB962C8B-B14F-4D97-AF65-F5344CB8AC3E}">
        <p14:creationId xmlns:p14="http://schemas.microsoft.com/office/powerpoint/2010/main" val="2737943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dirty="0"/>
          </a:p>
        </p:txBody>
      </p:sp>
      <p:sp>
        <p:nvSpPr>
          <p:cNvPr id="4" name="Slide Number Placeholder 3"/>
          <p:cNvSpPr>
            <a:spLocks noGrp="1"/>
          </p:cNvSpPr>
          <p:nvPr>
            <p:ph type="sldNum" sz="quarter" idx="5"/>
          </p:nvPr>
        </p:nvSpPr>
        <p:spPr/>
        <p:txBody>
          <a:bodyPr/>
          <a:lstStyle/>
          <a:p>
            <a:pPr>
              <a:defRPr/>
            </a:pPr>
            <a:fld id="{9F11ECD1-F476-450E-9248-F17620CBFB90}" type="slidenum">
              <a:rPr lang="en-US" smtClean="0"/>
              <a:pPr>
                <a:defRPr/>
              </a:pPr>
              <a:t>2</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2451897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A500BE28-3D1A-4830-8440-4D0F475F377E}" type="slidenum">
              <a:rPr lang="en-US" smtClean="0"/>
              <a:pPr>
                <a:defRPr/>
              </a:pPr>
              <a:t>20</a:t>
            </a:fld>
            <a:endParaRPr lang="en-US"/>
          </a:p>
        </p:txBody>
      </p:sp>
      <p:sp>
        <p:nvSpPr>
          <p:cNvPr id="3" name="Footer Placeholder 2"/>
          <p:cNvSpPr>
            <a:spLocks noGrp="1"/>
          </p:cNvSpPr>
          <p:nvPr>
            <p:ph type="ftr" sz="quarter" idx="10"/>
          </p:nvPr>
        </p:nvSpPr>
        <p:spPr/>
        <p:txBody>
          <a:bodyPr/>
          <a:lstStyle/>
          <a:p>
            <a:pPr>
              <a:defRPr/>
            </a:pPr>
            <a:r>
              <a:rPr lang="en-US"/>
              <a:t>SHIBA Advisor Basic Training  |  Updated August 2022</a:t>
            </a:r>
            <a:endParaRPr lang="en-US" dirty="0"/>
          </a:p>
        </p:txBody>
      </p:sp>
    </p:spTree>
    <p:extLst>
      <p:ext uri="{BB962C8B-B14F-4D97-AF65-F5344CB8AC3E}">
        <p14:creationId xmlns:p14="http://schemas.microsoft.com/office/powerpoint/2010/main" val="32566997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6A31D5F-7016-4CD2-8196-6ECF941C7773}" type="slidenum">
              <a:rPr lang="en-US" smtClean="0"/>
              <a:pPr>
                <a:defRPr/>
              </a:pPr>
              <a:t>21</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7102783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DC9986DA-F024-4A94-9A27-FD0CB0FCD772}" type="slidenum">
              <a:rPr lang="en-US" smtClean="0"/>
              <a:pPr>
                <a:defRPr/>
              </a:pPr>
              <a:t>22</a:t>
            </a:fld>
            <a:endParaRPr lang="en-US"/>
          </a:p>
        </p:txBody>
      </p:sp>
      <p:sp>
        <p:nvSpPr>
          <p:cNvPr id="3" name="Footer Placeholder 2"/>
          <p:cNvSpPr>
            <a:spLocks noGrp="1"/>
          </p:cNvSpPr>
          <p:nvPr>
            <p:ph type="ftr" sz="quarter" idx="10"/>
          </p:nvPr>
        </p:nvSpPr>
        <p:spPr/>
        <p:txBody>
          <a:bodyPr/>
          <a:lstStyle/>
          <a:p>
            <a:pPr>
              <a:defRPr/>
            </a:pPr>
            <a:r>
              <a:rPr lang="en-US"/>
              <a:t>SHIBA Advisor Basic Training  |  Updated August 2022</a:t>
            </a:r>
            <a:endParaRPr lang="en-US" dirty="0"/>
          </a:p>
        </p:txBody>
      </p:sp>
    </p:spTree>
    <p:extLst>
      <p:ext uri="{BB962C8B-B14F-4D97-AF65-F5344CB8AC3E}">
        <p14:creationId xmlns:p14="http://schemas.microsoft.com/office/powerpoint/2010/main" val="3970843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D2356BD1-B581-4AEE-B7A3-FBD7353735EC}" type="slidenum">
              <a:rPr lang="en-US" smtClean="0"/>
              <a:pPr>
                <a:defRPr/>
              </a:pPr>
              <a:t>23</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35602558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C42FA381-B862-4DB7-9C5B-807CE708FB32}" type="slidenum">
              <a:rPr lang="en-US" smtClean="0"/>
              <a:pPr>
                <a:defRPr/>
              </a:pPr>
              <a:t>24</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16432320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3993605-386E-4330-A183-11ABE51A4EFD}" type="slidenum">
              <a:rPr lang="en-US" smtClean="0"/>
              <a:pPr>
                <a:defRPr/>
              </a:pPr>
              <a:t>25</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13254989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450ADAD4-5D74-4971-8D25-AABDF8B3E8D7}" type="slidenum">
              <a:rPr lang="en-US" smtClean="0"/>
              <a:pPr>
                <a:defRPr/>
              </a:pPr>
              <a:t>26</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23782052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5A70193E-4320-4FB3-8358-BDCC705CB6C9}" type="slidenum">
              <a:rPr lang="en-US" smtClean="0"/>
              <a:pPr>
                <a:defRPr/>
              </a:pPr>
              <a:t>27</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26987583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xfrm>
            <a:off x="732183" y="4561228"/>
            <a:ext cx="5850835" cy="471794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r>
              <a:rPr lang="en-US" sz="1400" dirty="0">
                <a:ea typeface="Segoe UI" panose="020B0502040204020203" pitchFamily="34" charset="0"/>
                <a:cs typeface="Segoe UI" panose="020B0502040204020203" pitchFamily="34" charset="0"/>
              </a:rPr>
              <a:t>Answers:</a:t>
            </a:r>
          </a:p>
          <a:p>
            <a:pPr marL="342900" indent="-342900">
              <a:spcBef>
                <a:spcPts val="0"/>
              </a:spcBef>
              <a:buAutoNum type="arabicPeriod"/>
            </a:pPr>
            <a:r>
              <a:rPr lang="en-US" sz="1400" dirty="0">
                <a:ea typeface="Segoe UI" panose="020B0502040204020203" pitchFamily="34" charset="0"/>
                <a:cs typeface="Segoe UI" panose="020B0502040204020203" pitchFamily="34" charset="0"/>
              </a:rPr>
              <a:t>Initial Enrollment Period (IEP)</a:t>
            </a:r>
          </a:p>
          <a:p>
            <a:pPr marL="342900" indent="-342900">
              <a:spcBef>
                <a:spcPts val="0"/>
              </a:spcBef>
              <a:buAutoNum type="arabicPeriod"/>
            </a:pPr>
            <a:r>
              <a:rPr lang="en-US" sz="1400" dirty="0">
                <a:ea typeface="Segoe UI" panose="020B0502040204020203" pitchFamily="34" charset="0"/>
                <a:cs typeface="Segoe UI" panose="020B0502040204020203" pitchFamily="34" charset="0"/>
              </a:rPr>
              <a:t>True</a:t>
            </a:r>
          </a:p>
        </p:txBody>
      </p:sp>
      <p:sp>
        <p:nvSpPr>
          <p:cNvPr id="4" name="Slide Number Placeholder 3"/>
          <p:cNvSpPr>
            <a:spLocks noGrp="1"/>
          </p:cNvSpPr>
          <p:nvPr>
            <p:ph type="sldNum" sz="quarter" idx="5"/>
          </p:nvPr>
        </p:nvSpPr>
        <p:spPr/>
        <p:txBody>
          <a:bodyPr/>
          <a:lstStyle/>
          <a:p>
            <a:pPr>
              <a:defRPr/>
            </a:pPr>
            <a:fld id="{23C60179-9B81-4DFD-B9C0-DA62E427F941}" type="slidenum">
              <a:rPr lang="en-US" smtClean="0"/>
              <a:pPr>
                <a:defRPr/>
              </a:pPr>
              <a:t>28</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30402712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09F68310-C527-4D48-B610-7D077B319D88}" type="slidenum">
              <a:rPr lang="en-US" smtClean="0"/>
              <a:pPr>
                <a:defRPr/>
              </a:pPr>
              <a:t>29</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2343414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800" dirty="0">
                <a:effectLst/>
                <a:latin typeface="Segoe UI" panose="020B0502040204020203" pitchFamily="34" charset="0"/>
              </a:rPr>
              <a:t>Make sure this matches slides if making changes</a:t>
            </a:r>
            <a:endParaRPr lang="en-US" sz="1800" dirty="0">
              <a:effectLst/>
              <a:latin typeface="Arial" panose="020B0604020202020204" pitchFamily="34" charset="0"/>
            </a:endParaRPr>
          </a:p>
          <a:p>
            <a:endParaRPr lang="en-US" altLang="en-US" sz="1400" dirty="0">
              <a:cs typeface="Segoe UI" panose="020B0502040204020203" pitchFamily="34" charset="0"/>
            </a:endParaRPr>
          </a:p>
        </p:txBody>
      </p:sp>
      <p:sp>
        <p:nvSpPr>
          <p:cNvPr id="4" name="Slide Number Placeholder 3"/>
          <p:cNvSpPr>
            <a:spLocks noGrp="1"/>
          </p:cNvSpPr>
          <p:nvPr>
            <p:ph type="sldNum" sz="quarter" idx="5"/>
          </p:nvPr>
        </p:nvSpPr>
        <p:spPr/>
        <p:txBody>
          <a:bodyPr/>
          <a:lstStyle/>
          <a:p>
            <a:pPr>
              <a:defRPr/>
            </a:pPr>
            <a:fld id="{9F11ECD1-F476-450E-9248-F17620CBFB90}" type="slidenum">
              <a:rPr lang="en-US" smtClean="0"/>
              <a:pPr>
                <a:defRPr/>
              </a:pPr>
              <a:t>3</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39789295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4D53D96-5FAB-43E3-99B4-3A23C6DBC146}" type="slidenum">
              <a:rPr lang="en-US" smtClean="0"/>
              <a:pPr>
                <a:defRPr/>
              </a:pPr>
              <a:t>30</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30365384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E6B85ED0-490A-4BF0-9784-5C11B0C3F4BE}" type="slidenum">
              <a:rPr lang="en-US" smtClean="0"/>
              <a:pPr>
                <a:defRPr/>
              </a:pPr>
              <a:t>31</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3866877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800" dirty="0">
                <a:effectLst/>
                <a:latin typeface="Segoe UI" panose="020B0502040204020203" pitchFamily="34" charset="0"/>
              </a:rPr>
              <a:t>Make sure link and chart are updated</a:t>
            </a:r>
            <a:endParaRPr lang="en-US" sz="1800" dirty="0">
              <a:effectLst/>
              <a:latin typeface="Arial" panose="020B0604020202020204" pitchFamily="34" charset="0"/>
            </a:endParaRPr>
          </a:p>
          <a:p>
            <a:endParaRPr lang="en-US" altLang="en-US" dirty="0"/>
          </a:p>
        </p:txBody>
      </p:sp>
      <p:sp>
        <p:nvSpPr>
          <p:cNvPr id="4" name="Slide Number Placeholder 3"/>
          <p:cNvSpPr>
            <a:spLocks noGrp="1"/>
          </p:cNvSpPr>
          <p:nvPr>
            <p:ph type="sldNum" sz="quarter" idx="5"/>
          </p:nvPr>
        </p:nvSpPr>
        <p:spPr/>
        <p:txBody>
          <a:bodyPr/>
          <a:lstStyle/>
          <a:p>
            <a:pPr>
              <a:defRPr/>
            </a:pPr>
            <a:fld id="{CF7E7DB4-478D-474F-9212-93E95914A4DB}" type="slidenum">
              <a:rPr lang="en-US" smtClean="0"/>
              <a:pPr>
                <a:defRPr/>
              </a:pPr>
              <a:t>32</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32334259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800" dirty="0">
                <a:effectLst/>
                <a:latin typeface="Segoe UI" panose="020B0502040204020203" pitchFamily="34" charset="0"/>
              </a:rPr>
              <a:t>Make sure link and slide info are updated</a:t>
            </a:r>
            <a:endParaRPr lang="en-US" sz="1800" dirty="0">
              <a:effectLst/>
              <a:latin typeface="Arial" panose="020B0604020202020204" pitchFamily="34" charset="0"/>
            </a:endParaRPr>
          </a:p>
          <a:p>
            <a:endParaRPr lang="en-US" altLang="en-US" dirty="0"/>
          </a:p>
        </p:txBody>
      </p:sp>
      <p:sp>
        <p:nvSpPr>
          <p:cNvPr id="4" name="Slide Number Placeholder 3"/>
          <p:cNvSpPr>
            <a:spLocks noGrp="1"/>
          </p:cNvSpPr>
          <p:nvPr>
            <p:ph type="sldNum" sz="quarter" idx="5"/>
          </p:nvPr>
        </p:nvSpPr>
        <p:spPr/>
        <p:txBody>
          <a:bodyPr/>
          <a:lstStyle/>
          <a:p>
            <a:pPr>
              <a:defRPr/>
            </a:pPr>
            <a:fld id="{F605777C-06DA-4892-8CD2-D5BC4F62D9AC}" type="slidenum">
              <a:rPr lang="en-US" smtClean="0"/>
              <a:pPr>
                <a:defRPr/>
              </a:pPr>
              <a:t>33</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21777922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800" dirty="0">
                <a:effectLst/>
                <a:latin typeface="Segoe UI" panose="020B0502040204020203" pitchFamily="34" charset="0"/>
              </a:rPr>
              <a:t>Make sure $ and date are updated</a:t>
            </a:r>
            <a:endParaRPr lang="en-US" sz="1800" dirty="0">
              <a:effectLst/>
              <a:latin typeface="Arial" panose="020B0604020202020204" pitchFamily="34" charset="0"/>
            </a:endParaRPr>
          </a:p>
          <a:p>
            <a:endParaRPr lang="en-US" altLang="en-US" dirty="0"/>
          </a:p>
        </p:txBody>
      </p:sp>
      <p:sp>
        <p:nvSpPr>
          <p:cNvPr id="4" name="Slide Number Placeholder 3"/>
          <p:cNvSpPr>
            <a:spLocks noGrp="1"/>
          </p:cNvSpPr>
          <p:nvPr>
            <p:ph type="sldNum" sz="quarter" idx="5"/>
          </p:nvPr>
        </p:nvSpPr>
        <p:spPr/>
        <p:txBody>
          <a:bodyPr/>
          <a:lstStyle/>
          <a:p>
            <a:pPr>
              <a:defRPr/>
            </a:pPr>
            <a:fld id="{7DAA9431-EF4F-4FF9-A31A-286002293C12}" type="slidenum">
              <a:rPr lang="en-US" smtClean="0"/>
              <a:pPr>
                <a:defRPr/>
              </a:pPr>
              <a:t>34</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42949407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5723C7D-305B-4A08-899D-4457A31B53F8}" type="slidenum">
              <a:rPr lang="en-US" smtClean="0"/>
              <a:pPr>
                <a:defRPr/>
              </a:pPr>
              <a:t>35</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9759361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800" dirty="0">
                <a:effectLst/>
                <a:latin typeface="Segoe UI" panose="020B0502040204020203" pitchFamily="34" charset="0"/>
              </a:rPr>
              <a:t>Make sure link and chart are updated</a:t>
            </a:r>
            <a:endParaRPr lang="en-US" sz="1800" dirty="0">
              <a:effectLst/>
              <a:latin typeface="Arial" panose="020B0604020202020204" pitchFamily="34" charset="0"/>
            </a:endParaRPr>
          </a:p>
          <a:p>
            <a:endParaRPr lang="en-US" altLang="en-US" sz="1400" dirty="0"/>
          </a:p>
        </p:txBody>
      </p:sp>
      <p:sp>
        <p:nvSpPr>
          <p:cNvPr id="4" name="Slide Number Placeholder 3"/>
          <p:cNvSpPr>
            <a:spLocks noGrp="1"/>
          </p:cNvSpPr>
          <p:nvPr>
            <p:ph type="sldNum" sz="quarter" idx="5"/>
          </p:nvPr>
        </p:nvSpPr>
        <p:spPr/>
        <p:txBody>
          <a:bodyPr/>
          <a:lstStyle/>
          <a:p>
            <a:pPr>
              <a:defRPr/>
            </a:pPr>
            <a:fld id="{975B5815-DAF6-40DC-BA4B-A0F9B1599A9B}" type="slidenum">
              <a:rPr lang="en-US" smtClean="0"/>
              <a:pPr>
                <a:defRPr/>
              </a:pPr>
              <a:t>36</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35203820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800" dirty="0">
                <a:effectLst/>
                <a:latin typeface="Segoe UI" panose="020B0502040204020203" pitchFamily="34" charset="0"/>
              </a:rPr>
              <a:t>Make sure $ and date are updated</a:t>
            </a:r>
            <a:endParaRPr lang="en-US" sz="1800" dirty="0">
              <a:effectLst/>
              <a:latin typeface="Arial" panose="020B0604020202020204" pitchFamily="34" charset="0"/>
            </a:endParaRPr>
          </a:p>
          <a:p>
            <a:endParaRPr lang="en-US" altLang="en-US" dirty="0"/>
          </a:p>
        </p:txBody>
      </p:sp>
      <p:sp>
        <p:nvSpPr>
          <p:cNvPr id="4" name="Slide Number Placeholder 3"/>
          <p:cNvSpPr>
            <a:spLocks noGrp="1"/>
          </p:cNvSpPr>
          <p:nvPr>
            <p:ph type="sldNum" sz="quarter" idx="5"/>
          </p:nvPr>
        </p:nvSpPr>
        <p:spPr/>
        <p:txBody>
          <a:bodyPr/>
          <a:lstStyle/>
          <a:p>
            <a:pPr>
              <a:defRPr/>
            </a:pPr>
            <a:fld id="{0637C701-576A-4DE7-995E-36D800DF6A3D}" type="slidenum">
              <a:rPr lang="en-US" smtClean="0"/>
              <a:pPr>
                <a:defRPr/>
              </a:pPr>
              <a:t>37</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3609973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800" dirty="0">
                <a:effectLst/>
                <a:latin typeface="Segoe UI" panose="020B0502040204020203" pitchFamily="34" charset="0"/>
              </a:rPr>
              <a:t>Make sure date and $ are updated</a:t>
            </a:r>
            <a:endParaRPr lang="en-US" sz="1800" dirty="0">
              <a:effectLst/>
              <a:latin typeface="Arial" panose="020B0604020202020204" pitchFamily="34" charset="0"/>
            </a:endParaRPr>
          </a:p>
          <a:p>
            <a:endParaRPr lang="en-US" altLang="en-US" dirty="0"/>
          </a:p>
        </p:txBody>
      </p:sp>
      <p:sp>
        <p:nvSpPr>
          <p:cNvPr id="4" name="Slide Number Placeholder 3"/>
          <p:cNvSpPr>
            <a:spLocks noGrp="1"/>
          </p:cNvSpPr>
          <p:nvPr>
            <p:ph type="sldNum" sz="quarter" idx="5"/>
          </p:nvPr>
        </p:nvSpPr>
        <p:spPr/>
        <p:txBody>
          <a:bodyPr/>
          <a:lstStyle/>
          <a:p>
            <a:pPr>
              <a:defRPr/>
            </a:pPr>
            <a:fld id="{BA1826A5-6825-4C3A-9748-D78BCEA68D3A}" type="slidenum">
              <a:rPr lang="en-US" smtClean="0"/>
              <a:pPr>
                <a:defRPr/>
              </a:pPr>
              <a:t>38</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16182670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B1FB79E4-9FBB-4ECB-9A6C-74BDBDAB6157}" type="slidenum">
              <a:rPr lang="en-US" smtClean="0"/>
              <a:pPr>
                <a:defRPr/>
              </a:pPr>
              <a:t>39</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2069812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CF4F5FA4-48FE-4782-A7BD-204385A7D599}" type="slidenum">
              <a:rPr lang="en-US" smtClean="0"/>
              <a:pPr>
                <a:defRPr/>
              </a:pPr>
              <a:t>4</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11678022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B6DC0DB-54F4-45C2-AAB9-6D0FA279B2EB}" type="slidenum">
              <a:rPr lang="en-US" smtClean="0"/>
              <a:pPr>
                <a:defRPr/>
              </a:pPr>
              <a:t>40</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8643754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C92E6CC1-303F-4CAA-8182-E6E0D62AEA55}" type="slidenum">
              <a:rPr lang="en-US" smtClean="0"/>
              <a:pPr>
                <a:defRPr/>
              </a:pPr>
              <a:t>41</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6749892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dirty="0">
                <a:cs typeface="Segoe UI" panose="020B0502040204020203" pitchFamily="34" charset="0"/>
              </a:rPr>
              <a:t>Trainers: This could be an opportunity to discuss the term “medically necessary.”</a:t>
            </a:r>
          </a:p>
        </p:txBody>
      </p:sp>
      <p:sp>
        <p:nvSpPr>
          <p:cNvPr id="4" name="Slide Number Placeholder 3"/>
          <p:cNvSpPr>
            <a:spLocks noGrp="1"/>
          </p:cNvSpPr>
          <p:nvPr>
            <p:ph type="sldNum" sz="quarter" idx="5"/>
          </p:nvPr>
        </p:nvSpPr>
        <p:spPr/>
        <p:txBody>
          <a:bodyPr/>
          <a:lstStyle/>
          <a:p>
            <a:pPr>
              <a:defRPr/>
            </a:pPr>
            <a:fld id="{E336FDC3-E071-4DA3-91AE-9833F63EC66B}" type="slidenum">
              <a:rPr lang="en-US" smtClean="0"/>
              <a:pPr>
                <a:defRPr/>
              </a:pPr>
              <a:t>42</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41047586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pPr>
            <a:r>
              <a:rPr lang="en-US" altLang="en-US" sz="1400" dirty="0">
                <a:cs typeface="Segoe UI" panose="020B0502040204020203" pitchFamily="34" charset="0"/>
              </a:rPr>
              <a:t>Answers:</a:t>
            </a:r>
          </a:p>
          <a:p>
            <a:pPr marL="342900" indent="-342900">
              <a:spcBef>
                <a:spcPts val="0"/>
              </a:spcBef>
              <a:buAutoNum type="arabicPeriod"/>
            </a:pPr>
            <a:r>
              <a:rPr lang="en-US" altLang="en-US" sz="1400" dirty="0">
                <a:cs typeface="Segoe UI" panose="020B0502040204020203" pitchFamily="34" charset="0"/>
              </a:rPr>
              <a:t>A &amp; B</a:t>
            </a:r>
          </a:p>
          <a:p>
            <a:pPr marL="342900" indent="-342900">
              <a:spcBef>
                <a:spcPts val="0"/>
              </a:spcBef>
              <a:buAutoNum type="arabicPeriod"/>
            </a:pPr>
            <a:r>
              <a:rPr lang="en-US" altLang="en-US" sz="1400" dirty="0">
                <a:cs typeface="Segoe UI" panose="020B0502040204020203" pitchFamily="34" charset="0"/>
              </a:rPr>
              <a:t>Out-patient, general medical care, and Durable Medical Equipment (DME)</a:t>
            </a:r>
          </a:p>
          <a:p>
            <a:pPr marL="342900" indent="-342900">
              <a:spcBef>
                <a:spcPts val="0"/>
              </a:spcBef>
              <a:buAutoNum type="arabicPeriod"/>
            </a:pPr>
            <a:endParaRPr lang="en-US" altLang="en-US" sz="1400" dirty="0">
              <a:cs typeface="Segoe UI" panose="020B0502040204020203" pitchFamily="34" charset="0"/>
            </a:endParaRPr>
          </a:p>
        </p:txBody>
      </p:sp>
      <p:sp>
        <p:nvSpPr>
          <p:cNvPr id="4" name="Slide Number Placeholder 3"/>
          <p:cNvSpPr>
            <a:spLocks noGrp="1"/>
          </p:cNvSpPr>
          <p:nvPr>
            <p:ph type="sldNum" sz="quarter" idx="5"/>
          </p:nvPr>
        </p:nvSpPr>
        <p:spPr/>
        <p:txBody>
          <a:bodyPr/>
          <a:lstStyle/>
          <a:p>
            <a:pPr>
              <a:defRPr/>
            </a:pPr>
            <a:fld id="{AB281B38-1504-4226-8E2D-79E689ED28A6}" type="slidenum">
              <a:rPr lang="en-US" smtClean="0"/>
              <a:pPr>
                <a:defRPr/>
              </a:pPr>
              <a:t>43</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6105639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F1BD8C3A-3BFA-42BD-B730-9FBE6EF8D89B}" type="slidenum">
              <a:rPr lang="en-US" smtClean="0"/>
              <a:pPr>
                <a:defRPr/>
              </a:pPr>
              <a:t>44</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204451724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4D53D96-5FAB-43E3-99B4-3A23C6DBC146}" type="slidenum">
              <a:rPr lang="en-US" smtClean="0"/>
              <a:pPr>
                <a:defRPr/>
              </a:pPr>
              <a:t>45</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24963618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dirty="0"/>
          </a:p>
        </p:txBody>
      </p:sp>
      <p:sp>
        <p:nvSpPr>
          <p:cNvPr id="4" name="Slide Number Placeholder 3"/>
          <p:cNvSpPr>
            <a:spLocks noGrp="1"/>
          </p:cNvSpPr>
          <p:nvPr>
            <p:ph type="sldNum" sz="quarter" idx="5"/>
          </p:nvPr>
        </p:nvSpPr>
        <p:spPr/>
        <p:txBody>
          <a:bodyPr/>
          <a:lstStyle/>
          <a:p>
            <a:pPr>
              <a:defRPr/>
            </a:pPr>
            <a:fld id="{81461D1D-2B91-42CE-911C-532BB0BD1300}" type="slidenum">
              <a:rPr lang="en-US" smtClean="0"/>
              <a:pPr>
                <a:defRPr/>
              </a:pPr>
              <a:t>46</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37943015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xfrm>
            <a:off x="732183" y="4561228"/>
            <a:ext cx="5850835" cy="46940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dirty="0"/>
          </a:p>
        </p:txBody>
      </p:sp>
      <p:sp>
        <p:nvSpPr>
          <p:cNvPr id="4" name="Slide Number Placeholder 3"/>
          <p:cNvSpPr>
            <a:spLocks noGrp="1"/>
          </p:cNvSpPr>
          <p:nvPr>
            <p:ph type="sldNum" sz="quarter" idx="5"/>
          </p:nvPr>
        </p:nvSpPr>
        <p:spPr/>
        <p:txBody>
          <a:bodyPr/>
          <a:lstStyle/>
          <a:p>
            <a:pPr>
              <a:defRPr/>
            </a:pPr>
            <a:fld id="{3B973AA7-DBF5-46E0-8FFD-667CBAF4E894}" type="slidenum">
              <a:rPr lang="en-US" smtClean="0"/>
              <a:pPr>
                <a:defRPr/>
              </a:pPr>
              <a:t>47</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27097068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03B37452-0943-4C52-9F4D-8547349E2929}" type="slidenum">
              <a:rPr lang="en-US" smtClean="0"/>
              <a:pPr>
                <a:defRPr/>
              </a:pPr>
              <a:t>48</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34590332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6A740405-45F5-480E-81CF-38F4D6F45F45}" type="slidenum">
              <a:rPr lang="en-US" smtClean="0"/>
              <a:pPr>
                <a:defRPr/>
              </a:pPr>
              <a:t>49</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3371613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BAFBDE84-BE27-4B14-9633-066B9692CF47}" type="slidenum">
              <a:rPr lang="en-US" smtClean="0"/>
              <a:pPr>
                <a:defRPr/>
              </a:pPr>
              <a:t>5</a:t>
            </a:fld>
            <a:endParaRPr lang="en-US" dirty="0"/>
          </a:p>
        </p:txBody>
      </p:sp>
      <p:sp>
        <p:nvSpPr>
          <p:cNvPr id="6" name="Footer Placeholder 5"/>
          <p:cNvSpPr>
            <a:spLocks noGrp="1"/>
          </p:cNvSpPr>
          <p:nvPr>
            <p:ph type="ftr" sz="quarter" idx="12"/>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1554690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B1AFB93E-5AC2-4E3F-9119-2DEDA0B8115D}" type="slidenum">
              <a:rPr lang="en-US" smtClean="0"/>
              <a:pPr>
                <a:defRPr/>
              </a:pPr>
              <a:t>50</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22426051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dirty="0">
              <a:cs typeface="Segoe UI" panose="020B0502040204020203" pitchFamily="34" charset="0"/>
            </a:endParaRPr>
          </a:p>
        </p:txBody>
      </p:sp>
      <p:sp>
        <p:nvSpPr>
          <p:cNvPr id="4" name="Slide Number Placeholder 3"/>
          <p:cNvSpPr>
            <a:spLocks noGrp="1"/>
          </p:cNvSpPr>
          <p:nvPr>
            <p:ph type="sldNum" sz="quarter" idx="5"/>
          </p:nvPr>
        </p:nvSpPr>
        <p:spPr/>
        <p:txBody>
          <a:bodyPr/>
          <a:lstStyle/>
          <a:p>
            <a:pPr>
              <a:defRPr/>
            </a:pPr>
            <a:fld id="{9C652794-B9D8-49E8-981C-9658C1133303}" type="slidenum">
              <a:rPr lang="en-US" smtClean="0"/>
              <a:pPr>
                <a:defRPr/>
              </a:pPr>
              <a:t>51</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26749828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2926071F-8C19-479A-9BCF-7D9B464E7020}" type="slidenum">
              <a:rPr lang="en-US" smtClean="0"/>
              <a:pPr>
                <a:defRPr/>
              </a:pPr>
              <a:t>52</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18987782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7EA43804-5A68-46D2-89D6-23CAB62D85C2}" type="slidenum">
              <a:rPr lang="en-US" smtClean="0"/>
              <a:pPr>
                <a:defRPr/>
              </a:pPr>
              <a:t>53</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38410915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xfrm>
            <a:off x="732183" y="4561228"/>
            <a:ext cx="5850835" cy="470204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spcBef>
                <a:spcPts val="0"/>
              </a:spcBef>
              <a:spcAft>
                <a:spcPts val="0"/>
              </a:spcAft>
              <a:buNone/>
            </a:pPr>
            <a:r>
              <a:rPr lang="en-US" altLang="en-US" sz="1400" dirty="0">
                <a:latin typeface="Segoe UI" panose="020B0502040204020203" pitchFamily="34" charset="0"/>
                <a:cs typeface="Segoe UI" panose="020B0502040204020203" pitchFamily="34" charset="0"/>
              </a:rPr>
              <a:t>Answers:</a:t>
            </a:r>
          </a:p>
          <a:p>
            <a:pPr marL="342900" indent="-342900">
              <a:spcBef>
                <a:spcPts val="0"/>
              </a:spcBef>
              <a:spcAft>
                <a:spcPts val="0"/>
              </a:spcAft>
              <a:buAutoNum type="arabicPeriod"/>
            </a:pPr>
            <a:r>
              <a:rPr lang="en-US" altLang="en-US" sz="1400" dirty="0">
                <a:latin typeface="Segoe UI" panose="020B0502040204020203" pitchFamily="34" charset="0"/>
                <a:cs typeface="Segoe UI" panose="020B0502040204020203" pitchFamily="34" charset="0"/>
              </a:rPr>
              <a:t>Prescription drugs</a:t>
            </a:r>
          </a:p>
          <a:p>
            <a:pPr marL="342900" indent="-342900">
              <a:spcBef>
                <a:spcPts val="0"/>
              </a:spcBef>
              <a:spcAft>
                <a:spcPts val="0"/>
              </a:spcAft>
              <a:buAutoNum type="arabicPeriod"/>
            </a:pPr>
            <a:r>
              <a:rPr lang="en-US" altLang="en-US" sz="1400" dirty="0">
                <a:latin typeface="Segoe UI" panose="020B0502040204020203" pitchFamily="34" charset="0"/>
                <a:cs typeface="Segoe UI" panose="020B0502040204020203" pitchFamily="34" charset="0"/>
              </a:rPr>
              <a:t>IEP, OEP, SEP</a:t>
            </a:r>
          </a:p>
        </p:txBody>
      </p:sp>
      <p:sp>
        <p:nvSpPr>
          <p:cNvPr id="4" name="Slide Number Placeholder 3"/>
          <p:cNvSpPr>
            <a:spLocks noGrp="1"/>
          </p:cNvSpPr>
          <p:nvPr>
            <p:ph type="sldNum" sz="quarter" idx="5"/>
          </p:nvPr>
        </p:nvSpPr>
        <p:spPr/>
        <p:txBody>
          <a:bodyPr/>
          <a:lstStyle/>
          <a:p>
            <a:pPr>
              <a:defRPr/>
            </a:pPr>
            <a:fld id="{6E34ACE8-30D1-462B-B7EE-C0088C4341D6}" type="slidenum">
              <a:rPr lang="en-US" smtClean="0"/>
              <a:pPr>
                <a:defRPr/>
              </a:pPr>
              <a:t>54</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328087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293AD09B-C2BC-4823-979E-912186E5B4D7}" type="slidenum">
              <a:rPr lang="en-US" smtClean="0"/>
              <a:pPr>
                <a:defRPr/>
              </a:pPr>
              <a:t>55</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269619360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4D53D96-5FAB-43E3-99B4-3A23C6DBC146}" type="slidenum">
              <a:rPr lang="en-US" smtClean="0"/>
              <a:pPr>
                <a:defRPr/>
              </a:pPr>
              <a:t>56</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20009724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CEA15ED7-FB81-44ED-87CA-77688A8B8495}" type="slidenum">
              <a:rPr lang="en-US" smtClean="0"/>
              <a:pPr>
                <a:defRPr/>
              </a:pPr>
              <a:t>57</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35435042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800" dirty="0">
                <a:effectLst/>
                <a:latin typeface="Segoe UI" panose="020B0502040204020203" pitchFamily="34" charset="0"/>
              </a:rPr>
              <a:t>Make sure link and chart are updated</a:t>
            </a:r>
            <a:endParaRPr lang="en-US" sz="1800" dirty="0">
              <a:effectLst/>
              <a:latin typeface="Arial" panose="020B0604020202020204" pitchFamily="34" charset="0"/>
            </a:endParaRPr>
          </a:p>
          <a:p>
            <a:endParaRPr lang="en-US" altLang="en-US" dirty="0"/>
          </a:p>
        </p:txBody>
      </p:sp>
      <p:sp>
        <p:nvSpPr>
          <p:cNvPr id="4" name="Slide Number Placeholder 3"/>
          <p:cNvSpPr>
            <a:spLocks noGrp="1"/>
          </p:cNvSpPr>
          <p:nvPr>
            <p:ph type="sldNum" sz="quarter" idx="5"/>
          </p:nvPr>
        </p:nvSpPr>
        <p:spPr/>
        <p:txBody>
          <a:bodyPr/>
          <a:lstStyle/>
          <a:p>
            <a:pPr>
              <a:defRPr/>
            </a:pPr>
            <a:fld id="{CEA15ED7-FB81-44ED-87CA-77688A8B8495}" type="slidenum">
              <a:rPr lang="en-US" smtClean="0"/>
              <a:pPr>
                <a:defRPr/>
              </a:pPr>
              <a:t>58</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42510532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800" dirty="0">
                <a:effectLst/>
                <a:latin typeface="Segoe UI" panose="020B0502040204020203" pitchFamily="34" charset="0"/>
              </a:rPr>
              <a:t>Make sure link and chart are updated</a:t>
            </a:r>
            <a:endParaRPr lang="en-US" sz="1800" dirty="0">
              <a:effectLst/>
              <a:latin typeface="Arial" panose="020B0604020202020204" pitchFamily="34" charset="0"/>
            </a:endParaRPr>
          </a:p>
          <a:p>
            <a:endParaRPr lang="en-US" altLang="en-US" sz="1400" dirty="0"/>
          </a:p>
        </p:txBody>
      </p:sp>
      <p:sp>
        <p:nvSpPr>
          <p:cNvPr id="4" name="Slide Number Placeholder 3"/>
          <p:cNvSpPr>
            <a:spLocks noGrp="1"/>
          </p:cNvSpPr>
          <p:nvPr>
            <p:ph type="sldNum" sz="quarter" idx="5"/>
          </p:nvPr>
        </p:nvSpPr>
        <p:spPr/>
        <p:txBody>
          <a:bodyPr/>
          <a:lstStyle/>
          <a:p>
            <a:pPr>
              <a:defRPr/>
            </a:pPr>
            <a:fld id="{B12E9E58-E661-4CFC-8DE0-07AFD790BC8C}" type="slidenum">
              <a:rPr lang="en-US" smtClean="0"/>
              <a:pPr>
                <a:defRPr/>
              </a:pPr>
              <a:t>59</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3773885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7006721E-E2C8-4E80-A768-586337385E3A}" type="slidenum">
              <a:rPr lang="en-US" smtClean="0"/>
              <a:pPr>
                <a:defRPr/>
              </a:pPr>
              <a:t>6</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13063743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C332E432-B38A-4AA4-809A-C9426BFE4561}" type="slidenum">
              <a:rPr lang="en-US" smtClean="0"/>
              <a:pPr>
                <a:defRPr/>
              </a:pPr>
              <a:t>60</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260524063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6A2ADA98-96CC-4A7C-9E7A-687AB8B9AC59}" type="slidenum">
              <a:rPr lang="en-US" smtClean="0"/>
              <a:pPr>
                <a:defRPr/>
              </a:pPr>
              <a:t>61</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34015141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F8F92680-B695-4C86-B1E3-C185046F012F}" type="slidenum">
              <a:rPr lang="en-US" smtClean="0"/>
              <a:pPr>
                <a:defRPr/>
              </a:pPr>
              <a:t>62</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243526868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23C9D411-B962-4BF9-8717-100FF5350F6D}" type="slidenum">
              <a:rPr lang="en-US" smtClean="0"/>
              <a:pPr>
                <a:defRPr/>
              </a:pPr>
              <a:t>63</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2891110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74254">
              <a:defRPr/>
            </a:pPr>
            <a:endParaRPr lang="en-US" sz="1400" dirty="0"/>
          </a:p>
        </p:txBody>
      </p:sp>
      <p:sp>
        <p:nvSpPr>
          <p:cNvPr id="4" name="Slide Number Placeholder 3"/>
          <p:cNvSpPr>
            <a:spLocks noGrp="1"/>
          </p:cNvSpPr>
          <p:nvPr>
            <p:ph type="sldNum" sz="quarter" idx="5"/>
          </p:nvPr>
        </p:nvSpPr>
        <p:spPr/>
        <p:txBody>
          <a:bodyPr/>
          <a:lstStyle/>
          <a:p>
            <a:pPr>
              <a:defRPr/>
            </a:pPr>
            <a:fld id="{B670BEC3-DE3A-42BB-AC62-A9C64899E658}" type="slidenum">
              <a:rPr lang="en-US" smtClean="0"/>
              <a:pPr>
                <a:defRPr/>
              </a:pPr>
              <a:t>64</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29819847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B7E26D5D-6CA1-49EB-8E92-B1540BBA4293}" type="slidenum">
              <a:rPr lang="en-US" smtClean="0"/>
              <a:pPr>
                <a:defRPr/>
              </a:pPr>
              <a:t>65</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29441282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17A89C9F-EE7E-4DE5-A0C4-F6816EF1FA11}" type="slidenum">
              <a:rPr lang="en-US" smtClean="0"/>
              <a:pPr>
                <a:defRPr/>
              </a:pPr>
              <a:t>66</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202964363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dirty="0">
              <a:cs typeface="Segoe UI" panose="020B0502040204020203" pitchFamily="34" charset="0"/>
            </a:endParaRPr>
          </a:p>
        </p:txBody>
      </p:sp>
      <p:sp>
        <p:nvSpPr>
          <p:cNvPr id="4" name="Slide Number Placeholder 3"/>
          <p:cNvSpPr>
            <a:spLocks noGrp="1"/>
          </p:cNvSpPr>
          <p:nvPr>
            <p:ph type="sldNum" sz="quarter" idx="5"/>
          </p:nvPr>
        </p:nvSpPr>
        <p:spPr/>
        <p:txBody>
          <a:bodyPr/>
          <a:lstStyle/>
          <a:p>
            <a:pPr>
              <a:defRPr/>
            </a:pPr>
            <a:fld id="{C2D3311A-EC58-413F-A993-AB90CC00E8B2}" type="slidenum">
              <a:rPr lang="en-US" smtClean="0">
                <a:cs typeface="Segoe UI" panose="020B0502040204020203" pitchFamily="34" charset="0"/>
              </a:rPr>
              <a:pPr>
                <a:defRPr/>
              </a:pPr>
              <a:t>67</a:t>
            </a:fld>
            <a:endParaRPr lang="en-US" dirty="0">
              <a:cs typeface="Segoe UI" panose="020B0502040204020203" pitchFamily="34" charset="0"/>
            </a:endParaRPr>
          </a:p>
        </p:txBody>
      </p:sp>
      <p:sp>
        <p:nvSpPr>
          <p:cNvPr id="3" name="Footer Placeholder 2"/>
          <p:cNvSpPr>
            <a:spLocks noGrp="1"/>
          </p:cNvSpPr>
          <p:nvPr>
            <p:ph type="ftr" sz="quarter" idx="10"/>
          </p:nvPr>
        </p:nvSpPr>
        <p:spPr/>
        <p:txBody>
          <a:bodyPr/>
          <a:lstStyle/>
          <a:p>
            <a:pPr>
              <a:defRPr/>
            </a:pPr>
            <a:r>
              <a:rPr lang="en-US" dirty="0">
                <a:cs typeface="Segoe UI" panose="020B0502040204020203" pitchFamily="34" charset="0"/>
              </a:rPr>
              <a:t>SHIBA Advisor Basic Training  |  Updated August 2022</a:t>
            </a:r>
          </a:p>
        </p:txBody>
      </p:sp>
    </p:spTree>
    <p:extLst>
      <p:ext uri="{BB962C8B-B14F-4D97-AF65-F5344CB8AC3E}">
        <p14:creationId xmlns:p14="http://schemas.microsoft.com/office/powerpoint/2010/main" val="32343473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9854DFB1-45C3-4517-951A-0509F2C16D6D}" type="slidenum">
              <a:rPr lang="en-US" smtClean="0"/>
              <a:pPr>
                <a:defRPr/>
              </a:pPr>
              <a:t>68</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39280321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EAAF6C72-8E8B-440E-BA84-CD78C89BFE5E}" type="slidenum">
              <a:rPr lang="en-US" smtClean="0"/>
              <a:pPr>
                <a:defRPr/>
              </a:pPr>
              <a:t>69</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1551085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96A796FE-1318-4B99-86AC-FCEFE6D21D1E}" type="slidenum">
              <a:rPr lang="en-US" smtClean="0"/>
              <a:pPr>
                <a:defRPr/>
              </a:pPr>
              <a:t>7</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209441404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xfrm>
            <a:off x="732183" y="4561228"/>
            <a:ext cx="5850835" cy="47099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spcAft>
                <a:spcPts val="0"/>
              </a:spcAft>
            </a:pPr>
            <a:r>
              <a:rPr lang="en-US" altLang="en-US" sz="1400" dirty="0">
                <a:cs typeface="Segoe UI" panose="020B0502040204020203" pitchFamily="34" charset="0"/>
              </a:rPr>
              <a:t>Answers:</a:t>
            </a:r>
          </a:p>
          <a:p>
            <a:pPr marL="342900" indent="-342900">
              <a:spcBef>
                <a:spcPts val="0"/>
              </a:spcBef>
              <a:spcAft>
                <a:spcPts val="0"/>
              </a:spcAft>
              <a:buAutoNum type="arabicPeriod"/>
            </a:pPr>
            <a:r>
              <a:rPr lang="en-US" altLang="en-US" sz="1400" dirty="0">
                <a:cs typeface="Segoe UI" panose="020B0502040204020203" pitchFamily="34" charset="0"/>
              </a:rPr>
              <a:t>A &amp; B</a:t>
            </a:r>
          </a:p>
          <a:p>
            <a:pPr marL="342900" indent="-342900">
              <a:spcBef>
                <a:spcPts val="0"/>
              </a:spcBef>
              <a:spcAft>
                <a:spcPts val="0"/>
              </a:spcAft>
              <a:buAutoNum type="arabicPeriod"/>
            </a:pPr>
            <a:r>
              <a:rPr lang="en-US" altLang="en-US" sz="1400" dirty="0">
                <a:cs typeface="Segoe UI" panose="020B0502040204020203" pitchFamily="34" charset="0"/>
              </a:rPr>
              <a:t>Anytime, but they may be denied without a guarantee, the first 6 months of having both Part A &amp; Part B, if they are eligible for a guaranteed issue for a special situation</a:t>
            </a:r>
          </a:p>
        </p:txBody>
      </p:sp>
      <p:sp>
        <p:nvSpPr>
          <p:cNvPr id="4" name="Slide Number Placeholder 3"/>
          <p:cNvSpPr>
            <a:spLocks noGrp="1"/>
          </p:cNvSpPr>
          <p:nvPr>
            <p:ph type="sldNum" sz="quarter" idx="5"/>
          </p:nvPr>
        </p:nvSpPr>
        <p:spPr/>
        <p:txBody>
          <a:bodyPr/>
          <a:lstStyle/>
          <a:p>
            <a:pPr>
              <a:defRPr/>
            </a:pPr>
            <a:fld id="{02FCBEE1-4DE2-4C82-A9FF-E3C54CEA8EFD}" type="slidenum">
              <a:rPr lang="en-US" smtClean="0"/>
              <a:pPr>
                <a:defRPr/>
              </a:pPr>
              <a:t>70</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33915547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C4E0D0EA-813F-45BA-B45C-0739775F574E}" type="slidenum">
              <a:rPr lang="en-US" smtClean="0"/>
              <a:pPr>
                <a:defRPr/>
              </a:pPr>
              <a:t>71</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198049570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84D53D96-5FAB-43E3-99B4-3A23C6DBC146}" type="slidenum">
              <a:rPr lang="en-US" smtClean="0"/>
              <a:pPr>
                <a:defRPr/>
              </a:pPr>
              <a:t>72</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399411661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400" dirty="0">
              <a:cs typeface="Segoe UI" panose="020B0502040204020203" pitchFamily="34" charset="0"/>
            </a:endParaRPr>
          </a:p>
        </p:txBody>
      </p:sp>
      <p:sp>
        <p:nvSpPr>
          <p:cNvPr id="4" name="Slide Number Placeholder 3"/>
          <p:cNvSpPr>
            <a:spLocks noGrp="1"/>
          </p:cNvSpPr>
          <p:nvPr>
            <p:ph type="sldNum" sz="quarter" idx="5"/>
          </p:nvPr>
        </p:nvSpPr>
        <p:spPr/>
        <p:txBody>
          <a:bodyPr/>
          <a:lstStyle/>
          <a:p>
            <a:pPr>
              <a:defRPr/>
            </a:pPr>
            <a:fld id="{EE8F70A9-CD55-413B-9AE1-19033AC95B32}" type="slidenum">
              <a:rPr lang="en-US" smtClean="0"/>
              <a:pPr>
                <a:defRPr/>
              </a:pPr>
              <a:t>73</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425630925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CCC50368-94DD-4659-B868-7269F15564FF}" type="slidenum">
              <a:rPr lang="en-US" smtClean="0"/>
              <a:pPr>
                <a:defRPr/>
              </a:pPr>
              <a:t>74</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78653427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5D27C408-69DC-4E7A-907C-817EF48A613F}" type="slidenum">
              <a:rPr lang="en-US" smtClean="0"/>
              <a:pPr>
                <a:defRPr/>
              </a:pPr>
              <a:t>75</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289695419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D6AA8EF3-D3C5-48F4-832B-785D687E2171}" type="slidenum">
              <a:rPr lang="en-US" smtClean="0"/>
              <a:pPr>
                <a:defRPr/>
              </a:pPr>
              <a:t>76</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228325366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598E7F3A-844C-4A08-8455-29500F7BF427}" type="slidenum">
              <a:rPr lang="en-US" smtClean="0"/>
              <a:pPr>
                <a:defRPr/>
              </a:pPr>
              <a:t>77</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115110459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0394FDFF-F6EC-47E7-82DC-8EB5A8043A73}" type="slidenum">
              <a:rPr lang="en-US" smtClean="0"/>
              <a:pPr>
                <a:defRPr/>
              </a:pPr>
              <a:t>78</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300830866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990D5622-40BF-4911-BDCA-21CC08078257}" type="slidenum">
              <a:rPr lang="en-US" smtClean="0"/>
              <a:pPr>
                <a:defRPr/>
              </a:pPr>
              <a:t>79</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3631119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1CE039B5-F417-41E3-80E9-EA19CE1FF178}" type="slidenum">
              <a:rPr lang="en-US" smtClean="0"/>
              <a:pPr>
                <a:defRPr/>
              </a:pPr>
              <a:t>8</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5217876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800" dirty="0">
                <a:effectLst/>
                <a:latin typeface="Segoe UI" panose="020B0502040204020203" pitchFamily="34" charset="0"/>
              </a:rPr>
              <a:t>Make sure date is updated</a:t>
            </a:r>
            <a:endParaRPr lang="en-US" sz="1800" dirty="0">
              <a:effectLst/>
              <a:latin typeface="Arial" panose="020B0604020202020204" pitchFamily="34" charset="0"/>
            </a:endParaRPr>
          </a:p>
          <a:p>
            <a:endParaRPr lang="en-US" altLang="en-US" dirty="0"/>
          </a:p>
        </p:txBody>
      </p:sp>
      <p:sp>
        <p:nvSpPr>
          <p:cNvPr id="4" name="Slide Number Placeholder 3"/>
          <p:cNvSpPr>
            <a:spLocks noGrp="1"/>
          </p:cNvSpPr>
          <p:nvPr>
            <p:ph type="sldNum" sz="quarter" idx="5"/>
          </p:nvPr>
        </p:nvSpPr>
        <p:spPr/>
        <p:txBody>
          <a:bodyPr/>
          <a:lstStyle/>
          <a:p>
            <a:pPr>
              <a:defRPr/>
            </a:pPr>
            <a:fld id="{0492368C-E579-4DF9-B98E-ED5BFE461FED}" type="slidenum">
              <a:rPr lang="en-US" smtClean="0"/>
              <a:pPr>
                <a:defRPr/>
              </a:pPr>
              <a:t>80</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153435345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A7651073-A545-4054-92C8-E461F2F66A65}" type="slidenum">
              <a:rPr lang="en-US" smtClean="0"/>
              <a:pPr>
                <a:defRPr/>
              </a:pPr>
              <a:t>81</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58897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xfrm>
            <a:off x="732183" y="4561228"/>
            <a:ext cx="5850835" cy="470999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74254">
              <a:spcBef>
                <a:spcPts val="0"/>
              </a:spcBef>
              <a:defRPr/>
            </a:pPr>
            <a:endParaRPr lang="en-US" sz="1400" dirty="0">
              <a:cs typeface="Segoe UI" panose="020B0502040204020203" pitchFamily="34" charset="0"/>
            </a:endParaRPr>
          </a:p>
        </p:txBody>
      </p:sp>
      <p:sp>
        <p:nvSpPr>
          <p:cNvPr id="4" name="Slide Number Placeholder 3"/>
          <p:cNvSpPr>
            <a:spLocks noGrp="1"/>
          </p:cNvSpPr>
          <p:nvPr>
            <p:ph type="sldNum" sz="quarter" idx="5"/>
          </p:nvPr>
        </p:nvSpPr>
        <p:spPr/>
        <p:txBody>
          <a:bodyPr/>
          <a:lstStyle/>
          <a:p>
            <a:pPr>
              <a:defRPr/>
            </a:pPr>
            <a:fld id="{47DABF38-EAA8-4C64-9506-E5E2F0F6A762}" type="slidenum">
              <a:rPr lang="en-US" smtClean="0"/>
              <a:pPr>
                <a:defRPr/>
              </a:pPr>
              <a:t>82</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116521196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B9C7C8BE-1FF0-48E8-B169-5F258F0CE1E3}" type="slidenum">
              <a:rPr lang="en-US" smtClean="0"/>
              <a:pPr>
                <a:defRPr/>
              </a:pPr>
              <a:t>83</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381580558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C4E0D0EA-813F-45BA-B45C-0739775F574E}" type="slidenum">
              <a:rPr lang="en-US" smtClean="0"/>
              <a:pPr>
                <a:defRPr/>
              </a:pPr>
              <a:t>84</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119637352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a:t>SHIBA Advisor Basic Training  |  Updated August 2022</a:t>
            </a:r>
            <a:endParaRPr lang="en-US" dirty="0"/>
          </a:p>
        </p:txBody>
      </p:sp>
      <p:sp>
        <p:nvSpPr>
          <p:cNvPr id="5" name="Slide Number Placeholder 4"/>
          <p:cNvSpPr>
            <a:spLocks noGrp="1"/>
          </p:cNvSpPr>
          <p:nvPr>
            <p:ph type="sldNum" sz="quarter" idx="5"/>
          </p:nvPr>
        </p:nvSpPr>
        <p:spPr/>
        <p:txBody>
          <a:bodyPr/>
          <a:lstStyle/>
          <a:p>
            <a:pPr>
              <a:defRPr/>
            </a:pPr>
            <a:fld id="{BAFBDE84-BE27-4B14-9633-066B9692CF47}" type="slidenum">
              <a:rPr lang="en-US" smtClean="0"/>
              <a:pPr>
                <a:defRPr/>
              </a:pPr>
              <a:t>85</a:t>
            </a:fld>
            <a:endParaRPr lang="en-US" dirty="0"/>
          </a:p>
        </p:txBody>
      </p:sp>
    </p:spTree>
    <p:extLst>
      <p:ext uri="{BB962C8B-B14F-4D97-AF65-F5344CB8AC3E}">
        <p14:creationId xmlns:p14="http://schemas.microsoft.com/office/powerpoint/2010/main" val="27900803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8B9D91AF-B66A-9CFC-4983-F510EA6BD4C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1F4CE569-2735-AC33-4E18-FB1A9A90071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9700" name="Slide Number Placeholder 3">
            <a:extLst>
              <a:ext uri="{FF2B5EF4-FFF2-40B4-BE49-F238E27FC236}">
                <a16:creationId xmlns:a16="http://schemas.microsoft.com/office/drawing/2014/main" id="{70CD543D-F4DF-6613-50AE-DD7E81674B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ews Gothic MT" panose="020B0504020203020204" pitchFamily="34" charset="0"/>
              </a:defRPr>
            </a:lvl1pPr>
            <a:lvl2pPr marL="742950" indent="-285750">
              <a:defRPr>
                <a:solidFill>
                  <a:schemeClr val="tx1"/>
                </a:solidFill>
                <a:latin typeface="News Gothic MT" panose="020B0504020203020204" pitchFamily="34" charset="0"/>
              </a:defRPr>
            </a:lvl2pPr>
            <a:lvl3pPr marL="1143000" indent="-228600">
              <a:defRPr>
                <a:solidFill>
                  <a:schemeClr val="tx1"/>
                </a:solidFill>
                <a:latin typeface="News Gothic MT" panose="020B0504020203020204" pitchFamily="34" charset="0"/>
              </a:defRPr>
            </a:lvl3pPr>
            <a:lvl4pPr marL="1600200" indent="-228600">
              <a:defRPr>
                <a:solidFill>
                  <a:schemeClr val="tx1"/>
                </a:solidFill>
                <a:latin typeface="News Gothic MT" panose="020B0504020203020204" pitchFamily="34" charset="0"/>
              </a:defRPr>
            </a:lvl4pPr>
            <a:lvl5pPr marL="2057400" indent="-228600">
              <a:defRPr>
                <a:solidFill>
                  <a:schemeClr val="tx1"/>
                </a:solidFill>
                <a:latin typeface="News Gothic MT" panose="020B0504020203020204" pitchFamily="34" charset="0"/>
              </a:defRPr>
            </a:lvl5pPr>
            <a:lvl6pPr marL="2514600" indent="-228600" defTabSz="457200" eaLnBrk="0" fontAlgn="base" hangingPunct="0">
              <a:spcBef>
                <a:spcPct val="0"/>
              </a:spcBef>
              <a:spcAft>
                <a:spcPct val="0"/>
              </a:spcAft>
              <a:defRPr>
                <a:solidFill>
                  <a:schemeClr val="tx1"/>
                </a:solidFill>
                <a:latin typeface="News Gothic MT" panose="020B0504020203020204" pitchFamily="34" charset="0"/>
              </a:defRPr>
            </a:lvl6pPr>
            <a:lvl7pPr marL="2971800" indent="-228600" defTabSz="457200" eaLnBrk="0" fontAlgn="base" hangingPunct="0">
              <a:spcBef>
                <a:spcPct val="0"/>
              </a:spcBef>
              <a:spcAft>
                <a:spcPct val="0"/>
              </a:spcAft>
              <a:defRPr>
                <a:solidFill>
                  <a:schemeClr val="tx1"/>
                </a:solidFill>
                <a:latin typeface="News Gothic MT" panose="020B0504020203020204" pitchFamily="34" charset="0"/>
              </a:defRPr>
            </a:lvl7pPr>
            <a:lvl8pPr marL="3429000" indent="-228600" defTabSz="457200" eaLnBrk="0" fontAlgn="base" hangingPunct="0">
              <a:spcBef>
                <a:spcPct val="0"/>
              </a:spcBef>
              <a:spcAft>
                <a:spcPct val="0"/>
              </a:spcAft>
              <a:defRPr>
                <a:solidFill>
                  <a:schemeClr val="tx1"/>
                </a:solidFill>
                <a:latin typeface="News Gothic MT" panose="020B0504020203020204" pitchFamily="34" charset="0"/>
              </a:defRPr>
            </a:lvl8pPr>
            <a:lvl9pPr marL="3886200" indent="-228600" defTabSz="457200" eaLnBrk="0" fontAlgn="base" hangingPunct="0">
              <a:spcBef>
                <a:spcPct val="0"/>
              </a:spcBef>
              <a:spcAft>
                <a:spcPct val="0"/>
              </a:spcAft>
              <a:defRPr>
                <a:solidFill>
                  <a:schemeClr val="tx1"/>
                </a:solidFill>
                <a:latin typeface="News Gothic MT" panose="020B0504020203020204" pitchFamily="34" charset="0"/>
              </a:defRPr>
            </a:lvl9pPr>
          </a:lstStyle>
          <a:p>
            <a:fld id="{AD08B011-1A28-4511-80A6-08966203D987}" type="slidenum">
              <a:rPr lang="en-US" altLang="en-US" smtClean="0">
                <a:solidFill>
                  <a:srgbClr val="000000"/>
                </a:solidFill>
                <a:latin typeface="Calibri" panose="020F0502020204030204" pitchFamily="34" charset="0"/>
              </a:rPr>
              <a:pPr/>
              <a:t>86</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017EB487-7F90-3FFA-F6EF-8696744CC6C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E0EFF011-D342-780D-6766-9130046FD2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800" dirty="0">
                <a:effectLst/>
                <a:latin typeface="Segoe UI" panose="020B0502040204020203" pitchFamily="34" charset="0"/>
              </a:rPr>
              <a:t>Make sure % is updated</a:t>
            </a:r>
            <a:endParaRPr lang="en-US" sz="1800" dirty="0">
              <a:effectLst/>
              <a:latin typeface="Arial" panose="020B0604020202020204" pitchFamily="34" charset="0"/>
            </a:endParaRPr>
          </a:p>
          <a:p>
            <a:endParaRPr lang="en-US" altLang="en-US" dirty="0"/>
          </a:p>
        </p:txBody>
      </p:sp>
      <p:sp>
        <p:nvSpPr>
          <p:cNvPr id="31748" name="Slide Number Placeholder 3">
            <a:extLst>
              <a:ext uri="{FF2B5EF4-FFF2-40B4-BE49-F238E27FC236}">
                <a16:creationId xmlns:a16="http://schemas.microsoft.com/office/drawing/2014/main" id="{726A0A2D-326E-0B8E-0F43-8D337800870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ews Gothic MT" panose="020B0504020203020204" pitchFamily="34" charset="0"/>
              </a:defRPr>
            </a:lvl1pPr>
            <a:lvl2pPr marL="742950" indent="-285750">
              <a:defRPr>
                <a:solidFill>
                  <a:schemeClr val="tx1"/>
                </a:solidFill>
                <a:latin typeface="News Gothic MT" panose="020B0504020203020204" pitchFamily="34" charset="0"/>
              </a:defRPr>
            </a:lvl2pPr>
            <a:lvl3pPr marL="1143000" indent="-228600">
              <a:defRPr>
                <a:solidFill>
                  <a:schemeClr val="tx1"/>
                </a:solidFill>
                <a:latin typeface="News Gothic MT" panose="020B0504020203020204" pitchFamily="34" charset="0"/>
              </a:defRPr>
            </a:lvl3pPr>
            <a:lvl4pPr marL="1600200" indent="-228600">
              <a:defRPr>
                <a:solidFill>
                  <a:schemeClr val="tx1"/>
                </a:solidFill>
                <a:latin typeface="News Gothic MT" panose="020B0504020203020204" pitchFamily="34" charset="0"/>
              </a:defRPr>
            </a:lvl4pPr>
            <a:lvl5pPr marL="2057400" indent="-228600">
              <a:defRPr>
                <a:solidFill>
                  <a:schemeClr val="tx1"/>
                </a:solidFill>
                <a:latin typeface="News Gothic MT" panose="020B0504020203020204" pitchFamily="34" charset="0"/>
              </a:defRPr>
            </a:lvl5pPr>
            <a:lvl6pPr marL="2514600" indent="-228600" defTabSz="457200" eaLnBrk="0" fontAlgn="base" hangingPunct="0">
              <a:spcBef>
                <a:spcPct val="0"/>
              </a:spcBef>
              <a:spcAft>
                <a:spcPct val="0"/>
              </a:spcAft>
              <a:defRPr>
                <a:solidFill>
                  <a:schemeClr val="tx1"/>
                </a:solidFill>
                <a:latin typeface="News Gothic MT" panose="020B0504020203020204" pitchFamily="34" charset="0"/>
              </a:defRPr>
            </a:lvl6pPr>
            <a:lvl7pPr marL="2971800" indent="-228600" defTabSz="457200" eaLnBrk="0" fontAlgn="base" hangingPunct="0">
              <a:spcBef>
                <a:spcPct val="0"/>
              </a:spcBef>
              <a:spcAft>
                <a:spcPct val="0"/>
              </a:spcAft>
              <a:defRPr>
                <a:solidFill>
                  <a:schemeClr val="tx1"/>
                </a:solidFill>
                <a:latin typeface="News Gothic MT" panose="020B0504020203020204" pitchFamily="34" charset="0"/>
              </a:defRPr>
            </a:lvl7pPr>
            <a:lvl8pPr marL="3429000" indent="-228600" defTabSz="457200" eaLnBrk="0" fontAlgn="base" hangingPunct="0">
              <a:spcBef>
                <a:spcPct val="0"/>
              </a:spcBef>
              <a:spcAft>
                <a:spcPct val="0"/>
              </a:spcAft>
              <a:defRPr>
                <a:solidFill>
                  <a:schemeClr val="tx1"/>
                </a:solidFill>
                <a:latin typeface="News Gothic MT" panose="020B0504020203020204" pitchFamily="34" charset="0"/>
              </a:defRPr>
            </a:lvl8pPr>
            <a:lvl9pPr marL="3886200" indent="-228600" defTabSz="457200" eaLnBrk="0" fontAlgn="base" hangingPunct="0">
              <a:spcBef>
                <a:spcPct val="0"/>
              </a:spcBef>
              <a:spcAft>
                <a:spcPct val="0"/>
              </a:spcAft>
              <a:defRPr>
                <a:solidFill>
                  <a:schemeClr val="tx1"/>
                </a:solidFill>
                <a:latin typeface="News Gothic MT" panose="020B0504020203020204" pitchFamily="34" charset="0"/>
              </a:defRPr>
            </a:lvl9pPr>
          </a:lstStyle>
          <a:p>
            <a:fld id="{2191C050-9A90-4A98-83E7-2E9E4CBF53DD}" type="slidenum">
              <a:rPr lang="en-US" altLang="en-US" smtClean="0">
                <a:solidFill>
                  <a:srgbClr val="000000"/>
                </a:solidFill>
                <a:latin typeface="Calibri" panose="020F0502020204030204" pitchFamily="34" charset="0"/>
              </a:rPr>
              <a:pPr/>
              <a:t>87</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994142B3-39D2-2C89-4CB6-BF8502FDBC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CA237E98-D53E-5340-196B-2035BF71DF7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800" dirty="0">
                <a:effectLst/>
                <a:latin typeface="Segoe UI" panose="020B0502040204020203" pitchFamily="34" charset="0"/>
              </a:rPr>
              <a:t>Make sure % is updated</a:t>
            </a:r>
            <a:endParaRPr lang="en-US" sz="1800" dirty="0">
              <a:effectLst/>
              <a:latin typeface="Arial" panose="020B0604020202020204" pitchFamily="34" charset="0"/>
            </a:endParaRPr>
          </a:p>
          <a:p>
            <a:endParaRPr lang="en-US" altLang="en-US" dirty="0"/>
          </a:p>
        </p:txBody>
      </p:sp>
      <p:sp>
        <p:nvSpPr>
          <p:cNvPr id="33796" name="Slide Number Placeholder 3">
            <a:extLst>
              <a:ext uri="{FF2B5EF4-FFF2-40B4-BE49-F238E27FC236}">
                <a16:creationId xmlns:a16="http://schemas.microsoft.com/office/drawing/2014/main" id="{27C07C09-6945-8A94-4BD5-22AE85DBA1F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ews Gothic MT" panose="020B0504020203020204" pitchFamily="34" charset="0"/>
              </a:defRPr>
            </a:lvl1pPr>
            <a:lvl2pPr marL="742950" indent="-285750">
              <a:defRPr>
                <a:solidFill>
                  <a:schemeClr val="tx1"/>
                </a:solidFill>
                <a:latin typeface="News Gothic MT" panose="020B0504020203020204" pitchFamily="34" charset="0"/>
              </a:defRPr>
            </a:lvl2pPr>
            <a:lvl3pPr marL="1143000" indent="-228600">
              <a:defRPr>
                <a:solidFill>
                  <a:schemeClr val="tx1"/>
                </a:solidFill>
                <a:latin typeface="News Gothic MT" panose="020B0504020203020204" pitchFamily="34" charset="0"/>
              </a:defRPr>
            </a:lvl3pPr>
            <a:lvl4pPr marL="1600200" indent="-228600">
              <a:defRPr>
                <a:solidFill>
                  <a:schemeClr val="tx1"/>
                </a:solidFill>
                <a:latin typeface="News Gothic MT" panose="020B0504020203020204" pitchFamily="34" charset="0"/>
              </a:defRPr>
            </a:lvl4pPr>
            <a:lvl5pPr marL="2057400" indent="-228600">
              <a:defRPr>
                <a:solidFill>
                  <a:schemeClr val="tx1"/>
                </a:solidFill>
                <a:latin typeface="News Gothic MT" panose="020B0504020203020204" pitchFamily="34" charset="0"/>
              </a:defRPr>
            </a:lvl5pPr>
            <a:lvl6pPr marL="2514600" indent="-228600" defTabSz="457200" eaLnBrk="0" fontAlgn="base" hangingPunct="0">
              <a:spcBef>
                <a:spcPct val="0"/>
              </a:spcBef>
              <a:spcAft>
                <a:spcPct val="0"/>
              </a:spcAft>
              <a:defRPr>
                <a:solidFill>
                  <a:schemeClr val="tx1"/>
                </a:solidFill>
                <a:latin typeface="News Gothic MT" panose="020B0504020203020204" pitchFamily="34" charset="0"/>
              </a:defRPr>
            </a:lvl6pPr>
            <a:lvl7pPr marL="2971800" indent="-228600" defTabSz="457200" eaLnBrk="0" fontAlgn="base" hangingPunct="0">
              <a:spcBef>
                <a:spcPct val="0"/>
              </a:spcBef>
              <a:spcAft>
                <a:spcPct val="0"/>
              </a:spcAft>
              <a:defRPr>
                <a:solidFill>
                  <a:schemeClr val="tx1"/>
                </a:solidFill>
                <a:latin typeface="News Gothic MT" panose="020B0504020203020204" pitchFamily="34" charset="0"/>
              </a:defRPr>
            </a:lvl7pPr>
            <a:lvl8pPr marL="3429000" indent="-228600" defTabSz="457200" eaLnBrk="0" fontAlgn="base" hangingPunct="0">
              <a:spcBef>
                <a:spcPct val="0"/>
              </a:spcBef>
              <a:spcAft>
                <a:spcPct val="0"/>
              </a:spcAft>
              <a:defRPr>
                <a:solidFill>
                  <a:schemeClr val="tx1"/>
                </a:solidFill>
                <a:latin typeface="News Gothic MT" panose="020B0504020203020204" pitchFamily="34" charset="0"/>
              </a:defRPr>
            </a:lvl8pPr>
            <a:lvl9pPr marL="3886200" indent="-228600" defTabSz="457200" eaLnBrk="0" fontAlgn="base" hangingPunct="0">
              <a:spcBef>
                <a:spcPct val="0"/>
              </a:spcBef>
              <a:spcAft>
                <a:spcPct val="0"/>
              </a:spcAft>
              <a:defRPr>
                <a:solidFill>
                  <a:schemeClr val="tx1"/>
                </a:solidFill>
                <a:latin typeface="News Gothic MT" panose="020B0504020203020204" pitchFamily="34" charset="0"/>
              </a:defRPr>
            </a:lvl9pPr>
          </a:lstStyle>
          <a:p>
            <a:fld id="{B41E3BA8-7954-4929-982C-E4FD469EE36A}" type="slidenum">
              <a:rPr lang="en-US" altLang="en-US" smtClean="0">
                <a:latin typeface="Calibri" panose="020F0502020204030204" pitchFamily="34" charset="0"/>
              </a:rPr>
              <a:pPr/>
              <a:t>88</a:t>
            </a:fld>
            <a:endParaRPr lang="en-US" altLang="en-US">
              <a:latin typeface="Calibri" panose="020F0502020204030204" pitchFamily="34"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3C9D90DF-07F3-3C8A-3B31-406F85CD80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2B932048-697B-1BF0-42CF-2123FF00FEA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800" dirty="0">
                <a:effectLst/>
                <a:latin typeface="Segoe UI" panose="020B0502040204020203" pitchFamily="34" charset="0"/>
              </a:rPr>
              <a:t>Make sure % is updated</a:t>
            </a:r>
            <a:endParaRPr lang="en-US" sz="1800" dirty="0">
              <a:effectLst/>
              <a:latin typeface="Arial" panose="020B0604020202020204" pitchFamily="34" charset="0"/>
            </a:endParaRPr>
          </a:p>
          <a:p>
            <a:endParaRPr lang="en-US" altLang="en-US" dirty="0"/>
          </a:p>
        </p:txBody>
      </p:sp>
      <p:sp>
        <p:nvSpPr>
          <p:cNvPr id="35844" name="Slide Number Placeholder 3">
            <a:extLst>
              <a:ext uri="{FF2B5EF4-FFF2-40B4-BE49-F238E27FC236}">
                <a16:creationId xmlns:a16="http://schemas.microsoft.com/office/drawing/2014/main" id="{D72F727D-FC3C-B782-1DFF-3E5F475D8B5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News Gothic MT" panose="020B0504020203020204" pitchFamily="34" charset="0"/>
              </a:defRPr>
            </a:lvl1pPr>
            <a:lvl2pPr marL="742950" indent="-285750">
              <a:defRPr>
                <a:solidFill>
                  <a:schemeClr val="tx1"/>
                </a:solidFill>
                <a:latin typeface="News Gothic MT" panose="020B0504020203020204" pitchFamily="34" charset="0"/>
              </a:defRPr>
            </a:lvl2pPr>
            <a:lvl3pPr marL="1143000" indent="-228600">
              <a:defRPr>
                <a:solidFill>
                  <a:schemeClr val="tx1"/>
                </a:solidFill>
                <a:latin typeface="News Gothic MT" panose="020B0504020203020204" pitchFamily="34" charset="0"/>
              </a:defRPr>
            </a:lvl3pPr>
            <a:lvl4pPr marL="1600200" indent="-228600">
              <a:defRPr>
                <a:solidFill>
                  <a:schemeClr val="tx1"/>
                </a:solidFill>
                <a:latin typeface="News Gothic MT" panose="020B0504020203020204" pitchFamily="34" charset="0"/>
              </a:defRPr>
            </a:lvl4pPr>
            <a:lvl5pPr marL="2057400" indent="-228600">
              <a:defRPr>
                <a:solidFill>
                  <a:schemeClr val="tx1"/>
                </a:solidFill>
                <a:latin typeface="News Gothic MT" panose="020B0504020203020204" pitchFamily="34" charset="0"/>
              </a:defRPr>
            </a:lvl5pPr>
            <a:lvl6pPr marL="2514600" indent="-228600" defTabSz="457200" eaLnBrk="0" fontAlgn="base" hangingPunct="0">
              <a:spcBef>
                <a:spcPct val="0"/>
              </a:spcBef>
              <a:spcAft>
                <a:spcPct val="0"/>
              </a:spcAft>
              <a:defRPr>
                <a:solidFill>
                  <a:schemeClr val="tx1"/>
                </a:solidFill>
                <a:latin typeface="News Gothic MT" panose="020B0504020203020204" pitchFamily="34" charset="0"/>
              </a:defRPr>
            </a:lvl6pPr>
            <a:lvl7pPr marL="2971800" indent="-228600" defTabSz="457200" eaLnBrk="0" fontAlgn="base" hangingPunct="0">
              <a:spcBef>
                <a:spcPct val="0"/>
              </a:spcBef>
              <a:spcAft>
                <a:spcPct val="0"/>
              </a:spcAft>
              <a:defRPr>
                <a:solidFill>
                  <a:schemeClr val="tx1"/>
                </a:solidFill>
                <a:latin typeface="News Gothic MT" panose="020B0504020203020204" pitchFamily="34" charset="0"/>
              </a:defRPr>
            </a:lvl7pPr>
            <a:lvl8pPr marL="3429000" indent="-228600" defTabSz="457200" eaLnBrk="0" fontAlgn="base" hangingPunct="0">
              <a:spcBef>
                <a:spcPct val="0"/>
              </a:spcBef>
              <a:spcAft>
                <a:spcPct val="0"/>
              </a:spcAft>
              <a:defRPr>
                <a:solidFill>
                  <a:schemeClr val="tx1"/>
                </a:solidFill>
                <a:latin typeface="News Gothic MT" panose="020B0504020203020204" pitchFamily="34" charset="0"/>
              </a:defRPr>
            </a:lvl8pPr>
            <a:lvl9pPr marL="3886200" indent="-228600" defTabSz="457200" eaLnBrk="0" fontAlgn="base" hangingPunct="0">
              <a:spcBef>
                <a:spcPct val="0"/>
              </a:spcBef>
              <a:spcAft>
                <a:spcPct val="0"/>
              </a:spcAft>
              <a:defRPr>
                <a:solidFill>
                  <a:schemeClr val="tx1"/>
                </a:solidFill>
                <a:latin typeface="News Gothic MT" panose="020B0504020203020204" pitchFamily="34" charset="0"/>
              </a:defRPr>
            </a:lvl9pPr>
          </a:lstStyle>
          <a:p>
            <a:fld id="{839CB7F6-E3C9-479D-BA16-DEF4821E8504}" type="slidenum">
              <a:rPr lang="en-US" altLang="en-US" smtClean="0">
                <a:latin typeface="Calibri" panose="020F0502020204030204" pitchFamily="34" charset="0"/>
              </a:rPr>
              <a:pPr/>
              <a:t>89</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p:cNvSpPr>
            <a:spLocks noGrp="1"/>
          </p:cNvSpPr>
          <p:nvPr>
            <p:ph type="sldNum" sz="quarter" idx="5"/>
          </p:nvPr>
        </p:nvSpPr>
        <p:spPr/>
        <p:txBody>
          <a:bodyPr/>
          <a:lstStyle/>
          <a:p>
            <a:pPr>
              <a:defRPr/>
            </a:pPr>
            <a:fld id="{109C169F-2663-435C-9400-065917A2305B}" type="slidenum">
              <a:rPr lang="en-US" smtClean="0"/>
              <a:pPr>
                <a:defRPr/>
              </a:pPr>
              <a:t>9</a:t>
            </a:fld>
            <a:endParaRPr lang="en-US"/>
          </a:p>
        </p:txBody>
      </p:sp>
      <p:sp>
        <p:nvSpPr>
          <p:cNvPr id="3" name="Footer Placeholder 2"/>
          <p:cNvSpPr>
            <a:spLocks noGrp="1"/>
          </p:cNvSpPr>
          <p:nvPr>
            <p:ph type="ftr" sz="quarter" idx="10"/>
          </p:nvPr>
        </p:nvSpPr>
        <p:spPr/>
        <p:txBody>
          <a:bodyPr/>
          <a:lstStyle/>
          <a:p>
            <a:pPr>
              <a:defRPr/>
            </a:pPr>
            <a:r>
              <a:rPr lang="en-US"/>
              <a:t>SHIBA Advisor Basic Training  |  Updated August 2022</a:t>
            </a:r>
            <a:endParaRPr lang="en-US" dirty="0"/>
          </a:p>
        </p:txBody>
      </p:sp>
    </p:spTree>
    <p:extLst>
      <p:ext uri="{BB962C8B-B14F-4D97-AF65-F5344CB8AC3E}">
        <p14:creationId xmlns:p14="http://schemas.microsoft.com/office/powerpoint/2010/main" val="13885100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800" dirty="0">
                <a:effectLst/>
                <a:latin typeface="Segoe UI" panose="020B0502040204020203" pitchFamily="34" charset="0"/>
              </a:rPr>
              <a:t>Make sure link and chart are updated</a:t>
            </a:r>
            <a:endParaRPr lang="en-US" sz="1800" dirty="0">
              <a:effectLst/>
              <a:latin typeface="Arial" panose="020B060402020202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a:t>SHIBA Advisor Basic Training  |  Updated August 2022</a:t>
            </a:r>
            <a:endParaRPr lang="en-US" dirty="0"/>
          </a:p>
        </p:txBody>
      </p:sp>
      <p:sp>
        <p:nvSpPr>
          <p:cNvPr id="5" name="Slide Number Placeholder 4"/>
          <p:cNvSpPr>
            <a:spLocks noGrp="1"/>
          </p:cNvSpPr>
          <p:nvPr>
            <p:ph type="sldNum" sz="quarter" idx="5"/>
          </p:nvPr>
        </p:nvSpPr>
        <p:spPr/>
        <p:txBody>
          <a:bodyPr/>
          <a:lstStyle/>
          <a:p>
            <a:pPr>
              <a:defRPr/>
            </a:pPr>
            <a:fld id="{BAFBDE84-BE27-4B14-9633-066B9692CF47}" type="slidenum">
              <a:rPr lang="en-US" smtClean="0"/>
              <a:pPr>
                <a:defRPr/>
              </a:pPr>
              <a:t>90</a:t>
            </a:fld>
            <a:endParaRPr lang="en-US" dirty="0"/>
          </a:p>
        </p:txBody>
      </p:sp>
    </p:spTree>
    <p:extLst>
      <p:ext uri="{BB962C8B-B14F-4D97-AF65-F5344CB8AC3E}">
        <p14:creationId xmlns:p14="http://schemas.microsoft.com/office/powerpoint/2010/main" val="343349365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800" dirty="0">
                <a:effectLst/>
                <a:latin typeface="Segoe UI" panose="020B0502040204020203" pitchFamily="34" charset="0"/>
              </a:rPr>
              <a:t>Make sure link and chart are updated</a:t>
            </a:r>
            <a:endParaRPr lang="en-US" sz="1800" dirty="0">
              <a:effectLst/>
              <a:latin typeface="Arial" panose="020B060402020202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a:t>SHIBA Advisor Basic Training  |  Updated August 2022</a:t>
            </a:r>
            <a:endParaRPr lang="en-US" dirty="0"/>
          </a:p>
        </p:txBody>
      </p:sp>
      <p:sp>
        <p:nvSpPr>
          <p:cNvPr id="5" name="Slide Number Placeholder 4"/>
          <p:cNvSpPr>
            <a:spLocks noGrp="1"/>
          </p:cNvSpPr>
          <p:nvPr>
            <p:ph type="sldNum" sz="quarter" idx="5"/>
          </p:nvPr>
        </p:nvSpPr>
        <p:spPr/>
        <p:txBody>
          <a:bodyPr/>
          <a:lstStyle/>
          <a:p>
            <a:pPr>
              <a:defRPr/>
            </a:pPr>
            <a:fld id="{BAFBDE84-BE27-4B14-9633-066B9692CF47}" type="slidenum">
              <a:rPr lang="en-US" smtClean="0"/>
              <a:pPr>
                <a:defRPr/>
              </a:pPr>
              <a:t>91</a:t>
            </a:fld>
            <a:endParaRPr lang="en-US" dirty="0"/>
          </a:p>
        </p:txBody>
      </p:sp>
    </p:spTree>
    <p:extLst>
      <p:ext uri="{BB962C8B-B14F-4D97-AF65-F5344CB8AC3E}">
        <p14:creationId xmlns:p14="http://schemas.microsoft.com/office/powerpoint/2010/main" val="55817452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6CB9AA2B-19B5-4F96-BA68-28760CD73713}" type="slidenum">
              <a:rPr lang="en-US" smtClean="0"/>
              <a:pPr>
                <a:defRPr/>
              </a:pPr>
              <a:t>92</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71861844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38530FBA-03BA-438F-8FF9-2A700108BB08}" type="slidenum">
              <a:rPr lang="en-US" smtClean="0"/>
              <a:pPr>
                <a:defRPr/>
              </a:pPr>
              <a:t>93</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90475945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C4E0D0EA-813F-45BA-B45C-0739775F574E}" type="slidenum">
              <a:rPr lang="en-US" smtClean="0"/>
              <a:pPr>
                <a:defRPr/>
              </a:pPr>
              <a:t>94</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320562101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500" dirty="0">
              <a:cs typeface="Segoe UI" panose="020B0502040204020203" pitchFamily="34" charset="0"/>
            </a:endParaRPr>
          </a:p>
        </p:txBody>
      </p:sp>
      <p:sp>
        <p:nvSpPr>
          <p:cNvPr id="4" name="Slide Number Placeholder 3"/>
          <p:cNvSpPr>
            <a:spLocks noGrp="1"/>
          </p:cNvSpPr>
          <p:nvPr>
            <p:ph type="sldNum" sz="quarter" idx="5"/>
          </p:nvPr>
        </p:nvSpPr>
        <p:spPr/>
        <p:txBody>
          <a:bodyPr/>
          <a:lstStyle/>
          <a:p>
            <a:pPr>
              <a:defRPr/>
            </a:pPr>
            <a:fld id="{E917C774-BEBE-4B30-8935-AEA42CC63D4F}" type="slidenum">
              <a:rPr lang="en-US" sz="1500">
                <a:latin typeface="Segoe UI" panose="020B0502040204020203" pitchFamily="34" charset="0"/>
                <a:cs typeface="Segoe UI" panose="020B0502040204020203" pitchFamily="34" charset="0"/>
              </a:rPr>
              <a:pPr>
                <a:defRPr/>
              </a:pPr>
              <a:t>95</a:t>
            </a:fld>
            <a:endParaRPr lang="en-US" sz="1500" dirty="0">
              <a:latin typeface="Segoe UI" panose="020B0502040204020203" pitchFamily="34" charset="0"/>
              <a:cs typeface="Segoe UI" panose="020B0502040204020203" pitchFamily="34" charset="0"/>
            </a:endParaRPr>
          </a:p>
        </p:txBody>
      </p:sp>
      <p:sp>
        <p:nvSpPr>
          <p:cNvPr id="3" name="Footer Placeholder 2"/>
          <p:cNvSpPr>
            <a:spLocks noGrp="1"/>
          </p:cNvSpPr>
          <p:nvPr>
            <p:ph type="ftr" sz="quarter" idx="10"/>
          </p:nvPr>
        </p:nvSpPr>
        <p:spPr/>
        <p:txBody>
          <a:bodyPr/>
          <a:lstStyle/>
          <a:p>
            <a:pPr>
              <a:defRPr/>
            </a:pPr>
            <a:r>
              <a:rPr lang="en-US" dirty="0">
                <a:cs typeface="Segoe UI" panose="020B0502040204020203" pitchFamily="34" charset="0"/>
              </a:rPr>
              <a:t>SHIBA Advisor Basic Training  |  Updated August 2022</a:t>
            </a:r>
          </a:p>
        </p:txBody>
      </p:sp>
    </p:spTree>
    <p:extLst>
      <p:ext uri="{BB962C8B-B14F-4D97-AF65-F5344CB8AC3E}">
        <p14:creationId xmlns:p14="http://schemas.microsoft.com/office/powerpoint/2010/main" val="35625827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500" dirty="0">
              <a:cs typeface="Segoe UI" panose="020B0502040204020203" pitchFamily="34" charset="0"/>
            </a:endParaRPr>
          </a:p>
        </p:txBody>
      </p:sp>
      <p:sp>
        <p:nvSpPr>
          <p:cNvPr id="4" name="Slide Number Placeholder 3"/>
          <p:cNvSpPr>
            <a:spLocks noGrp="1"/>
          </p:cNvSpPr>
          <p:nvPr>
            <p:ph type="sldNum" sz="quarter" idx="5"/>
          </p:nvPr>
        </p:nvSpPr>
        <p:spPr/>
        <p:txBody>
          <a:bodyPr/>
          <a:lstStyle/>
          <a:p>
            <a:pPr>
              <a:defRPr/>
            </a:pPr>
            <a:fld id="{E917C774-BEBE-4B30-8935-AEA42CC63D4F}" type="slidenum">
              <a:rPr lang="en-US" sz="1500">
                <a:latin typeface="Segoe UI" panose="020B0502040204020203" pitchFamily="34" charset="0"/>
                <a:cs typeface="Segoe UI" panose="020B0502040204020203" pitchFamily="34" charset="0"/>
              </a:rPr>
              <a:pPr>
                <a:defRPr/>
              </a:pPr>
              <a:t>96</a:t>
            </a:fld>
            <a:endParaRPr lang="en-US" sz="1500" dirty="0">
              <a:latin typeface="Segoe UI" panose="020B0502040204020203" pitchFamily="34" charset="0"/>
              <a:cs typeface="Segoe UI" panose="020B0502040204020203" pitchFamily="34" charset="0"/>
            </a:endParaRPr>
          </a:p>
        </p:txBody>
      </p:sp>
      <p:sp>
        <p:nvSpPr>
          <p:cNvPr id="3" name="Footer Placeholder 2"/>
          <p:cNvSpPr>
            <a:spLocks noGrp="1"/>
          </p:cNvSpPr>
          <p:nvPr>
            <p:ph type="ftr" sz="quarter" idx="10"/>
          </p:nvPr>
        </p:nvSpPr>
        <p:spPr/>
        <p:txBody>
          <a:bodyPr/>
          <a:lstStyle/>
          <a:p>
            <a:pPr>
              <a:defRPr/>
            </a:pPr>
            <a:r>
              <a:rPr lang="en-US" dirty="0">
                <a:cs typeface="Segoe UI" panose="020B0502040204020203" pitchFamily="34" charset="0"/>
              </a:rPr>
              <a:t>SHIBA Advisor Basic Training  |  Updated August 2022</a:t>
            </a:r>
          </a:p>
        </p:txBody>
      </p:sp>
    </p:spTree>
    <p:extLst>
      <p:ext uri="{BB962C8B-B14F-4D97-AF65-F5344CB8AC3E}">
        <p14:creationId xmlns:p14="http://schemas.microsoft.com/office/powerpoint/2010/main" val="208576710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E917C774-BEBE-4B30-8935-AEA42CC63D4F}" type="slidenum">
              <a:rPr lang="en-US" smtClean="0"/>
              <a:pPr>
                <a:defRPr/>
              </a:pPr>
              <a:t>97</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378555697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xfrm>
            <a:off x="1257300" y="719138"/>
            <a:ext cx="48006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E917C774-BEBE-4B30-8935-AEA42CC63D4F}" type="slidenum">
              <a:rPr lang="en-US" smtClean="0"/>
              <a:pPr>
                <a:defRPr/>
              </a:pPr>
              <a:t>98</a:t>
            </a:fld>
            <a:endParaRPr lang="en-US" dirty="0"/>
          </a:p>
        </p:txBody>
      </p:sp>
      <p:sp>
        <p:nvSpPr>
          <p:cNvPr id="3" name="Footer Placeholder 2"/>
          <p:cNvSpPr>
            <a:spLocks noGrp="1"/>
          </p:cNvSpPr>
          <p:nvPr>
            <p:ph type="ftr" sz="quarter" idx="10"/>
          </p:nvPr>
        </p:nvSpPr>
        <p:spPr/>
        <p:txBody>
          <a:bodyPr/>
          <a:lstStyle/>
          <a:p>
            <a:pPr>
              <a:defRPr/>
            </a:pPr>
            <a:r>
              <a:rPr lang="en-US" dirty="0"/>
              <a:t>SHIBA Advisor Basic Training  |  Updated August 2022</a:t>
            </a:r>
          </a:p>
        </p:txBody>
      </p:sp>
    </p:spTree>
    <p:extLst>
      <p:ext uri="{BB962C8B-B14F-4D97-AF65-F5344CB8AC3E}">
        <p14:creationId xmlns:p14="http://schemas.microsoft.com/office/powerpoint/2010/main" val="52129727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57300" y="719138"/>
            <a:ext cx="4800600" cy="3600450"/>
          </a:xfrm>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pPr>
              <a:defRPr/>
            </a:pPr>
            <a:fld id="{BAFBDE84-BE27-4B14-9633-066B9692CF47}" type="slidenum">
              <a:rPr lang="en-US" smtClean="0"/>
              <a:pPr>
                <a:defRPr/>
              </a:pPr>
              <a:t>99</a:t>
            </a:fld>
            <a:endParaRPr lang="en-US" dirty="0"/>
          </a:p>
        </p:txBody>
      </p:sp>
      <p:sp>
        <p:nvSpPr>
          <p:cNvPr id="6" name="Footer Placeholder 5"/>
          <p:cNvSpPr>
            <a:spLocks noGrp="1"/>
          </p:cNvSpPr>
          <p:nvPr>
            <p:ph type="ftr" sz="quarter" idx="12"/>
          </p:nvPr>
        </p:nvSpPr>
        <p:spPr/>
        <p:txBody>
          <a:bodyPr/>
          <a:lstStyle/>
          <a:p>
            <a:pPr>
              <a:defRPr/>
            </a:pPr>
            <a:r>
              <a:rPr lang="en-US"/>
              <a:t>SHIBA Advisor Basic Training  |  Updated August 2022</a:t>
            </a:r>
            <a:endParaRPr lang="en-US" dirty="0"/>
          </a:p>
        </p:txBody>
      </p:sp>
    </p:spTree>
    <p:extLst>
      <p:ext uri="{BB962C8B-B14F-4D97-AF65-F5344CB8AC3E}">
        <p14:creationId xmlns:p14="http://schemas.microsoft.com/office/powerpoint/2010/main" val="6607628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 Photo">
    <p:spTree>
      <p:nvGrpSpPr>
        <p:cNvPr id="1" name=""/>
        <p:cNvGrpSpPr/>
        <p:nvPr/>
      </p:nvGrpSpPr>
      <p:grpSpPr>
        <a:xfrm>
          <a:off x="0" y="0"/>
          <a:ext cx="0" cy="0"/>
          <a:chOff x="0" y="0"/>
          <a:chExt cx="0" cy="0"/>
        </a:xfrm>
      </p:grpSpPr>
      <p:sp>
        <p:nvSpPr>
          <p:cNvPr id="4" name="Rectangle 3"/>
          <p:cNvSpPr/>
          <p:nvPr userDrawn="1"/>
        </p:nvSpPr>
        <p:spPr>
          <a:xfrm>
            <a:off x="0" y="3846514"/>
            <a:ext cx="9144000" cy="30114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5" name="Group 11"/>
          <p:cNvGrpSpPr>
            <a:grpSpLocks/>
          </p:cNvGrpSpPr>
          <p:nvPr userDrawn="1"/>
        </p:nvGrpSpPr>
        <p:grpSpPr bwMode="auto">
          <a:xfrm>
            <a:off x="0" y="5683252"/>
            <a:ext cx="9144000" cy="795338"/>
            <a:chOff x="1" y="5683019"/>
            <a:chExt cx="9143999" cy="796178"/>
          </a:xfrm>
        </p:grpSpPr>
        <p:sp>
          <p:nvSpPr>
            <p:cNvPr id="6" name="Rectangle 5"/>
            <p:cNvSpPr/>
            <p:nvPr userDrawn="1"/>
          </p:nvSpPr>
          <p:spPr>
            <a:xfrm>
              <a:off x="1" y="5822867"/>
              <a:ext cx="269875" cy="502180"/>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p:cNvSpPr/>
            <p:nvPr userDrawn="1"/>
          </p:nvSpPr>
          <p:spPr>
            <a:xfrm>
              <a:off x="2994026" y="5822867"/>
              <a:ext cx="6149974" cy="502180"/>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8" name="Picture 16" descr="SHIBAlogo_RGB_landscape.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24140" y="5683019"/>
              <a:ext cx="2417485" cy="79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Picture 9" descr="C:\Documents and Settings\ab29\Local Settings\Temporary Internet Files\Content.IE5\8SIXVW2N\MP900409640[1].jpg"/>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4784727" y="-1584"/>
            <a:ext cx="2128839"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C:\Documents and Settings\ab29\Local Settings\Temporary Internet Files\Content.IE5\7ZND71FB\MP900309115[1].jpg"/>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2473327" y="-1584"/>
            <a:ext cx="2354263"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7" descr="C:\Documents and Settings\ab29\Local Settings\Temporary Internet Files\Content.IE5\I0WIJ97D\MP900438813[1].jpg"/>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0" y="-7937"/>
            <a:ext cx="2574925" cy="3543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0" descr="hispanic over 65 couple.JPG"/>
          <p:cNvPicPr>
            <a:picLocks noChangeAspect="1"/>
          </p:cNvPicPr>
          <p:nvPr userDrawn="1"/>
        </p:nvPicPr>
        <p:blipFill>
          <a:blip r:embed="rId6" cstate="screen">
            <a:extLst>
              <a:ext uri="{28A0092B-C50C-407E-A947-70E740481C1C}">
                <a14:useLocalDpi xmlns:a14="http://schemas.microsoft.com/office/drawing/2010/main"/>
              </a:ext>
            </a:extLst>
          </a:blip>
          <a:srcRect t="-23"/>
          <a:stretch>
            <a:fillRect/>
          </a:stretch>
        </p:blipFill>
        <p:spPr bwMode="auto">
          <a:xfrm>
            <a:off x="6870702" y="1"/>
            <a:ext cx="2273300" cy="353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ctrTitle"/>
          </p:nvPr>
        </p:nvSpPr>
        <p:spPr>
          <a:xfrm>
            <a:off x="341624" y="3896376"/>
            <a:ext cx="8463512" cy="651067"/>
          </a:xfrm>
        </p:spPr>
        <p:txBody>
          <a:bodyPr>
            <a:noAutofit/>
          </a:bodyPr>
          <a:lstStyle>
            <a:lvl1pPr algn="r">
              <a:defRPr sz="3600"/>
            </a:lvl1pPr>
          </a:lstStyle>
          <a:p>
            <a:r>
              <a:rPr lang="en-US" dirty="0"/>
              <a:t>Click to edit Master title style</a:t>
            </a:r>
          </a:p>
        </p:txBody>
      </p:sp>
      <p:sp>
        <p:nvSpPr>
          <p:cNvPr id="16" name="Subtitle 2"/>
          <p:cNvSpPr>
            <a:spLocks noGrp="1"/>
          </p:cNvSpPr>
          <p:nvPr>
            <p:ph type="subTitle" idx="1"/>
          </p:nvPr>
        </p:nvSpPr>
        <p:spPr>
          <a:xfrm>
            <a:off x="341624" y="4547439"/>
            <a:ext cx="8463512" cy="450720"/>
          </a:xfrm>
        </p:spPr>
        <p:txBody>
          <a:bodyPr>
            <a:normAutofit/>
          </a:bodyPr>
          <a:lstStyle>
            <a:lvl1pPr marL="0" indent="0" algn="r">
              <a:buNone/>
              <a:defRPr sz="2000" i="1">
                <a:solidFill>
                  <a:srgbClr val="084678"/>
                </a:solidFill>
              </a:defRPr>
            </a:lvl1pPr>
            <a:lvl2pPr marL="457210" indent="0" algn="ctr">
              <a:buNone/>
              <a:defRPr>
                <a:solidFill>
                  <a:schemeClr val="tx1">
                    <a:tint val="75000"/>
                  </a:schemeClr>
                </a:solidFill>
              </a:defRPr>
            </a:lvl2pPr>
            <a:lvl3pPr marL="914420" indent="0" algn="ctr">
              <a:buNone/>
              <a:defRPr>
                <a:solidFill>
                  <a:schemeClr val="tx1">
                    <a:tint val="75000"/>
                  </a:schemeClr>
                </a:solidFill>
              </a:defRPr>
            </a:lvl3pPr>
            <a:lvl4pPr marL="1371630" indent="0" algn="ctr">
              <a:buNone/>
              <a:defRPr>
                <a:solidFill>
                  <a:schemeClr val="tx1">
                    <a:tint val="75000"/>
                  </a:schemeClr>
                </a:solidFill>
              </a:defRPr>
            </a:lvl4pPr>
            <a:lvl5pPr marL="1828840" indent="0" algn="ctr">
              <a:buNone/>
              <a:defRPr>
                <a:solidFill>
                  <a:schemeClr val="tx1">
                    <a:tint val="75000"/>
                  </a:schemeClr>
                </a:solidFill>
              </a:defRPr>
            </a:lvl5pPr>
            <a:lvl6pPr marL="2286050" indent="0" algn="ctr">
              <a:buNone/>
              <a:defRPr>
                <a:solidFill>
                  <a:schemeClr val="tx1">
                    <a:tint val="75000"/>
                  </a:schemeClr>
                </a:solidFill>
              </a:defRPr>
            </a:lvl6pPr>
            <a:lvl7pPr marL="2743259" indent="0" algn="ctr">
              <a:buNone/>
              <a:defRPr>
                <a:solidFill>
                  <a:schemeClr val="tx1">
                    <a:tint val="75000"/>
                  </a:schemeClr>
                </a:solidFill>
              </a:defRPr>
            </a:lvl7pPr>
            <a:lvl8pPr marL="3200469" indent="0" algn="ctr">
              <a:buNone/>
              <a:defRPr>
                <a:solidFill>
                  <a:schemeClr val="tx1">
                    <a:tint val="75000"/>
                  </a:schemeClr>
                </a:solidFill>
              </a:defRPr>
            </a:lvl8pPr>
            <a:lvl9pPr marL="3657679"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1670830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65949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9" y="471661"/>
            <a:ext cx="5486400" cy="4114800"/>
          </a:xfrm>
        </p:spPr>
        <p:txBody>
          <a:bodyPr rtlCol="0">
            <a:normAutofit/>
          </a:bodyPr>
          <a:lstStyle>
            <a:lvl1pPr marL="0" indent="0">
              <a:buNone/>
              <a:defRPr sz="3200"/>
            </a:lvl1pPr>
            <a:lvl2pPr marL="457210" indent="0">
              <a:buNone/>
              <a:defRPr sz="2801"/>
            </a:lvl2pPr>
            <a:lvl3pPr marL="914420" indent="0">
              <a:buNone/>
              <a:defRPr sz="2400"/>
            </a:lvl3pPr>
            <a:lvl4pPr marL="1371630" indent="0">
              <a:buNone/>
              <a:defRPr sz="2000"/>
            </a:lvl4pPr>
            <a:lvl5pPr marL="1828840" indent="0">
              <a:buNone/>
              <a:defRPr sz="2000"/>
            </a:lvl5pPr>
            <a:lvl6pPr marL="2286050" indent="0">
              <a:buNone/>
              <a:defRPr sz="2000"/>
            </a:lvl6pPr>
            <a:lvl7pPr marL="2743259" indent="0">
              <a:buNone/>
              <a:defRPr sz="2000"/>
            </a:lvl7pPr>
            <a:lvl8pPr marL="3200469" indent="0">
              <a:buNone/>
              <a:defRPr sz="2000"/>
            </a:lvl8pPr>
            <a:lvl9pPr marL="3657679"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9" y="5347516"/>
            <a:ext cx="5486400" cy="683573"/>
          </a:xfrm>
        </p:spPr>
        <p:txBody>
          <a:bodyPr/>
          <a:lstStyle>
            <a:lvl1pPr marL="0" indent="0">
              <a:buNone/>
              <a:defRPr sz="1400"/>
            </a:lvl1pPr>
            <a:lvl2pPr marL="457210" indent="0">
              <a:buNone/>
              <a:defRPr sz="1200"/>
            </a:lvl2pPr>
            <a:lvl3pPr marL="914420" indent="0">
              <a:buNone/>
              <a:defRPr sz="1001"/>
            </a:lvl3pPr>
            <a:lvl4pPr marL="1371630" indent="0">
              <a:buNone/>
              <a:defRPr sz="900"/>
            </a:lvl4pPr>
            <a:lvl5pPr marL="1828840" indent="0">
              <a:buNone/>
              <a:defRPr sz="900"/>
            </a:lvl5pPr>
            <a:lvl6pPr marL="2286050" indent="0">
              <a:buNone/>
              <a:defRPr sz="900"/>
            </a:lvl6pPr>
            <a:lvl7pPr marL="2743259" indent="0">
              <a:buNone/>
              <a:defRPr sz="900"/>
            </a:lvl7pPr>
            <a:lvl8pPr marL="3200469" indent="0">
              <a:buNone/>
              <a:defRPr sz="900"/>
            </a:lvl8pPr>
            <a:lvl9pPr marL="3657679" indent="0">
              <a:buNone/>
              <a:defRPr sz="900"/>
            </a:lvl9pPr>
          </a:lstStyle>
          <a:p>
            <a:pPr lvl="0"/>
            <a:r>
              <a:rPr lang="en-US"/>
              <a:t>Click to edit Master text styles</a:t>
            </a:r>
          </a:p>
        </p:txBody>
      </p:sp>
      <p:sp>
        <p:nvSpPr>
          <p:cNvPr id="5" name="Footer Placeholder 4"/>
          <p:cNvSpPr>
            <a:spLocks noGrp="1"/>
          </p:cNvSpPr>
          <p:nvPr>
            <p:ph type="ftr" sz="quarter" idx="10"/>
          </p:nvPr>
        </p:nvSpPr>
        <p:spPr>
          <a:xfrm>
            <a:off x="1158876" y="6315076"/>
            <a:ext cx="4696121" cy="200025"/>
          </a:xfrm>
        </p:spPr>
        <p:txBody>
          <a:bodyPr/>
          <a:lstStyle>
            <a:lvl1pPr>
              <a:defRPr sz="1200"/>
            </a:lvl1pPr>
          </a:lstStyle>
          <a:p>
            <a:pPr>
              <a:defRPr/>
            </a:pPr>
            <a:r>
              <a:rPr lang="en-US" dirty="0"/>
              <a:t>Statewide Health Insurance Benefits Advisors Basic Training  |  Updated August 2022</a:t>
            </a:r>
          </a:p>
        </p:txBody>
      </p:sp>
      <p:sp>
        <p:nvSpPr>
          <p:cNvPr id="6" name="Slide Number Placeholder 5"/>
          <p:cNvSpPr>
            <a:spLocks noGrp="1"/>
          </p:cNvSpPr>
          <p:nvPr>
            <p:ph type="sldNum" sz="quarter" idx="11"/>
          </p:nvPr>
        </p:nvSpPr>
        <p:spPr/>
        <p:txBody>
          <a:bodyPr/>
          <a:lstStyle>
            <a:lvl1pPr>
              <a:defRPr b="1"/>
            </a:lvl1pPr>
          </a:lstStyle>
          <a:p>
            <a:pPr>
              <a:defRPr/>
            </a:pPr>
            <a:fld id="{7E3C86B8-E85C-4D6E-A744-28FE3D98F8DF}" type="slidenum">
              <a:rPr lang="en-US" smtClean="0"/>
              <a:pPr>
                <a:defRPr/>
              </a:pPr>
              <a:t>‹#›</a:t>
            </a:fld>
            <a:endParaRPr lang="en-US" dirty="0"/>
          </a:p>
        </p:txBody>
      </p:sp>
    </p:spTree>
    <p:extLst>
      <p:ext uri="{BB962C8B-B14F-4D97-AF65-F5344CB8AC3E}">
        <p14:creationId xmlns:p14="http://schemas.microsoft.com/office/powerpoint/2010/main" val="4241183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userDrawn="1"/>
        </p:nvCxnSpPr>
        <p:spPr>
          <a:xfrm>
            <a:off x="360365" y="995363"/>
            <a:ext cx="8445500" cy="0"/>
          </a:xfrm>
          <a:prstGeom prst="line">
            <a:avLst/>
          </a:prstGeom>
          <a:ln>
            <a:solidFill>
              <a:srgbClr val="084678"/>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1158876" y="6315076"/>
            <a:ext cx="4767005" cy="200025"/>
          </a:xfrm>
        </p:spPr>
        <p:txBody>
          <a:bodyPr/>
          <a:lstStyle>
            <a:lvl1pPr>
              <a:defRPr sz="1200"/>
            </a:lvl1pPr>
          </a:lstStyle>
          <a:p>
            <a:pPr>
              <a:defRPr/>
            </a:pPr>
            <a:r>
              <a:rPr lang="en-US" dirty="0"/>
              <a:t>Statewide Health Insurance Benefits Advisors Basic Training  |  Updated August 2022</a:t>
            </a:r>
          </a:p>
        </p:txBody>
      </p:sp>
      <p:sp>
        <p:nvSpPr>
          <p:cNvPr id="6" name="Slide Number Placeholder 5"/>
          <p:cNvSpPr>
            <a:spLocks noGrp="1"/>
          </p:cNvSpPr>
          <p:nvPr>
            <p:ph type="sldNum" sz="quarter" idx="11"/>
          </p:nvPr>
        </p:nvSpPr>
        <p:spPr/>
        <p:txBody>
          <a:bodyPr/>
          <a:lstStyle>
            <a:lvl1pPr>
              <a:defRPr b="1"/>
            </a:lvl1pPr>
          </a:lstStyle>
          <a:p>
            <a:pPr>
              <a:defRPr/>
            </a:pPr>
            <a:fld id="{01169831-F52D-4AFA-95AC-CD682E3096B8}" type="slidenum">
              <a:rPr lang="en-US" smtClean="0"/>
              <a:pPr>
                <a:defRPr/>
              </a:pPr>
              <a:t>‹#›</a:t>
            </a:fld>
            <a:endParaRPr lang="en-US" dirty="0"/>
          </a:p>
        </p:txBody>
      </p:sp>
    </p:spTree>
    <p:extLst>
      <p:ext uri="{BB962C8B-B14F-4D97-AF65-F5344CB8AC3E}">
        <p14:creationId xmlns:p14="http://schemas.microsoft.com/office/powerpoint/2010/main" val="4000703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74642"/>
            <a:ext cx="60198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0"/>
          </p:nvPr>
        </p:nvSpPr>
        <p:spPr>
          <a:xfrm>
            <a:off x="1158878" y="6315076"/>
            <a:ext cx="4788269" cy="200025"/>
          </a:xfrm>
        </p:spPr>
        <p:txBody>
          <a:bodyPr/>
          <a:lstStyle>
            <a:lvl1pPr>
              <a:defRPr sz="1200"/>
            </a:lvl1pPr>
          </a:lstStyle>
          <a:p>
            <a:pPr>
              <a:defRPr/>
            </a:pPr>
            <a:r>
              <a:rPr lang="en-US" dirty="0"/>
              <a:t>Statewide Health Insurance Benefits Advisors Basic Training  |  Updated August 2022</a:t>
            </a:r>
          </a:p>
        </p:txBody>
      </p:sp>
      <p:sp>
        <p:nvSpPr>
          <p:cNvPr id="5" name="Slide Number Placeholder 5"/>
          <p:cNvSpPr>
            <a:spLocks noGrp="1"/>
          </p:cNvSpPr>
          <p:nvPr>
            <p:ph type="sldNum" sz="quarter" idx="11"/>
          </p:nvPr>
        </p:nvSpPr>
        <p:spPr/>
        <p:txBody>
          <a:bodyPr/>
          <a:lstStyle>
            <a:lvl1pPr>
              <a:defRPr b="1"/>
            </a:lvl1pPr>
          </a:lstStyle>
          <a:p>
            <a:pPr>
              <a:defRPr/>
            </a:pPr>
            <a:fld id="{1A9247A7-BA2B-4CEE-A426-EF4A5C55571A}" type="slidenum">
              <a:rPr lang="en-US" smtClean="0"/>
              <a:pPr>
                <a:defRPr/>
              </a:pPr>
              <a:t>‹#›</a:t>
            </a:fld>
            <a:endParaRPr lang="en-US" dirty="0"/>
          </a:p>
        </p:txBody>
      </p:sp>
    </p:spTree>
    <p:extLst>
      <p:ext uri="{BB962C8B-B14F-4D97-AF65-F5344CB8AC3E}">
        <p14:creationId xmlns:p14="http://schemas.microsoft.com/office/powerpoint/2010/main" val="2419721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323D3-FC5B-1AE5-6D09-C506ED200283}"/>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9D518691-9F69-4C42-7563-0583D5CE6978}"/>
              </a:ext>
            </a:extLst>
          </p:cNvPr>
          <p:cNvSpPr>
            <a:spLocks noGrp="1"/>
          </p:cNvSpPr>
          <p:nvPr>
            <p:ph type="ftr" sz="quarter" idx="10"/>
          </p:nvPr>
        </p:nvSpPr>
        <p:spPr/>
        <p:txBody>
          <a:bodyPr/>
          <a:lstStyle/>
          <a:p>
            <a:pPr>
              <a:defRPr/>
            </a:pPr>
            <a:r>
              <a:rPr lang="en-US" dirty="0"/>
              <a:t>Statewide Health Insurance Benefits Advisors Basic Training  |  Updated August 2022</a:t>
            </a:r>
          </a:p>
        </p:txBody>
      </p:sp>
      <p:sp>
        <p:nvSpPr>
          <p:cNvPr id="4" name="Slide Number Placeholder 3">
            <a:extLst>
              <a:ext uri="{FF2B5EF4-FFF2-40B4-BE49-F238E27FC236}">
                <a16:creationId xmlns:a16="http://schemas.microsoft.com/office/drawing/2014/main" id="{4E7334CB-1283-F174-3D0D-D2221611A628}"/>
              </a:ext>
            </a:extLst>
          </p:cNvPr>
          <p:cNvSpPr>
            <a:spLocks noGrp="1"/>
          </p:cNvSpPr>
          <p:nvPr>
            <p:ph type="sldNum" sz="quarter" idx="11"/>
          </p:nvPr>
        </p:nvSpPr>
        <p:spPr/>
        <p:txBody>
          <a:bodyPr/>
          <a:lstStyle/>
          <a:p>
            <a:pPr>
              <a:defRPr/>
            </a:pPr>
            <a:fld id="{54D28481-BD6C-4794-B8B2-21346FE8745F}" type="slidenum">
              <a:rPr lang="en-US" smtClean="0"/>
              <a:pPr>
                <a:defRPr/>
              </a:pPr>
              <a:t>‹#›</a:t>
            </a:fld>
            <a:endParaRPr lang="en-US" dirty="0"/>
          </a:p>
        </p:txBody>
      </p:sp>
    </p:spTree>
    <p:extLst>
      <p:ext uri="{BB962C8B-B14F-4D97-AF65-F5344CB8AC3E}">
        <p14:creationId xmlns:p14="http://schemas.microsoft.com/office/powerpoint/2010/main" val="347143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o Photo">
    <p:spTree>
      <p:nvGrpSpPr>
        <p:cNvPr id="1" name=""/>
        <p:cNvGrpSpPr/>
        <p:nvPr/>
      </p:nvGrpSpPr>
      <p:grpSpPr>
        <a:xfrm>
          <a:off x="0" y="0"/>
          <a:ext cx="0" cy="0"/>
          <a:chOff x="0" y="0"/>
          <a:chExt cx="0" cy="0"/>
        </a:xfrm>
      </p:grpSpPr>
      <p:grpSp>
        <p:nvGrpSpPr>
          <p:cNvPr id="4" name="Group 10"/>
          <p:cNvGrpSpPr>
            <a:grpSpLocks/>
          </p:cNvGrpSpPr>
          <p:nvPr userDrawn="1"/>
        </p:nvGrpSpPr>
        <p:grpSpPr bwMode="auto">
          <a:xfrm>
            <a:off x="0" y="4"/>
            <a:ext cx="9144000" cy="5340350"/>
            <a:chOff x="0" y="1"/>
            <a:chExt cx="9144000" cy="5339644"/>
          </a:xfrm>
        </p:grpSpPr>
        <p:sp>
          <p:nvSpPr>
            <p:cNvPr id="5" name="Rectangle 4"/>
            <p:cNvSpPr/>
            <p:nvPr userDrawn="1"/>
          </p:nvSpPr>
          <p:spPr>
            <a:xfrm>
              <a:off x="0" y="1"/>
              <a:ext cx="9144000" cy="5339644"/>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ight Triangle 5"/>
            <p:cNvSpPr/>
            <p:nvPr userDrawn="1"/>
          </p:nvSpPr>
          <p:spPr>
            <a:xfrm>
              <a:off x="0" y="1065073"/>
              <a:ext cx="8148638" cy="4274572"/>
            </a:xfrm>
            <a:prstGeom prst="rtTriangle">
              <a:avLst/>
            </a:prstGeom>
            <a:solidFill>
              <a:srgbClr val="D0D0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grpSp>
        <p:nvGrpSpPr>
          <p:cNvPr id="7" name="Group 14"/>
          <p:cNvGrpSpPr>
            <a:grpSpLocks/>
          </p:cNvGrpSpPr>
          <p:nvPr userDrawn="1"/>
        </p:nvGrpSpPr>
        <p:grpSpPr bwMode="auto">
          <a:xfrm>
            <a:off x="0" y="5683252"/>
            <a:ext cx="9144000" cy="795338"/>
            <a:chOff x="1" y="5683019"/>
            <a:chExt cx="9143999" cy="796178"/>
          </a:xfrm>
        </p:grpSpPr>
        <p:sp>
          <p:nvSpPr>
            <p:cNvPr id="8" name="Rectangle 7"/>
            <p:cNvSpPr/>
            <p:nvPr userDrawn="1"/>
          </p:nvSpPr>
          <p:spPr>
            <a:xfrm>
              <a:off x="1" y="5822867"/>
              <a:ext cx="269875" cy="502180"/>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p:cNvSpPr/>
            <p:nvPr userDrawn="1"/>
          </p:nvSpPr>
          <p:spPr>
            <a:xfrm>
              <a:off x="2994026" y="5822867"/>
              <a:ext cx="6149974" cy="502180"/>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0" name="Picture 18" descr="SHIBAlogo_RGB_landscape.pn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24140" y="5683019"/>
              <a:ext cx="2417485" cy="796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itle 1"/>
          <p:cNvSpPr>
            <a:spLocks noGrp="1"/>
          </p:cNvSpPr>
          <p:nvPr>
            <p:ph type="ctrTitle"/>
          </p:nvPr>
        </p:nvSpPr>
        <p:spPr>
          <a:xfrm>
            <a:off x="341624" y="980375"/>
            <a:ext cx="8463512" cy="1470025"/>
          </a:xfrm>
        </p:spPr>
        <p:txBody>
          <a:bodyPr anchor="b">
            <a:noAutofit/>
          </a:bodyPr>
          <a:lstStyle>
            <a:lvl1pPr algn="r">
              <a:defRPr sz="4400"/>
            </a:lvl1pPr>
          </a:lstStyle>
          <a:p>
            <a:r>
              <a:rPr lang="en-US"/>
              <a:t>Click to edit Master title style</a:t>
            </a:r>
            <a:endParaRPr lang="en-US" dirty="0"/>
          </a:p>
        </p:txBody>
      </p:sp>
      <p:sp>
        <p:nvSpPr>
          <p:cNvPr id="16" name="Subtitle 2"/>
          <p:cNvSpPr>
            <a:spLocks noGrp="1"/>
          </p:cNvSpPr>
          <p:nvPr>
            <p:ph type="subTitle" idx="1"/>
          </p:nvPr>
        </p:nvSpPr>
        <p:spPr>
          <a:xfrm>
            <a:off x="341624" y="2576841"/>
            <a:ext cx="8463512" cy="646525"/>
          </a:xfrm>
        </p:spPr>
        <p:txBody>
          <a:bodyPr>
            <a:normAutofit/>
          </a:bodyPr>
          <a:lstStyle>
            <a:lvl1pPr marL="0" indent="0" algn="r">
              <a:buNone/>
              <a:defRPr sz="3000" i="1">
                <a:solidFill>
                  <a:srgbClr val="084678"/>
                </a:solidFill>
              </a:defRPr>
            </a:lvl1pPr>
            <a:lvl2pPr marL="457210" indent="0" algn="ctr">
              <a:buNone/>
              <a:defRPr>
                <a:solidFill>
                  <a:schemeClr val="tx1">
                    <a:tint val="75000"/>
                  </a:schemeClr>
                </a:solidFill>
              </a:defRPr>
            </a:lvl2pPr>
            <a:lvl3pPr marL="914420" indent="0" algn="ctr">
              <a:buNone/>
              <a:defRPr>
                <a:solidFill>
                  <a:schemeClr val="tx1">
                    <a:tint val="75000"/>
                  </a:schemeClr>
                </a:solidFill>
              </a:defRPr>
            </a:lvl3pPr>
            <a:lvl4pPr marL="1371630" indent="0" algn="ctr">
              <a:buNone/>
              <a:defRPr>
                <a:solidFill>
                  <a:schemeClr val="tx1">
                    <a:tint val="75000"/>
                  </a:schemeClr>
                </a:solidFill>
              </a:defRPr>
            </a:lvl4pPr>
            <a:lvl5pPr marL="1828840" indent="0" algn="ctr">
              <a:buNone/>
              <a:defRPr>
                <a:solidFill>
                  <a:schemeClr val="tx1">
                    <a:tint val="75000"/>
                  </a:schemeClr>
                </a:solidFill>
              </a:defRPr>
            </a:lvl5pPr>
            <a:lvl6pPr marL="2286050" indent="0" algn="ctr">
              <a:buNone/>
              <a:defRPr>
                <a:solidFill>
                  <a:schemeClr val="tx1">
                    <a:tint val="75000"/>
                  </a:schemeClr>
                </a:solidFill>
              </a:defRPr>
            </a:lvl6pPr>
            <a:lvl7pPr marL="2743259" indent="0" algn="ctr">
              <a:buNone/>
              <a:defRPr>
                <a:solidFill>
                  <a:schemeClr val="tx1">
                    <a:tint val="75000"/>
                  </a:schemeClr>
                </a:solidFill>
              </a:defRPr>
            </a:lvl7pPr>
            <a:lvl8pPr marL="3200469" indent="0" algn="ctr">
              <a:buNone/>
              <a:defRPr>
                <a:solidFill>
                  <a:schemeClr val="tx1">
                    <a:tint val="75000"/>
                  </a:schemeClr>
                </a:solidFill>
              </a:defRPr>
            </a:lvl8pPr>
            <a:lvl9pPr marL="3657679" indent="0" algn="ctr">
              <a:buNone/>
              <a:defRPr>
                <a:solidFill>
                  <a:schemeClr val="tx1">
                    <a:tint val="75000"/>
                  </a:schemeClr>
                </a:solidFill>
              </a:defRPr>
            </a:lvl9pPr>
          </a:lstStyle>
          <a:p>
            <a:r>
              <a:rPr lang="en-US"/>
              <a:t>Click to edit Master subtitle style</a:t>
            </a:r>
            <a:endParaRPr lang="en-US" dirty="0"/>
          </a:p>
        </p:txBody>
      </p:sp>
      <p:sp>
        <p:nvSpPr>
          <p:cNvPr id="11" name="Date Placeholder 3"/>
          <p:cNvSpPr>
            <a:spLocks noGrp="1"/>
          </p:cNvSpPr>
          <p:nvPr>
            <p:ph type="dt" sz="half" idx="10"/>
          </p:nvPr>
        </p:nvSpPr>
        <p:spPr>
          <a:xfrm>
            <a:off x="3562353" y="3232151"/>
            <a:ext cx="5243513" cy="406400"/>
          </a:xfrm>
          <a:prstGeom prst="rect">
            <a:avLst/>
          </a:prstGeom>
        </p:spPr>
        <p:txBody>
          <a:bodyPr anchor="t"/>
          <a:lstStyle>
            <a:lvl1pPr>
              <a:defRPr sz="1400">
                <a:solidFill>
                  <a:srgbClr val="084678"/>
                </a:solidFill>
              </a:defRPr>
            </a:lvl1pPr>
          </a:lstStyle>
          <a:p>
            <a:pPr>
              <a:defRPr/>
            </a:pPr>
            <a:endParaRPr lang="en-US" dirty="0"/>
          </a:p>
        </p:txBody>
      </p:sp>
    </p:spTree>
    <p:extLst>
      <p:ext uri="{BB962C8B-B14F-4D97-AF65-F5344CB8AC3E}">
        <p14:creationId xmlns:p14="http://schemas.microsoft.com/office/powerpoint/2010/main" val="11908181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4" name="Group 10"/>
          <p:cNvGrpSpPr>
            <a:grpSpLocks/>
          </p:cNvGrpSpPr>
          <p:nvPr userDrawn="1"/>
        </p:nvGrpSpPr>
        <p:grpSpPr bwMode="auto">
          <a:xfrm>
            <a:off x="0" y="1"/>
            <a:ext cx="9144000" cy="3846513"/>
            <a:chOff x="0" y="1"/>
            <a:chExt cx="12692560" cy="5339644"/>
          </a:xfrm>
        </p:grpSpPr>
        <p:sp>
          <p:nvSpPr>
            <p:cNvPr id="5" name="Rectangle 4"/>
            <p:cNvSpPr/>
            <p:nvPr userDrawn="1"/>
          </p:nvSpPr>
          <p:spPr>
            <a:xfrm>
              <a:off x="0" y="1"/>
              <a:ext cx="12692560" cy="5339644"/>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ight Triangle 5"/>
            <p:cNvSpPr/>
            <p:nvPr userDrawn="1"/>
          </p:nvSpPr>
          <p:spPr>
            <a:xfrm>
              <a:off x="0" y="1064404"/>
              <a:ext cx="8148800" cy="4275241"/>
            </a:xfrm>
            <a:prstGeom prst="rtTriangle">
              <a:avLst/>
            </a:prstGeom>
            <a:solidFill>
              <a:srgbClr val="D0D0D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sp>
        <p:nvSpPr>
          <p:cNvPr id="2" name="Title 1"/>
          <p:cNvSpPr>
            <a:spLocks noGrp="1"/>
          </p:cNvSpPr>
          <p:nvPr>
            <p:ph type="title"/>
          </p:nvPr>
        </p:nvSpPr>
        <p:spPr>
          <a:xfrm>
            <a:off x="340175" y="4270840"/>
            <a:ext cx="8464963" cy="651067"/>
          </a:xfrm>
        </p:spPr>
        <p:txBody>
          <a:bodyPr>
            <a:normAutofit/>
          </a:bodyPr>
          <a:lstStyle>
            <a:lvl1pPr algn="r">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340175" y="4921905"/>
            <a:ext cx="8464963" cy="808824"/>
          </a:xfrm>
        </p:spPr>
        <p:txBody>
          <a:bodyPr/>
          <a:lstStyle>
            <a:lvl1pPr marL="0" indent="0" algn="r">
              <a:buNone/>
              <a:defRPr sz="2000" i="1">
                <a:solidFill>
                  <a:srgbClr val="084678"/>
                </a:solidFill>
              </a:defRPr>
            </a:lvl1pPr>
            <a:lvl2pPr marL="457210" indent="0">
              <a:buNone/>
              <a:defRPr sz="1800">
                <a:solidFill>
                  <a:schemeClr val="tx1">
                    <a:tint val="75000"/>
                  </a:schemeClr>
                </a:solidFill>
              </a:defRPr>
            </a:lvl2pPr>
            <a:lvl3pPr marL="914420" indent="0">
              <a:buNone/>
              <a:defRPr sz="1600">
                <a:solidFill>
                  <a:schemeClr val="tx1">
                    <a:tint val="75000"/>
                  </a:schemeClr>
                </a:solidFill>
              </a:defRPr>
            </a:lvl3pPr>
            <a:lvl4pPr marL="1371630" indent="0">
              <a:buNone/>
              <a:defRPr sz="1400">
                <a:solidFill>
                  <a:schemeClr val="tx1">
                    <a:tint val="75000"/>
                  </a:schemeClr>
                </a:solidFill>
              </a:defRPr>
            </a:lvl4pPr>
            <a:lvl5pPr marL="1828840" indent="0">
              <a:buNone/>
              <a:defRPr sz="1400">
                <a:solidFill>
                  <a:schemeClr val="tx1">
                    <a:tint val="75000"/>
                  </a:schemeClr>
                </a:solidFill>
              </a:defRPr>
            </a:lvl5pPr>
            <a:lvl6pPr marL="2286050" indent="0">
              <a:buNone/>
              <a:defRPr sz="1400">
                <a:solidFill>
                  <a:schemeClr val="tx1">
                    <a:tint val="75000"/>
                  </a:schemeClr>
                </a:solidFill>
              </a:defRPr>
            </a:lvl6pPr>
            <a:lvl7pPr marL="2743259" indent="0">
              <a:buNone/>
              <a:defRPr sz="1400">
                <a:solidFill>
                  <a:schemeClr val="tx1">
                    <a:tint val="75000"/>
                  </a:schemeClr>
                </a:solidFill>
              </a:defRPr>
            </a:lvl7pPr>
            <a:lvl8pPr marL="3200469" indent="0">
              <a:buNone/>
              <a:defRPr sz="1400">
                <a:solidFill>
                  <a:schemeClr val="tx1">
                    <a:tint val="75000"/>
                  </a:schemeClr>
                </a:solidFill>
              </a:defRPr>
            </a:lvl8pPr>
            <a:lvl9pPr marL="3657679" indent="0">
              <a:buNone/>
              <a:defRPr sz="1400">
                <a:solidFill>
                  <a:schemeClr val="tx1">
                    <a:tint val="75000"/>
                  </a:schemeClr>
                </a:solidFill>
              </a:defRPr>
            </a:lvl9pPr>
          </a:lstStyle>
          <a:p>
            <a:pPr lvl="0"/>
            <a:r>
              <a:rPr lang="en-US" dirty="0"/>
              <a:t>Click to edit Master text styles</a:t>
            </a:r>
          </a:p>
        </p:txBody>
      </p:sp>
      <p:sp>
        <p:nvSpPr>
          <p:cNvPr id="7" name="Footer Placeholder 4"/>
          <p:cNvSpPr>
            <a:spLocks noGrp="1"/>
          </p:cNvSpPr>
          <p:nvPr>
            <p:ph type="ftr" sz="quarter" idx="10"/>
          </p:nvPr>
        </p:nvSpPr>
        <p:spPr/>
        <p:txBody>
          <a:bodyPr/>
          <a:lstStyle>
            <a:lvl1pPr>
              <a:defRPr sz="1200"/>
            </a:lvl1pPr>
          </a:lstStyle>
          <a:p>
            <a:pPr>
              <a:defRPr/>
            </a:pPr>
            <a:r>
              <a:rPr lang="en-US" dirty="0"/>
              <a:t>Statewide Health Insurance Benefits Advisors Basic Training  |  Updated August 2022</a:t>
            </a:r>
          </a:p>
        </p:txBody>
      </p:sp>
      <p:sp>
        <p:nvSpPr>
          <p:cNvPr id="8" name="Slide Number Placeholder 5"/>
          <p:cNvSpPr>
            <a:spLocks noGrp="1"/>
          </p:cNvSpPr>
          <p:nvPr>
            <p:ph type="sldNum" sz="quarter" idx="11"/>
          </p:nvPr>
        </p:nvSpPr>
        <p:spPr/>
        <p:txBody>
          <a:bodyPr/>
          <a:lstStyle>
            <a:lvl1pPr>
              <a:defRPr sz="1200"/>
            </a:lvl1pPr>
          </a:lstStyle>
          <a:p>
            <a:pPr>
              <a:defRPr/>
            </a:pPr>
            <a:fld id="{91EAB261-394D-4D9C-9A31-C9FF847D6AC9}" type="slidenum">
              <a:rPr lang="en-US" smtClean="0"/>
              <a:pPr>
                <a:defRPr/>
              </a:pPr>
              <a:t>‹#›</a:t>
            </a:fld>
            <a:endParaRPr lang="en-US" dirty="0"/>
          </a:p>
        </p:txBody>
      </p:sp>
    </p:spTree>
    <p:extLst>
      <p:ext uri="{BB962C8B-B14F-4D97-AF65-F5344CB8AC3E}">
        <p14:creationId xmlns:p14="http://schemas.microsoft.com/office/powerpoint/2010/main" val="3718835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360365" y="995363"/>
            <a:ext cx="8445500" cy="0"/>
          </a:xfrm>
          <a:prstGeom prst="line">
            <a:avLst/>
          </a:prstGeom>
          <a:ln>
            <a:solidFill>
              <a:srgbClr val="084678"/>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0"/>
          </p:nvPr>
        </p:nvSpPr>
        <p:spPr>
          <a:xfrm>
            <a:off x="1158875" y="6315076"/>
            <a:ext cx="6028506" cy="125053"/>
          </a:xfrm>
        </p:spPr>
        <p:txBody>
          <a:bodyPr/>
          <a:lstStyle>
            <a:lvl1pPr>
              <a:defRPr sz="1200"/>
            </a:lvl1pPr>
          </a:lstStyle>
          <a:p>
            <a:pPr>
              <a:defRPr/>
            </a:pPr>
            <a:r>
              <a:rPr lang="en-US" dirty="0"/>
              <a:t>Statewide Health Insurance Benefits Advisors Basic Training  |  Updated August 2022</a:t>
            </a:r>
          </a:p>
        </p:txBody>
      </p:sp>
      <p:sp>
        <p:nvSpPr>
          <p:cNvPr id="6" name="Slide Number Placeholder 5"/>
          <p:cNvSpPr>
            <a:spLocks noGrp="1"/>
          </p:cNvSpPr>
          <p:nvPr>
            <p:ph type="sldNum" sz="quarter" idx="11"/>
          </p:nvPr>
        </p:nvSpPr>
        <p:spPr/>
        <p:txBody>
          <a:bodyPr/>
          <a:lstStyle>
            <a:lvl1pPr>
              <a:defRPr sz="1200" b="1"/>
            </a:lvl1pPr>
          </a:lstStyle>
          <a:p>
            <a:pPr>
              <a:defRPr/>
            </a:pPr>
            <a:fld id="{74481FA7-81C5-4C22-B35E-8DC15B33B2C9}" type="slidenum">
              <a:rPr lang="en-US" smtClean="0"/>
              <a:pPr>
                <a:defRPr/>
              </a:pPr>
              <a:t>‹#›</a:t>
            </a:fld>
            <a:endParaRPr lang="en-US" dirty="0"/>
          </a:p>
        </p:txBody>
      </p:sp>
    </p:spTree>
    <p:extLst>
      <p:ext uri="{BB962C8B-B14F-4D97-AF65-F5344CB8AC3E}">
        <p14:creationId xmlns:p14="http://schemas.microsoft.com/office/powerpoint/2010/main" val="2594330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360365" y="995363"/>
            <a:ext cx="8445500" cy="0"/>
          </a:xfrm>
          <a:prstGeom prst="line">
            <a:avLst/>
          </a:prstGeom>
          <a:ln>
            <a:solidFill>
              <a:srgbClr val="084678"/>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60211" y="1312057"/>
            <a:ext cx="4135591" cy="4814107"/>
          </a:xfr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312057"/>
            <a:ext cx="4156936" cy="4814107"/>
          </a:xfr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a:xfrm>
            <a:off x="1158878" y="6315076"/>
            <a:ext cx="4639413" cy="200025"/>
          </a:xfrm>
        </p:spPr>
        <p:txBody>
          <a:bodyPr/>
          <a:lstStyle>
            <a:lvl1pPr>
              <a:defRPr sz="1200"/>
            </a:lvl1pPr>
          </a:lstStyle>
          <a:p>
            <a:pPr>
              <a:defRPr/>
            </a:pPr>
            <a:r>
              <a:rPr lang="en-US" dirty="0"/>
              <a:t>Statewide Health Insurance Benefits Advisors Basic Training  |  Updated August 2022</a:t>
            </a:r>
          </a:p>
        </p:txBody>
      </p:sp>
      <p:sp>
        <p:nvSpPr>
          <p:cNvPr id="7" name="Slide Number Placeholder 6"/>
          <p:cNvSpPr>
            <a:spLocks noGrp="1"/>
          </p:cNvSpPr>
          <p:nvPr>
            <p:ph type="sldNum" sz="quarter" idx="11"/>
          </p:nvPr>
        </p:nvSpPr>
        <p:spPr/>
        <p:txBody>
          <a:bodyPr/>
          <a:lstStyle>
            <a:lvl1pPr>
              <a:defRPr b="1"/>
            </a:lvl1pPr>
          </a:lstStyle>
          <a:p>
            <a:pPr>
              <a:defRPr/>
            </a:pPr>
            <a:fld id="{26D3C64C-C60F-4F25-9B2F-A3255CB5B5FE}" type="slidenum">
              <a:rPr lang="en-US" smtClean="0"/>
              <a:pPr>
                <a:defRPr/>
              </a:pPr>
              <a:t>‹#›</a:t>
            </a:fld>
            <a:endParaRPr lang="en-US" dirty="0"/>
          </a:p>
        </p:txBody>
      </p:sp>
    </p:spTree>
    <p:extLst>
      <p:ext uri="{BB962C8B-B14F-4D97-AF65-F5344CB8AC3E}">
        <p14:creationId xmlns:p14="http://schemas.microsoft.com/office/powerpoint/2010/main" val="581321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360365" y="995363"/>
            <a:ext cx="8445500" cy="0"/>
          </a:xfrm>
          <a:prstGeom prst="line">
            <a:avLst/>
          </a:prstGeom>
          <a:ln>
            <a:solidFill>
              <a:srgbClr val="084678"/>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60209" y="1312060"/>
            <a:ext cx="4137179" cy="862819"/>
          </a:xfrm>
        </p:spPr>
        <p:txBody>
          <a:bodyPr/>
          <a:lstStyle>
            <a:lvl1pPr marL="0" indent="0">
              <a:buNone/>
              <a:defRPr sz="2400" b="1">
                <a:solidFill>
                  <a:srgbClr val="084678"/>
                </a:solidFill>
              </a:defRPr>
            </a:lvl1pPr>
            <a:lvl2pPr marL="457210" indent="0">
              <a:buNone/>
              <a:defRPr sz="2000" b="1"/>
            </a:lvl2pPr>
            <a:lvl3pPr marL="914420" indent="0">
              <a:buNone/>
              <a:defRPr sz="1800" b="1"/>
            </a:lvl3pPr>
            <a:lvl4pPr marL="1371630" indent="0">
              <a:buNone/>
              <a:defRPr sz="1600" b="1"/>
            </a:lvl4pPr>
            <a:lvl5pPr marL="1828840" indent="0">
              <a:buNone/>
              <a:defRPr sz="1600" b="1"/>
            </a:lvl5pPr>
            <a:lvl6pPr marL="2286050" indent="0">
              <a:buNone/>
              <a:defRPr sz="1600" b="1"/>
            </a:lvl6pPr>
            <a:lvl7pPr marL="2743259" indent="0">
              <a:buNone/>
              <a:defRPr sz="1600" b="1"/>
            </a:lvl7pPr>
            <a:lvl8pPr marL="3200469" indent="0">
              <a:buNone/>
              <a:defRPr sz="1600" b="1"/>
            </a:lvl8pPr>
            <a:lvl9pPr marL="3657679" indent="0">
              <a:buNone/>
              <a:defRPr sz="1600" b="1"/>
            </a:lvl9pPr>
          </a:lstStyle>
          <a:p>
            <a:pPr lvl="0"/>
            <a:r>
              <a:rPr lang="en-US"/>
              <a:t>Click to edit Master text styles</a:t>
            </a:r>
          </a:p>
        </p:txBody>
      </p:sp>
      <p:sp>
        <p:nvSpPr>
          <p:cNvPr id="4" name="Content Placeholder 3"/>
          <p:cNvSpPr>
            <a:spLocks noGrp="1"/>
          </p:cNvSpPr>
          <p:nvPr>
            <p:ph sz="half" idx="2"/>
          </p:nvPr>
        </p:nvSpPr>
        <p:spPr>
          <a:xfrm>
            <a:off x="360209" y="2174875"/>
            <a:ext cx="413717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312060"/>
            <a:ext cx="4160111" cy="862819"/>
          </a:xfrm>
        </p:spPr>
        <p:txBody>
          <a:bodyPr/>
          <a:lstStyle>
            <a:lvl1pPr marL="0" indent="0">
              <a:buNone/>
              <a:defRPr sz="2400" b="1">
                <a:solidFill>
                  <a:srgbClr val="084678"/>
                </a:solidFill>
              </a:defRPr>
            </a:lvl1pPr>
            <a:lvl2pPr marL="457210" indent="0">
              <a:buNone/>
              <a:defRPr sz="2000" b="1"/>
            </a:lvl2pPr>
            <a:lvl3pPr marL="914420" indent="0">
              <a:buNone/>
              <a:defRPr sz="1800" b="1"/>
            </a:lvl3pPr>
            <a:lvl4pPr marL="1371630" indent="0">
              <a:buNone/>
              <a:defRPr sz="1600" b="1"/>
            </a:lvl4pPr>
            <a:lvl5pPr marL="1828840" indent="0">
              <a:buNone/>
              <a:defRPr sz="1600" b="1"/>
            </a:lvl5pPr>
            <a:lvl6pPr marL="2286050" indent="0">
              <a:buNone/>
              <a:defRPr sz="1600" b="1"/>
            </a:lvl6pPr>
            <a:lvl7pPr marL="2743259" indent="0">
              <a:buNone/>
              <a:defRPr sz="1600" b="1"/>
            </a:lvl7pPr>
            <a:lvl8pPr marL="3200469" indent="0">
              <a:buNone/>
              <a:defRPr sz="1600" b="1"/>
            </a:lvl8pPr>
            <a:lvl9pPr marL="365767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16011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0"/>
          </p:nvPr>
        </p:nvSpPr>
        <p:spPr>
          <a:xfrm>
            <a:off x="1158876" y="6315076"/>
            <a:ext cx="4568531" cy="200025"/>
          </a:xfrm>
        </p:spPr>
        <p:txBody>
          <a:bodyPr/>
          <a:lstStyle>
            <a:lvl1pPr>
              <a:defRPr sz="1200"/>
            </a:lvl1pPr>
          </a:lstStyle>
          <a:p>
            <a:pPr>
              <a:defRPr/>
            </a:pPr>
            <a:r>
              <a:rPr lang="en-US" dirty="0"/>
              <a:t>Statewide Health Insurance Benefits Advisors Basic Training  |  Updated August 2022</a:t>
            </a:r>
          </a:p>
        </p:txBody>
      </p:sp>
      <p:sp>
        <p:nvSpPr>
          <p:cNvPr id="9" name="Slide Number Placeholder 8"/>
          <p:cNvSpPr>
            <a:spLocks noGrp="1"/>
          </p:cNvSpPr>
          <p:nvPr>
            <p:ph type="sldNum" sz="quarter" idx="11"/>
          </p:nvPr>
        </p:nvSpPr>
        <p:spPr/>
        <p:txBody>
          <a:bodyPr/>
          <a:lstStyle>
            <a:lvl1pPr>
              <a:defRPr b="1"/>
            </a:lvl1pPr>
          </a:lstStyle>
          <a:p>
            <a:pPr>
              <a:defRPr/>
            </a:pPr>
            <a:fld id="{BB0BD73E-0013-41B0-A7AC-495302546E86}" type="slidenum">
              <a:rPr lang="en-US" smtClean="0"/>
              <a:pPr>
                <a:defRPr/>
              </a:pPr>
              <a:t>‹#›</a:t>
            </a:fld>
            <a:endParaRPr lang="en-US" dirty="0"/>
          </a:p>
        </p:txBody>
      </p:sp>
    </p:spTree>
    <p:extLst>
      <p:ext uri="{BB962C8B-B14F-4D97-AF65-F5344CB8AC3E}">
        <p14:creationId xmlns:p14="http://schemas.microsoft.com/office/powerpoint/2010/main" val="3889629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360365" y="995363"/>
            <a:ext cx="8445500" cy="0"/>
          </a:xfrm>
          <a:prstGeom prst="line">
            <a:avLst/>
          </a:prstGeom>
          <a:ln>
            <a:solidFill>
              <a:srgbClr val="084678"/>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0"/>
          </p:nvPr>
        </p:nvSpPr>
        <p:spPr>
          <a:xfrm>
            <a:off x="1158877" y="6315076"/>
            <a:ext cx="4653591" cy="200025"/>
          </a:xfrm>
        </p:spPr>
        <p:txBody>
          <a:bodyPr/>
          <a:lstStyle>
            <a:lvl1pPr>
              <a:defRPr sz="1200"/>
            </a:lvl1pPr>
          </a:lstStyle>
          <a:p>
            <a:pPr>
              <a:defRPr/>
            </a:pPr>
            <a:r>
              <a:rPr lang="en-US" dirty="0"/>
              <a:t>Statewide Health Insurance Benefits Advisors Basic Training  |  Updated August 2022</a:t>
            </a:r>
          </a:p>
        </p:txBody>
      </p:sp>
      <p:sp>
        <p:nvSpPr>
          <p:cNvPr id="5" name="Slide Number Placeholder 4"/>
          <p:cNvSpPr>
            <a:spLocks noGrp="1"/>
          </p:cNvSpPr>
          <p:nvPr>
            <p:ph type="sldNum" sz="quarter" idx="11"/>
          </p:nvPr>
        </p:nvSpPr>
        <p:spPr/>
        <p:txBody>
          <a:bodyPr/>
          <a:lstStyle>
            <a:lvl1pPr>
              <a:defRPr b="1"/>
            </a:lvl1pPr>
          </a:lstStyle>
          <a:p>
            <a:pPr>
              <a:defRPr/>
            </a:pPr>
            <a:fld id="{C7BF53FD-4222-4F6E-9A56-279276A75191}" type="slidenum">
              <a:rPr lang="en-US" smtClean="0"/>
              <a:pPr>
                <a:defRPr/>
              </a:pPr>
              <a:t>‹#›</a:t>
            </a:fld>
            <a:endParaRPr lang="en-US" dirty="0"/>
          </a:p>
        </p:txBody>
      </p:sp>
    </p:spTree>
    <p:extLst>
      <p:ext uri="{BB962C8B-B14F-4D97-AF65-F5344CB8AC3E}">
        <p14:creationId xmlns:p14="http://schemas.microsoft.com/office/powerpoint/2010/main" val="3260221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a:xfrm>
            <a:off x="1158877" y="6303646"/>
            <a:ext cx="6036311" cy="200025"/>
          </a:xfrm>
        </p:spPr>
        <p:txBody>
          <a:bodyPr/>
          <a:lstStyle>
            <a:lvl1pPr>
              <a:defRPr sz="1200"/>
            </a:lvl1pPr>
          </a:lstStyle>
          <a:p>
            <a:pPr>
              <a:defRPr/>
            </a:pPr>
            <a:r>
              <a:rPr lang="en-US" dirty="0"/>
              <a:t>Statewide Health Insurance Benefits Advisors Basic Training  |  Updated August 2022</a:t>
            </a:r>
          </a:p>
        </p:txBody>
      </p:sp>
      <p:sp>
        <p:nvSpPr>
          <p:cNvPr id="3" name="Slide Number Placeholder 5"/>
          <p:cNvSpPr>
            <a:spLocks noGrp="1"/>
          </p:cNvSpPr>
          <p:nvPr>
            <p:ph type="sldNum" sz="quarter" idx="11"/>
          </p:nvPr>
        </p:nvSpPr>
        <p:spPr/>
        <p:txBody>
          <a:bodyPr/>
          <a:lstStyle>
            <a:lvl1pPr>
              <a:defRPr b="1"/>
            </a:lvl1pPr>
          </a:lstStyle>
          <a:p>
            <a:pPr>
              <a:defRPr/>
            </a:pPr>
            <a:fld id="{022667C3-1A16-4F93-85B6-182022BDC9A2}" type="slidenum">
              <a:rPr lang="en-US" smtClean="0"/>
              <a:pPr>
                <a:defRPr/>
              </a:pPr>
              <a:t>‹#›</a:t>
            </a:fld>
            <a:endParaRPr lang="en-US" dirty="0"/>
          </a:p>
        </p:txBody>
      </p:sp>
    </p:spTree>
    <p:extLst>
      <p:ext uri="{BB962C8B-B14F-4D97-AF65-F5344CB8AC3E}">
        <p14:creationId xmlns:p14="http://schemas.microsoft.com/office/powerpoint/2010/main" val="1061900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4392" y="273050"/>
            <a:ext cx="3008313" cy="1071255"/>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713297" y="273054"/>
            <a:ext cx="5091840" cy="5853113"/>
          </a:xfrm>
        </p:spPr>
        <p:txBody>
          <a:bodyPr/>
          <a:lstStyle>
            <a:lvl1pPr>
              <a:defRPr sz="3200"/>
            </a:lvl1pPr>
            <a:lvl2pPr>
              <a:defRPr sz="2801"/>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64392" y="1435104"/>
            <a:ext cx="3008313" cy="4691063"/>
          </a:xfrm>
        </p:spPr>
        <p:txBody>
          <a:bodyPr/>
          <a:lstStyle>
            <a:lvl1pPr marL="0" indent="0">
              <a:buNone/>
              <a:defRPr sz="1400"/>
            </a:lvl1pPr>
            <a:lvl2pPr marL="457210" indent="0">
              <a:buNone/>
              <a:defRPr sz="1200"/>
            </a:lvl2pPr>
            <a:lvl3pPr marL="914420" indent="0">
              <a:buNone/>
              <a:defRPr sz="1001"/>
            </a:lvl3pPr>
            <a:lvl4pPr marL="1371630" indent="0">
              <a:buNone/>
              <a:defRPr sz="900"/>
            </a:lvl4pPr>
            <a:lvl5pPr marL="1828840" indent="0">
              <a:buNone/>
              <a:defRPr sz="900"/>
            </a:lvl5pPr>
            <a:lvl6pPr marL="2286050" indent="0">
              <a:buNone/>
              <a:defRPr sz="900"/>
            </a:lvl6pPr>
            <a:lvl7pPr marL="2743259" indent="0">
              <a:buNone/>
              <a:defRPr sz="900"/>
            </a:lvl7pPr>
            <a:lvl8pPr marL="3200469" indent="0">
              <a:buNone/>
              <a:defRPr sz="900"/>
            </a:lvl8pPr>
            <a:lvl9pPr marL="3657679" indent="0">
              <a:buNone/>
              <a:defRPr sz="900"/>
            </a:lvl9pPr>
          </a:lstStyle>
          <a:p>
            <a:pPr lvl="0"/>
            <a:r>
              <a:rPr lang="en-US" dirty="0"/>
              <a:t>Click to edit Master text styles</a:t>
            </a:r>
          </a:p>
        </p:txBody>
      </p:sp>
      <p:sp>
        <p:nvSpPr>
          <p:cNvPr id="5" name="Footer Placeholder 4"/>
          <p:cNvSpPr>
            <a:spLocks noGrp="1"/>
          </p:cNvSpPr>
          <p:nvPr>
            <p:ph type="ftr" sz="quarter" idx="10"/>
          </p:nvPr>
        </p:nvSpPr>
        <p:spPr>
          <a:xfrm>
            <a:off x="1158876" y="6315076"/>
            <a:ext cx="4689032" cy="200025"/>
          </a:xfrm>
        </p:spPr>
        <p:txBody>
          <a:bodyPr/>
          <a:lstStyle>
            <a:lvl1pPr>
              <a:defRPr sz="1200"/>
            </a:lvl1pPr>
          </a:lstStyle>
          <a:p>
            <a:pPr>
              <a:defRPr/>
            </a:pPr>
            <a:r>
              <a:rPr lang="en-US" dirty="0"/>
              <a:t>Statewide Health Insurance Benefits Advisors Basic Training  |  Updated August 2022</a:t>
            </a:r>
          </a:p>
        </p:txBody>
      </p:sp>
      <p:sp>
        <p:nvSpPr>
          <p:cNvPr id="6" name="Slide Number Placeholder 5"/>
          <p:cNvSpPr>
            <a:spLocks noGrp="1"/>
          </p:cNvSpPr>
          <p:nvPr>
            <p:ph type="sldNum" sz="quarter" idx="11"/>
          </p:nvPr>
        </p:nvSpPr>
        <p:spPr/>
        <p:txBody>
          <a:bodyPr/>
          <a:lstStyle>
            <a:lvl1pPr>
              <a:defRPr b="1"/>
            </a:lvl1pPr>
          </a:lstStyle>
          <a:p>
            <a:pPr>
              <a:defRPr/>
            </a:pPr>
            <a:fld id="{C3843137-2766-42E9-A406-A82C8387F923}" type="slidenum">
              <a:rPr lang="en-US" smtClean="0"/>
              <a:pPr>
                <a:defRPr/>
              </a:pPr>
              <a:t>‹#›</a:t>
            </a:fld>
            <a:endParaRPr lang="en-US" dirty="0"/>
          </a:p>
        </p:txBody>
      </p:sp>
    </p:spTree>
    <p:extLst>
      <p:ext uri="{BB962C8B-B14F-4D97-AF65-F5344CB8AC3E}">
        <p14:creationId xmlns:p14="http://schemas.microsoft.com/office/powerpoint/2010/main" val="4106002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5"/>
          <p:cNvGrpSpPr>
            <a:grpSpLocks/>
          </p:cNvGrpSpPr>
          <p:nvPr userDrawn="1"/>
        </p:nvGrpSpPr>
        <p:grpSpPr bwMode="auto">
          <a:xfrm>
            <a:off x="0" y="6108704"/>
            <a:ext cx="9144000" cy="639763"/>
            <a:chOff x="1" y="6108807"/>
            <a:chExt cx="9143999" cy="639897"/>
          </a:xfrm>
        </p:grpSpPr>
        <p:sp>
          <p:nvSpPr>
            <p:cNvPr id="7" name="Rectangle 6"/>
            <p:cNvSpPr/>
            <p:nvPr userDrawn="1"/>
          </p:nvSpPr>
          <p:spPr>
            <a:xfrm>
              <a:off x="1027114" y="6258063"/>
              <a:ext cx="8116886" cy="327093"/>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 name="Rectangle 9"/>
            <p:cNvSpPr/>
            <p:nvPr userDrawn="1"/>
          </p:nvSpPr>
          <p:spPr>
            <a:xfrm>
              <a:off x="1" y="6258063"/>
              <a:ext cx="231775" cy="327093"/>
            </a:xfrm>
            <a:prstGeom prst="rect">
              <a:avLst/>
            </a:prstGeom>
            <a:solidFill>
              <a:srgbClr val="E0E0E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1033" name="Picture 13" descr="SHIBAlogo_RGB_abridged.png"/>
            <p:cNvPicPr>
              <a:picLocks noChangeAspect="1"/>
            </p:cNvPicPr>
            <p:nvPr userDrawn="1"/>
          </p:nvPicPr>
          <p:blipFill>
            <a:blip r:embed="rId15" cstate="screen">
              <a:extLst>
                <a:ext uri="{28A0092B-C50C-407E-A947-70E740481C1C}">
                  <a14:useLocalDpi xmlns:a14="http://schemas.microsoft.com/office/drawing/2010/main"/>
                </a:ext>
              </a:extLst>
            </a:blip>
            <a:srcRect/>
            <a:stretch>
              <a:fillRect/>
            </a:stretch>
          </p:blipFill>
          <p:spPr bwMode="auto">
            <a:xfrm>
              <a:off x="343231" y="6108807"/>
              <a:ext cx="571755" cy="639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Title Placeholder 1"/>
          <p:cNvSpPr>
            <a:spLocks noGrp="1"/>
          </p:cNvSpPr>
          <p:nvPr>
            <p:ph type="title"/>
          </p:nvPr>
        </p:nvSpPr>
        <p:spPr bwMode="auto">
          <a:xfrm>
            <a:off x="360365" y="328613"/>
            <a:ext cx="84455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p>
        </p:txBody>
      </p:sp>
      <p:sp>
        <p:nvSpPr>
          <p:cNvPr id="1028" name="Text Placeholder 2"/>
          <p:cNvSpPr>
            <a:spLocks noGrp="1"/>
          </p:cNvSpPr>
          <p:nvPr>
            <p:ph type="body" idx="1"/>
          </p:nvPr>
        </p:nvSpPr>
        <p:spPr bwMode="auto">
          <a:xfrm>
            <a:off x="360365" y="1311278"/>
            <a:ext cx="84455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5" name="Footer Placeholder 4"/>
          <p:cNvSpPr>
            <a:spLocks noGrp="1"/>
          </p:cNvSpPr>
          <p:nvPr>
            <p:ph type="ftr" sz="quarter" idx="3"/>
          </p:nvPr>
        </p:nvSpPr>
        <p:spPr>
          <a:xfrm>
            <a:off x="1158878" y="6315076"/>
            <a:ext cx="4852065" cy="200025"/>
          </a:xfrm>
          <a:prstGeom prst="rect">
            <a:avLst/>
          </a:prstGeom>
        </p:spPr>
        <p:txBody>
          <a:bodyPr vert="horz" lIns="0" tIns="0" rIns="0" bIns="0" rtlCol="0" anchor="ctr"/>
          <a:lstStyle>
            <a:lvl1pPr algn="l" eaLnBrk="1" fontAlgn="auto" hangingPunct="1">
              <a:spcBef>
                <a:spcPts val="0"/>
              </a:spcBef>
              <a:spcAft>
                <a:spcPts val="0"/>
              </a:spcAft>
              <a:defRPr sz="1200">
                <a:solidFill>
                  <a:schemeClr val="tx1">
                    <a:lumMod val="75000"/>
                    <a:lumOff val="25000"/>
                  </a:schemeClr>
                </a:solidFill>
                <a:latin typeface="Segoe UI"/>
                <a:cs typeface="Segoe UI"/>
              </a:defRPr>
            </a:lvl1pPr>
          </a:lstStyle>
          <a:p>
            <a:pPr>
              <a:defRPr/>
            </a:pPr>
            <a:r>
              <a:rPr lang="en-US" dirty="0"/>
              <a:t>Statewide Health Insurance Benefits Advisors Basic Training  |  Updated August 2022</a:t>
            </a:r>
          </a:p>
        </p:txBody>
      </p:sp>
      <p:sp>
        <p:nvSpPr>
          <p:cNvPr id="6" name="Slide Number Placeholder 5"/>
          <p:cNvSpPr>
            <a:spLocks noGrp="1"/>
          </p:cNvSpPr>
          <p:nvPr>
            <p:ph type="sldNum" sz="quarter" idx="4"/>
          </p:nvPr>
        </p:nvSpPr>
        <p:spPr>
          <a:xfrm>
            <a:off x="8166101" y="6315076"/>
            <a:ext cx="639763" cy="200025"/>
          </a:xfrm>
          <a:prstGeom prst="rect">
            <a:avLst/>
          </a:prstGeom>
        </p:spPr>
        <p:txBody>
          <a:bodyPr vert="horz" lIns="0" tIns="0" rIns="0" bIns="0" rtlCol="0" anchor="ctr"/>
          <a:lstStyle>
            <a:lvl1pPr algn="r" eaLnBrk="1" fontAlgn="auto" hangingPunct="1">
              <a:spcBef>
                <a:spcPts val="0"/>
              </a:spcBef>
              <a:spcAft>
                <a:spcPts val="0"/>
              </a:spcAft>
              <a:defRPr sz="1001" b="1">
                <a:solidFill>
                  <a:schemeClr val="tx1">
                    <a:lumMod val="75000"/>
                    <a:lumOff val="25000"/>
                  </a:schemeClr>
                </a:solidFill>
                <a:latin typeface="Segoe UI"/>
                <a:cs typeface="Segoe UI"/>
              </a:defRPr>
            </a:lvl1pPr>
          </a:lstStyle>
          <a:p>
            <a:pPr>
              <a:defRPr/>
            </a:pPr>
            <a:fld id="{54D28481-BD6C-4794-B8B2-21346FE8745F}"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713" r:id="rId1"/>
    <p:sldLayoutId id="2147484714" r:id="rId2"/>
    <p:sldLayoutId id="2147484715" r:id="rId3"/>
    <p:sldLayoutId id="2147484716" r:id="rId4"/>
    <p:sldLayoutId id="2147484717" r:id="rId5"/>
    <p:sldLayoutId id="2147484718" r:id="rId6"/>
    <p:sldLayoutId id="2147484719" r:id="rId7"/>
    <p:sldLayoutId id="2147484709" r:id="rId8"/>
    <p:sldLayoutId id="2147484710" r:id="rId9"/>
    <p:sldLayoutId id="2147484711" r:id="rId10"/>
    <p:sldLayoutId id="2147484720" r:id="rId11"/>
    <p:sldLayoutId id="2147484712" r:id="rId12"/>
    <p:sldLayoutId id="2147484721" r:id="rId13"/>
  </p:sldLayoutIdLst>
  <p:hf hdr="0" dt="0"/>
  <p:txStyles>
    <p:titleStyle>
      <a:lvl1pPr algn="l" defTabSz="457210" rtl="0" eaLnBrk="0" fontAlgn="base" hangingPunct="0">
        <a:spcBef>
          <a:spcPct val="0"/>
        </a:spcBef>
        <a:spcAft>
          <a:spcPct val="0"/>
        </a:spcAft>
        <a:defRPr sz="3600" kern="1200">
          <a:solidFill>
            <a:srgbClr val="084678"/>
          </a:solidFill>
          <a:latin typeface="Segoe UI"/>
          <a:ea typeface="+mj-ea"/>
          <a:cs typeface="Segoe UI"/>
        </a:defRPr>
      </a:lvl1pPr>
      <a:lvl2pPr algn="l" defTabSz="45721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2pPr>
      <a:lvl3pPr algn="l" defTabSz="45721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3pPr>
      <a:lvl4pPr algn="l" defTabSz="45721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4pPr>
      <a:lvl5pPr algn="l" defTabSz="457210" rtl="0" eaLnBrk="0" fontAlgn="base" hangingPunct="0">
        <a:spcBef>
          <a:spcPct val="0"/>
        </a:spcBef>
        <a:spcAft>
          <a:spcPct val="0"/>
        </a:spcAft>
        <a:defRPr sz="3600">
          <a:solidFill>
            <a:srgbClr val="084678"/>
          </a:solidFill>
          <a:latin typeface="Segoe UI" panose="020B0502040204020203" pitchFamily="34" charset="0"/>
          <a:cs typeface="Segoe UI" panose="020B0502040204020203" pitchFamily="34" charset="0"/>
        </a:defRPr>
      </a:lvl5pPr>
      <a:lvl6pPr marL="457210" algn="l" defTabSz="45721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6pPr>
      <a:lvl7pPr marL="914420" algn="l" defTabSz="45721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7pPr>
      <a:lvl8pPr marL="1371630" algn="l" defTabSz="45721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8pPr>
      <a:lvl9pPr marL="1828840" algn="l" defTabSz="457210" rtl="0" fontAlgn="base">
        <a:spcBef>
          <a:spcPct val="0"/>
        </a:spcBef>
        <a:spcAft>
          <a:spcPct val="0"/>
        </a:spcAft>
        <a:defRPr sz="3600">
          <a:solidFill>
            <a:srgbClr val="084678"/>
          </a:solidFill>
          <a:latin typeface="Segoe UI" panose="020B0502040204020203" pitchFamily="34" charset="0"/>
          <a:cs typeface="Segoe UI" panose="020B0502040204020203" pitchFamily="34" charset="0"/>
        </a:defRPr>
      </a:lvl9pPr>
    </p:titleStyle>
    <p:bodyStyle>
      <a:lvl1pPr algn="l" defTabSz="457210" rtl="0" eaLnBrk="0" fontAlgn="base" hangingPunct="0">
        <a:spcBef>
          <a:spcPct val="20000"/>
        </a:spcBef>
        <a:spcAft>
          <a:spcPct val="0"/>
        </a:spcAft>
        <a:buFont typeface="Wingdings" panose="05000000000000000000" pitchFamily="2" charset="2"/>
        <a:defRPr sz="2801" kern="1200">
          <a:solidFill>
            <a:schemeClr val="tx1"/>
          </a:solidFill>
          <a:latin typeface="Segoe UI"/>
          <a:ea typeface="+mn-ea"/>
          <a:cs typeface="Segoe UI"/>
        </a:defRPr>
      </a:lvl1pPr>
      <a:lvl2pPr marL="742968" indent="-285757" algn="l" defTabSz="457210" rtl="0" eaLnBrk="0" fontAlgn="base" hangingPunct="0">
        <a:spcBef>
          <a:spcPct val="20000"/>
        </a:spcBef>
        <a:spcAft>
          <a:spcPct val="0"/>
        </a:spcAft>
        <a:buFont typeface="Arial" panose="020B0604020202020204" pitchFamily="34" charset="0"/>
        <a:buChar char="•"/>
        <a:defRPr sz="2400" kern="1200">
          <a:solidFill>
            <a:schemeClr val="tx1"/>
          </a:solidFill>
          <a:latin typeface="Segoe UI"/>
          <a:ea typeface="+mn-ea"/>
          <a:cs typeface="Segoe UI"/>
        </a:defRPr>
      </a:lvl2pPr>
      <a:lvl3pPr marL="1143025" indent="-228605" algn="l" defTabSz="457210" rtl="0" eaLnBrk="0" fontAlgn="base" hangingPunct="0">
        <a:spcBef>
          <a:spcPct val="20000"/>
        </a:spcBef>
        <a:spcAft>
          <a:spcPct val="0"/>
        </a:spcAft>
        <a:buFont typeface="Arial" panose="020B0604020202020204" pitchFamily="34" charset="0"/>
        <a:buChar char="•"/>
        <a:defRPr sz="2000" kern="1200">
          <a:solidFill>
            <a:schemeClr val="tx1"/>
          </a:solidFill>
          <a:latin typeface="Segoe UI"/>
          <a:ea typeface="+mn-ea"/>
          <a:cs typeface="Segoe UI"/>
        </a:defRPr>
      </a:lvl3pPr>
      <a:lvl4pPr marL="1600235" indent="-228605" algn="l" defTabSz="457210" rtl="0" eaLnBrk="0" fontAlgn="base" hangingPunct="0">
        <a:spcBef>
          <a:spcPct val="20000"/>
        </a:spcBef>
        <a:spcAft>
          <a:spcPct val="0"/>
        </a:spcAft>
        <a:buFont typeface="Arial" panose="020B0604020202020204" pitchFamily="34" charset="0"/>
        <a:buChar char="•"/>
        <a:defRPr kern="1200">
          <a:solidFill>
            <a:schemeClr val="tx1"/>
          </a:solidFill>
          <a:latin typeface="Segoe UI"/>
          <a:ea typeface="+mn-ea"/>
          <a:cs typeface="Segoe UI"/>
        </a:defRPr>
      </a:lvl4pPr>
      <a:lvl5pPr marL="2057445" indent="-228605" algn="l" defTabSz="457210" rtl="0" eaLnBrk="0" fontAlgn="base" hangingPunct="0">
        <a:spcBef>
          <a:spcPct val="20000"/>
        </a:spcBef>
        <a:spcAft>
          <a:spcPct val="0"/>
        </a:spcAft>
        <a:buFont typeface="Arial" panose="020B0604020202020204" pitchFamily="34" charset="0"/>
        <a:buChar char="•"/>
        <a:defRPr sz="1600" kern="1200">
          <a:solidFill>
            <a:schemeClr val="tx1"/>
          </a:solidFill>
          <a:latin typeface="Segoe UI"/>
          <a:ea typeface="+mn-ea"/>
          <a:cs typeface="Segoe UI"/>
        </a:defRPr>
      </a:lvl5pPr>
      <a:lvl6pPr marL="2514654" indent="-228605" algn="l" defTabSz="457210" rtl="0" eaLnBrk="1" latinLnBrk="0" hangingPunct="1">
        <a:spcBef>
          <a:spcPct val="20000"/>
        </a:spcBef>
        <a:buFont typeface="Arial"/>
        <a:buChar char="•"/>
        <a:defRPr sz="2000" kern="1200">
          <a:solidFill>
            <a:schemeClr val="tx1"/>
          </a:solidFill>
          <a:latin typeface="+mn-lt"/>
          <a:ea typeface="+mn-ea"/>
          <a:cs typeface="+mn-cs"/>
        </a:defRPr>
      </a:lvl6pPr>
      <a:lvl7pPr marL="2971866" indent="-228605" algn="l" defTabSz="457210" rtl="0" eaLnBrk="1" latinLnBrk="0" hangingPunct="1">
        <a:spcBef>
          <a:spcPct val="20000"/>
        </a:spcBef>
        <a:buFont typeface="Arial"/>
        <a:buChar char="•"/>
        <a:defRPr sz="2000" kern="1200">
          <a:solidFill>
            <a:schemeClr val="tx1"/>
          </a:solidFill>
          <a:latin typeface="+mn-lt"/>
          <a:ea typeface="+mn-ea"/>
          <a:cs typeface="+mn-cs"/>
        </a:defRPr>
      </a:lvl7pPr>
      <a:lvl8pPr marL="3429074" indent="-228605" algn="l" defTabSz="457210" rtl="0" eaLnBrk="1" latinLnBrk="0" hangingPunct="1">
        <a:spcBef>
          <a:spcPct val="20000"/>
        </a:spcBef>
        <a:buFont typeface="Arial"/>
        <a:buChar char="•"/>
        <a:defRPr sz="2000" kern="1200">
          <a:solidFill>
            <a:schemeClr val="tx1"/>
          </a:solidFill>
          <a:latin typeface="+mn-lt"/>
          <a:ea typeface="+mn-ea"/>
          <a:cs typeface="+mn-cs"/>
        </a:defRPr>
      </a:lvl8pPr>
      <a:lvl9pPr marL="3886284" indent="-228605" algn="l" defTabSz="45721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10" rtl="0" eaLnBrk="1" latinLnBrk="0" hangingPunct="1">
        <a:defRPr sz="1800" kern="1200">
          <a:solidFill>
            <a:schemeClr val="tx1"/>
          </a:solidFill>
          <a:latin typeface="+mn-lt"/>
          <a:ea typeface="+mn-ea"/>
          <a:cs typeface="+mn-cs"/>
        </a:defRPr>
      </a:lvl1pPr>
      <a:lvl2pPr marL="457210" algn="l" defTabSz="457210" rtl="0" eaLnBrk="1" latinLnBrk="0" hangingPunct="1">
        <a:defRPr sz="1800" kern="1200">
          <a:solidFill>
            <a:schemeClr val="tx1"/>
          </a:solidFill>
          <a:latin typeface="+mn-lt"/>
          <a:ea typeface="+mn-ea"/>
          <a:cs typeface="+mn-cs"/>
        </a:defRPr>
      </a:lvl2pPr>
      <a:lvl3pPr marL="914420" algn="l" defTabSz="457210" rtl="0" eaLnBrk="1" latinLnBrk="0" hangingPunct="1">
        <a:defRPr sz="1800" kern="1200">
          <a:solidFill>
            <a:schemeClr val="tx1"/>
          </a:solidFill>
          <a:latin typeface="+mn-lt"/>
          <a:ea typeface="+mn-ea"/>
          <a:cs typeface="+mn-cs"/>
        </a:defRPr>
      </a:lvl3pPr>
      <a:lvl4pPr marL="1371630" algn="l" defTabSz="457210" rtl="0" eaLnBrk="1" latinLnBrk="0" hangingPunct="1">
        <a:defRPr sz="1800" kern="1200">
          <a:solidFill>
            <a:schemeClr val="tx1"/>
          </a:solidFill>
          <a:latin typeface="+mn-lt"/>
          <a:ea typeface="+mn-ea"/>
          <a:cs typeface="+mn-cs"/>
        </a:defRPr>
      </a:lvl4pPr>
      <a:lvl5pPr marL="1828840" algn="l" defTabSz="457210" rtl="0" eaLnBrk="1" latinLnBrk="0" hangingPunct="1">
        <a:defRPr sz="1800" kern="1200">
          <a:solidFill>
            <a:schemeClr val="tx1"/>
          </a:solidFill>
          <a:latin typeface="+mn-lt"/>
          <a:ea typeface="+mn-ea"/>
          <a:cs typeface="+mn-cs"/>
        </a:defRPr>
      </a:lvl5pPr>
      <a:lvl6pPr marL="2286050" algn="l" defTabSz="457210" rtl="0" eaLnBrk="1" latinLnBrk="0" hangingPunct="1">
        <a:defRPr sz="1800" kern="1200">
          <a:solidFill>
            <a:schemeClr val="tx1"/>
          </a:solidFill>
          <a:latin typeface="+mn-lt"/>
          <a:ea typeface="+mn-ea"/>
          <a:cs typeface="+mn-cs"/>
        </a:defRPr>
      </a:lvl6pPr>
      <a:lvl7pPr marL="2743259" algn="l" defTabSz="457210" rtl="0" eaLnBrk="1" latinLnBrk="0" hangingPunct="1">
        <a:defRPr sz="1800" kern="1200">
          <a:solidFill>
            <a:schemeClr val="tx1"/>
          </a:solidFill>
          <a:latin typeface="+mn-lt"/>
          <a:ea typeface="+mn-ea"/>
          <a:cs typeface="+mn-cs"/>
        </a:defRPr>
      </a:lvl7pPr>
      <a:lvl8pPr marL="3200469" algn="l" defTabSz="457210" rtl="0" eaLnBrk="1" latinLnBrk="0" hangingPunct="1">
        <a:defRPr sz="1800" kern="1200">
          <a:solidFill>
            <a:schemeClr val="tx1"/>
          </a:solidFill>
          <a:latin typeface="+mn-lt"/>
          <a:ea typeface="+mn-ea"/>
          <a:cs typeface="+mn-cs"/>
        </a:defRPr>
      </a:lvl8pPr>
      <a:lvl9pPr marL="3657679" algn="l" defTabSz="4572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hyperlink" Target="mailto:shiba@oic.wa.gov" TargetMode="External"/><Relationship Id="rId2" Type="http://schemas.openxmlformats.org/officeDocument/2006/relationships/notesSlide" Target="../notesSlides/notesSlide100.xml"/><Relationship Id="rId1" Type="http://schemas.openxmlformats.org/officeDocument/2006/relationships/slideLayout" Target="../slideLayouts/slideLayout7.xml"/><Relationship Id="rId4" Type="http://schemas.openxmlformats.org/officeDocument/2006/relationships/hyperlink" Target="https://www.insurance.wa.gov/my-shiba" TargetMode="External"/></Relationships>
</file>

<file path=ppt/slides/_rels/slide10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01.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s://www.facebook.com/medicare/videos/guard-your-medicare-card/930570750674196/"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www.ssa.gov/"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hyperlink" Target="https://www.ssa.gov/" TargetMode="External"/><Relationship Id="rId4" Type="http://schemas.openxmlformats.org/officeDocument/2006/relationships/hyperlink" Target="https://www.ssa.gov/locato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www.insurance.wa.gov/sites/default/files/documents/2024-medicare-parts-a-b-chart.pdf"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hyperlink" Target="https://www.insurance.wa.gov/media/10536"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insurance.wa.gov/sites/default/files/documents/2024-medicare-parts-a-b-chart.pdf"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hyperlink" Target="https://www.insurance.wa.gov/sites/default/files/documents/2024-medicare-parts-a-b-chart.pdf"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insurance.wa.gov/my-shiba"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1.xm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hyperlink" Target="https://www.medicare.gov/" TargetMode="External"/><Relationship Id="rId2" Type="http://schemas.openxmlformats.org/officeDocument/2006/relationships/notesSlide" Target="../notesSlides/notesSlide53.xml"/><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8.xml"/><Relationship Id="rId1" Type="http://schemas.openxmlformats.org/officeDocument/2006/relationships/slideLayout" Target="../slideLayouts/slideLayout4.xml"/><Relationship Id="rId4" Type="http://schemas.openxmlformats.org/officeDocument/2006/relationships/hyperlink" Target="https://www.insurance.wa.gov/sites/default/files/documents/medicare-supp-plans_71.pdf"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insurance.wa.gov/sites/default/files/documents/medicare-supp-plans_71.pdf" TargetMode="External"/><Relationship Id="rId2" Type="http://schemas.openxmlformats.org/officeDocument/2006/relationships/notesSlide" Target="../notesSlides/notesSlide59.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www.bing.com/images/search?q=state+workers&amp;qs=n&amp;form=QBIR&amp;pq=state+workers&amp;sc=8-13&amp;sp=-1&amp;sk="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notesSlide" Target="../notesSlides/notesSlide83.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tmp"/></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hyperlink" Target="https://www.insurance.wa.gov/sites/default/files/documents/2024-rainbow-chart-extra-help_0.pdf" TargetMode="External"/><Relationship Id="rId2" Type="http://schemas.openxmlformats.org/officeDocument/2006/relationships/notesSlide" Target="../notesSlides/notesSlide90.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9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1.xml"/><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3" Type="http://schemas.openxmlformats.org/officeDocument/2006/relationships/hyperlink" Target="http://www.ssa.gov/" TargetMode="External"/><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41.tmp"/><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hyperlink" Target="https://www.medicare.gov/plan-compare/#/?lang=en" TargetMode="External"/><Relationship Id="rId2" Type="http://schemas.openxmlformats.org/officeDocument/2006/relationships/notesSlide" Target="../notesSlides/notesSlide95.xml"/><Relationship Id="rId1" Type="http://schemas.openxmlformats.org/officeDocument/2006/relationships/slideLayout" Target="../slideLayouts/slideLayout4.xml"/><Relationship Id="rId5" Type="http://schemas.openxmlformats.org/officeDocument/2006/relationships/image" Target="../media/image42.png"/><Relationship Id="rId4" Type="http://schemas.openxmlformats.org/officeDocument/2006/relationships/hyperlink" Target="https://www.medicarerights.org/pdf/Plan_Finder_Training_Scenarios.pdf" TargetMode="External"/></Relationships>
</file>

<file path=ppt/slides/_rels/slide96.xml.rels><?xml version="1.0" encoding="UTF-8" standalone="yes"?>
<Relationships xmlns="http://schemas.openxmlformats.org/package/2006/relationships"><Relationship Id="rId3" Type="http://schemas.openxmlformats.org/officeDocument/2006/relationships/hyperlink" Target="https://www.medicare.gov/plan-compare/#/?lang=en" TargetMode="External"/><Relationship Id="rId2" Type="http://schemas.openxmlformats.org/officeDocument/2006/relationships/notesSlide" Target="../notesSlides/notesSlide96.xml"/><Relationship Id="rId1" Type="http://schemas.openxmlformats.org/officeDocument/2006/relationships/slideLayout" Target="../slideLayouts/slideLayout4.xml"/><Relationship Id="rId5" Type="http://schemas.openxmlformats.org/officeDocument/2006/relationships/image" Target="../media/image43.tmp"/><Relationship Id="rId4" Type="http://schemas.openxmlformats.org/officeDocument/2006/relationships/hyperlink" Target="https://www.medicarerights.org/pdf/Plan_Finder_Training_Scenarios.pdf" TargetMode="External"/></Relationships>
</file>

<file path=ppt/slides/_rels/slide97.xml.rels><?xml version="1.0" encoding="UTF-8" standalone="yes"?>
<Relationships xmlns="http://schemas.openxmlformats.org/package/2006/relationships"><Relationship Id="rId3" Type="http://schemas.openxmlformats.org/officeDocument/2006/relationships/hyperlink" Target="https://www.insurance.wa.gov/" TargetMode="External"/><Relationship Id="rId2" Type="http://schemas.openxmlformats.org/officeDocument/2006/relationships/notesSlide" Target="../notesSlides/notesSlide97.xml"/><Relationship Id="rId1" Type="http://schemas.openxmlformats.org/officeDocument/2006/relationships/slideLayout" Target="../slideLayouts/slideLayout4.xml"/><Relationship Id="rId5" Type="http://schemas.openxmlformats.org/officeDocument/2006/relationships/image" Target="../media/image44.tmp"/><Relationship Id="rId4" Type="http://schemas.openxmlformats.org/officeDocument/2006/relationships/hyperlink" Target="https://www.medicarerights.org/pdf/Plan_Finder_Training_Scenarios.pdf" TargetMode="External"/></Relationships>
</file>

<file path=ppt/slides/_rels/slide98.xml.rels><?xml version="1.0" encoding="UTF-8" standalone="yes"?>
<Relationships xmlns="http://schemas.openxmlformats.org/package/2006/relationships"><Relationship Id="rId3" Type="http://schemas.openxmlformats.org/officeDocument/2006/relationships/hyperlink" Target="https://www.insurance.wa.gov/my-shiba" TargetMode="External"/><Relationship Id="rId2" Type="http://schemas.openxmlformats.org/officeDocument/2006/relationships/notesSlide" Target="../notesSlides/notesSlide98.xml"/><Relationship Id="rId1" Type="http://schemas.openxmlformats.org/officeDocument/2006/relationships/slideLayout" Target="../slideLayouts/slideLayout4.xml"/><Relationship Id="rId5" Type="http://schemas.openxmlformats.org/officeDocument/2006/relationships/image" Target="../media/image45.tmp"/><Relationship Id="rId4" Type="http://schemas.openxmlformats.org/officeDocument/2006/relationships/hyperlink" Target="https://www.medicarerights.org/pdf/Plan_Finder_Training_Scenarios.pdf"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s://www.insurance.wa.gov/" TargetMode="External"/><Relationship Id="rId2" Type="http://schemas.openxmlformats.org/officeDocument/2006/relationships/notesSlide" Target="../notesSlides/notesSlide9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8"/>
          <p:cNvSpPr>
            <a:spLocks noGrp="1"/>
          </p:cNvSpPr>
          <p:nvPr>
            <p:ph type="ctrTitle"/>
          </p:nvPr>
        </p:nvSpPr>
        <p:spPr>
          <a:xfrm>
            <a:off x="341315" y="3895725"/>
            <a:ext cx="8464551" cy="652464"/>
          </a:xfrm>
        </p:spPr>
        <p:txBody>
          <a:bodyPr/>
          <a:lstStyle/>
          <a:p>
            <a:pPr eaLnBrk="1" hangingPunct="1"/>
            <a:r>
              <a:rPr lang="en-US" altLang="en-US" dirty="0">
                <a:latin typeface="Segoe UI" panose="020B0502040204020203" pitchFamily="34" charset="0"/>
                <a:cs typeface="Segoe UI" panose="020B0502040204020203" pitchFamily="34" charset="0"/>
              </a:rPr>
              <a:t>Statewide Health Insurance Benefits Advisors Basic Training</a:t>
            </a:r>
          </a:p>
        </p:txBody>
      </p:sp>
      <p:sp>
        <p:nvSpPr>
          <p:cNvPr id="13315" name="TextBox 1"/>
          <p:cNvSpPr txBox="1">
            <a:spLocks noChangeArrowheads="1"/>
          </p:cNvSpPr>
          <p:nvPr/>
        </p:nvSpPr>
        <p:spPr bwMode="auto">
          <a:xfrm>
            <a:off x="6477003" y="5932489"/>
            <a:ext cx="23288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defRPr sz="2800">
                <a:solidFill>
                  <a:schemeClr val="tx1"/>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chemeClr val="tx1"/>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9pPr>
          </a:lstStyle>
          <a:p>
            <a:pPr algn="r">
              <a:spcBef>
                <a:spcPct val="0"/>
              </a:spcBef>
              <a:buFontTx/>
              <a:buNone/>
            </a:pPr>
            <a:r>
              <a:rPr lang="en-US" altLang="en-US" sz="1200" dirty="0"/>
              <a:t>Updated May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Medicare 101</a:t>
            </a:r>
          </a:p>
        </p:txBody>
      </p:sp>
      <p:sp>
        <p:nvSpPr>
          <p:cNvPr id="2" name="Rectangle 2"/>
          <p:cNvSpPr>
            <a:spLocks noChangeArrowheads="1"/>
          </p:cNvSpPr>
          <p:nvPr/>
        </p:nvSpPr>
        <p:spPr bwMode="auto">
          <a:xfrm>
            <a:off x="311206" y="1240637"/>
            <a:ext cx="8372671"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20"/>
            <a:r>
              <a:rPr lang="en-US" altLang="en-US" sz="2400" dirty="0">
                <a:latin typeface="Segoe UI"/>
                <a:cs typeface="Segoe UI"/>
              </a:rPr>
              <a:t>Medicare is our country's health insurance program for people aged 65 or older, and certain people under age 65 with disabilities. The program helps with the cost of health care but it doesn‘t cover all medical expenses or the cost of most long-term care.  </a:t>
            </a:r>
            <a:endParaRPr lang="en-US" altLang="en-US" sz="2400" dirty="0">
              <a:latin typeface="Segoe UI" panose="020B0502040204020203" pitchFamily="34" charset="0"/>
              <a:cs typeface="Segoe UI" panose="020B0502040204020203" pitchFamily="34" charset="0"/>
            </a:endParaRPr>
          </a:p>
          <a:p>
            <a:pPr defTabSz="914420"/>
            <a:endParaRPr lang="en-US" altLang="en-US" sz="2400" dirty="0">
              <a:latin typeface="Segoe UI" panose="020B0502040204020203" pitchFamily="34" charset="0"/>
              <a:cs typeface="Segoe UI" panose="020B0502040204020203" pitchFamily="34" charset="0"/>
            </a:endParaRPr>
          </a:p>
          <a:p>
            <a:pPr defTabSz="914420"/>
            <a:r>
              <a:rPr lang="en-US" altLang="en-US" sz="2400" dirty="0">
                <a:latin typeface="Segoe UI" panose="020B0502040204020203" pitchFamily="34" charset="0"/>
                <a:cs typeface="Segoe UI" panose="020B0502040204020203" pitchFamily="34" charset="0"/>
              </a:rPr>
              <a:t>Clients have choices for how they get Medicare coverage. If they choose to have Original Medicare (OM) coverage, they can buy a Medicare supplement policy (Medigap) from a private insurance company to cover some of the costs that Medicare does not.</a:t>
            </a:r>
          </a:p>
          <a:p>
            <a:pPr defTabSz="914420"/>
            <a:endParaRPr lang="en-US" altLang="en-US" sz="800" dirty="0">
              <a:latin typeface="Segoe UI" panose="020B0502040204020203" pitchFamily="34" charset="0"/>
              <a:cs typeface="Segoe UI" panose="020B0502040204020203" pitchFamily="34" charset="0"/>
            </a:endParaRPr>
          </a:p>
        </p:txBody>
      </p:sp>
      <p:sp>
        <p:nvSpPr>
          <p:cNvPr id="3" name="Rectangle 3"/>
          <p:cNvSpPr>
            <a:spLocks noChangeArrowheads="1"/>
          </p:cNvSpPr>
          <p:nvPr/>
        </p:nvSpPr>
        <p:spPr bwMode="auto">
          <a:xfrm>
            <a:off x="360364" y="3891426"/>
            <a:ext cx="1847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20"/>
            <a:br>
              <a:rPr lang="en-US" altLang="en-US" sz="1100">
                <a:latin typeface="Calibri" panose="020F0502020204030204" pitchFamily="34" charset="0"/>
                <a:ea typeface="Times New Roman" panose="02020603050405020304" pitchFamily="18" charset="0"/>
                <a:cs typeface="Calibri" panose="020F0502020204030204" pitchFamily="34" charset="0"/>
              </a:rPr>
            </a:br>
            <a:br>
              <a:rPr lang="en-US" altLang="en-US" sz="1100">
                <a:latin typeface="Calibri" panose="020F0502020204030204" pitchFamily="34" charset="0"/>
                <a:ea typeface="Times New Roman" panose="02020603050405020304" pitchFamily="18" charset="0"/>
                <a:cs typeface="Calibri" panose="020F0502020204030204" pitchFamily="34" charset="0"/>
              </a:rPr>
            </a:br>
            <a:endParaRPr lang="en-US" altLang="en-US">
              <a:latin typeface="Arial" panose="020B0604020202020204" pitchFamily="34" charset="0"/>
            </a:endParaRPr>
          </a:p>
        </p:txBody>
      </p:sp>
      <p:sp>
        <p:nvSpPr>
          <p:cNvPr id="9" name="TextBox 8"/>
          <p:cNvSpPr txBox="1"/>
          <p:nvPr/>
        </p:nvSpPr>
        <p:spPr>
          <a:xfrm>
            <a:off x="5415392" y="5899357"/>
            <a:ext cx="3390473" cy="369332"/>
          </a:xfrm>
          <a:prstGeom prst="rect">
            <a:avLst/>
          </a:prstGeom>
          <a:noFill/>
        </p:spPr>
        <p:txBody>
          <a:bodyPr wrap="square" rtlCol="0">
            <a:spAutoFit/>
          </a:bodyPr>
          <a:lstStyle/>
          <a:p>
            <a:pPr algn="r"/>
            <a:r>
              <a:rPr lang="en-US" dirty="0">
                <a:latin typeface="Segoe UI" panose="020B0502040204020203" pitchFamily="34" charset="0"/>
                <a:cs typeface="Segoe UI" panose="020B0502040204020203" pitchFamily="34" charset="0"/>
              </a:rPr>
              <a:t>Continued on next slide</a:t>
            </a:r>
          </a:p>
        </p:txBody>
      </p:sp>
      <p:sp>
        <p:nvSpPr>
          <p:cNvPr id="5" name="Slide Number Placeholder 4"/>
          <p:cNvSpPr>
            <a:spLocks noGrp="1"/>
          </p:cNvSpPr>
          <p:nvPr>
            <p:ph type="sldNum" sz="quarter" idx="11"/>
          </p:nvPr>
        </p:nvSpPr>
        <p:spPr/>
        <p:txBody>
          <a:bodyPr/>
          <a:lstStyle/>
          <a:p>
            <a:pPr>
              <a:defRPr/>
            </a:pPr>
            <a:fld id="{74481FA7-81C5-4C22-B35E-8DC15B33B2C9}" type="slidenum">
              <a:rPr lang="en-US" smtClean="0"/>
              <a:pPr>
                <a:defRPr/>
              </a:pPr>
              <a:t>10</a:t>
            </a:fld>
            <a:endParaRPr lang="en-US" dirty="0"/>
          </a:p>
        </p:txBody>
      </p:sp>
      <p:sp>
        <p:nvSpPr>
          <p:cNvPr id="8"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tle 5"/>
          <p:cNvSpPr>
            <a:spLocks noGrp="1"/>
          </p:cNvSpPr>
          <p:nvPr>
            <p:ph type="title"/>
          </p:nvPr>
        </p:nvSpPr>
        <p:spPr/>
        <p:txBody>
          <a:bodyPr/>
          <a:lstStyle/>
          <a:p>
            <a:r>
              <a:rPr lang="en-US" altLang="en-US" dirty="0">
                <a:latin typeface="Segoe UI" panose="020B0502040204020203" pitchFamily="34" charset="0"/>
                <a:cs typeface="Segoe UI" panose="020B0502040204020203" pitchFamily="34" charset="0"/>
              </a:rPr>
              <a:t>Final thoughts and questions</a:t>
            </a:r>
          </a:p>
        </p:txBody>
      </p:sp>
      <p:sp>
        <p:nvSpPr>
          <p:cNvPr id="209925" name="Content Placeholder 2"/>
          <p:cNvSpPr txBox="1">
            <a:spLocks/>
          </p:cNvSpPr>
          <p:nvPr/>
        </p:nvSpPr>
        <p:spPr bwMode="auto">
          <a:xfrm>
            <a:off x="321037" y="1250917"/>
            <a:ext cx="84455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spcBef>
                <a:spcPct val="20000"/>
              </a:spcBef>
              <a:buFont typeface="Wingdings" panose="05000000000000000000" pitchFamily="2" charset="2"/>
              <a:defRPr sz="2800">
                <a:solidFill>
                  <a:schemeClr val="tx1"/>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chemeClr val="tx1"/>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9pPr>
          </a:lstStyle>
          <a:p>
            <a:pPr eaLnBrk="1" hangingPunct="1">
              <a:buFont typeface="Arial" panose="020B0604020202020204" pitchFamily="34" charset="0"/>
              <a:buChar char="•"/>
            </a:pPr>
            <a:r>
              <a:rPr lang="en-US" altLang="en-US" sz="2801" dirty="0"/>
              <a:t>What questions do you have?</a:t>
            </a:r>
          </a:p>
          <a:p>
            <a:pPr eaLnBrk="1" hangingPunct="1">
              <a:buFont typeface="Arial" panose="020B0604020202020204" pitchFamily="34" charset="0"/>
              <a:buChar char="•"/>
            </a:pPr>
            <a:r>
              <a:rPr lang="en-US" altLang="en-US" sz="2801" dirty="0"/>
              <a:t>Did we answer your questions from the start of training?</a:t>
            </a:r>
          </a:p>
          <a:p>
            <a:pPr eaLnBrk="1" hangingPunct="1">
              <a:buFont typeface="Arial" panose="020B0604020202020204" pitchFamily="34" charset="0"/>
              <a:buChar char="•"/>
            </a:pPr>
            <a:r>
              <a:rPr lang="en-US" altLang="en-US" sz="2801" dirty="0"/>
              <a:t>Where do you hope or plan to go from here?</a:t>
            </a:r>
          </a:p>
          <a:p>
            <a:pPr eaLnBrk="1" hangingPunct="1">
              <a:buFont typeface="Arial" panose="020B0604020202020204" pitchFamily="34" charset="0"/>
              <a:buChar char="•"/>
            </a:pPr>
            <a:r>
              <a:rPr lang="en-US" altLang="en-US" sz="2801" dirty="0"/>
              <a:t>What can we do to help?</a:t>
            </a:r>
          </a:p>
        </p:txBody>
      </p:sp>
      <p:sp>
        <p:nvSpPr>
          <p:cNvPr id="209926" name="TextBox 1"/>
          <p:cNvSpPr txBox="1">
            <a:spLocks noChangeArrowheads="1"/>
          </p:cNvSpPr>
          <p:nvPr/>
        </p:nvSpPr>
        <p:spPr bwMode="auto">
          <a:xfrm>
            <a:off x="585791" y="4243390"/>
            <a:ext cx="7862887"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defRPr sz="2800">
                <a:solidFill>
                  <a:schemeClr val="tx1"/>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chemeClr val="tx1"/>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9pPr>
          </a:lstStyle>
          <a:p>
            <a:pPr algn="ctr">
              <a:spcBef>
                <a:spcPct val="0"/>
              </a:spcBef>
              <a:spcAft>
                <a:spcPts val="600"/>
              </a:spcAft>
            </a:pPr>
            <a:r>
              <a:rPr lang="en-US" altLang="en-US" sz="2400" dirty="0">
                <a:latin typeface="News Gothic MT"/>
              </a:rPr>
              <a:t>Contact SHIBA:</a:t>
            </a:r>
            <a:endParaRPr lang="en-US" altLang="en-US" sz="2400" dirty="0">
              <a:latin typeface="News Gothic MT"/>
              <a:hlinkClick r:id="rId3"/>
            </a:endParaRPr>
          </a:p>
          <a:p>
            <a:pPr algn="ctr">
              <a:spcBef>
                <a:spcPct val="0"/>
              </a:spcBef>
              <a:spcAft>
                <a:spcPts val="600"/>
              </a:spcAft>
            </a:pPr>
            <a:r>
              <a:rPr lang="en-US" altLang="en-US" sz="2400" dirty="0">
                <a:latin typeface="News Gothic MT"/>
                <a:hlinkClick r:id="rId3"/>
              </a:rPr>
              <a:t>shiba@oic.wa.gov</a:t>
            </a:r>
            <a:r>
              <a:rPr lang="en-US" altLang="en-US" sz="2400" dirty="0">
                <a:latin typeface="News Gothic MT"/>
              </a:rPr>
              <a:t>	1-800-562-6900</a:t>
            </a:r>
          </a:p>
          <a:p>
            <a:pPr algn="ctr">
              <a:spcBef>
                <a:spcPct val="0"/>
              </a:spcBef>
              <a:spcAft>
                <a:spcPts val="600"/>
              </a:spcAft>
            </a:pPr>
            <a:r>
              <a:rPr lang="en-US" altLang="en-US" sz="2400" dirty="0">
                <a:latin typeface="News Gothic MT"/>
                <a:hlinkClick r:id="rId4"/>
              </a:rPr>
              <a:t>www.insurance.wa.gov/my-shiba</a:t>
            </a:r>
            <a:endParaRPr lang="en-US" altLang="en-US" sz="2400" dirty="0">
              <a:latin typeface="News Gothic MT"/>
            </a:endParaRPr>
          </a:p>
        </p:txBody>
      </p:sp>
      <p:sp>
        <p:nvSpPr>
          <p:cNvPr id="3" name="Slide Number Placeholder 2"/>
          <p:cNvSpPr>
            <a:spLocks noGrp="1"/>
          </p:cNvSpPr>
          <p:nvPr>
            <p:ph type="sldNum" sz="quarter" idx="11"/>
          </p:nvPr>
        </p:nvSpPr>
        <p:spPr/>
        <p:txBody>
          <a:bodyPr/>
          <a:lstStyle/>
          <a:p>
            <a:pPr>
              <a:defRPr/>
            </a:pPr>
            <a:fld id="{C7BF53FD-4222-4F6E-9A56-279276A75191}" type="slidenum">
              <a:rPr lang="en-US" sz="1200"/>
              <a:pPr>
                <a:defRPr/>
              </a:pPr>
              <a:t>100</a:t>
            </a:fld>
            <a:endParaRPr lang="en-US" sz="1200"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3236" name="Picture 2" descr="Screen Clippi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385765"/>
            <a:ext cx="9144000" cy="545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1"/>
          </p:nvPr>
        </p:nvSpPr>
        <p:spPr/>
        <p:txBody>
          <a:bodyPr/>
          <a:lstStyle/>
          <a:p>
            <a:pPr>
              <a:defRPr/>
            </a:pPr>
            <a:fld id="{022667C3-1A16-4F93-85B6-182022BDC9A2}" type="slidenum">
              <a:rPr lang="en-US" sz="1200"/>
              <a:pPr>
                <a:defRPr/>
              </a:pPr>
              <a:t>101</a:t>
            </a:fld>
            <a:endParaRPr lang="en-US" sz="1200" dirty="0"/>
          </a:p>
        </p:txBody>
      </p:sp>
      <p:sp>
        <p:nvSpPr>
          <p:cNvPr id="5"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altLang="en-US">
                <a:latin typeface="Segoe UI" panose="020B0502040204020203" pitchFamily="34" charset="0"/>
                <a:cs typeface="Segoe UI" panose="020B0502040204020203" pitchFamily="34" charset="0"/>
              </a:rPr>
              <a:t>The four parts of Medicare</a:t>
            </a:r>
          </a:p>
        </p:txBody>
      </p:sp>
      <p:pic>
        <p:nvPicPr>
          <p:cNvPr id="53253" name="Picture 7" descr="parts of medicare.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035052"/>
            <a:ext cx="9144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Date Placeholder 2"/>
          <p:cNvSpPr txBox="1">
            <a:spLocks/>
          </p:cNvSpPr>
          <p:nvPr/>
        </p:nvSpPr>
        <p:spPr bwMode="auto">
          <a:xfrm>
            <a:off x="5757864" y="5834063"/>
            <a:ext cx="3048000" cy="47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Wingdings" panose="05000000000000000000" pitchFamily="2" charset="2"/>
              <a:defRPr sz="2800">
                <a:solidFill>
                  <a:schemeClr val="tx1"/>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chemeClr val="tx1"/>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9pPr>
          </a:lstStyle>
          <a:p>
            <a:pPr algn="r" eaLnBrk="1" hangingPunct="1">
              <a:spcBef>
                <a:spcPct val="0"/>
              </a:spcBef>
              <a:buFontTx/>
              <a:buNone/>
            </a:pPr>
            <a:endParaRPr lang="en-US" altLang="en-US" sz="1400" b="1"/>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11</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Medicare 101 </a:t>
            </a:r>
            <a:r>
              <a:rPr lang="en-US" altLang="en-US" i="1" dirty="0">
                <a:latin typeface="Segoe UI" panose="020B0502040204020203" pitchFamily="34" charset="0"/>
                <a:cs typeface="Segoe UI" panose="020B0502040204020203" pitchFamily="34" charset="0"/>
              </a:rPr>
              <a:t>(continued)</a:t>
            </a:r>
            <a:endParaRPr lang="en-US" altLang="en-US" sz="3200" i="1" dirty="0">
              <a:latin typeface="Segoe UI" panose="020B0502040204020203" pitchFamily="34" charset="0"/>
              <a:cs typeface="Segoe UI" panose="020B0502040204020203" pitchFamily="34" charset="0"/>
            </a:endParaRPr>
          </a:p>
        </p:txBody>
      </p:sp>
      <p:sp>
        <p:nvSpPr>
          <p:cNvPr id="2" name="Rectangle 2"/>
          <p:cNvSpPr>
            <a:spLocks noChangeArrowheads="1"/>
          </p:cNvSpPr>
          <p:nvPr/>
        </p:nvSpPr>
        <p:spPr bwMode="auto">
          <a:xfrm>
            <a:off x="360366" y="1533893"/>
            <a:ext cx="3153399"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20"/>
            <a:r>
              <a:rPr lang="en-US" altLang="en-US" sz="2400" dirty="0">
                <a:latin typeface="Segoe UI" panose="020B0502040204020203" pitchFamily="34" charset="0"/>
                <a:cs typeface="Segoe UI" panose="020B0502040204020203" pitchFamily="34" charset="0"/>
              </a:rPr>
              <a:t>Medicare clients have options. </a:t>
            </a:r>
          </a:p>
          <a:p>
            <a:pPr defTabSz="914420"/>
            <a:endParaRPr lang="en-US" altLang="en-US" sz="2400" dirty="0">
              <a:latin typeface="Segoe UI" panose="020B0502040204020203" pitchFamily="34" charset="0"/>
              <a:cs typeface="Segoe UI" panose="020B0502040204020203" pitchFamily="34" charset="0"/>
            </a:endParaRPr>
          </a:p>
          <a:p>
            <a:pPr defTabSz="914420"/>
            <a:r>
              <a:rPr lang="en-US" altLang="en-US" sz="2400" dirty="0">
                <a:latin typeface="Segoe UI" panose="020B0502040204020203" pitchFamily="34" charset="0"/>
                <a:cs typeface="Segoe UI" panose="020B0502040204020203" pitchFamily="34" charset="0"/>
              </a:rPr>
              <a:t>We’ll start by covering the basics of each part of Medicare and later we’ll look more closely at the coverage options shown at the right.  </a:t>
            </a:r>
          </a:p>
        </p:txBody>
      </p:sp>
      <p:sp>
        <p:nvSpPr>
          <p:cNvPr id="3" name="Rectangle 3"/>
          <p:cNvSpPr>
            <a:spLocks noChangeArrowheads="1"/>
          </p:cNvSpPr>
          <p:nvPr/>
        </p:nvSpPr>
        <p:spPr bwMode="auto">
          <a:xfrm>
            <a:off x="360364" y="3891426"/>
            <a:ext cx="18473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20"/>
            <a:br>
              <a:rPr lang="en-US" altLang="en-US" sz="1100">
                <a:latin typeface="Calibri" panose="020F0502020204030204" pitchFamily="34" charset="0"/>
                <a:ea typeface="Times New Roman" panose="02020603050405020304" pitchFamily="18" charset="0"/>
                <a:cs typeface="Calibri" panose="020F0502020204030204" pitchFamily="34" charset="0"/>
              </a:rPr>
            </a:br>
            <a:br>
              <a:rPr lang="en-US" altLang="en-US" sz="1100">
                <a:latin typeface="Calibri" panose="020F0502020204030204" pitchFamily="34" charset="0"/>
                <a:ea typeface="Times New Roman" panose="02020603050405020304" pitchFamily="18" charset="0"/>
                <a:cs typeface="Calibri" panose="020F0502020204030204" pitchFamily="34" charset="0"/>
              </a:rPr>
            </a:br>
            <a:endParaRPr lang="en-US" altLang="en-US">
              <a:latin typeface="Arial" panose="020B0604020202020204" pitchFamily="34" charset="0"/>
            </a:endParaRPr>
          </a:p>
        </p:txBody>
      </p:sp>
      <p:pic>
        <p:nvPicPr>
          <p:cNvPr id="7"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109665" y="1029016"/>
            <a:ext cx="4665379" cy="5222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1"/>
          </p:nvPr>
        </p:nvSpPr>
        <p:spPr/>
        <p:txBody>
          <a:bodyPr/>
          <a:lstStyle/>
          <a:p>
            <a:pPr>
              <a:defRPr/>
            </a:pPr>
            <a:fld id="{74481FA7-81C5-4C22-B35E-8DC15B33B2C9}" type="slidenum">
              <a:rPr lang="en-US" smtClean="0"/>
              <a:pPr>
                <a:defRPr/>
              </a:pPr>
              <a:t>12</a:t>
            </a:fld>
            <a:endParaRPr lang="en-US" dirty="0"/>
          </a:p>
        </p:txBody>
      </p:sp>
      <p:sp>
        <p:nvSpPr>
          <p:cNvPr id="8"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extLst>
      <p:ext uri="{BB962C8B-B14F-4D97-AF65-F5344CB8AC3E}">
        <p14:creationId xmlns:p14="http://schemas.microsoft.com/office/powerpoint/2010/main" val="1530411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637211" y="1184875"/>
            <a:ext cx="4411339" cy="4867836"/>
          </a:xfrm>
          <a:prstGeom prst="rect">
            <a:avLst/>
          </a:prstGeom>
        </p:spPr>
      </p:pic>
      <p:sp>
        <p:nvSpPr>
          <p:cNvPr id="55298" name="Title 1"/>
          <p:cNvSpPr>
            <a:spLocks noGrp="1"/>
          </p:cNvSpPr>
          <p:nvPr>
            <p:ph type="title"/>
          </p:nvPr>
        </p:nvSpPr>
        <p:spPr/>
        <p:txBody>
          <a:bodyPr/>
          <a:lstStyle/>
          <a:p>
            <a:pPr eaLnBrk="1" hangingPunct="1"/>
            <a:r>
              <a:rPr lang="en-US" altLang="en-US">
                <a:latin typeface="Segoe UI" panose="020B0502040204020203" pitchFamily="34" charset="0"/>
                <a:cs typeface="Segoe UI" panose="020B0502040204020203" pitchFamily="34" charset="0"/>
              </a:rPr>
              <a:t>Medicare Parts A, B and D</a:t>
            </a: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13</a:t>
            </a:fld>
            <a:endParaRPr lang="en-US" dirty="0"/>
          </a:p>
        </p:txBody>
      </p:sp>
      <p:sp>
        <p:nvSpPr>
          <p:cNvPr id="9"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altLang="en-US">
                <a:latin typeface="Segoe UI" panose="020B0502040204020203" pitchFamily="34" charset="0"/>
                <a:cs typeface="Segoe UI" panose="020B0502040204020203" pitchFamily="34" charset="0"/>
              </a:rPr>
              <a:t>Who is eligible for Medicare?</a:t>
            </a:r>
          </a:p>
        </p:txBody>
      </p:sp>
      <p:sp>
        <p:nvSpPr>
          <p:cNvPr id="3" name="Content Placeholder 2"/>
          <p:cNvSpPr>
            <a:spLocks noGrp="1"/>
          </p:cNvSpPr>
          <p:nvPr>
            <p:ph idx="1"/>
          </p:nvPr>
        </p:nvSpPr>
        <p:spPr>
          <a:xfrm>
            <a:off x="360365" y="1311276"/>
            <a:ext cx="8445500" cy="4525963"/>
          </a:xfrm>
        </p:spPr>
        <p:txBody>
          <a:bodyPr rtlCol="0">
            <a:normAutofit/>
          </a:bodyPr>
          <a:lstStyle/>
          <a:p>
            <a:pPr marL="457210" indent="-457210" eaLnBrk="1" fontAlgn="auto" hangingPunct="1">
              <a:spcAft>
                <a:spcPts val="0"/>
              </a:spcAft>
              <a:buFont typeface="Arial"/>
              <a:buChar char="•"/>
              <a:defRPr/>
            </a:pPr>
            <a:r>
              <a:rPr lang="en-US" dirty="0">
                <a:latin typeface="Segoe UI" panose="020B0502040204020203" pitchFamily="34" charset="0"/>
                <a:ea typeface="Segoe UI" panose="020B0502040204020203" pitchFamily="34" charset="0"/>
                <a:cs typeface="Segoe UI" panose="020B0502040204020203" pitchFamily="34" charset="0"/>
              </a:rPr>
              <a:t>Age 65 and older.</a:t>
            </a:r>
          </a:p>
          <a:p>
            <a:pPr marL="457210" indent="-457210" eaLnBrk="1" fontAlgn="auto" hangingPunct="1">
              <a:spcAft>
                <a:spcPts val="0"/>
              </a:spcAft>
              <a:buFont typeface="Arial"/>
              <a:buChar char="•"/>
              <a:defRPr/>
            </a:pPr>
            <a:r>
              <a:rPr lang="en-US" dirty="0">
                <a:latin typeface="Segoe UI" panose="020B0502040204020203" pitchFamily="34" charset="0"/>
                <a:ea typeface="Segoe UI" panose="020B0502040204020203" pitchFamily="34" charset="0"/>
                <a:cs typeface="Segoe UI" panose="020B0502040204020203" pitchFamily="34" charset="0"/>
              </a:rPr>
              <a:t>Under age 65 and deemed disabled (Social Security Disability Insurance) by the Social Security Administration (SSA).</a:t>
            </a:r>
          </a:p>
          <a:p>
            <a:pPr marL="1200177" lvl="1" indent="-457210" eaLnBrk="1" fontAlgn="auto" hangingPunct="1">
              <a:spcAft>
                <a:spcPts val="0"/>
              </a:spcAft>
              <a:buFont typeface="Courier New" panose="02070309020205020404" pitchFamily="49" charset="0"/>
              <a:buChar char="o"/>
              <a:defRPr/>
            </a:pPr>
            <a:r>
              <a:rPr lang="en-US" dirty="0">
                <a:latin typeface="Segoe UI" panose="020B0502040204020203" pitchFamily="34" charset="0"/>
                <a:ea typeface="Segoe UI" panose="020B0502040204020203" pitchFamily="34" charset="0"/>
                <a:cs typeface="Segoe UI" panose="020B0502040204020203" pitchFamily="34" charset="0"/>
              </a:rPr>
              <a:t>24-month waiting period</a:t>
            </a:r>
          </a:p>
          <a:p>
            <a:pPr marL="1200177" lvl="1" indent="-457210" eaLnBrk="1" fontAlgn="auto" hangingPunct="1">
              <a:spcAft>
                <a:spcPts val="0"/>
              </a:spcAft>
              <a:buFont typeface="Courier New" panose="02070309020205020404" pitchFamily="49" charset="0"/>
              <a:buChar char="o"/>
              <a:defRPr/>
            </a:pPr>
            <a:r>
              <a:rPr lang="en-US" dirty="0">
                <a:latin typeface="Segoe UI" panose="020B0502040204020203" pitchFamily="34" charset="0"/>
                <a:ea typeface="Segoe UI" panose="020B0502040204020203" pitchFamily="34" charset="0"/>
                <a:cs typeface="Segoe UI" panose="020B0502040204020203" pitchFamily="34" charset="0"/>
              </a:rPr>
              <a:t>No waiting period if diagnosed with ESRD or ALS</a:t>
            </a:r>
          </a:p>
          <a:p>
            <a:pPr marL="0" lvl="1" indent="0" eaLnBrk="1" fontAlgn="auto" hangingPunct="1">
              <a:spcAft>
                <a:spcPts val="0"/>
              </a:spcAft>
              <a:buNone/>
              <a:defRPr/>
            </a:pPr>
            <a:endParaRPr lang="en-US" sz="1001" dirty="0">
              <a:latin typeface="Segoe UI" panose="020B0502040204020203" pitchFamily="34" charset="0"/>
              <a:ea typeface="Segoe UI" panose="020B0502040204020203" pitchFamily="34" charset="0"/>
              <a:cs typeface="Segoe UI" panose="020B0502040204020203" pitchFamily="34" charset="0"/>
            </a:endParaRPr>
          </a:p>
          <a:p>
            <a:pPr marL="0" lvl="1" indent="0" eaLnBrk="1" fontAlgn="auto" hangingPunct="1">
              <a:spcAft>
                <a:spcPts val="0"/>
              </a:spcAft>
              <a:buNone/>
              <a:defRPr/>
            </a:pPr>
            <a:r>
              <a:rPr lang="en-US" sz="2801" dirty="0">
                <a:latin typeface="Segoe UI" panose="020B0502040204020203" pitchFamily="34" charset="0"/>
                <a:ea typeface="Segoe UI" panose="020B0502040204020203" pitchFamily="34" charset="0"/>
                <a:cs typeface="Segoe UI" panose="020B0502040204020203" pitchFamily="34" charset="0"/>
              </a:rPr>
              <a:t>Note: Must be a US citizen or legal permanent resident (LPR). If a client is an LPR, they must reside in the U.S. for 5 continuous years. </a:t>
            </a:r>
          </a:p>
        </p:txBody>
      </p:sp>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14</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altLang="en-US">
                <a:latin typeface="Segoe UI" panose="020B0502040204020203" pitchFamily="34" charset="0"/>
                <a:cs typeface="Segoe UI" panose="020B0502040204020203" pitchFamily="34" charset="0"/>
              </a:rPr>
              <a:t>Medicare card</a:t>
            </a:r>
          </a:p>
        </p:txBody>
      </p:sp>
      <p:pic>
        <p:nvPicPr>
          <p:cNvPr id="59397"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62995" y="3088803"/>
            <a:ext cx="4428495" cy="27906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0366" y="1251290"/>
            <a:ext cx="8445500" cy="1569660"/>
          </a:xfrm>
          <a:prstGeom prst="rect">
            <a:avLst/>
          </a:prstGeom>
          <a:noFill/>
        </p:spPr>
        <p:txBody>
          <a:bodyPr wrap="square" rtlCol="0">
            <a:spAutoFit/>
          </a:bodyPr>
          <a:lstStyle/>
          <a:p>
            <a:r>
              <a:rPr lang="en-US" sz="2400" dirty="0">
                <a:latin typeface="Segoe UI" panose="020B0502040204020203" pitchFamily="34" charset="0"/>
                <a:cs typeface="Segoe UI" panose="020B0502040204020203" pitchFamily="34" charset="0"/>
              </a:rPr>
              <a:t>Are clients using the new Medicare card that came out in 2018? Tell them to guard their card. Help prevent fraud!</a:t>
            </a:r>
          </a:p>
          <a:p>
            <a:r>
              <a:rPr lang="en-US" sz="2400" dirty="0">
                <a:latin typeface="Segoe UI" panose="020B0502040204020203" pitchFamily="34" charset="0"/>
                <a:cs typeface="Segoe UI" panose="020B0502040204020203" pitchFamily="34" charset="0"/>
                <a:hlinkClick r:id="rId4"/>
              </a:rPr>
              <a:t>https://www.facebook.com/medicare/videos/guard-your-medicare-card/930570750674196/</a:t>
            </a:r>
            <a:r>
              <a:rPr lang="en-US" sz="2400" dirty="0">
                <a:latin typeface="Segoe UI" panose="020B0502040204020203" pitchFamily="34" charset="0"/>
                <a:cs typeface="Segoe UI" panose="020B0502040204020203" pitchFamily="34" charset="0"/>
              </a:rPr>
              <a:t> </a:t>
            </a:r>
          </a:p>
        </p:txBody>
      </p:sp>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15</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5"/>
          <p:cNvSpPr>
            <a:spLocks noGrp="1"/>
          </p:cNvSpPr>
          <p:nvPr>
            <p:ph type="title"/>
          </p:nvPr>
        </p:nvSpPr>
        <p:spPr/>
        <p:txBody>
          <a:bodyPr/>
          <a:lstStyle/>
          <a:p>
            <a:r>
              <a:rPr lang="en-US" altLang="en-US" dirty="0">
                <a:latin typeface="Segoe UI" panose="020B0502040204020203" pitchFamily="34" charset="0"/>
                <a:cs typeface="Segoe UI" panose="020B0502040204020203" pitchFamily="34" charset="0"/>
              </a:rPr>
              <a:t>Knowledge Check 1 – Intro to Medicare</a:t>
            </a:r>
          </a:p>
        </p:txBody>
      </p:sp>
      <p:sp>
        <p:nvSpPr>
          <p:cNvPr id="61445" name="Content Placeholder 2"/>
          <p:cNvSpPr>
            <a:spLocks noGrp="1"/>
          </p:cNvSpPr>
          <p:nvPr>
            <p:ph idx="1"/>
          </p:nvPr>
        </p:nvSpPr>
        <p:spPr>
          <a:xfrm>
            <a:off x="360365" y="1294408"/>
            <a:ext cx="8445500" cy="4901883"/>
          </a:xfrm>
        </p:spPr>
        <p:txBody>
          <a:bodyPr/>
          <a:lstStyle/>
          <a:p>
            <a:pPr eaLnBrk="1" hangingPunct="1"/>
            <a:r>
              <a:rPr lang="en-US" altLang="en-US" dirty="0">
                <a:latin typeface="Segoe UI" panose="020B0502040204020203" pitchFamily="34" charset="0"/>
                <a:cs typeface="Segoe UI" panose="020B0502040204020203" pitchFamily="34" charset="0"/>
              </a:rPr>
              <a:t>1.	What are the four parts of Medicare?</a:t>
            </a:r>
          </a:p>
          <a:p>
            <a:pPr eaLnBrk="1" hangingPunct="1"/>
            <a:endParaRPr lang="en-US" altLang="en-US" dirty="0">
              <a:latin typeface="Segoe UI" panose="020B0502040204020203" pitchFamily="34" charset="0"/>
              <a:cs typeface="Segoe UI" panose="020B0502040204020203" pitchFamily="34" charset="0"/>
            </a:endParaRPr>
          </a:p>
          <a:p>
            <a:pPr eaLnBrk="1" hangingPunct="1"/>
            <a:r>
              <a:rPr lang="en-US" altLang="en-US" dirty="0">
                <a:latin typeface="Segoe UI" panose="020B0502040204020203" pitchFamily="34" charset="0"/>
                <a:cs typeface="Segoe UI" panose="020B0502040204020203" pitchFamily="34" charset="0"/>
              </a:rPr>
              <a:t>2.	Who is eligible for Medicare?</a:t>
            </a:r>
          </a:p>
          <a:p>
            <a:pPr marL="914420" indent="-914420" eaLnBrk="1" hangingPunct="1"/>
            <a:endParaRPr lang="en-US" altLang="en-US" dirty="0">
              <a:latin typeface="Segoe UI" panose="020B0502040204020203" pitchFamily="34" charset="0"/>
              <a:cs typeface="Segoe UI" panose="020B0502040204020203" pitchFamily="34" charset="0"/>
            </a:endParaRPr>
          </a:p>
          <a:p>
            <a:pPr marL="514350" indent="-514350" eaLnBrk="1" hangingPunct="1">
              <a:buAutoNum type="arabicPeriod" startAt="3"/>
            </a:pPr>
            <a:r>
              <a:rPr lang="en-US" altLang="en-US" dirty="0">
                <a:latin typeface="Segoe UI" panose="020B0502040204020203" pitchFamily="34" charset="0"/>
                <a:cs typeface="Segoe UI" panose="020B0502040204020203" pitchFamily="34" charset="0"/>
              </a:rPr>
              <a:t>What are the residency requirements to be eligible      </a:t>
            </a:r>
          </a:p>
          <a:p>
            <a:pPr eaLnBrk="1" hangingPunct="1"/>
            <a:r>
              <a:rPr lang="en-US" altLang="en-US" dirty="0">
                <a:latin typeface="Segoe UI" panose="020B0502040204020203" pitchFamily="34" charset="0"/>
                <a:cs typeface="Segoe UI" panose="020B0502040204020203" pitchFamily="34" charset="0"/>
              </a:rPr>
              <a:t>	 for Medicare?</a:t>
            </a:r>
          </a:p>
          <a:p>
            <a:pPr marL="914420" indent="-914420" eaLnBrk="1" hangingPunct="1"/>
            <a:endParaRPr lang="en-US" altLang="en-US" dirty="0">
              <a:latin typeface="Segoe UI" panose="020B0502040204020203" pitchFamily="34" charset="0"/>
              <a:cs typeface="Segoe UI" panose="020B0502040204020203" pitchFamily="34" charset="0"/>
            </a:endParaRPr>
          </a:p>
          <a:p>
            <a:pPr marL="914420" indent="-914420" eaLnBrk="1" hangingPunct="1"/>
            <a:endParaRPr lang="en-US" altLang="en-US" sz="2400" dirty="0">
              <a:latin typeface="Segoe UI" panose="020B0502040204020203" pitchFamily="34" charset="0"/>
              <a:cs typeface="Segoe UI" panose="020B0502040204020203" pitchFamily="34" charset="0"/>
            </a:endParaRPr>
          </a:p>
          <a:p>
            <a:pPr eaLnBrk="1" hangingPunct="1"/>
            <a:endParaRPr lang="en-US" altLang="en-US" dirty="0">
              <a:latin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16</a:t>
            </a:fld>
            <a:endParaRPr lang="en-US" dirty="0"/>
          </a:p>
        </p:txBody>
      </p:sp>
      <p:sp>
        <p:nvSpPr>
          <p:cNvPr id="6"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4"/>
          <p:cNvSpPr>
            <a:spLocks noGrp="1"/>
          </p:cNvSpPr>
          <p:nvPr>
            <p:ph type="title"/>
          </p:nvPr>
        </p:nvSpPr>
        <p:spPr>
          <a:xfrm>
            <a:off x="339727" y="4270377"/>
            <a:ext cx="8466139" cy="650875"/>
          </a:xfrm>
        </p:spPr>
        <p:txBody>
          <a:bodyPr/>
          <a:lstStyle/>
          <a:p>
            <a:pPr eaLnBrk="1" hangingPunct="1"/>
            <a:r>
              <a:rPr lang="en-US" altLang="en-US">
                <a:latin typeface="Segoe UI" panose="020B0502040204020203" pitchFamily="34" charset="0"/>
                <a:cs typeface="Segoe UI" panose="020B0502040204020203" pitchFamily="34" charset="0"/>
              </a:rPr>
              <a:t>Enrollment and enrollment periods</a:t>
            </a:r>
          </a:p>
        </p:txBody>
      </p:sp>
      <p:sp>
        <p:nvSpPr>
          <p:cNvPr id="3" name="Slide Number Placeholder 2"/>
          <p:cNvSpPr>
            <a:spLocks noGrp="1"/>
          </p:cNvSpPr>
          <p:nvPr>
            <p:ph type="sldNum" sz="quarter" idx="11"/>
          </p:nvPr>
        </p:nvSpPr>
        <p:spPr/>
        <p:txBody>
          <a:bodyPr/>
          <a:lstStyle/>
          <a:p>
            <a:pPr>
              <a:defRPr/>
            </a:pPr>
            <a:fld id="{91EAB261-394D-4D9C-9A31-C9FF847D6AC9}" type="slidenum">
              <a:rPr lang="en-US" smtClean="0"/>
              <a:pPr>
                <a:defRPr/>
              </a:pPr>
              <a:t>17</a:t>
            </a:fld>
            <a:endParaRPr lang="en-US" dirty="0"/>
          </a:p>
        </p:txBody>
      </p:sp>
      <p:sp>
        <p:nvSpPr>
          <p:cNvPr id="5"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Some people are automatically enrolled</a:t>
            </a:r>
          </a:p>
        </p:txBody>
      </p:sp>
      <p:sp>
        <p:nvSpPr>
          <p:cNvPr id="3" name="Content Placeholder 2"/>
          <p:cNvSpPr>
            <a:spLocks noGrp="1"/>
          </p:cNvSpPr>
          <p:nvPr>
            <p:ph idx="1"/>
          </p:nvPr>
        </p:nvSpPr>
        <p:spPr>
          <a:xfrm>
            <a:off x="365585" y="1340772"/>
            <a:ext cx="8420616" cy="4525963"/>
          </a:xfrm>
        </p:spPr>
        <p:txBody>
          <a:bodyPr rtlCol="0">
            <a:normAutofit lnSpcReduction="10000"/>
          </a:bodyPr>
          <a:lstStyle/>
          <a:p>
            <a:pPr marL="457210" indent="-457210" eaLnBrk="1" fontAlgn="auto" hangingPunct="1">
              <a:spcAft>
                <a:spcPts val="0"/>
              </a:spcAft>
              <a:buFont typeface="Arial"/>
              <a:buChar char="•"/>
              <a:defRPr/>
            </a:pPr>
            <a:r>
              <a:rPr lang="en-US" dirty="0">
                <a:latin typeface="Segoe UI" panose="020B0502040204020203" pitchFamily="34" charset="0"/>
                <a:ea typeface="Segoe UI" panose="020B0502040204020203" pitchFamily="34" charset="0"/>
                <a:cs typeface="Segoe UI" panose="020B0502040204020203" pitchFamily="34" charset="0"/>
              </a:rPr>
              <a:t>Automatic enrollment for people who turn 65 and receive:</a:t>
            </a:r>
          </a:p>
          <a:p>
            <a:pPr marL="1200177" lvl="1" indent="-457210" eaLnBrk="1" fontAlgn="auto" hangingPunct="1">
              <a:spcAft>
                <a:spcPts val="0"/>
              </a:spcAft>
              <a:buFont typeface="Courier New" panose="02070309020205020404" pitchFamily="49" charset="0"/>
              <a:buChar char="o"/>
              <a:defRPr/>
            </a:pPr>
            <a:r>
              <a:rPr lang="en-US" dirty="0">
                <a:latin typeface="Segoe UI" panose="020B0502040204020203" pitchFamily="34" charset="0"/>
                <a:ea typeface="Segoe UI" panose="020B0502040204020203" pitchFamily="34" charset="0"/>
                <a:cs typeface="Segoe UI" panose="020B0502040204020203" pitchFamily="34" charset="0"/>
              </a:rPr>
              <a:t>Social Security benefits and/or</a:t>
            </a:r>
          </a:p>
          <a:p>
            <a:pPr marL="1200177" lvl="1" indent="-457210" eaLnBrk="1" fontAlgn="auto" hangingPunct="1">
              <a:spcAft>
                <a:spcPts val="0"/>
              </a:spcAft>
              <a:buFont typeface="Courier New" panose="02070309020205020404" pitchFamily="49" charset="0"/>
              <a:buChar char="o"/>
              <a:defRPr/>
            </a:pPr>
            <a:r>
              <a:rPr lang="en-US" dirty="0">
                <a:latin typeface="Segoe UI" panose="020B0502040204020203" pitchFamily="34" charset="0"/>
                <a:ea typeface="Segoe UI" panose="020B0502040204020203" pitchFamily="34" charset="0"/>
                <a:cs typeface="Segoe UI" panose="020B0502040204020203" pitchFamily="34" charset="0"/>
              </a:rPr>
              <a:t>Railroad Retirement Board benefits </a:t>
            </a:r>
          </a:p>
          <a:p>
            <a:pPr marL="457210" lvl="1" indent="-457210" eaLnBrk="1" fontAlgn="auto" hangingPunct="1">
              <a:spcAft>
                <a:spcPts val="0"/>
              </a:spcAft>
              <a:defRPr/>
            </a:pPr>
            <a:r>
              <a:rPr lang="en-US" sz="2801" dirty="0">
                <a:latin typeface="Segoe UI" panose="020B0502040204020203" pitchFamily="34" charset="0"/>
                <a:ea typeface="Segoe UI" panose="020B0502040204020203" pitchFamily="34" charset="0"/>
                <a:cs typeface="Segoe UI" panose="020B0502040204020203" pitchFamily="34" charset="0"/>
              </a:rPr>
              <a:t>Automatic enrollment also occurs for people:</a:t>
            </a:r>
          </a:p>
          <a:p>
            <a:pPr marL="1198589" lvl="2" indent="-457210" eaLnBrk="1" fontAlgn="auto" hangingPunct="1">
              <a:spcAft>
                <a:spcPts val="0"/>
              </a:spcAft>
              <a:buFont typeface="Courier New" panose="02070309020205020404" pitchFamily="49" charset="0"/>
              <a:buChar char="o"/>
              <a:defRPr/>
            </a:pPr>
            <a:r>
              <a:rPr lang="en-US" sz="2400" dirty="0">
                <a:latin typeface="Segoe UI" panose="020B0502040204020203" pitchFamily="34" charset="0"/>
                <a:ea typeface="Segoe UI" panose="020B0502040204020203" pitchFamily="34" charset="0"/>
                <a:cs typeface="Segoe UI" panose="020B0502040204020203" pitchFamily="34" charset="0"/>
              </a:rPr>
              <a:t>Under age 65 who apply to SSA for SSDI disability benefits (SSDI is Social Security Disability Insurance).  Most of those with SSDI must have received it for 24 months.</a:t>
            </a:r>
          </a:p>
          <a:p>
            <a:pPr marL="457210" lvl="2" indent="-457210" eaLnBrk="1" fontAlgn="auto" hangingPunct="1">
              <a:spcAft>
                <a:spcPts val="0"/>
              </a:spcAft>
              <a:defRPr/>
            </a:pPr>
            <a:r>
              <a:rPr lang="en-US" sz="2801" dirty="0">
                <a:latin typeface="Segoe UI" panose="020B0502040204020203" pitchFamily="34" charset="0"/>
                <a:ea typeface="Segoe UI" panose="020B0502040204020203" pitchFamily="34" charset="0"/>
                <a:cs typeface="Segoe UI" panose="020B0502040204020203" pitchFamily="34" charset="0"/>
              </a:rPr>
              <a:t>Will receive an enrollment packet, including a Medicare card in the mail.</a:t>
            </a:r>
            <a:endParaRPr lang="en-US" sz="32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18</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When enrollment is NOT automatic</a:t>
            </a:r>
          </a:p>
        </p:txBody>
      </p:sp>
      <p:sp>
        <p:nvSpPr>
          <p:cNvPr id="33795" name="Content Placeholder 2"/>
          <p:cNvSpPr>
            <a:spLocks noGrp="1"/>
          </p:cNvSpPr>
          <p:nvPr>
            <p:ph idx="1"/>
          </p:nvPr>
        </p:nvSpPr>
        <p:spPr/>
        <p:txBody>
          <a:bodyPr/>
          <a:lstStyle/>
          <a:p>
            <a:pPr marL="457210" indent="-457210" eaLnBrk="1" hangingPunct="1">
              <a:buFont typeface="Arial" panose="020B0604020202020204" pitchFamily="34" charset="0"/>
              <a:buChar char="•"/>
              <a:defRPr/>
            </a:pPr>
            <a:r>
              <a:rPr lang="en-US" altLang="en-US" dirty="0">
                <a:latin typeface="Segoe UI" panose="020B0502040204020203" pitchFamily="34" charset="0"/>
                <a:cs typeface="Segoe UI" panose="020B0502040204020203" pitchFamily="34" charset="0"/>
              </a:rPr>
              <a:t>If client is </a:t>
            </a:r>
            <a:r>
              <a:rPr lang="en-US" altLang="en-US" b="1" dirty="0">
                <a:latin typeface="Segoe UI" panose="020B0502040204020203" pitchFamily="34" charset="0"/>
                <a:cs typeface="Segoe UI" panose="020B0502040204020203" pitchFamily="34" charset="0"/>
              </a:rPr>
              <a:t>not</a:t>
            </a:r>
            <a:r>
              <a:rPr lang="en-US" altLang="en-US" dirty="0">
                <a:latin typeface="Segoe UI" panose="020B0502040204020203" pitchFamily="34" charset="0"/>
                <a:cs typeface="Segoe UI" panose="020B0502040204020203" pitchFamily="34" charset="0"/>
              </a:rPr>
              <a:t> receiving Social Security Administration (SSA) retirement income</a:t>
            </a:r>
          </a:p>
          <a:p>
            <a:pPr eaLnBrk="1" hangingPunct="1">
              <a:defRPr/>
            </a:pPr>
            <a:endParaRPr lang="en-US" altLang="en-US" sz="900" dirty="0">
              <a:latin typeface="Segoe UI" panose="020B0502040204020203" pitchFamily="34" charset="0"/>
              <a:cs typeface="Segoe UI" panose="020B0502040204020203" pitchFamily="34" charset="0"/>
            </a:endParaRPr>
          </a:p>
          <a:p>
            <a:pPr marL="1200177" lvl="1" indent="-457210" eaLnBrk="1" hangingPunct="1">
              <a:buFont typeface="Courier New" panose="02070309020205020404" pitchFamily="49" charset="0"/>
              <a:buChar char="o"/>
              <a:defRPr/>
            </a:pPr>
            <a:r>
              <a:rPr lang="en-US" altLang="en-US" sz="2600" dirty="0">
                <a:latin typeface="Segoe UI" panose="020B0502040204020203" pitchFamily="34" charset="0"/>
                <a:cs typeface="Segoe UI" panose="020B0502040204020203" pitchFamily="34" charset="0"/>
              </a:rPr>
              <a:t>They will need to enroll with Social Security:</a:t>
            </a:r>
          </a:p>
          <a:p>
            <a:pPr marL="1600235" lvl="2" indent="-457210" eaLnBrk="1" hangingPunct="1">
              <a:buFont typeface="Wingdings" panose="05000000000000000000" pitchFamily="2" charset="2"/>
              <a:buChar char="§"/>
              <a:defRPr/>
            </a:pPr>
            <a:r>
              <a:rPr lang="en-US" altLang="en-US" sz="2400" dirty="0">
                <a:latin typeface="Segoe UI" panose="020B0502040204020203" pitchFamily="34" charset="0"/>
                <a:cs typeface="Segoe UI" panose="020B0502040204020203" pitchFamily="34" charset="0"/>
              </a:rPr>
              <a:t>Online at </a:t>
            </a:r>
            <a:r>
              <a:rPr lang="en-US" altLang="en-US" sz="2400" dirty="0">
                <a:latin typeface="Segoe UI" panose="020B0502040204020203" pitchFamily="34" charset="0"/>
                <a:cs typeface="Segoe UI" panose="020B0502040204020203" pitchFamily="34" charset="0"/>
                <a:hlinkClick r:id="rId3"/>
              </a:rPr>
              <a:t>www.ssa.gov</a:t>
            </a:r>
            <a:r>
              <a:rPr lang="en-US" altLang="en-US" sz="2400" dirty="0">
                <a:latin typeface="Segoe UI" panose="020B0502040204020203" pitchFamily="34" charset="0"/>
                <a:cs typeface="Segoe UI" panose="020B0502040204020203" pitchFamily="34" charset="0"/>
              </a:rPr>
              <a:t> </a:t>
            </a:r>
          </a:p>
          <a:p>
            <a:pPr marL="1600235" lvl="2" indent="-457210" eaLnBrk="1" hangingPunct="1">
              <a:buFont typeface="Wingdings" panose="05000000000000000000" pitchFamily="2" charset="2"/>
              <a:buChar char="§"/>
              <a:defRPr/>
            </a:pPr>
            <a:r>
              <a:rPr lang="en-US" altLang="en-US" sz="2400" dirty="0">
                <a:latin typeface="Segoe UI" panose="020B0502040204020203" pitchFamily="34" charset="0"/>
                <a:cs typeface="Segoe UI" panose="020B0502040204020203" pitchFamily="34" charset="0"/>
              </a:rPr>
              <a:t>Call 1-800-772-1213</a:t>
            </a:r>
          </a:p>
          <a:p>
            <a:pPr marL="1600235" lvl="2" indent="-457210" eaLnBrk="1" hangingPunct="1">
              <a:buFont typeface="Wingdings" panose="05000000000000000000" pitchFamily="2" charset="2"/>
              <a:buChar char="§"/>
              <a:defRPr/>
            </a:pPr>
            <a:r>
              <a:rPr lang="en-US" altLang="en-US" sz="2400" dirty="0">
                <a:latin typeface="Segoe UI" panose="020B0502040204020203" pitchFamily="34" charset="0"/>
                <a:cs typeface="Segoe UI" panose="020B0502040204020203" pitchFamily="34" charset="0"/>
              </a:rPr>
              <a:t>Field Office Address locator: </a:t>
            </a:r>
            <a:r>
              <a:rPr lang="en-US" altLang="en-US" sz="2400" dirty="0">
                <a:latin typeface="Segoe UI" panose="020B0502040204020203" pitchFamily="34" charset="0"/>
                <a:cs typeface="Segoe UI" panose="020B0502040204020203" pitchFamily="34" charset="0"/>
                <a:hlinkClick r:id="rId4"/>
              </a:rPr>
              <a:t>https://www.ssa.gov/locator/</a:t>
            </a:r>
            <a:r>
              <a:rPr lang="en-US" altLang="en-US" sz="2400" dirty="0">
                <a:latin typeface="Segoe UI" panose="020B0502040204020203" pitchFamily="34" charset="0"/>
                <a:cs typeface="Segoe UI" panose="020B0502040204020203" pitchFamily="34" charset="0"/>
              </a:rPr>
              <a:t> </a:t>
            </a:r>
          </a:p>
          <a:p>
            <a:pPr lvl="2" indent="0" eaLnBrk="1" hangingPunct="1">
              <a:buNone/>
              <a:defRPr/>
            </a:pPr>
            <a:endParaRPr lang="en-US" altLang="en-US" sz="900" dirty="0">
              <a:latin typeface="Segoe UI" panose="020B0502040204020203" pitchFamily="34" charset="0"/>
              <a:cs typeface="Segoe UI" panose="020B0502040204020203" pitchFamily="34" charset="0"/>
            </a:endParaRPr>
          </a:p>
          <a:p>
            <a:pPr marL="461972" lvl="2" indent="-461972" eaLnBrk="1" hangingPunct="1">
              <a:defRPr/>
            </a:pPr>
            <a:r>
              <a:rPr lang="en-US" altLang="en-US" sz="2801" dirty="0">
                <a:latin typeface="Segoe UI" panose="020B0502040204020203" pitchFamily="34" charset="0"/>
                <a:cs typeface="Segoe UI" panose="020B0502040204020203" pitchFamily="34" charset="0"/>
              </a:rPr>
              <a:t>If a client has questions about enrollment, have them contact Social Security at </a:t>
            </a:r>
            <a:r>
              <a:rPr lang="en-US" altLang="en-US" sz="2801" dirty="0">
                <a:latin typeface="Segoe UI" panose="020B0502040204020203" pitchFamily="34" charset="0"/>
                <a:cs typeface="Segoe UI" panose="020B0502040204020203" pitchFamily="34" charset="0"/>
                <a:hlinkClick r:id="rId5"/>
              </a:rPr>
              <a:t>www.ssa.gov</a:t>
            </a:r>
            <a:r>
              <a:rPr lang="en-US" altLang="en-US" sz="2801" dirty="0">
                <a:latin typeface="Segoe UI" panose="020B0502040204020203" pitchFamily="34" charset="0"/>
                <a:cs typeface="Segoe UI" panose="020B0502040204020203" pitchFamily="34" charset="0"/>
              </a:rPr>
              <a:t>.</a:t>
            </a:r>
          </a:p>
        </p:txBody>
      </p:sp>
      <p:sp>
        <p:nvSpPr>
          <p:cNvPr id="68614" name="Date Placeholder 2"/>
          <p:cNvSpPr txBox="1">
            <a:spLocks/>
          </p:cNvSpPr>
          <p:nvPr/>
        </p:nvSpPr>
        <p:spPr bwMode="auto">
          <a:xfrm>
            <a:off x="5757864" y="5837237"/>
            <a:ext cx="3048000" cy="47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Wingdings" panose="05000000000000000000" pitchFamily="2" charset="2"/>
              <a:defRPr sz="2800">
                <a:solidFill>
                  <a:schemeClr val="tx1"/>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chemeClr val="tx1"/>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9pPr>
          </a:lstStyle>
          <a:p>
            <a:pPr algn="r" eaLnBrk="1" hangingPunct="1">
              <a:spcBef>
                <a:spcPct val="0"/>
              </a:spcBef>
              <a:buFontTx/>
              <a:buNone/>
            </a:pPr>
            <a:endParaRPr lang="en-US" altLang="en-US" sz="1400" b="1" dirty="0"/>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19</a:t>
            </a:fld>
            <a:endParaRPr lang="en-US" dirty="0"/>
          </a:p>
        </p:txBody>
      </p:sp>
      <p:sp>
        <p:nvSpPr>
          <p:cNvPr id="2" name="Footer Placeholder 1">
            <a:extLst>
              <a:ext uri="{FF2B5EF4-FFF2-40B4-BE49-F238E27FC236}">
                <a16:creationId xmlns:a16="http://schemas.microsoft.com/office/drawing/2014/main" id="{29572542-299A-5362-DE34-566F03EF70B5}"/>
              </a:ext>
            </a:extLst>
          </p:cNvPr>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60363" y="81474"/>
            <a:ext cx="8445500" cy="970578"/>
          </a:xfrm>
        </p:spPr>
        <p:txBody>
          <a:bodyPr/>
          <a:lstStyle/>
          <a:p>
            <a:r>
              <a:rPr lang="en-US" altLang="en-US" sz="3000" dirty="0">
                <a:latin typeface="Segoe UI" panose="020B0502040204020203" pitchFamily="34" charset="0"/>
                <a:cs typeface="Segoe UI" panose="020B0502040204020203" pitchFamily="34" charset="0"/>
              </a:rPr>
              <a:t>Welcome to the Statewide Health Insurance Benefits Advisors (SHIBA) basic training!</a:t>
            </a: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2</a:t>
            </a:fld>
            <a:endParaRPr lang="en-US" dirty="0"/>
          </a:p>
        </p:txBody>
      </p:sp>
      <p:sp>
        <p:nvSpPr>
          <p:cNvPr id="2" name="Rectangle 1"/>
          <p:cNvSpPr/>
          <p:nvPr/>
        </p:nvSpPr>
        <p:spPr>
          <a:xfrm>
            <a:off x="360364" y="1263290"/>
            <a:ext cx="8301723" cy="4524315"/>
          </a:xfrm>
          <a:prstGeom prst="rect">
            <a:avLst/>
          </a:prstGeom>
        </p:spPr>
        <p:txBody>
          <a:bodyPr wrap="square">
            <a:spAutoFit/>
          </a:bodyPr>
          <a:lstStyle/>
          <a:p>
            <a:pPr eaLnBrk="1" hangingPunct="1"/>
            <a:r>
              <a:rPr lang="en-US" altLang="en-US" sz="2400" dirty="0">
                <a:latin typeface="Segoe UI" panose="020B0502040204020203" pitchFamily="34" charset="0"/>
                <a:cs typeface="Segoe UI" panose="020B0502040204020203" pitchFamily="34" charset="0"/>
              </a:rPr>
              <a:t>As a part of introductions, please share what </a:t>
            </a:r>
            <a:br>
              <a:rPr lang="en-US" altLang="en-US" sz="2400" dirty="0">
                <a:latin typeface="Segoe UI" panose="020B0502040204020203" pitchFamily="34" charset="0"/>
                <a:cs typeface="Segoe UI" panose="020B0502040204020203" pitchFamily="34" charset="0"/>
              </a:rPr>
            </a:br>
            <a:r>
              <a:rPr lang="en-US" altLang="en-US" sz="2400" dirty="0">
                <a:latin typeface="Segoe UI" panose="020B0502040204020203" pitchFamily="34" charset="0"/>
                <a:cs typeface="Segoe UI" panose="020B0502040204020203" pitchFamily="34" charset="0"/>
              </a:rPr>
              <a:t>you would like to learn during this training.</a:t>
            </a:r>
          </a:p>
          <a:p>
            <a:pPr eaLnBrk="1" hangingPunct="1"/>
            <a:endParaRPr lang="en-US" altLang="en-US" sz="2400" dirty="0">
              <a:latin typeface="Segoe UI" panose="020B0502040204020203" pitchFamily="34" charset="0"/>
              <a:cs typeface="Segoe UI" panose="020B0502040204020203" pitchFamily="34" charset="0"/>
            </a:endParaRPr>
          </a:p>
          <a:p>
            <a:pPr eaLnBrk="1" hangingPunct="1"/>
            <a:r>
              <a:rPr lang="en-US" altLang="en-US" sz="2400" dirty="0">
                <a:latin typeface="Segoe UI" panose="020B0502040204020203" pitchFamily="34" charset="0"/>
                <a:cs typeface="Segoe UI" panose="020B0502040204020203" pitchFamily="34" charset="0"/>
              </a:rPr>
              <a:t>What questions would you like to have answered?</a:t>
            </a:r>
          </a:p>
          <a:p>
            <a:pPr eaLnBrk="1" hangingPunct="1"/>
            <a:endParaRPr lang="en-US" altLang="en-US" sz="2400" dirty="0">
              <a:latin typeface="Segoe UI" panose="020B0502040204020203" pitchFamily="34" charset="0"/>
              <a:cs typeface="Segoe UI" panose="020B0502040204020203" pitchFamily="34" charset="0"/>
            </a:endParaRPr>
          </a:p>
          <a:p>
            <a:pPr eaLnBrk="1" hangingPunct="1"/>
            <a:r>
              <a:rPr lang="en-US" altLang="en-US" sz="2400" b="1" i="1" dirty="0">
                <a:latin typeface="Segoe UI" panose="020B0502040204020203" pitchFamily="34" charset="0"/>
                <a:cs typeface="Segoe UI" panose="020B0502040204020203" pitchFamily="34" charset="0"/>
              </a:rPr>
              <a:t>A few notes: </a:t>
            </a:r>
          </a:p>
          <a:p>
            <a:pPr marL="342907" indent="-342907" eaLnBrk="1" hangingPunct="1">
              <a:buFont typeface="Arial" panose="020B0604020202020204" pitchFamily="34" charset="0"/>
              <a:buChar char="•"/>
            </a:pPr>
            <a:r>
              <a:rPr lang="en-US" altLang="en-US" sz="2400" dirty="0">
                <a:latin typeface="Segoe UI" panose="020B0502040204020203" pitchFamily="34" charset="0"/>
                <a:cs typeface="Segoe UI" panose="020B0502040204020203" pitchFamily="34" charset="0"/>
              </a:rPr>
              <a:t>Your trainer may adjust the following slides depending on your level of experience and/or if this is a one- or two-day training.</a:t>
            </a:r>
            <a:r>
              <a:rPr lang="en-US" altLang="en-US" sz="2400" dirty="0">
                <a:solidFill>
                  <a:srgbClr val="FF0000"/>
                </a:solidFill>
                <a:latin typeface="Segoe UI" panose="020B0502040204020203" pitchFamily="34" charset="0"/>
                <a:cs typeface="Segoe UI" panose="020B0502040204020203" pitchFamily="34" charset="0"/>
              </a:rPr>
              <a:t> </a:t>
            </a:r>
          </a:p>
          <a:p>
            <a:pPr marL="342907" indent="-342907" eaLnBrk="1" hangingPunct="1">
              <a:buFont typeface="Arial" panose="020B0604020202020204" pitchFamily="34" charset="0"/>
              <a:buChar char="•"/>
            </a:pPr>
            <a:r>
              <a:rPr lang="en-US" altLang="en-US" sz="2400" dirty="0">
                <a:latin typeface="Segoe UI" panose="020B0502040204020203" pitchFamily="34" charset="0"/>
                <a:cs typeface="Segoe UI" panose="020B0502040204020203" pitchFamily="34" charset="0"/>
              </a:rPr>
              <a:t>The electronic version of this training includes notes for many slides and is posted on My SHIBA.  Ask your trainer for more information.</a:t>
            </a:r>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732716" y="1155004"/>
            <a:ext cx="1929371" cy="998112"/>
          </a:xfrm>
          <a:prstGeom prst="rect">
            <a:avLst/>
          </a:prstGeom>
        </p:spPr>
      </p:pic>
      <p:sp>
        <p:nvSpPr>
          <p:cNvPr id="4" name="Footer Placeholder 3">
            <a:extLst>
              <a:ext uri="{FF2B5EF4-FFF2-40B4-BE49-F238E27FC236}">
                <a16:creationId xmlns:a16="http://schemas.microsoft.com/office/drawing/2014/main" id="{13A29D0E-B111-40B2-E235-65FA16139EE0}"/>
              </a:ext>
            </a:extLst>
          </p:cNvPr>
          <p:cNvSpPr>
            <a:spLocks noGrp="1"/>
          </p:cNvSpPr>
          <p:nvPr>
            <p:ph type="ftr" sz="quarter" idx="10"/>
          </p:nvPr>
        </p:nvSpPr>
        <p:spPr/>
        <p:txBody>
          <a:bodyPr/>
          <a:lstStyle/>
          <a:p>
            <a:pPr>
              <a:defRPr/>
            </a:pPr>
            <a:r>
              <a:rPr lang="en-US" dirty="0"/>
              <a:t>Statewide Health Insurance Benefits Advisors Basic Training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eaLnBrk="1" hangingPunct="1"/>
            <a:r>
              <a:rPr lang="en-US" altLang="en-US">
                <a:latin typeface="Segoe UI" panose="020B0502040204020203" pitchFamily="34" charset="0"/>
                <a:cs typeface="Segoe UI" panose="020B0502040204020203" pitchFamily="34" charset="0"/>
              </a:rPr>
              <a:t>Three main Medicare enrollment periods</a:t>
            </a:r>
          </a:p>
        </p:txBody>
      </p:sp>
      <p:sp>
        <p:nvSpPr>
          <p:cNvPr id="28675" name="Content Placeholder 2"/>
          <p:cNvSpPr>
            <a:spLocks noGrp="1"/>
          </p:cNvSpPr>
          <p:nvPr>
            <p:ph idx="1"/>
          </p:nvPr>
        </p:nvSpPr>
        <p:spPr>
          <a:xfrm>
            <a:off x="405277" y="1301773"/>
            <a:ext cx="8262939" cy="4525963"/>
          </a:xfrm>
        </p:spPr>
        <p:txBody>
          <a:bodyPr/>
          <a:lstStyle/>
          <a:p>
            <a:pPr marL="514362" indent="-514362" eaLnBrk="1" hangingPunct="1">
              <a:buFont typeface="News Gothic MT"/>
              <a:buAutoNum type="arabicPeriod"/>
              <a:defRPr/>
            </a:pPr>
            <a:r>
              <a:rPr lang="en-US" altLang="en-US" dirty="0">
                <a:latin typeface="Segoe UI" panose="020B0502040204020203" pitchFamily="34" charset="0"/>
                <a:cs typeface="Segoe UI" panose="020B0502040204020203" pitchFamily="34" charset="0"/>
              </a:rPr>
              <a:t>Initial Enrollment Period (IEP)</a:t>
            </a:r>
          </a:p>
          <a:p>
            <a:pPr marL="514362" indent="-514362" eaLnBrk="1" hangingPunct="1">
              <a:buFont typeface="News Gothic MT"/>
              <a:buAutoNum type="arabicPeriod"/>
              <a:defRPr/>
            </a:pPr>
            <a:r>
              <a:rPr lang="en-US" altLang="en-US" dirty="0">
                <a:latin typeface="Segoe UI" panose="020B0502040204020203" pitchFamily="34" charset="0"/>
                <a:cs typeface="Segoe UI" panose="020B0502040204020203" pitchFamily="34" charset="0"/>
              </a:rPr>
              <a:t>Special Enrollment Period (SEP)</a:t>
            </a:r>
          </a:p>
          <a:p>
            <a:pPr marL="514362" indent="-514362" eaLnBrk="1" hangingPunct="1">
              <a:buFont typeface="News Gothic MT"/>
              <a:buAutoNum type="arabicPeriod"/>
              <a:defRPr/>
            </a:pPr>
            <a:r>
              <a:rPr lang="en-US" altLang="en-US" dirty="0">
                <a:latin typeface="Segoe UI" panose="020B0502040204020203" pitchFamily="34" charset="0"/>
                <a:cs typeface="Segoe UI" panose="020B0502040204020203" pitchFamily="34" charset="0"/>
              </a:rPr>
              <a:t>General Enrollment Period (GEP)</a:t>
            </a:r>
          </a:p>
          <a:p>
            <a:pPr eaLnBrk="1" hangingPunct="1">
              <a:defRPr/>
            </a:pPr>
            <a:endParaRPr lang="en-US" altLang="en-US" dirty="0">
              <a:latin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20</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Initial Enrollment Period </a:t>
            </a:r>
            <a:r>
              <a:rPr lang="en-US" altLang="en-US" i="1" dirty="0">
                <a:latin typeface="Segoe UI" panose="020B0502040204020203" pitchFamily="34" charset="0"/>
                <a:cs typeface="Segoe UI" panose="020B0502040204020203" pitchFamily="34" charset="0"/>
              </a:rPr>
              <a:t>(continued)</a:t>
            </a:r>
            <a:endParaRPr lang="en-US" altLang="en-US" dirty="0">
              <a:latin typeface="Segoe UI" panose="020B0502040204020203" pitchFamily="34" charset="0"/>
              <a:cs typeface="Segoe UI" panose="020B0502040204020203" pitchFamily="34" charset="0"/>
            </a:endParaRPr>
          </a:p>
        </p:txBody>
      </p:sp>
      <p:cxnSp>
        <p:nvCxnSpPr>
          <p:cNvPr id="24" name="Straight Connector 23"/>
          <p:cNvCxnSpPr/>
          <p:nvPr/>
        </p:nvCxnSpPr>
        <p:spPr>
          <a:xfrm>
            <a:off x="447675" y="3709988"/>
            <a:ext cx="82296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21</a:t>
            </a:fld>
            <a:endParaRPr lang="en-US" dirty="0"/>
          </a:p>
        </p:txBody>
      </p:sp>
      <p:sp>
        <p:nvSpPr>
          <p:cNvPr id="35"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pic>
        <p:nvPicPr>
          <p:cNvPr id="5" name="Picture 4">
            <a:extLst>
              <a:ext uri="{FF2B5EF4-FFF2-40B4-BE49-F238E27FC236}">
                <a16:creationId xmlns:a16="http://schemas.microsoft.com/office/drawing/2014/main" id="{A9E0C538-6053-8263-6A91-A7BB0E5F0444}"/>
              </a:ext>
            </a:extLst>
          </p:cNvPr>
          <p:cNvPicPr>
            <a:picLocks noChangeAspect="1"/>
          </p:cNvPicPr>
          <p:nvPr/>
        </p:nvPicPr>
        <p:blipFill>
          <a:blip r:embed="rId3"/>
          <a:stretch>
            <a:fillRect/>
          </a:stretch>
        </p:blipFill>
        <p:spPr>
          <a:xfrm>
            <a:off x="447676" y="1282251"/>
            <a:ext cx="8040756" cy="418528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Initial Enrollment Period</a:t>
            </a:r>
          </a:p>
        </p:txBody>
      </p:sp>
      <p:sp>
        <p:nvSpPr>
          <p:cNvPr id="31747" name="Content Placeholder 2"/>
          <p:cNvSpPr>
            <a:spLocks noGrp="1"/>
          </p:cNvSpPr>
          <p:nvPr>
            <p:ph idx="1"/>
          </p:nvPr>
        </p:nvSpPr>
        <p:spPr>
          <a:xfrm>
            <a:off x="370197" y="1311278"/>
            <a:ext cx="8445500" cy="4525963"/>
          </a:xfrm>
        </p:spPr>
        <p:txBody>
          <a:bodyPr/>
          <a:lstStyle/>
          <a:p>
            <a:pPr eaLnBrk="1" hangingPunct="1">
              <a:defRPr/>
            </a:pPr>
            <a:r>
              <a:rPr lang="en-US" altLang="en-US" dirty="0">
                <a:latin typeface="Segoe UI" panose="020B0502040204020203" pitchFamily="34" charset="0"/>
                <a:cs typeface="Segoe UI" panose="020B0502040204020203" pitchFamily="34" charset="0"/>
              </a:rPr>
              <a:t>When the client is first eligible to sign up for Medicare, the IEP is the 7-month window they have to sign up. </a:t>
            </a:r>
          </a:p>
          <a:p>
            <a:pPr marL="631839" indent="-457210" eaLnBrk="1" hangingPunct="1">
              <a:buFont typeface="Arial" panose="020B0604020202020204" pitchFamily="34" charset="0"/>
              <a:buChar char="•"/>
              <a:defRPr/>
            </a:pPr>
            <a:r>
              <a:rPr lang="en-US" altLang="en-US" dirty="0">
                <a:latin typeface="Segoe UI" panose="020B0502040204020203" pitchFamily="34" charset="0"/>
                <a:cs typeface="Segoe UI" panose="020B0502040204020203" pitchFamily="34" charset="0"/>
              </a:rPr>
              <a:t>Starts 3 months before client’s 65</a:t>
            </a:r>
            <a:r>
              <a:rPr lang="en-US" altLang="en-US" baseline="30000" dirty="0">
                <a:latin typeface="Segoe UI" panose="020B0502040204020203" pitchFamily="34" charset="0"/>
                <a:cs typeface="Segoe UI" panose="020B0502040204020203" pitchFamily="34" charset="0"/>
              </a:rPr>
              <a:t>th</a:t>
            </a:r>
            <a:r>
              <a:rPr lang="en-US" altLang="en-US" dirty="0">
                <a:latin typeface="Segoe UI" panose="020B0502040204020203" pitchFamily="34" charset="0"/>
                <a:cs typeface="Segoe UI" panose="020B0502040204020203" pitchFamily="34" charset="0"/>
              </a:rPr>
              <a:t> birthday</a:t>
            </a:r>
          </a:p>
          <a:p>
            <a:pPr marL="631839" indent="-457210" eaLnBrk="1" hangingPunct="1">
              <a:buFont typeface="Arial" panose="020B0604020202020204" pitchFamily="34" charset="0"/>
              <a:buChar char="•"/>
              <a:defRPr/>
            </a:pPr>
            <a:r>
              <a:rPr lang="en-US" altLang="en-US" dirty="0">
                <a:latin typeface="Segoe UI" panose="020B0502040204020203" pitchFamily="34" charset="0"/>
                <a:cs typeface="Segoe UI" panose="020B0502040204020203" pitchFamily="34" charset="0"/>
              </a:rPr>
              <a:t>Includes the client’s birthday month</a:t>
            </a:r>
          </a:p>
          <a:p>
            <a:pPr marL="631839" indent="-457210" eaLnBrk="1" hangingPunct="1">
              <a:buFont typeface="Arial" panose="020B0604020202020204" pitchFamily="34" charset="0"/>
              <a:buChar char="•"/>
              <a:defRPr/>
            </a:pPr>
            <a:r>
              <a:rPr lang="en-US" altLang="en-US" dirty="0">
                <a:latin typeface="Segoe UI" panose="020B0502040204020203" pitchFamily="34" charset="0"/>
                <a:cs typeface="Segoe UI" panose="020B0502040204020203" pitchFamily="34" charset="0"/>
              </a:rPr>
              <a:t>Ends 3 months after client turns 65</a:t>
            </a:r>
          </a:p>
          <a:p>
            <a:pPr marL="631839" indent="-457210" eaLnBrk="1" hangingPunct="1">
              <a:buFont typeface="Arial" panose="020B0604020202020204" pitchFamily="34" charset="0"/>
              <a:buChar char="•"/>
              <a:defRPr/>
            </a:pPr>
            <a:endParaRPr lang="en-US" altLang="en-US" dirty="0">
              <a:latin typeface="Segoe UI" panose="020B0502040204020203" pitchFamily="34" charset="0"/>
              <a:cs typeface="Segoe UI" panose="020B0502040204020203" pitchFamily="34" charset="0"/>
            </a:endParaRPr>
          </a:p>
          <a:p>
            <a:pPr marL="174629" algn="r" eaLnBrk="1" hangingPunct="1">
              <a:defRPr/>
            </a:pPr>
            <a:endParaRPr lang="en-US" altLang="en-US" i="1" dirty="0">
              <a:latin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22</a:t>
            </a:fld>
            <a:endParaRPr lang="en-US" dirty="0"/>
          </a:p>
        </p:txBody>
      </p:sp>
      <p:sp>
        <p:nvSpPr>
          <p:cNvPr id="6"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
        <p:nvSpPr>
          <p:cNvPr id="7" name="TextBox 6">
            <a:extLst>
              <a:ext uri="{FF2B5EF4-FFF2-40B4-BE49-F238E27FC236}">
                <a16:creationId xmlns:a16="http://schemas.microsoft.com/office/drawing/2014/main" id="{3D3F9CC8-38AF-4EA1-B2D2-85F5EE83B8F5}"/>
              </a:ext>
            </a:extLst>
          </p:cNvPr>
          <p:cNvSpPr txBox="1"/>
          <p:nvPr/>
        </p:nvSpPr>
        <p:spPr>
          <a:xfrm>
            <a:off x="5415392" y="5899357"/>
            <a:ext cx="3390473" cy="369332"/>
          </a:xfrm>
          <a:prstGeom prst="rect">
            <a:avLst/>
          </a:prstGeom>
          <a:noFill/>
        </p:spPr>
        <p:txBody>
          <a:bodyPr wrap="square" rtlCol="0">
            <a:spAutoFit/>
          </a:bodyPr>
          <a:lstStyle/>
          <a:p>
            <a:pPr algn="r"/>
            <a:r>
              <a:rPr lang="en-US" dirty="0">
                <a:latin typeface="Segoe UI" panose="020B0502040204020203" pitchFamily="34" charset="0"/>
                <a:cs typeface="Segoe UI" panose="020B0502040204020203" pitchFamily="34" charset="0"/>
              </a:rPr>
              <a:t>Continued on next slide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Examples of Initial Enrollment Period</a:t>
            </a:r>
          </a:p>
        </p:txBody>
      </p:sp>
      <p:pic>
        <p:nvPicPr>
          <p:cNvPr id="76805" name="Picture 4"/>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43477" y="1408782"/>
            <a:ext cx="1139825"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Picture 6"/>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443477" y="3421731"/>
            <a:ext cx="1139825"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7" name="TextBox 9"/>
          <p:cNvSpPr txBox="1">
            <a:spLocks noChangeArrowheads="1"/>
          </p:cNvSpPr>
          <p:nvPr/>
        </p:nvSpPr>
        <p:spPr bwMode="auto">
          <a:xfrm>
            <a:off x="1583300" y="1408783"/>
            <a:ext cx="6934200" cy="3709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defRPr sz="2800">
                <a:solidFill>
                  <a:schemeClr val="tx1"/>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chemeClr val="tx1"/>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9pPr>
          </a:lstStyle>
          <a:p>
            <a:pPr>
              <a:spcBef>
                <a:spcPct val="0"/>
              </a:spcBef>
              <a:buFontTx/>
              <a:buNone/>
            </a:pPr>
            <a:r>
              <a:rPr lang="en-US" altLang="en-US" sz="2801" dirty="0"/>
              <a:t>George will turn 65 in May. He enrolled in Medicare in February, and it will start on May 1. </a:t>
            </a:r>
          </a:p>
          <a:p>
            <a:pPr>
              <a:spcBef>
                <a:spcPct val="0"/>
              </a:spcBef>
              <a:buFontTx/>
              <a:buNone/>
            </a:pPr>
            <a:endParaRPr lang="en-US" altLang="en-US" sz="2801" dirty="0"/>
          </a:p>
          <a:p>
            <a:pPr>
              <a:spcBef>
                <a:spcPct val="0"/>
              </a:spcBef>
              <a:buFontTx/>
              <a:buNone/>
            </a:pPr>
            <a:endParaRPr lang="en-US" altLang="en-US" sz="1100" dirty="0"/>
          </a:p>
          <a:p>
            <a:pPr>
              <a:spcBef>
                <a:spcPct val="0"/>
              </a:spcBef>
              <a:buFontTx/>
              <a:buNone/>
            </a:pPr>
            <a:r>
              <a:rPr lang="en-US" altLang="en-US" sz="2801" dirty="0"/>
              <a:t>Sally turned 65 in May as well, but she did not enroll in Medicare until August. Sally faces no penalty, and her Medicare will start September 1. </a:t>
            </a: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23</a:t>
            </a:fld>
            <a:endParaRPr lang="en-US" dirty="0"/>
          </a:p>
        </p:txBody>
      </p:sp>
      <p:sp>
        <p:nvSpPr>
          <p:cNvPr id="8"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Special Enrollment Period</a:t>
            </a:r>
          </a:p>
        </p:txBody>
      </p:sp>
      <p:sp>
        <p:nvSpPr>
          <p:cNvPr id="3" name="Content Placeholder 2"/>
          <p:cNvSpPr>
            <a:spLocks noGrp="1"/>
          </p:cNvSpPr>
          <p:nvPr>
            <p:ph idx="1"/>
          </p:nvPr>
        </p:nvSpPr>
        <p:spPr/>
        <p:txBody>
          <a:bodyPr rtlCol="0">
            <a:normAutofit fontScale="92500"/>
          </a:bodyPr>
          <a:lstStyle/>
          <a:p>
            <a:pPr marL="457210" indent="-457210" eaLnBrk="1" fontAlgn="auto" hangingPunct="1">
              <a:spcAft>
                <a:spcPts val="0"/>
              </a:spcAft>
              <a:buFont typeface="Arial"/>
              <a:buChar char="•"/>
              <a:defRPr/>
            </a:pPr>
            <a:r>
              <a:rPr lang="en-US" dirty="0">
                <a:latin typeface="Segoe UI" panose="020B0502040204020203" pitchFamily="34" charset="0"/>
                <a:ea typeface="Segoe UI" panose="020B0502040204020203" pitchFamily="34" charset="0"/>
                <a:cs typeface="Segoe UI" panose="020B0502040204020203" pitchFamily="34" charset="0"/>
              </a:rPr>
              <a:t>Special Enrollment Period (lasts 8 months)</a:t>
            </a:r>
          </a:p>
          <a:p>
            <a:pPr marL="457210" indent="-457210" eaLnBrk="1" fontAlgn="auto" hangingPunct="1">
              <a:spcAft>
                <a:spcPts val="0"/>
              </a:spcAft>
              <a:buFont typeface="Arial"/>
              <a:buChar char="•"/>
              <a:defRPr/>
            </a:pPr>
            <a:r>
              <a:rPr lang="en-US" dirty="0">
                <a:latin typeface="Segoe UI" panose="020B0502040204020203" pitchFamily="34" charset="0"/>
                <a:ea typeface="Segoe UI" panose="020B0502040204020203" pitchFamily="34" charset="0"/>
                <a:cs typeface="Segoe UI" panose="020B0502040204020203" pitchFamily="34" charset="0"/>
              </a:rPr>
              <a:t>Occurs </a:t>
            </a:r>
            <a:r>
              <a:rPr lang="en-US" b="1" u="sng" dirty="0">
                <a:latin typeface="Segoe UI" panose="020B0502040204020203" pitchFamily="34" charset="0"/>
                <a:ea typeface="Segoe UI" panose="020B0502040204020203" pitchFamily="34" charset="0"/>
                <a:cs typeface="Segoe UI" panose="020B0502040204020203" pitchFamily="34" charset="0"/>
              </a:rPr>
              <a:t>after</a:t>
            </a:r>
            <a:r>
              <a:rPr lang="en-US" dirty="0">
                <a:latin typeface="Segoe UI" panose="020B0502040204020203" pitchFamily="34" charset="0"/>
                <a:ea typeface="Segoe UI" panose="020B0502040204020203" pitchFamily="34" charset="0"/>
                <a:cs typeface="Segoe UI" panose="020B0502040204020203" pitchFamily="34" charset="0"/>
              </a:rPr>
              <a:t> the Initial Enrollment Period (IEP) ends.</a:t>
            </a:r>
          </a:p>
          <a:p>
            <a:pPr marL="457210" indent="-457210" eaLnBrk="1" fontAlgn="auto" hangingPunct="1">
              <a:spcAft>
                <a:spcPts val="0"/>
              </a:spcAft>
              <a:buFont typeface="Arial"/>
              <a:buChar char="•"/>
              <a:defRPr/>
            </a:pPr>
            <a:r>
              <a:rPr lang="en-US" dirty="0">
                <a:latin typeface="Segoe UI" panose="020B0502040204020203" pitchFamily="34" charset="0"/>
                <a:ea typeface="Segoe UI" panose="020B0502040204020203" pitchFamily="34" charset="0"/>
                <a:cs typeface="Segoe UI" panose="020B0502040204020203" pitchFamily="34" charset="0"/>
              </a:rPr>
              <a:t>For people covered by a group health insurance plan based upon </a:t>
            </a:r>
            <a:r>
              <a:rPr lang="en-US" b="1" u="sng" dirty="0">
                <a:latin typeface="Segoe UI" panose="020B0502040204020203" pitchFamily="34" charset="0"/>
                <a:ea typeface="Segoe UI" panose="020B0502040204020203" pitchFamily="34" charset="0"/>
                <a:cs typeface="Segoe UI" panose="020B0502040204020203" pitchFamily="34" charset="0"/>
              </a:rPr>
              <a:t>current</a:t>
            </a:r>
            <a:r>
              <a:rPr lang="en-US" dirty="0">
                <a:latin typeface="Segoe UI" panose="020B0502040204020203" pitchFamily="34" charset="0"/>
                <a:ea typeface="Segoe UI" panose="020B0502040204020203" pitchFamily="34" charset="0"/>
                <a:cs typeface="Segoe UI" panose="020B0502040204020203" pitchFamily="34" charset="0"/>
              </a:rPr>
              <a:t> employment. </a:t>
            </a:r>
          </a:p>
          <a:p>
            <a:pPr marL="1200177" lvl="1" indent="-457210" eaLnBrk="1" fontAlgn="auto" hangingPunct="1">
              <a:spcAft>
                <a:spcPts val="0"/>
              </a:spcAft>
              <a:buFont typeface="Courier New" panose="02070309020205020404" pitchFamily="49" charset="0"/>
              <a:buChar char="o"/>
              <a:defRPr/>
            </a:pPr>
            <a:r>
              <a:rPr lang="en-US" dirty="0">
                <a:latin typeface="Segoe UI" panose="020B0502040204020203" pitchFamily="34" charset="0"/>
                <a:ea typeface="Segoe UI" panose="020B0502040204020203" pitchFamily="34" charset="0"/>
                <a:cs typeface="Segoe UI" panose="020B0502040204020203" pitchFamily="34" charset="0"/>
              </a:rPr>
              <a:t>Their own, a spouse’s or if disabled, then a family member’s.</a:t>
            </a:r>
          </a:p>
          <a:p>
            <a:pPr marL="457210" lvl="1" indent="-457210" eaLnBrk="1" fontAlgn="auto" hangingPunct="1">
              <a:spcAft>
                <a:spcPts val="0"/>
              </a:spcAft>
              <a:defRPr/>
            </a:pPr>
            <a:r>
              <a:rPr lang="en-US" sz="2801" dirty="0">
                <a:latin typeface="Segoe UI" panose="020B0502040204020203" pitchFamily="34" charset="0"/>
                <a:ea typeface="Segoe UI" panose="020B0502040204020203" pitchFamily="34" charset="0"/>
                <a:cs typeface="Segoe UI" panose="020B0502040204020203" pitchFamily="34" charset="0"/>
              </a:rPr>
              <a:t>Can enroll in Medicare Part A and/or B.</a:t>
            </a:r>
          </a:p>
          <a:p>
            <a:pPr marL="1198589" lvl="2" indent="-457210" eaLnBrk="1" fontAlgn="auto" hangingPunct="1">
              <a:spcAft>
                <a:spcPts val="0"/>
              </a:spcAft>
              <a:buFont typeface="Courier New" panose="02070309020205020404" pitchFamily="49" charset="0"/>
              <a:buChar char="o"/>
              <a:defRPr/>
            </a:pPr>
            <a:r>
              <a:rPr lang="en-US" sz="2400" dirty="0">
                <a:latin typeface="Segoe UI" panose="020B0502040204020203" pitchFamily="34" charset="0"/>
                <a:ea typeface="Segoe UI" panose="020B0502040204020203" pitchFamily="34" charset="0"/>
                <a:cs typeface="Segoe UI" panose="020B0502040204020203" pitchFamily="34" charset="0"/>
              </a:rPr>
              <a:t>Any time still covered by the group plan.</a:t>
            </a:r>
          </a:p>
          <a:p>
            <a:pPr marL="1198589" lvl="2" indent="-457210" eaLnBrk="1" fontAlgn="auto" hangingPunct="1">
              <a:spcAft>
                <a:spcPts val="0"/>
              </a:spcAft>
              <a:buFont typeface="Courier New" panose="02070309020205020404" pitchFamily="49" charset="0"/>
              <a:buChar char="o"/>
              <a:defRPr/>
            </a:pPr>
            <a:r>
              <a:rPr lang="en-US" sz="2400" dirty="0">
                <a:latin typeface="Segoe UI" panose="020B0502040204020203" pitchFamily="34" charset="0"/>
                <a:ea typeface="Segoe UI" panose="020B0502040204020203" pitchFamily="34" charset="0"/>
                <a:cs typeface="Segoe UI" panose="020B0502040204020203" pitchFamily="34" charset="0"/>
              </a:rPr>
              <a:t>During the eight-month period that starts the month after employment ends or the coverage ends, whichever happens first.</a:t>
            </a:r>
          </a:p>
        </p:txBody>
      </p:sp>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24</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Example of Special Enrollment Period</a:t>
            </a:r>
          </a:p>
        </p:txBody>
      </p:sp>
      <p:sp>
        <p:nvSpPr>
          <p:cNvPr id="82949" name="TextBox 8"/>
          <p:cNvSpPr txBox="1">
            <a:spLocks noChangeArrowheads="1"/>
          </p:cNvSpPr>
          <p:nvPr/>
        </p:nvSpPr>
        <p:spPr bwMode="auto">
          <a:xfrm>
            <a:off x="297425" y="1253048"/>
            <a:ext cx="6248400" cy="440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defRPr sz="2800">
                <a:solidFill>
                  <a:schemeClr val="tx1"/>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chemeClr val="tx1"/>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9pPr>
          </a:lstStyle>
          <a:p>
            <a:pPr>
              <a:spcBef>
                <a:spcPct val="0"/>
              </a:spcBef>
              <a:buFontTx/>
              <a:buNone/>
            </a:pPr>
            <a:r>
              <a:rPr lang="en-US" altLang="en-US" sz="2801" dirty="0"/>
              <a:t>Alec’s been working for a large employer and is getting ready to retire this year. He is 68 years old and has not signed up to collect Social Security or Medicare. </a:t>
            </a:r>
          </a:p>
          <a:p>
            <a:pPr>
              <a:spcBef>
                <a:spcPct val="0"/>
              </a:spcBef>
              <a:buFontTx/>
              <a:buNone/>
            </a:pPr>
            <a:endParaRPr lang="en-US" altLang="en-US" sz="2801" dirty="0"/>
          </a:p>
          <a:p>
            <a:pPr>
              <a:spcBef>
                <a:spcPct val="0"/>
              </a:spcBef>
              <a:buFontTx/>
              <a:buNone/>
            </a:pPr>
            <a:r>
              <a:rPr lang="en-US" altLang="en-US" sz="2801" dirty="0"/>
              <a:t>Alec can sign up for Medicare at any time now, using his Special Enrollment Period (SEP). His SEP will end when he has been retired for 8 months.</a:t>
            </a:r>
            <a:endParaRPr lang="en-US" altLang="en-US" sz="2801" u="sng"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37027" y="1295858"/>
            <a:ext cx="2150856" cy="3390444"/>
          </a:xfrm>
          <a:prstGeom prst="rect">
            <a:avLst/>
          </a:prstGeom>
        </p:spPr>
      </p:pic>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25</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General Enrollment Period</a:t>
            </a:r>
          </a:p>
        </p:txBody>
      </p:sp>
      <p:sp>
        <p:nvSpPr>
          <p:cNvPr id="3" name="Content Placeholder 2"/>
          <p:cNvSpPr>
            <a:spLocks noGrp="1"/>
          </p:cNvSpPr>
          <p:nvPr>
            <p:ph idx="1"/>
          </p:nvPr>
        </p:nvSpPr>
        <p:spPr/>
        <p:txBody>
          <a:bodyPr rtlCol="0">
            <a:normAutofit/>
          </a:bodyPr>
          <a:lstStyle/>
          <a:p>
            <a:pPr marL="457210" indent="-457210" eaLnBrk="1" fontAlgn="auto" hangingPunct="1">
              <a:spcAft>
                <a:spcPts val="0"/>
              </a:spcAft>
              <a:buFont typeface="Arial"/>
              <a:buChar char="•"/>
              <a:defRPr/>
            </a:pPr>
            <a:r>
              <a:rPr lang="en-US" dirty="0">
                <a:latin typeface="Segoe UI" panose="020B0502040204020203" pitchFamily="34" charset="0"/>
                <a:ea typeface="Segoe UI" panose="020B0502040204020203" pitchFamily="34" charset="0"/>
                <a:cs typeface="Segoe UI" panose="020B0502040204020203" pitchFamily="34" charset="0"/>
              </a:rPr>
              <a:t>General Enrollment Period (GEP)</a:t>
            </a:r>
          </a:p>
          <a:p>
            <a:pPr marL="1200177" lvl="1" indent="-457210" eaLnBrk="1" fontAlgn="auto" hangingPunct="1">
              <a:spcAft>
                <a:spcPts val="0"/>
              </a:spcAft>
              <a:buFont typeface="Courier New" panose="02070309020205020404" pitchFamily="49" charset="0"/>
              <a:buChar char="o"/>
              <a:defRPr/>
            </a:pPr>
            <a:r>
              <a:rPr lang="en-US" dirty="0">
                <a:latin typeface="Segoe UI" panose="020B0502040204020203" pitchFamily="34" charset="0"/>
                <a:ea typeface="Segoe UI" panose="020B0502040204020203" pitchFamily="34" charset="0"/>
                <a:cs typeface="Segoe UI" panose="020B0502040204020203" pitchFamily="34" charset="0"/>
              </a:rPr>
              <a:t>If client missed Initial Enrollment Period.</a:t>
            </a:r>
          </a:p>
          <a:p>
            <a:pPr marL="1200177" lvl="1" indent="-457210" eaLnBrk="1" fontAlgn="auto" hangingPunct="1">
              <a:spcAft>
                <a:spcPts val="0"/>
              </a:spcAft>
              <a:buFont typeface="Courier New" panose="02070309020205020404" pitchFamily="49" charset="0"/>
              <a:buChar char="o"/>
              <a:defRPr/>
            </a:pPr>
            <a:r>
              <a:rPr lang="en-US" dirty="0">
                <a:latin typeface="Segoe UI" panose="020B0502040204020203" pitchFamily="34" charset="0"/>
                <a:ea typeface="Segoe UI" panose="020B0502040204020203" pitchFamily="34" charset="0"/>
                <a:cs typeface="Segoe UI" panose="020B0502040204020203" pitchFamily="34" charset="0"/>
              </a:rPr>
              <a:t>If client missed or is not eligible for a Special Enrollment period (i.e., employer coverage).</a:t>
            </a:r>
          </a:p>
          <a:p>
            <a:pPr marL="457210" lvl="1" indent="-457210" eaLnBrk="1" fontAlgn="auto" hangingPunct="1">
              <a:spcAft>
                <a:spcPts val="0"/>
              </a:spcAft>
              <a:buFont typeface="Arial"/>
              <a:buChar char="•"/>
              <a:defRPr/>
            </a:pPr>
            <a:r>
              <a:rPr lang="en-US" sz="2801" dirty="0">
                <a:latin typeface="Segoe UI" panose="020B0502040204020203" pitchFamily="34" charset="0"/>
                <a:ea typeface="Segoe UI" panose="020B0502040204020203" pitchFamily="34" charset="0"/>
                <a:cs typeface="Segoe UI" panose="020B0502040204020203" pitchFamily="34" charset="0"/>
              </a:rPr>
              <a:t>Can enroll during the GEP. </a:t>
            </a:r>
          </a:p>
          <a:p>
            <a:pPr marL="1198589" lvl="2" indent="-457210" eaLnBrk="1" fontAlgn="auto" hangingPunct="1">
              <a:spcAft>
                <a:spcPts val="0"/>
              </a:spcAft>
              <a:buFont typeface="Courier New" panose="02070309020205020404" pitchFamily="49" charset="0"/>
              <a:buChar char="o"/>
              <a:defRPr/>
            </a:pPr>
            <a:r>
              <a:rPr lang="en-US" sz="2400" dirty="0">
                <a:latin typeface="Segoe UI" panose="020B0502040204020203" pitchFamily="34" charset="0"/>
                <a:ea typeface="Segoe UI" panose="020B0502040204020203" pitchFamily="34" charset="0"/>
                <a:cs typeface="Segoe UI" panose="020B0502040204020203" pitchFamily="34" charset="0"/>
              </a:rPr>
              <a:t>January 1 – March 31 each year.</a:t>
            </a:r>
          </a:p>
          <a:p>
            <a:pPr marL="1198589" lvl="2" indent="-457210" eaLnBrk="1" fontAlgn="auto" hangingPunct="1">
              <a:spcAft>
                <a:spcPts val="0"/>
              </a:spcAft>
              <a:buFont typeface="Courier New" panose="02070309020205020404" pitchFamily="49" charset="0"/>
              <a:buChar char="o"/>
              <a:defRPr/>
            </a:pPr>
            <a:r>
              <a:rPr lang="en-US" sz="2400" dirty="0">
                <a:latin typeface="Segoe UI" panose="020B0502040204020203" pitchFamily="34" charset="0"/>
                <a:ea typeface="Segoe UI" panose="020B0502040204020203" pitchFamily="34" charset="0"/>
                <a:cs typeface="Segoe UI" panose="020B0502040204020203" pitchFamily="34" charset="0"/>
              </a:rPr>
              <a:t>Coverage starts the month following sign up.</a:t>
            </a:r>
          </a:p>
          <a:p>
            <a:pPr marL="1198589" lvl="2" indent="-457210" eaLnBrk="1" fontAlgn="auto" hangingPunct="1">
              <a:spcAft>
                <a:spcPts val="0"/>
              </a:spcAft>
              <a:buFont typeface="Courier New" panose="02070309020205020404" pitchFamily="49" charset="0"/>
              <a:buChar char="o"/>
              <a:defRPr/>
            </a:pPr>
            <a:r>
              <a:rPr lang="en-US" sz="2400" dirty="0">
                <a:latin typeface="Segoe UI" panose="020B0502040204020203" pitchFamily="34" charset="0"/>
                <a:ea typeface="Segoe UI" panose="020B0502040204020203" pitchFamily="34" charset="0"/>
                <a:cs typeface="Segoe UI" panose="020B0502040204020203" pitchFamily="34" charset="0"/>
              </a:rPr>
              <a:t>Premium penalties for Medicare Part A </a:t>
            </a:r>
            <a:br>
              <a:rPr lang="en-US" sz="2400" dirty="0">
                <a:latin typeface="Segoe UI" panose="020B0502040204020203" pitchFamily="34" charset="0"/>
                <a:ea typeface="Segoe UI" panose="020B0502040204020203" pitchFamily="34" charset="0"/>
                <a:cs typeface="Segoe UI" panose="020B0502040204020203" pitchFamily="34" charset="0"/>
              </a:rPr>
            </a:br>
            <a:r>
              <a:rPr lang="en-US" sz="2400" dirty="0">
                <a:latin typeface="Segoe UI" panose="020B0502040204020203" pitchFamily="34" charset="0"/>
                <a:ea typeface="Segoe UI" panose="020B0502040204020203" pitchFamily="34" charset="0"/>
                <a:cs typeface="Segoe UI" panose="020B0502040204020203" pitchFamily="34" charset="0"/>
              </a:rPr>
              <a:t>and/or Part B due to late enrollment possible.</a:t>
            </a:r>
          </a:p>
        </p:txBody>
      </p:sp>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26</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Example of General Enrollment Period</a:t>
            </a:r>
          </a:p>
        </p:txBody>
      </p:sp>
      <p:sp>
        <p:nvSpPr>
          <p:cNvPr id="87045" name="TextBox 8"/>
          <p:cNvSpPr txBox="1">
            <a:spLocks noChangeArrowheads="1"/>
          </p:cNvSpPr>
          <p:nvPr/>
        </p:nvSpPr>
        <p:spPr bwMode="auto">
          <a:xfrm>
            <a:off x="228600" y="3874989"/>
            <a:ext cx="868680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defRPr sz="2800">
                <a:solidFill>
                  <a:schemeClr val="tx1"/>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chemeClr val="tx1"/>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9pPr>
          </a:lstStyle>
          <a:p>
            <a:pPr>
              <a:spcBef>
                <a:spcPct val="0"/>
              </a:spcBef>
              <a:buFontTx/>
              <a:buNone/>
            </a:pPr>
            <a:r>
              <a:rPr lang="en-US" altLang="en-US" sz="2400" dirty="0"/>
              <a:t>He is past his Initial Enrollment Period, and it’s been more than 8 months since he was covered by </a:t>
            </a:r>
            <a:r>
              <a:rPr lang="en-US" altLang="en-US" sz="2400" b="1" u="sng" dirty="0"/>
              <a:t>active</a:t>
            </a:r>
            <a:r>
              <a:rPr lang="en-US" altLang="en-US" sz="2400" dirty="0"/>
              <a:t> employer insurance, so he is past his Special Enrollment period. </a:t>
            </a:r>
          </a:p>
          <a:p>
            <a:pPr>
              <a:spcBef>
                <a:spcPct val="0"/>
              </a:spcBef>
              <a:buFontTx/>
              <a:buNone/>
            </a:pPr>
            <a:endParaRPr lang="en-US" altLang="en-US" sz="1600" dirty="0"/>
          </a:p>
          <a:p>
            <a:pPr>
              <a:spcBef>
                <a:spcPct val="0"/>
              </a:spcBef>
              <a:buFontTx/>
              <a:buNone/>
            </a:pPr>
            <a:r>
              <a:rPr lang="en-US" altLang="en-US" sz="2400" dirty="0"/>
              <a:t>Charlie will have to wait for the General Enrollment Period to enroll in Medicare. </a:t>
            </a:r>
            <a:endParaRPr lang="en-US" altLang="en-US" sz="2400" u="sng" dirty="0"/>
          </a:p>
        </p:txBody>
      </p:sp>
      <p:sp>
        <p:nvSpPr>
          <p:cNvPr id="4" name="TextBox 3"/>
          <p:cNvSpPr txBox="1"/>
          <p:nvPr/>
        </p:nvSpPr>
        <p:spPr>
          <a:xfrm>
            <a:off x="1812744" y="1121508"/>
            <a:ext cx="6798672" cy="2954655"/>
          </a:xfrm>
          <a:prstGeom prst="rect">
            <a:avLst/>
          </a:prstGeom>
          <a:noFill/>
        </p:spPr>
        <p:txBody>
          <a:bodyPr wrap="square" rtlCol="0">
            <a:spAutoFit/>
          </a:bodyPr>
          <a:lstStyle/>
          <a:p>
            <a:r>
              <a:rPr lang="en-US" altLang="en-US" sz="2400" dirty="0">
                <a:latin typeface="Segoe UI" panose="020B0502040204020203" pitchFamily="34" charset="0"/>
                <a:cs typeface="Segoe UI" panose="020B0502040204020203" pitchFamily="34" charset="0"/>
              </a:rPr>
              <a:t>Charlie is 68 years old. He stopped working over a year ago, and his employer doesn’t offer any retiree health coverage. He plans to sign up for Social Security when he turns 70 to get his maximum benefit. Since he is quite healthy, he thought he would wait until then to enroll in Medicare. Now he needs knee surgery!</a:t>
            </a:r>
          </a:p>
          <a:p>
            <a:endParaRPr lang="en-US" dirty="0"/>
          </a:p>
        </p:txBody>
      </p:sp>
      <p:sp>
        <p:nvSpPr>
          <p:cNvPr id="5" name="Slide Number Placeholder 4"/>
          <p:cNvSpPr>
            <a:spLocks noGrp="1"/>
          </p:cNvSpPr>
          <p:nvPr>
            <p:ph type="sldNum" sz="quarter" idx="11"/>
          </p:nvPr>
        </p:nvSpPr>
        <p:spPr/>
        <p:txBody>
          <a:bodyPr/>
          <a:lstStyle/>
          <a:p>
            <a:pPr>
              <a:defRPr/>
            </a:pPr>
            <a:fld id="{74481FA7-81C5-4C22-B35E-8DC15B33B2C9}" type="slidenum">
              <a:rPr lang="en-US" smtClean="0"/>
              <a:pPr>
                <a:defRPr/>
              </a:pPr>
              <a:t>27</a:t>
            </a:fld>
            <a:endParaRPr lang="en-US" dirty="0"/>
          </a:p>
        </p:txBody>
      </p:sp>
      <p:sp>
        <p:nvSpPr>
          <p:cNvPr id="9"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pic>
        <p:nvPicPr>
          <p:cNvPr id="2" name="Picture 1" descr="A person with a mustache&#10;&#10;Description automatically generated with low confidence">
            <a:extLst>
              <a:ext uri="{FF2B5EF4-FFF2-40B4-BE49-F238E27FC236}">
                <a16:creationId xmlns:a16="http://schemas.microsoft.com/office/drawing/2014/main" id="{8E45129B-3F48-455C-5267-AE64CAFC7BBC}"/>
              </a:ext>
            </a:extLst>
          </p:cNvPr>
          <p:cNvPicPr>
            <a:picLocks noChangeAspect="1"/>
          </p:cNvPicPr>
          <p:nvPr/>
        </p:nvPicPr>
        <p:blipFill rotWithShape="1">
          <a:blip r:embed="rId3"/>
          <a:srcRect l="46981" r="18387" b="18918"/>
          <a:stretch/>
        </p:blipFill>
        <p:spPr>
          <a:xfrm flipH="1">
            <a:off x="228599" y="1236169"/>
            <a:ext cx="1507068" cy="184946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5"/>
          <p:cNvSpPr>
            <a:spLocks noGrp="1"/>
          </p:cNvSpPr>
          <p:nvPr>
            <p:ph type="title"/>
          </p:nvPr>
        </p:nvSpPr>
        <p:spPr/>
        <p:txBody>
          <a:bodyPr/>
          <a:lstStyle/>
          <a:p>
            <a:r>
              <a:rPr lang="en-US" altLang="en-US" sz="3400" dirty="0">
                <a:latin typeface="Segoe UI" panose="020B0502040204020203" pitchFamily="34" charset="0"/>
                <a:cs typeface="Segoe UI" panose="020B0502040204020203" pitchFamily="34" charset="0"/>
              </a:rPr>
              <a:t>Knowledge Check 2 – Enrollment</a:t>
            </a:r>
          </a:p>
        </p:txBody>
      </p:sp>
      <p:sp>
        <p:nvSpPr>
          <p:cNvPr id="89093" name="Content Placeholder 2"/>
          <p:cNvSpPr>
            <a:spLocks noGrp="1"/>
          </p:cNvSpPr>
          <p:nvPr>
            <p:ph idx="1"/>
          </p:nvPr>
        </p:nvSpPr>
        <p:spPr>
          <a:xfrm>
            <a:off x="360365" y="1290828"/>
            <a:ext cx="8445500" cy="4941515"/>
          </a:xfrm>
        </p:spPr>
        <p:txBody>
          <a:bodyPr/>
          <a:lstStyle/>
          <a:p>
            <a:pPr marL="514350" indent="-514350" eaLnBrk="1" hangingPunct="1">
              <a:buAutoNum type="arabicPeriod"/>
            </a:pPr>
            <a:r>
              <a:rPr lang="en-US" altLang="en-US" dirty="0">
                <a:latin typeface="Segoe UI" panose="020B0502040204020203" pitchFamily="34" charset="0"/>
                <a:cs typeface="Segoe UI" panose="020B0502040204020203" pitchFamily="34" charset="0"/>
              </a:rPr>
              <a:t>The 7-month period when first starting Medicare is called…</a:t>
            </a:r>
          </a:p>
          <a:p>
            <a:pPr marL="514350" indent="-514350" eaLnBrk="1" hangingPunct="1">
              <a:buAutoNum type="arabicPeriod"/>
            </a:pPr>
            <a:endParaRPr lang="en-US" altLang="en-US" dirty="0">
              <a:latin typeface="Segoe UI" panose="020B0502040204020203" pitchFamily="34" charset="0"/>
              <a:cs typeface="Segoe UI" panose="020B0502040204020203" pitchFamily="34" charset="0"/>
            </a:endParaRPr>
          </a:p>
          <a:p>
            <a:pPr marL="514350" indent="-514350" eaLnBrk="1" hangingPunct="1">
              <a:buAutoNum type="arabicPeriod"/>
            </a:pPr>
            <a:endParaRPr lang="en-US" altLang="en-US" dirty="0">
              <a:latin typeface="Segoe UI" panose="020B0502040204020203" pitchFamily="34" charset="0"/>
              <a:cs typeface="Segoe UI" panose="020B0502040204020203" pitchFamily="34" charset="0"/>
            </a:endParaRPr>
          </a:p>
          <a:p>
            <a:pPr marL="514350" indent="-514350" eaLnBrk="1" hangingPunct="1">
              <a:buAutoNum type="arabicPeriod"/>
            </a:pPr>
            <a:r>
              <a:rPr lang="en-US" altLang="en-US" dirty="0">
                <a:latin typeface="Segoe UI" panose="020B0502040204020203" pitchFamily="34" charset="0"/>
                <a:cs typeface="Segoe UI" panose="020B0502040204020203" pitchFamily="34" charset="0"/>
              </a:rPr>
              <a:t> A client can delay Part B enrollment if they are covered by a group health insurance plan based on current employment. </a:t>
            </a:r>
            <a:endParaRPr lang="en-US" altLang="en-US" sz="1999" dirty="0">
              <a:latin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28</a:t>
            </a:fld>
            <a:endParaRPr lang="en-US" dirty="0"/>
          </a:p>
        </p:txBody>
      </p:sp>
      <p:sp>
        <p:nvSpPr>
          <p:cNvPr id="6"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4"/>
          <p:cNvSpPr>
            <a:spLocks noGrp="1"/>
          </p:cNvSpPr>
          <p:nvPr>
            <p:ph type="title"/>
          </p:nvPr>
        </p:nvSpPr>
        <p:spPr>
          <a:xfrm>
            <a:off x="339727" y="4270377"/>
            <a:ext cx="8466139" cy="650875"/>
          </a:xfrm>
        </p:spPr>
        <p:txBody>
          <a:bodyPr/>
          <a:lstStyle/>
          <a:p>
            <a:pPr eaLnBrk="1" hangingPunct="1"/>
            <a:r>
              <a:rPr lang="en-US" altLang="en-US" dirty="0">
                <a:latin typeface="Segoe UI" panose="020B0502040204020203" pitchFamily="34" charset="0"/>
                <a:cs typeface="Segoe UI" panose="020B0502040204020203" pitchFamily="34" charset="0"/>
              </a:rPr>
              <a:t>Original Medicare</a:t>
            </a:r>
          </a:p>
        </p:txBody>
      </p:sp>
      <p:sp>
        <p:nvSpPr>
          <p:cNvPr id="91139" name="Text Placeholder 5"/>
          <p:cNvSpPr>
            <a:spLocks noGrp="1"/>
          </p:cNvSpPr>
          <p:nvPr>
            <p:ph type="body" idx="1"/>
          </p:nvPr>
        </p:nvSpPr>
        <p:spPr>
          <a:xfrm>
            <a:off x="339727" y="4921253"/>
            <a:ext cx="8466139" cy="809625"/>
          </a:xfrm>
        </p:spPr>
        <p:txBody>
          <a:bodyPr/>
          <a:lstStyle/>
          <a:p>
            <a:pPr eaLnBrk="1" hangingPunct="1"/>
            <a:r>
              <a:rPr lang="en-US" altLang="en-US" sz="2400" dirty="0">
                <a:latin typeface="Segoe UI" panose="020B0502040204020203" pitchFamily="34" charset="0"/>
                <a:cs typeface="Segoe UI" panose="020B0502040204020203" pitchFamily="34" charset="0"/>
              </a:rPr>
              <a:t>Parts A and B are referred to as Original Medicare (OM)</a:t>
            </a:r>
          </a:p>
        </p:txBody>
      </p:sp>
      <p:sp>
        <p:nvSpPr>
          <p:cNvPr id="3" name="Slide Number Placeholder 2"/>
          <p:cNvSpPr>
            <a:spLocks noGrp="1"/>
          </p:cNvSpPr>
          <p:nvPr>
            <p:ph type="sldNum" sz="quarter" idx="11"/>
          </p:nvPr>
        </p:nvSpPr>
        <p:spPr/>
        <p:txBody>
          <a:bodyPr/>
          <a:lstStyle/>
          <a:p>
            <a:pPr>
              <a:defRPr/>
            </a:pPr>
            <a:fld id="{91EAB261-394D-4D9C-9A31-C9FF847D6AC9}" type="slidenum">
              <a:rPr lang="en-US" smtClean="0"/>
              <a:pPr>
                <a:defRPr/>
              </a:pPr>
              <a:t>29</a:t>
            </a:fld>
            <a:endParaRPr lang="en-US" dirty="0"/>
          </a:p>
        </p:txBody>
      </p:sp>
      <p:sp>
        <p:nvSpPr>
          <p:cNvPr id="6"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Basic Training table of contents </a:t>
            </a:r>
          </a:p>
        </p:txBody>
      </p:sp>
      <p:graphicFrame>
        <p:nvGraphicFramePr>
          <p:cNvPr id="4" name="Table 3"/>
          <p:cNvGraphicFramePr>
            <a:graphicFrameLocks noGrp="1"/>
          </p:cNvGraphicFramePr>
          <p:nvPr>
            <p:extLst>
              <p:ext uri="{D42A27DB-BD31-4B8C-83A1-F6EECF244321}">
                <p14:modId xmlns:p14="http://schemas.microsoft.com/office/powerpoint/2010/main" val="3736752424"/>
              </p:ext>
            </p:extLst>
          </p:nvPr>
        </p:nvGraphicFramePr>
        <p:xfrm>
          <a:off x="546539" y="1089832"/>
          <a:ext cx="7966526" cy="4572000"/>
        </p:xfrm>
        <a:graphic>
          <a:graphicData uri="http://schemas.openxmlformats.org/drawingml/2006/table">
            <a:tbl>
              <a:tblPr firstRow="1" bandRow="1">
                <a:tableStyleId>{5C22544A-7EE6-4342-B048-85BDC9FD1C3A}</a:tableStyleId>
              </a:tblPr>
              <a:tblGrid>
                <a:gridCol w="1183733">
                  <a:extLst>
                    <a:ext uri="{9D8B030D-6E8A-4147-A177-3AD203B41FA5}">
                      <a16:colId xmlns:a16="http://schemas.microsoft.com/office/drawing/2014/main" val="20000"/>
                    </a:ext>
                  </a:extLst>
                </a:gridCol>
                <a:gridCol w="6782793">
                  <a:extLst>
                    <a:ext uri="{9D8B030D-6E8A-4147-A177-3AD203B41FA5}">
                      <a16:colId xmlns:a16="http://schemas.microsoft.com/office/drawing/2014/main" val="20001"/>
                    </a:ext>
                  </a:extLst>
                </a:gridCol>
              </a:tblGrid>
              <a:tr h="377191">
                <a:tc>
                  <a:txBody>
                    <a:bodyPr/>
                    <a:lstStyle/>
                    <a:p>
                      <a:pPr algn="l"/>
                      <a:r>
                        <a:rPr lang="en-US" sz="1900" u="none" dirty="0">
                          <a:latin typeface="Segoe UI" panose="020B0502040204020203" pitchFamily="34" charset="0"/>
                          <a:cs typeface="Segoe UI" panose="020B0502040204020203" pitchFamily="34" charset="0"/>
                        </a:rPr>
                        <a:t>Slide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u="none" dirty="0">
                          <a:latin typeface="Segoe UI" panose="020B0502040204020203" pitchFamily="34" charset="0"/>
                          <a:cs typeface="Segoe UI" panose="020B0502040204020203" pitchFamily="34" charset="0"/>
                        </a:rPr>
                        <a:t>Content</a:t>
                      </a:r>
                    </a:p>
                  </a:txBody>
                  <a:tcPr/>
                </a:tc>
                <a:extLst>
                  <a:ext uri="{0D108BD9-81ED-4DB2-BD59-A6C34878D82A}">
                    <a16:rowId xmlns:a16="http://schemas.microsoft.com/office/drawing/2014/main" val="10000"/>
                  </a:ext>
                </a:extLst>
              </a:tr>
              <a:tr h="377191">
                <a:tc>
                  <a:txBody>
                    <a:bodyPr/>
                    <a:lstStyle/>
                    <a:p>
                      <a:pPr algn="l"/>
                      <a:r>
                        <a:rPr lang="en-US" sz="1900" dirty="0">
                          <a:latin typeface="Segoe UI" panose="020B0502040204020203" pitchFamily="34" charset="0"/>
                          <a:cs typeface="Segoe UI" panose="020B0502040204020203" pitchFamily="34" charset="0"/>
                        </a:rPr>
                        <a:t>1-4</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latin typeface="Segoe UI" panose="020B0502040204020203" pitchFamily="34" charset="0"/>
                          <a:cs typeface="Segoe UI" panose="020B0502040204020203" pitchFamily="34" charset="0"/>
                        </a:rPr>
                        <a:t>Welcome, introductions </a:t>
                      </a:r>
                      <a:r>
                        <a:rPr lang="en-US" sz="1900" baseline="0" dirty="0">
                          <a:latin typeface="Segoe UI" panose="020B0502040204020203" pitchFamily="34" charset="0"/>
                          <a:cs typeface="Segoe UI" panose="020B0502040204020203" pitchFamily="34" charset="0"/>
                        </a:rPr>
                        <a:t>and acronyms</a:t>
                      </a:r>
                      <a:endParaRPr lang="en-US" sz="1900" dirty="0">
                        <a:latin typeface="Segoe UI" panose="020B0502040204020203" pitchFamily="34" charset="0"/>
                        <a:cs typeface="Segoe UI" panose="020B0502040204020203" pitchFamily="34" charset="0"/>
                      </a:endParaRPr>
                    </a:p>
                  </a:txBody>
                  <a:tcPr/>
                </a:tc>
                <a:extLst>
                  <a:ext uri="{0D108BD9-81ED-4DB2-BD59-A6C34878D82A}">
                    <a16:rowId xmlns:a16="http://schemas.microsoft.com/office/drawing/2014/main" val="10001"/>
                  </a:ext>
                </a:extLst>
              </a:tr>
              <a:tr h="377191">
                <a:tc>
                  <a:txBody>
                    <a:bodyPr/>
                    <a:lstStyle/>
                    <a:p>
                      <a:pPr algn="l"/>
                      <a:r>
                        <a:rPr lang="en-US" sz="1900" dirty="0">
                          <a:latin typeface="Segoe UI" panose="020B0502040204020203" pitchFamily="34" charset="0"/>
                          <a:cs typeface="Segoe UI" panose="020B0502040204020203" pitchFamily="34" charset="0"/>
                        </a:rPr>
                        <a:t>5</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latin typeface="Segoe UI" panose="020B0502040204020203" pitchFamily="34" charset="0"/>
                          <a:cs typeface="Segoe UI" panose="020B0502040204020203" pitchFamily="34" charset="0"/>
                        </a:rPr>
                        <a:t>Goals</a:t>
                      </a:r>
                    </a:p>
                  </a:txBody>
                  <a:tcPr/>
                </a:tc>
                <a:extLst>
                  <a:ext uri="{0D108BD9-81ED-4DB2-BD59-A6C34878D82A}">
                    <a16:rowId xmlns:a16="http://schemas.microsoft.com/office/drawing/2014/main" val="10002"/>
                  </a:ext>
                </a:extLst>
              </a:tr>
              <a:tr h="3771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latin typeface="Segoe UI" panose="020B0502040204020203" pitchFamily="34" charset="0"/>
                          <a:cs typeface="Segoe UI" panose="020B0502040204020203" pitchFamily="34" charset="0"/>
                        </a:rPr>
                        <a:t>6-8</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latin typeface="Segoe UI" panose="020B0502040204020203" pitchFamily="34" charset="0"/>
                          <a:cs typeface="Segoe UI" panose="020B0502040204020203" pitchFamily="34" charset="0"/>
                        </a:rPr>
                        <a:t>SHIBA advisor orientation</a:t>
                      </a:r>
                    </a:p>
                  </a:txBody>
                  <a:tcPr/>
                </a:tc>
                <a:extLst>
                  <a:ext uri="{0D108BD9-81ED-4DB2-BD59-A6C34878D82A}">
                    <a16:rowId xmlns:a16="http://schemas.microsoft.com/office/drawing/2014/main" val="10003"/>
                  </a:ext>
                </a:extLst>
              </a:tr>
              <a:tr h="3771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latin typeface="Segoe UI" panose="020B0502040204020203" pitchFamily="34" charset="0"/>
                          <a:cs typeface="Segoe UI" panose="020B0502040204020203" pitchFamily="34" charset="0"/>
                        </a:rPr>
                        <a:t>9-16</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latin typeface="Segoe UI" panose="020B0502040204020203" pitchFamily="34" charset="0"/>
                          <a:cs typeface="Segoe UI" panose="020B0502040204020203" pitchFamily="34" charset="0"/>
                        </a:rPr>
                        <a:t>Medicare introduction</a:t>
                      </a:r>
                    </a:p>
                  </a:txBody>
                  <a:tcPr/>
                </a:tc>
                <a:extLst>
                  <a:ext uri="{0D108BD9-81ED-4DB2-BD59-A6C34878D82A}">
                    <a16:rowId xmlns:a16="http://schemas.microsoft.com/office/drawing/2014/main" val="10006"/>
                  </a:ext>
                </a:extLst>
              </a:tr>
              <a:tr h="3771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latin typeface="Segoe UI" panose="020B0502040204020203" pitchFamily="34" charset="0"/>
                          <a:cs typeface="Segoe UI" panose="020B0502040204020203" pitchFamily="34" charset="0"/>
                        </a:rPr>
                        <a:t>17-28</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latin typeface="Segoe UI" panose="020B0502040204020203" pitchFamily="34" charset="0"/>
                          <a:cs typeface="Segoe UI" panose="020B0502040204020203" pitchFamily="34" charset="0"/>
                        </a:rPr>
                        <a:t>Enrollment and enrollment periods</a:t>
                      </a:r>
                    </a:p>
                  </a:txBody>
                  <a:tcPr/>
                </a:tc>
                <a:extLst>
                  <a:ext uri="{0D108BD9-81ED-4DB2-BD59-A6C34878D82A}">
                    <a16:rowId xmlns:a16="http://schemas.microsoft.com/office/drawing/2014/main" val="10007"/>
                  </a:ext>
                </a:extLst>
              </a:tr>
              <a:tr h="3771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latin typeface="Segoe UI" panose="020B0502040204020203" pitchFamily="34" charset="0"/>
                          <a:cs typeface="Segoe UI" panose="020B0502040204020203" pitchFamily="34" charset="0"/>
                        </a:rPr>
                        <a:t>29-43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latin typeface="Segoe UI" panose="020B0502040204020203" pitchFamily="34" charset="0"/>
                          <a:cs typeface="Segoe UI" panose="020B0502040204020203" pitchFamily="34" charset="0"/>
                        </a:rPr>
                        <a:t>Original Medicare:  Parts A and B</a:t>
                      </a:r>
                    </a:p>
                  </a:txBody>
                  <a:tcPr/>
                </a:tc>
                <a:extLst>
                  <a:ext uri="{0D108BD9-81ED-4DB2-BD59-A6C34878D82A}">
                    <a16:rowId xmlns:a16="http://schemas.microsoft.com/office/drawing/2014/main" val="10008"/>
                  </a:ext>
                </a:extLst>
              </a:tr>
              <a:tr h="3771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latin typeface="Segoe UI" panose="020B0502040204020203" pitchFamily="34" charset="0"/>
                          <a:cs typeface="Segoe UI" panose="020B0502040204020203" pitchFamily="34" charset="0"/>
                        </a:rPr>
                        <a:t>44-54</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latin typeface="Segoe UI" panose="020B0502040204020203" pitchFamily="34" charset="0"/>
                          <a:cs typeface="Segoe UI" panose="020B0502040204020203" pitchFamily="34" charset="0"/>
                        </a:rPr>
                        <a:t>Medicare prescription drug coverage:  Part D</a:t>
                      </a:r>
                    </a:p>
                  </a:txBody>
                  <a:tcPr/>
                </a:tc>
                <a:extLst>
                  <a:ext uri="{0D108BD9-81ED-4DB2-BD59-A6C34878D82A}">
                    <a16:rowId xmlns:a16="http://schemas.microsoft.com/office/drawing/2014/main" val="10009"/>
                  </a:ext>
                </a:extLst>
              </a:tr>
              <a:tr h="3771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latin typeface="Segoe UI" panose="020B0502040204020203" pitchFamily="34" charset="0"/>
                          <a:cs typeface="Segoe UI" panose="020B0502040204020203" pitchFamily="34" charset="0"/>
                        </a:rPr>
                        <a:t>55-70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latin typeface="Segoe UI" panose="020B0502040204020203" pitchFamily="34" charset="0"/>
                          <a:cs typeface="Segoe UI" panose="020B0502040204020203" pitchFamily="34" charset="0"/>
                        </a:rPr>
                        <a:t>Medigaps</a:t>
                      </a:r>
                    </a:p>
                  </a:txBody>
                  <a:tcPr/>
                </a:tc>
                <a:extLst>
                  <a:ext uri="{0D108BD9-81ED-4DB2-BD59-A6C34878D82A}">
                    <a16:rowId xmlns:a16="http://schemas.microsoft.com/office/drawing/2014/main" val="10010"/>
                  </a:ext>
                </a:extLst>
              </a:tr>
              <a:tr h="3771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latin typeface="Segoe UI" panose="020B0502040204020203" pitchFamily="34" charset="0"/>
                          <a:cs typeface="Segoe UI" panose="020B0502040204020203" pitchFamily="34" charset="0"/>
                        </a:rPr>
                        <a:t>71-83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latin typeface="Segoe UI" panose="020B0502040204020203" pitchFamily="34" charset="0"/>
                          <a:cs typeface="Segoe UI" panose="020B0502040204020203" pitchFamily="34" charset="0"/>
                        </a:rPr>
                        <a:t>Medicare Advantage plans:  Part C</a:t>
                      </a:r>
                    </a:p>
                  </a:txBody>
                  <a:tcPr/>
                </a:tc>
                <a:extLst>
                  <a:ext uri="{0D108BD9-81ED-4DB2-BD59-A6C34878D82A}">
                    <a16:rowId xmlns:a16="http://schemas.microsoft.com/office/drawing/2014/main" val="10011"/>
                  </a:ext>
                </a:extLst>
              </a:tr>
              <a:tr h="3771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latin typeface="Segoe UI" panose="020B0502040204020203" pitchFamily="34" charset="0"/>
                          <a:cs typeface="Segoe UI" panose="020B0502040204020203" pitchFamily="34" charset="0"/>
                        </a:rPr>
                        <a:t>84-93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latin typeface="Segoe UI" panose="020B0502040204020203" pitchFamily="34" charset="0"/>
                          <a:cs typeface="Segoe UI" panose="020B0502040204020203" pitchFamily="34" charset="0"/>
                        </a:rPr>
                        <a:t>Low-income assistance programs</a:t>
                      </a:r>
                    </a:p>
                  </a:txBody>
                  <a:tcPr/>
                </a:tc>
                <a:extLst>
                  <a:ext uri="{0D108BD9-81ED-4DB2-BD59-A6C34878D82A}">
                    <a16:rowId xmlns:a16="http://schemas.microsoft.com/office/drawing/2014/main" val="10012"/>
                  </a:ext>
                </a:extLst>
              </a:tr>
              <a:tr h="37719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latin typeface="Segoe UI" panose="020B0502040204020203" pitchFamily="34" charset="0"/>
                          <a:cs typeface="Segoe UI" panose="020B0502040204020203" pitchFamily="34" charset="0"/>
                        </a:rPr>
                        <a:t>94-101</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900" dirty="0">
                          <a:latin typeface="Segoe UI" panose="020B0502040204020203" pitchFamily="34" charset="0"/>
                          <a:cs typeface="Segoe UI" panose="020B0502040204020203" pitchFamily="34" charset="0"/>
                        </a:rPr>
                        <a:t>Training tools and wrap-up</a:t>
                      </a:r>
                    </a:p>
                  </a:txBody>
                  <a:tcPr/>
                </a:tc>
                <a:extLst>
                  <a:ext uri="{0D108BD9-81ED-4DB2-BD59-A6C34878D82A}">
                    <a16:rowId xmlns:a16="http://schemas.microsoft.com/office/drawing/2014/main" val="3338963617"/>
                  </a:ext>
                </a:extLst>
              </a:tr>
            </a:tbl>
          </a:graphicData>
        </a:graphic>
      </p:graphicFrame>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3</a:t>
            </a:fld>
            <a:endParaRPr lang="en-US" dirty="0"/>
          </a:p>
        </p:txBody>
      </p:sp>
      <p:sp>
        <p:nvSpPr>
          <p:cNvPr id="6"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extLst>
      <p:ext uri="{BB962C8B-B14F-4D97-AF65-F5344CB8AC3E}">
        <p14:creationId xmlns:p14="http://schemas.microsoft.com/office/powerpoint/2010/main" val="36770621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1"/>
          <p:cNvSpPr>
            <a:spLocks noGrp="1"/>
          </p:cNvSpPr>
          <p:nvPr>
            <p:ph type="title"/>
          </p:nvPr>
        </p:nvSpPr>
        <p:spPr/>
        <p:txBody>
          <a:bodyPr/>
          <a:lstStyle/>
          <a:p>
            <a:r>
              <a:rPr lang="en-US" altLang="en-US" dirty="0">
                <a:latin typeface="Segoe UI" panose="020B0502040204020203" pitchFamily="34" charset="0"/>
                <a:cs typeface="Segoe UI" panose="020B0502040204020203" pitchFamily="34" charset="0"/>
              </a:rPr>
              <a:t>Original Medicare:  Parts A and B</a:t>
            </a:r>
          </a:p>
        </p:txBody>
      </p:sp>
      <p:grpSp>
        <p:nvGrpSpPr>
          <p:cNvPr id="2" name="Group 1"/>
          <p:cNvGrpSpPr/>
          <p:nvPr/>
        </p:nvGrpSpPr>
        <p:grpSpPr>
          <a:xfrm>
            <a:off x="2155980" y="1095375"/>
            <a:ext cx="4697259" cy="5087939"/>
            <a:chOff x="2155980" y="1095375"/>
            <a:chExt cx="4697258" cy="5087938"/>
          </a:xfrm>
        </p:grpSpPr>
        <p:pic>
          <p:nvPicPr>
            <p:cNvPr id="205829"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08225" y="1095375"/>
              <a:ext cx="4545013" cy="508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2155980" y="1939637"/>
              <a:ext cx="2466109" cy="1274618"/>
            </a:xfrm>
            <a:prstGeom prst="ellipse">
              <a:avLst/>
            </a:prstGeom>
            <a:noFill/>
            <a:ln w="22225">
              <a:solidFill>
                <a:schemeClr val="accent5"/>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gr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30</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extLst>
      <p:ext uri="{BB962C8B-B14F-4D97-AF65-F5344CB8AC3E}">
        <p14:creationId xmlns:p14="http://schemas.microsoft.com/office/powerpoint/2010/main" val="241907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Original Medicare – Part A</a:t>
            </a:r>
          </a:p>
        </p:txBody>
      </p:sp>
      <p:sp>
        <p:nvSpPr>
          <p:cNvPr id="93187" name="Content Placeholder 2"/>
          <p:cNvSpPr>
            <a:spLocks noGrp="1"/>
          </p:cNvSpPr>
          <p:nvPr>
            <p:ph idx="1"/>
          </p:nvPr>
        </p:nvSpPr>
        <p:spPr/>
        <p:txBody>
          <a:bodyPr/>
          <a:lstStyle/>
          <a:p>
            <a:pPr eaLnBrk="1" hangingPunct="1"/>
            <a:r>
              <a:rPr lang="en-US" altLang="en-US" dirty="0">
                <a:latin typeface="Segoe UI" panose="020B0502040204020203" pitchFamily="34" charset="0"/>
                <a:cs typeface="Segoe UI" panose="020B0502040204020203" pitchFamily="34" charset="0"/>
              </a:rPr>
              <a:t>Part A – Hospital insurance:</a:t>
            </a:r>
          </a:p>
          <a:p>
            <a:pPr marL="914420" lvl="1" indent="-457210" eaLnBrk="1" hangingPunct="1"/>
            <a:r>
              <a:rPr lang="en-US" altLang="en-US" dirty="0">
                <a:latin typeface="Segoe UI" panose="020B0502040204020203" pitchFamily="34" charset="0"/>
                <a:cs typeface="Segoe UI" panose="020B0502040204020203" pitchFamily="34" charset="0"/>
              </a:rPr>
              <a:t>Inpatient hospital</a:t>
            </a:r>
          </a:p>
          <a:p>
            <a:pPr marL="914420" lvl="1" indent="-457210" eaLnBrk="1" hangingPunct="1"/>
            <a:r>
              <a:rPr lang="en-US" altLang="en-US" dirty="0">
                <a:latin typeface="Segoe UI" panose="020B0502040204020203" pitchFamily="34" charset="0"/>
                <a:cs typeface="Segoe UI" panose="020B0502040204020203" pitchFamily="34" charset="0"/>
              </a:rPr>
              <a:t>Skilled nursing facility (limited)</a:t>
            </a:r>
          </a:p>
          <a:p>
            <a:pPr marL="914420" lvl="1" indent="-457210" eaLnBrk="1" hangingPunct="1"/>
            <a:r>
              <a:rPr lang="en-US" altLang="en-US" dirty="0">
                <a:latin typeface="Segoe UI" panose="020B0502040204020203" pitchFamily="34" charset="0"/>
                <a:cs typeface="Segoe UI" panose="020B0502040204020203" pitchFamily="34" charset="0"/>
              </a:rPr>
              <a:t>Home health care</a:t>
            </a:r>
          </a:p>
          <a:p>
            <a:pPr marL="914420" lvl="1" indent="-457210" eaLnBrk="1" hangingPunct="1"/>
            <a:r>
              <a:rPr lang="en-US" altLang="en-US" dirty="0">
                <a:latin typeface="Segoe UI" panose="020B0502040204020203" pitchFamily="34" charset="0"/>
                <a:cs typeface="Segoe UI" panose="020B0502040204020203" pitchFamily="34" charset="0"/>
              </a:rPr>
              <a:t>Hospice care</a:t>
            </a:r>
          </a:p>
          <a:p>
            <a:pPr marL="914420" lvl="1" indent="-457210" eaLnBrk="1" hangingPunct="1"/>
            <a:r>
              <a:rPr lang="en-US" altLang="en-US" dirty="0">
                <a:latin typeface="Segoe UI" panose="020B0502040204020203" pitchFamily="34" charset="0"/>
                <a:cs typeface="Segoe UI" panose="020B0502040204020203" pitchFamily="34" charset="0"/>
              </a:rPr>
              <a:t>Blood </a:t>
            </a:r>
          </a:p>
        </p:txBody>
      </p:sp>
      <p:pic>
        <p:nvPicPr>
          <p:cNvPr id="93191"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180139" y="1309688"/>
            <a:ext cx="2625725"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31</a:t>
            </a:fld>
            <a:endParaRPr lang="en-US" dirty="0"/>
          </a:p>
        </p:txBody>
      </p:sp>
      <p:sp>
        <p:nvSpPr>
          <p:cNvPr id="9"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360364" y="337184"/>
            <a:ext cx="8445500" cy="1128712"/>
          </a:xfrm>
        </p:spPr>
        <p:txBody>
          <a:bodyPr/>
          <a:lstStyle/>
          <a:p>
            <a:pPr eaLnBrk="1" hangingPunct="1"/>
            <a:r>
              <a:rPr lang="en-US" altLang="en-US" dirty="0">
                <a:latin typeface="Segoe UI" panose="020B0502040204020203" pitchFamily="34" charset="0"/>
                <a:cs typeface="Segoe UI" panose="020B0502040204020203" pitchFamily="34" charset="0"/>
              </a:rPr>
              <a:t>Medicare hospital insurance (Part A) </a:t>
            </a:r>
          </a:p>
        </p:txBody>
      </p:sp>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32</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
        <p:nvSpPr>
          <p:cNvPr id="8" name="TextBox 7">
            <a:extLst>
              <a:ext uri="{FF2B5EF4-FFF2-40B4-BE49-F238E27FC236}">
                <a16:creationId xmlns:a16="http://schemas.microsoft.com/office/drawing/2014/main" id="{5162C66D-CC54-4405-BD75-ADFFC85CC93A}"/>
              </a:ext>
            </a:extLst>
          </p:cNvPr>
          <p:cNvSpPr txBox="1"/>
          <p:nvPr/>
        </p:nvSpPr>
        <p:spPr>
          <a:xfrm>
            <a:off x="85203" y="1465896"/>
            <a:ext cx="2158281" cy="400110"/>
          </a:xfrm>
          <a:prstGeom prst="rect">
            <a:avLst/>
          </a:prstGeom>
          <a:noFill/>
        </p:spPr>
        <p:txBody>
          <a:bodyPr wrap="square">
            <a:spAutoFit/>
          </a:bodyPr>
          <a:lstStyle/>
          <a:p>
            <a:pPr algn="ctr"/>
            <a:r>
              <a:rPr lang="en-US" sz="2000" dirty="0">
                <a:latin typeface="Segoe UI" panose="020B0502040204020203" pitchFamily="34" charset="0"/>
                <a:cs typeface="Segoe UI" panose="020B0502040204020203" pitchFamily="34" charset="0"/>
              </a:rPr>
              <a:t>Link </a:t>
            </a:r>
            <a:r>
              <a:rPr lang="en-US" sz="2000" dirty="0">
                <a:latin typeface="Segoe UI" panose="020B0502040204020203" pitchFamily="34" charset="0"/>
                <a:cs typeface="Segoe UI" panose="020B0502040204020203" pitchFamily="34" charset="0"/>
                <a:hlinkClick r:id="rId3"/>
              </a:rPr>
              <a:t>here</a:t>
            </a:r>
            <a:r>
              <a:rPr lang="en-US" sz="2000" dirty="0">
                <a:latin typeface="Segoe UI" panose="020B0502040204020203" pitchFamily="34" charset="0"/>
                <a:cs typeface="Segoe UI" panose="020B0502040204020203" pitchFamily="34" charset="0"/>
              </a:rPr>
              <a:t>!</a:t>
            </a:r>
            <a:endParaRPr lang="en-US" sz="2000" u="sng" dirty="0">
              <a:solidFill>
                <a:srgbClr val="0563C1"/>
              </a:solidFill>
              <a:effectLst/>
              <a:latin typeface="Segoe UI" panose="020B0502040204020203" pitchFamily="34" charset="0"/>
              <a:ea typeface="Calibri" panose="020F0502020204030204" pitchFamily="34" charset="0"/>
              <a:cs typeface="Segoe UI" panose="020B0502040204020203" pitchFamily="34" charset="0"/>
              <a:hlinkClick r:id="rId4"/>
            </a:endParaRPr>
          </a:p>
        </p:txBody>
      </p:sp>
      <p:pic>
        <p:nvPicPr>
          <p:cNvPr id="3" name="Picture 2">
            <a:extLst>
              <a:ext uri="{FF2B5EF4-FFF2-40B4-BE49-F238E27FC236}">
                <a16:creationId xmlns:a16="http://schemas.microsoft.com/office/drawing/2014/main" id="{E865E5AC-8765-F240-5668-8B7B443BE787}"/>
              </a:ext>
            </a:extLst>
          </p:cNvPr>
          <p:cNvPicPr>
            <a:picLocks noChangeAspect="1"/>
          </p:cNvPicPr>
          <p:nvPr/>
        </p:nvPicPr>
        <p:blipFill>
          <a:blip r:embed="rId5"/>
          <a:stretch>
            <a:fillRect/>
          </a:stretch>
        </p:blipFill>
        <p:spPr>
          <a:xfrm>
            <a:off x="2396931" y="1052518"/>
            <a:ext cx="6661866" cy="5159746"/>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Medicare Part A (hospital insurance) </a:t>
            </a:r>
          </a:p>
        </p:txBody>
      </p:sp>
      <p:sp>
        <p:nvSpPr>
          <p:cNvPr id="3" name="Content Placeholder 2"/>
          <p:cNvSpPr>
            <a:spLocks noGrp="1"/>
          </p:cNvSpPr>
          <p:nvPr>
            <p:ph idx="1"/>
          </p:nvPr>
        </p:nvSpPr>
        <p:spPr>
          <a:xfrm>
            <a:off x="360365" y="1333587"/>
            <a:ext cx="8445500" cy="4813301"/>
          </a:xfrm>
        </p:spPr>
        <p:txBody>
          <a:bodyPr rtlCol="0">
            <a:normAutofit lnSpcReduction="10000"/>
          </a:bodyPr>
          <a:lstStyle/>
          <a:p>
            <a:pPr eaLnBrk="1" fontAlgn="auto" hangingPunct="1">
              <a:spcAft>
                <a:spcPts val="0"/>
              </a:spcAft>
              <a:defRPr/>
            </a:pPr>
            <a:r>
              <a:rPr lang="en-US" sz="3000" dirty="0">
                <a:latin typeface="Segoe UI" panose="020B0502040204020203" pitchFamily="34" charset="0"/>
                <a:ea typeface="Segoe UI" panose="020B0502040204020203" pitchFamily="34" charset="0"/>
                <a:cs typeface="Segoe UI" panose="020B0502040204020203" pitchFamily="34" charset="0"/>
              </a:rPr>
              <a:t>What does Part A cost in 2024?</a:t>
            </a:r>
          </a:p>
          <a:p>
            <a:pPr marL="457210" indent="-457210" eaLnBrk="1" fontAlgn="auto" hangingPunct="1">
              <a:spcAft>
                <a:spcPts val="0"/>
              </a:spcAft>
              <a:buFont typeface="Arial"/>
              <a:buChar char="•"/>
              <a:defRPr/>
            </a:pPr>
            <a:r>
              <a:rPr lang="en-US" dirty="0">
                <a:latin typeface="Segoe UI" panose="020B0502040204020203" pitchFamily="34" charset="0"/>
                <a:ea typeface="Segoe UI" panose="020B0502040204020203" pitchFamily="34" charset="0"/>
                <a:cs typeface="Segoe UI" panose="020B0502040204020203" pitchFamily="34" charset="0"/>
              </a:rPr>
              <a:t>Most people get Part A premium-free</a:t>
            </a:r>
          </a:p>
          <a:p>
            <a:pPr marL="1200177" lvl="1" indent="-457210" eaLnBrk="1" fontAlgn="auto" hangingPunct="1">
              <a:spcAft>
                <a:spcPts val="0"/>
              </a:spcAft>
              <a:buFont typeface="Courier New" panose="02070309020205020404" pitchFamily="49" charset="0"/>
              <a:buChar char="o"/>
              <a:defRPr/>
            </a:pPr>
            <a:r>
              <a:rPr lang="en-US" dirty="0">
                <a:latin typeface="Segoe UI" panose="020B0502040204020203" pitchFamily="34" charset="0"/>
                <a:ea typeface="Segoe UI" panose="020B0502040204020203" pitchFamily="34" charset="0"/>
                <a:cs typeface="Segoe UI" panose="020B0502040204020203" pitchFamily="34" charset="0"/>
              </a:rPr>
              <a:t>They </a:t>
            </a:r>
            <a:r>
              <a:rPr lang="en-US" b="1" dirty="0">
                <a:latin typeface="Segoe UI" panose="020B0502040204020203" pitchFamily="34" charset="0"/>
                <a:ea typeface="Segoe UI" panose="020B0502040204020203" pitchFamily="34" charset="0"/>
                <a:cs typeface="Segoe UI" panose="020B0502040204020203" pitchFamily="34" charset="0"/>
              </a:rPr>
              <a:t>or their spouse </a:t>
            </a:r>
            <a:r>
              <a:rPr lang="en-US" dirty="0">
                <a:latin typeface="Segoe UI" panose="020B0502040204020203" pitchFamily="34" charset="0"/>
                <a:ea typeface="Segoe UI" panose="020B0502040204020203" pitchFamily="34" charset="0"/>
                <a:cs typeface="Segoe UI" panose="020B0502040204020203" pitchFamily="34" charset="0"/>
              </a:rPr>
              <a:t>must have paid FICA taxes for at least 10 years (40 quarters)</a:t>
            </a:r>
          </a:p>
          <a:p>
            <a:pPr marL="457210" lvl="1" indent="-457210" eaLnBrk="1" fontAlgn="auto" hangingPunct="1">
              <a:spcAft>
                <a:spcPts val="0"/>
              </a:spcAft>
              <a:buFont typeface="Arial"/>
              <a:buChar char="•"/>
              <a:defRPr/>
            </a:pPr>
            <a:r>
              <a:rPr lang="en-US" sz="2801" b="1" dirty="0">
                <a:latin typeface="Segoe UI" panose="020B0502040204020203" pitchFamily="34" charset="0"/>
                <a:ea typeface="Segoe UI" panose="020B0502040204020203" pitchFamily="34" charset="0"/>
                <a:cs typeface="Segoe UI" panose="020B0502040204020203" pitchFamily="34" charset="0"/>
              </a:rPr>
              <a:t>IF </a:t>
            </a:r>
            <a:r>
              <a:rPr lang="en-US" sz="2801" dirty="0">
                <a:latin typeface="Segoe UI" panose="020B0502040204020203" pitchFamily="34" charset="0"/>
                <a:ea typeface="Segoe UI" panose="020B0502040204020203" pitchFamily="34" charset="0"/>
                <a:cs typeface="Segoe UI" panose="020B0502040204020203" pitchFamily="34" charset="0"/>
              </a:rPr>
              <a:t>they paid into Medicare less than 10 years, they:</a:t>
            </a:r>
          </a:p>
          <a:p>
            <a:pPr marL="1198589" lvl="2" indent="-457210" eaLnBrk="1" fontAlgn="auto" hangingPunct="1">
              <a:spcAft>
                <a:spcPts val="0"/>
              </a:spcAft>
              <a:buFont typeface="Courier New" panose="02070309020205020404" pitchFamily="49" charset="0"/>
              <a:buChar char="o"/>
              <a:defRPr/>
            </a:pPr>
            <a:r>
              <a:rPr lang="en-US" sz="2400" dirty="0">
                <a:latin typeface="Segoe UI" panose="020B0502040204020203" pitchFamily="34" charset="0"/>
                <a:ea typeface="Segoe UI" panose="020B0502040204020203" pitchFamily="34" charset="0"/>
                <a:cs typeface="Segoe UI" panose="020B0502040204020203" pitchFamily="34" charset="0"/>
              </a:rPr>
              <a:t>Can pay a premium to get Part A</a:t>
            </a:r>
          </a:p>
          <a:p>
            <a:pPr marL="1541496" lvl="3" indent="-342907" eaLnBrk="1" fontAlgn="auto" hangingPunct="1">
              <a:spcAft>
                <a:spcPts val="0"/>
              </a:spcAft>
              <a:buFont typeface="Wingdings" panose="05000000000000000000" pitchFamily="2" charset="2"/>
              <a:buChar char="v"/>
              <a:defRPr/>
            </a:pPr>
            <a:r>
              <a:rPr lang="en-US" sz="2200" dirty="0">
                <a:latin typeface="Segoe UI" panose="020B0502040204020203" pitchFamily="34" charset="0"/>
                <a:ea typeface="Segoe UI" panose="020B0502040204020203" pitchFamily="34" charset="0"/>
                <a:cs typeface="Segoe UI" panose="020B0502040204020203" pitchFamily="34" charset="0"/>
              </a:rPr>
              <a:t>$505 per month (if worked fewer than </a:t>
            </a:r>
            <a:br>
              <a:rPr lang="en-US" sz="2200" dirty="0">
                <a:latin typeface="Segoe UI" panose="020B0502040204020203" pitchFamily="34" charset="0"/>
                <a:ea typeface="Segoe UI" panose="020B0502040204020203" pitchFamily="34" charset="0"/>
                <a:cs typeface="Segoe UI" panose="020B0502040204020203" pitchFamily="34" charset="0"/>
              </a:rPr>
            </a:br>
            <a:r>
              <a:rPr lang="en-US" sz="2000" dirty="0">
                <a:latin typeface="Segoe UI" panose="020B0502040204020203" pitchFamily="34" charset="0"/>
                <a:ea typeface="Segoe UI" panose="020B0502040204020203" pitchFamily="34" charset="0"/>
                <a:cs typeface="Segoe UI" panose="020B0502040204020203" pitchFamily="34" charset="0"/>
              </a:rPr>
              <a:t>30 quarters)</a:t>
            </a:r>
          </a:p>
          <a:p>
            <a:pPr marL="1541496" lvl="3" indent="-342907" eaLnBrk="1" fontAlgn="auto" hangingPunct="1">
              <a:spcAft>
                <a:spcPts val="0"/>
              </a:spcAft>
              <a:buFont typeface="Wingdings" panose="05000000000000000000" pitchFamily="2" charset="2"/>
              <a:buChar char="v"/>
              <a:defRPr/>
            </a:pPr>
            <a:r>
              <a:rPr lang="en-US" sz="2200" dirty="0">
                <a:latin typeface="Segoe UI" panose="020B0502040204020203" pitchFamily="34" charset="0"/>
                <a:ea typeface="Segoe UI" panose="020B0502040204020203" pitchFamily="34" charset="0"/>
                <a:cs typeface="Segoe UI" panose="020B0502040204020203" pitchFamily="34" charset="0"/>
              </a:rPr>
              <a:t>$278 per month (if worked 30 -39 </a:t>
            </a:r>
          </a:p>
          <a:p>
            <a:pPr marL="1655799" lvl="4" indent="0" eaLnBrk="1" fontAlgn="auto" hangingPunct="1">
              <a:spcAft>
                <a:spcPts val="0"/>
              </a:spcAft>
              <a:buNone/>
              <a:defRPr/>
            </a:pPr>
            <a:r>
              <a:rPr lang="en-US" sz="2000" dirty="0">
                <a:latin typeface="Segoe UI" panose="020B0502040204020203" pitchFamily="34" charset="0"/>
                <a:ea typeface="Segoe UI" panose="020B0502040204020203" pitchFamily="34" charset="0"/>
                <a:cs typeface="Segoe UI" panose="020B0502040204020203" pitchFamily="34" charset="0"/>
              </a:rPr>
              <a:t>quarters)</a:t>
            </a:r>
          </a:p>
          <a:p>
            <a:pPr marL="1655799" lvl="4" indent="0" eaLnBrk="1" fontAlgn="auto" hangingPunct="1">
              <a:spcAft>
                <a:spcPts val="0"/>
              </a:spcAft>
              <a:buNone/>
              <a:defRPr/>
            </a:pPr>
            <a:endParaRPr lang="en-US" sz="2000" dirty="0">
              <a:latin typeface="Segoe UI" panose="020B0502040204020203" pitchFamily="34" charset="0"/>
              <a:ea typeface="Segoe UI" panose="020B0502040204020203" pitchFamily="34" charset="0"/>
              <a:cs typeface="Segoe UI" panose="020B0502040204020203" pitchFamily="34" charset="0"/>
            </a:endParaRPr>
          </a:p>
          <a:p>
            <a:pPr marL="1262090" lvl="4" indent="0" eaLnBrk="1" fontAlgn="auto" hangingPunct="1">
              <a:spcAft>
                <a:spcPts val="0"/>
              </a:spcAft>
              <a:buNone/>
              <a:defRPr/>
            </a:pPr>
            <a:r>
              <a:rPr lang="en-US" sz="1800" dirty="0">
                <a:latin typeface="Segoe UI" panose="020B0502040204020203" pitchFamily="34" charset="0"/>
                <a:ea typeface="Segoe UI" panose="020B0502040204020203" pitchFamily="34" charset="0"/>
                <a:cs typeface="Segoe UI" panose="020B0502040204020203" pitchFamily="34" charset="0"/>
              </a:rPr>
              <a:t>See the bottom of your </a:t>
            </a:r>
            <a:r>
              <a:rPr lang="en-US" sz="1800" dirty="0">
                <a:latin typeface="Segoe UI" panose="020B0502040204020203" pitchFamily="34" charset="0"/>
                <a:ea typeface="Segoe UI" panose="020B0502040204020203" pitchFamily="34" charset="0"/>
                <a:cs typeface="Segoe UI" panose="020B0502040204020203" pitchFamily="34" charset="0"/>
                <a:hlinkClick r:id="rId3"/>
              </a:rPr>
              <a:t>Medicare Part A chart</a:t>
            </a:r>
            <a:r>
              <a:rPr lang="en-US" sz="1800" dirty="0">
                <a:latin typeface="Segoe UI" panose="020B0502040204020203" pitchFamily="34" charset="0"/>
                <a:ea typeface="Segoe UI" panose="020B0502040204020203" pitchFamily="34" charset="0"/>
                <a:cs typeface="Segoe UI" panose="020B0502040204020203" pitchFamily="34" charset="0"/>
              </a:rPr>
              <a:t>.</a:t>
            </a:r>
            <a:endParaRPr lang="en-US" dirty="0">
              <a:latin typeface="Segoe UI" panose="020B0502040204020203" pitchFamily="34" charset="0"/>
              <a:ea typeface="Segoe UI" panose="020B0502040204020203" pitchFamily="34" charset="0"/>
              <a:cs typeface="Segoe UI" panose="020B0502040204020203" pitchFamily="34" charset="0"/>
            </a:endParaRPr>
          </a:p>
          <a:p>
            <a:pPr marL="1655799" lvl="3" indent="-457210" eaLnBrk="1" fontAlgn="auto" hangingPunct="1">
              <a:spcAft>
                <a:spcPts val="0"/>
              </a:spcAft>
              <a:buFont typeface="Arial"/>
              <a:buChar char="•"/>
              <a:defRPr/>
            </a:pPr>
            <a:endParaRPr lang="en-US" sz="2200" dirty="0">
              <a:latin typeface="Segoe UI" panose="020B0502040204020203" pitchFamily="34" charset="0"/>
              <a:ea typeface="Segoe UI" panose="020B0502040204020203" pitchFamily="34" charset="0"/>
              <a:cs typeface="Segoe UI" panose="020B0502040204020203" pitchFamily="34" charset="0"/>
            </a:endParaRPr>
          </a:p>
        </p:txBody>
      </p:sp>
      <p:pic>
        <p:nvPicPr>
          <p:cNvPr id="97287" name="Picture 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937377" y="3522666"/>
            <a:ext cx="1200151" cy="203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33</a:t>
            </a:fld>
            <a:endParaRPr lang="en-US" dirty="0"/>
          </a:p>
        </p:txBody>
      </p:sp>
      <p:sp>
        <p:nvSpPr>
          <p:cNvPr id="8"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Examples of Medicare Part A</a:t>
            </a:r>
          </a:p>
        </p:txBody>
      </p:sp>
      <p:sp>
        <p:nvSpPr>
          <p:cNvPr id="99331" name="Content Placeholder 2"/>
          <p:cNvSpPr>
            <a:spLocks noGrp="1"/>
          </p:cNvSpPr>
          <p:nvPr>
            <p:ph idx="1"/>
          </p:nvPr>
        </p:nvSpPr>
        <p:spPr>
          <a:xfrm>
            <a:off x="360365" y="1287214"/>
            <a:ext cx="8445500" cy="4525963"/>
          </a:xfrm>
        </p:spPr>
        <p:txBody>
          <a:bodyPr/>
          <a:lstStyle/>
          <a:p>
            <a:pPr eaLnBrk="1" hangingPunct="1"/>
            <a:r>
              <a:rPr lang="en-US" altLang="en-US" dirty="0">
                <a:latin typeface="Segoe UI" panose="020B0502040204020203" pitchFamily="34" charset="0"/>
                <a:cs typeface="Segoe UI" panose="020B0502040204020203" pitchFamily="34" charset="0"/>
              </a:rPr>
              <a:t>Evelyn is a widow and has contributed to Medicare for the last 20 years through her job. She’s earned 40 working quarters throughout her active work. When Evelyn enrolls in part A, it’ll be premium-free.</a:t>
            </a:r>
          </a:p>
          <a:p>
            <a:pPr eaLnBrk="1" hangingPunct="1"/>
            <a:endParaRPr lang="en-US" altLang="en-US" dirty="0">
              <a:latin typeface="Segoe UI" panose="020B0502040204020203" pitchFamily="34" charset="0"/>
              <a:cs typeface="Segoe UI" panose="020B0502040204020203" pitchFamily="34" charset="0"/>
            </a:endParaRPr>
          </a:p>
          <a:p>
            <a:pPr eaLnBrk="1" hangingPunct="1"/>
            <a:r>
              <a:rPr lang="en-US" altLang="en-US" dirty="0">
                <a:latin typeface="Segoe UI" panose="020B0502040204020203" pitchFamily="34" charset="0"/>
                <a:cs typeface="Segoe UI" panose="020B0502040204020203" pitchFamily="34" charset="0"/>
              </a:rPr>
              <a:t>Vivian is single and has acquired only 35 quarters for Medicare, therefore she doesn’t qualify for premium-free Part A. Vivian will have to pay a monthly premium of $278 (in 2024) to receive Part A. </a:t>
            </a:r>
            <a:br>
              <a:rPr lang="en-US" altLang="en-US" dirty="0">
                <a:latin typeface="Segoe UI" panose="020B0502040204020203" pitchFamily="34" charset="0"/>
                <a:cs typeface="Segoe UI" panose="020B0502040204020203" pitchFamily="34" charset="0"/>
              </a:rPr>
            </a:br>
            <a:r>
              <a:rPr lang="en-US" altLang="en-US" dirty="0">
                <a:latin typeface="Segoe UI" panose="020B0502040204020203" pitchFamily="34" charset="0"/>
                <a:cs typeface="Segoe UI" panose="020B0502040204020203" pitchFamily="34" charset="0"/>
              </a:rPr>
              <a:t>Vivian can also continue to earn more quarters.</a:t>
            </a: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34</a:t>
            </a:fld>
            <a:endParaRPr lang="en-US" dirty="0"/>
          </a:p>
        </p:txBody>
      </p:sp>
      <p:sp>
        <p:nvSpPr>
          <p:cNvPr id="6"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Original Medicare – Part B</a:t>
            </a:r>
          </a:p>
        </p:txBody>
      </p:sp>
      <p:sp>
        <p:nvSpPr>
          <p:cNvPr id="101379" name="Content Placeholder 2"/>
          <p:cNvSpPr>
            <a:spLocks noGrp="1"/>
          </p:cNvSpPr>
          <p:nvPr>
            <p:ph idx="1"/>
          </p:nvPr>
        </p:nvSpPr>
        <p:spPr/>
        <p:txBody>
          <a:bodyPr/>
          <a:lstStyle/>
          <a:p>
            <a:pPr eaLnBrk="1" hangingPunct="1"/>
            <a:r>
              <a:rPr lang="en-US" altLang="en-US" dirty="0">
                <a:latin typeface="Segoe UI" panose="020B0502040204020203" pitchFamily="34" charset="0"/>
                <a:cs typeface="Segoe UI" panose="020B0502040204020203" pitchFamily="34" charset="0"/>
              </a:rPr>
              <a:t>Part B – Medical insurance:</a:t>
            </a:r>
          </a:p>
          <a:p>
            <a:pPr marL="914420" lvl="1" indent="-457210" eaLnBrk="1" hangingPunct="1"/>
            <a:r>
              <a:rPr lang="en-US" altLang="en-US" dirty="0">
                <a:latin typeface="Segoe UI" panose="020B0502040204020203" pitchFamily="34" charset="0"/>
                <a:cs typeface="Segoe UI" panose="020B0502040204020203" pitchFamily="34" charset="0"/>
              </a:rPr>
              <a:t>Doctor visits</a:t>
            </a:r>
          </a:p>
          <a:p>
            <a:pPr marL="914420" lvl="1" indent="-457210" eaLnBrk="1" hangingPunct="1"/>
            <a:r>
              <a:rPr lang="en-US" altLang="en-US" dirty="0">
                <a:latin typeface="Segoe UI" panose="020B0502040204020203" pitchFamily="34" charset="0"/>
                <a:cs typeface="Segoe UI" panose="020B0502040204020203" pitchFamily="34" charset="0"/>
              </a:rPr>
              <a:t>Outpatient hospital services</a:t>
            </a:r>
          </a:p>
          <a:p>
            <a:pPr marL="914420" lvl="1" indent="-457210" eaLnBrk="1" hangingPunct="1"/>
            <a:r>
              <a:rPr lang="en-US" altLang="en-US" dirty="0">
                <a:latin typeface="Segoe UI" panose="020B0502040204020203" pitchFamily="34" charset="0"/>
                <a:cs typeface="Segoe UI" panose="020B0502040204020203" pitchFamily="34" charset="0"/>
              </a:rPr>
              <a:t>Tests, labs, x-rays, etc.</a:t>
            </a:r>
          </a:p>
          <a:p>
            <a:pPr marL="914420" lvl="1" indent="-457210" eaLnBrk="1" hangingPunct="1"/>
            <a:r>
              <a:rPr lang="en-US" altLang="en-US" dirty="0">
                <a:latin typeface="Segoe UI" panose="020B0502040204020203" pitchFamily="34" charset="0"/>
                <a:cs typeface="Segoe UI" panose="020B0502040204020203" pitchFamily="34" charset="0"/>
              </a:rPr>
              <a:t>Durable medical equipment (DME) and supplies</a:t>
            </a:r>
          </a:p>
          <a:p>
            <a:pPr marL="914420" lvl="1" indent="-457210" eaLnBrk="1" hangingPunct="1"/>
            <a:r>
              <a:rPr lang="en-US" altLang="en-US" dirty="0">
                <a:latin typeface="Segoe UI" panose="020B0502040204020203" pitchFamily="34" charset="0"/>
                <a:cs typeface="Segoe UI" panose="020B0502040204020203" pitchFamily="34" charset="0"/>
              </a:rPr>
              <a:t>Preventive services</a:t>
            </a:r>
          </a:p>
        </p:txBody>
      </p:sp>
      <p:pic>
        <p:nvPicPr>
          <p:cNvPr id="101383"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056313" y="1309691"/>
            <a:ext cx="1619251" cy="167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35</a:t>
            </a:fld>
            <a:endParaRPr lang="en-US" dirty="0"/>
          </a:p>
        </p:txBody>
      </p:sp>
      <p:sp>
        <p:nvSpPr>
          <p:cNvPr id="8"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Medicare medical insurance (Part B) </a:t>
            </a:r>
          </a:p>
        </p:txBody>
      </p:sp>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36</a:t>
            </a:fld>
            <a:endParaRPr lang="en-US" dirty="0"/>
          </a:p>
        </p:txBody>
      </p:sp>
      <p:sp>
        <p:nvSpPr>
          <p:cNvPr id="6"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pic>
        <p:nvPicPr>
          <p:cNvPr id="3" name="Picture 2">
            <a:extLst>
              <a:ext uri="{FF2B5EF4-FFF2-40B4-BE49-F238E27FC236}">
                <a16:creationId xmlns:a16="http://schemas.microsoft.com/office/drawing/2014/main" id="{F20B938D-95B6-49D5-B1F9-0F593EEBAD04}"/>
              </a:ext>
            </a:extLst>
          </p:cNvPr>
          <p:cNvPicPr>
            <a:picLocks noChangeAspect="1"/>
          </p:cNvPicPr>
          <p:nvPr/>
        </p:nvPicPr>
        <p:blipFill>
          <a:blip r:embed="rId3"/>
          <a:stretch>
            <a:fillRect/>
          </a:stretch>
        </p:blipFill>
        <p:spPr>
          <a:xfrm>
            <a:off x="2351118" y="1090250"/>
            <a:ext cx="6678238" cy="5010346"/>
          </a:xfrm>
          <a:prstGeom prst="rect">
            <a:avLst/>
          </a:prstGeom>
        </p:spPr>
      </p:pic>
      <p:sp>
        <p:nvSpPr>
          <p:cNvPr id="5" name="TextBox 4">
            <a:extLst>
              <a:ext uri="{FF2B5EF4-FFF2-40B4-BE49-F238E27FC236}">
                <a16:creationId xmlns:a16="http://schemas.microsoft.com/office/drawing/2014/main" id="{5C49F452-93F0-9CBB-15F5-04BE1D7C3019}"/>
              </a:ext>
            </a:extLst>
          </p:cNvPr>
          <p:cNvSpPr txBox="1"/>
          <p:nvPr/>
        </p:nvSpPr>
        <p:spPr>
          <a:xfrm>
            <a:off x="735291" y="1404592"/>
            <a:ext cx="1404594" cy="400110"/>
          </a:xfrm>
          <a:prstGeom prst="rect">
            <a:avLst/>
          </a:prstGeom>
          <a:noFill/>
        </p:spPr>
        <p:txBody>
          <a:bodyPr wrap="square" rtlCol="0">
            <a:spAutoFit/>
          </a:bodyPr>
          <a:lstStyle/>
          <a:p>
            <a:r>
              <a:rPr lang="en-US" sz="2000" dirty="0">
                <a:latin typeface="Segoe UI" panose="020B0502040204020203" pitchFamily="34" charset="0"/>
                <a:cs typeface="Segoe UI" panose="020B0502040204020203" pitchFamily="34" charset="0"/>
              </a:rPr>
              <a:t>Link </a:t>
            </a:r>
            <a:r>
              <a:rPr lang="en-US" sz="2000" dirty="0">
                <a:latin typeface="Segoe UI" panose="020B0502040204020203" pitchFamily="34" charset="0"/>
                <a:cs typeface="Segoe UI" panose="020B0502040204020203" pitchFamily="34" charset="0"/>
                <a:hlinkClick r:id="rId4"/>
              </a:rPr>
              <a:t>here</a:t>
            </a:r>
            <a:r>
              <a:rPr lang="en-US" sz="2000" dirty="0">
                <a:latin typeface="Segoe UI" panose="020B0502040204020203" pitchFamily="34" charset="0"/>
                <a:cs typeface="Segoe UI" panose="020B0502040204020203" pitchFamily="34" charset="0"/>
              </a:rPr>
              <a: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27866" y="3392490"/>
            <a:ext cx="1457325"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Medicare Part B (medical insurance)</a:t>
            </a:r>
          </a:p>
        </p:txBody>
      </p:sp>
      <p:sp>
        <p:nvSpPr>
          <p:cNvPr id="3" name="Content Placeholder 2"/>
          <p:cNvSpPr>
            <a:spLocks noGrp="1"/>
          </p:cNvSpPr>
          <p:nvPr>
            <p:ph idx="1"/>
          </p:nvPr>
        </p:nvSpPr>
        <p:spPr>
          <a:xfrm>
            <a:off x="370197" y="1291614"/>
            <a:ext cx="8445500" cy="4525963"/>
          </a:xfrm>
        </p:spPr>
        <p:txBody>
          <a:bodyPr rtlCol="0">
            <a:normAutofit/>
          </a:bodyPr>
          <a:lstStyle/>
          <a:p>
            <a:pPr eaLnBrk="1" fontAlgn="auto" hangingPunct="1">
              <a:spcAft>
                <a:spcPts val="0"/>
              </a:spcAft>
              <a:defRPr/>
            </a:pPr>
            <a:r>
              <a:rPr lang="en-US" sz="3000" dirty="0">
                <a:latin typeface="Segoe UI" panose="020B0502040204020203" pitchFamily="34" charset="0"/>
                <a:ea typeface="Segoe UI" panose="020B0502040204020203" pitchFamily="34" charset="0"/>
                <a:cs typeface="Segoe UI" panose="020B0502040204020203" pitchFamily="34" charset="0"/>
              </a:rPr>
              <a:t>What does Part B cost?</a:t>
            </a:r>
          </a:p>
          <a:p>
            <a:pPr marL="457210" indent="-457210" eaLnBrk="1" fontAlgn="auto" hangingPunct="1">
              <a:spcAft>
                <a:spcPts val="0"/>
              </a:spcAft>
              <a:buFont typeface="Arial"/>
              <a:buChar char="•"/>
              <a:defRPr/>
            </a:pPr>
            <a:r>
              <a:rPr lang="en-US" dirty="0">
                <a:latin typeface="Segoe UI" panose="020B0502040204020203" pitchFamily="34" charset="0"/>
                <a:ea typeface="Segoe UI" panose="020B0502040204020203" pitchFamily="34" charset="0"/>
                <a:cs typeface="Segoe UI" panose="020B0502040204020203" pitchFamily="34" charset="0"/>
              </a:rPr>
              <a:t>In 2024, most people will pay $174.70 per month</a:t>
            </a:r>
          </a:p>
          <a:p>
            <a:pPr marL="1200177" lvl="1" indent="-457210" eaLnBrk="1" fontAlgn="auto" hangingPunct="1">
              <a:spcAft>
                <a:spcPts val="0"/>
              </a:spcAft>
              <a:buFont typeface="Courier New" panose="02070309020205020404" pitchFamily="49" charset="0"/>
              <a:buChar char="o"/>
              <a:defRPr/>
            </a:pPr>
            <a:r>
              <a:rPr lang="en-US" dirty="0">
                <a:latin typeface="Segoe UI" panose="020B0502040204020203" pitchFamily="34" charset="0"/>
                <a:ea typeface="Segoe UI" panose="020B0502040204020203" pitchFamily="34" charset="0"/>
                <a:cs typeface="Segoe UI" panose="020B0502040204020203" pitchFamily="34" charset="0"/>
              </a:rPr>
              <a:t>People with higher incomes could pay more</a:t>
            </a:r>
          </a:p>
          <a:p>
            <a:pPr marL="457210" indent="-457210" eaLnBrk="1" fontAlgn="auto" hangingPunct="1">
              <a:spcAft>
                <a:spcPts val="0"/>
              </a:spcAft>
              <a:buFont typeface="Arial"/>
              <a:buChar char="•"/>
              <a:defRPr/>
            </a:pPr>
            <a:r>
              <a:rPr lang="en-US" dirty="0">
                <a:latin typeface="Segoe UI" panose="020B0502040204020203" pitchFamily="34" charset="0"/>
                <a:ea typeface="Segoe UI" panose="020B0502040204020203" pitchFamily="34" charset="0"/>
                <a:cs typeface="Segoe UI" panose="020B0502040204020203" pitchFamily="34" charset="0"/>
              </a:rPr>
              <a:t>Social Security will notify clients if they </a:t>
            </a:r>
            <a:br>
              <a:rPr lang="en-US" dirty="0">
                <a:latin typeface="Segoe UI" panose="020B0502040204020203" pitchFamily="34" charset="0"/>
                <a:ea typeface="Segoe UI" panose="020B0502040204020203" pitchFamily="34" charset="0"/>
                <a:cs typeface="Segoe UI" panose="020B0502040204020203" pitchFamily="34" charset="0"/>
              </a:rPr>
            </a:br>
            <a:r>
              <a:rPr lang="en-US" dirty="0">
                <a:latin typeface="Segoe UI" panose="020B0502040204020203" pitchFamily="34" charset="0"/>
                <a:ea typeface="Segoe UI" panose="020B0502040204020203" pitchFamily="34" charset="0"/>
                <a:cs typeface="Segoe UI" panose="020B0502040204020203" pitchFamily="34" charset="0"/>
              </a:rPr>
              <a:t>have to pay more or less than the </a:t>
            </a:r>
            <a:br>
              <a:rPr lang="en-US" dirty="0">
                <a:latin typeface="Segoe UI" panose="020B0502040204020203" pitchFamily="34" charset="0"/>
                <a:ea typeface="Segoe UI" panose="020B0502040204020203" pitchFamily="34" charset="0"/>
                <a:cs typeface="Segoe UI" panose="020B0502040204020203" pitchFamily="34" charset="0"/>
              </a:rPr>
            </a:br>
            <a:r>
              <a:rPr lang="en-US" dirty="0">
                <a:latin typeface="Segoe UI" panose="020B0502040204020203" pitchFamily="34" charset="0"/>
                <a:ea typeface="Segoe UI" panose="020B0502040204020203" pitchFamily="34" charset="0"/>
                <a:cs typeface="Segoe UI" panose="020B0502040204020203" pitchFamily="34" charset="0"/>
              </a:rPr>
              <a:t>standard premium</a:t>
            </a:r>
          </a:p>
          <a:p>
            <a:pPr marL="1200177" lvl="1" indent="-457210" eaLnBrk="1" fontAlgn="auto" hangingPunct="1">
              <a:spcAft>
                <a:spcPts val="0"/>
              </a:spcAft>
              <a:buFont typeface="Courier New" panose="02070309020205020404" pitchFamily="49" charset="0"/>
              <a:buChar char="o"/>
              <a:defRPr/>
            </a:pPr>
            <a:r>
              <a:rPr lang="en-US" dirty="0">
                <a:latin typeface="Segoe UI" panose="020B0502040204020203" pitchFamily="34" charset="0"/>
                <a:ea typeface="Segoe UI" panose="020B0502040204020203" pitchFamily="34" charset="0"/>
                <a:cs typeface="Segoe UI" panose="020B0502040204020203" pitchFamily="34" charset="0"/>
              </a:rPr>
              <a:t>The amount may change depending                  </a:t>
            </a:r>
            <a:br>
              <a:rPr lang="en-US" dirty="0">
                <a:latin typeface="Segoe UI" panose="020B0502040204020203" pitchFamily="34" charset="0"/>
                <a:ea typeface="Segoe UI" panose="020B0502040204020203" pitchFamily="34" charset="0"/>
                <a:cs typeface="Segoe UI" panose="020B0502040204020203" pitchFamily="34" charset="0"/>
              </a:rPr>
            </a:br>
            <a:r>
              <a:rPr lang="en-US" dirty="0">
                <a:latin typeface="Segoe UI" panose="020B0502040204020203" pitchFamily="34" charset="0"/>
                <a:ea typeface="Segoe UI" panose="020B0502040204020203" pitchFamily="34" charset="0"/>
                <a:cs typeface="Segoe UI" panose="020B0502040204020203" pitchFamily="34" charset="0"/>
              </a:rPr>
              <a:t>on the client’s yearly income </a:t>
            </a:r>
          </a:p>
        </p:txBody>
      </p:sp>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37</a:t>
            </a:fld>
            <a:endParaRPr lang="en-US" dirty="0"/>
          </a:p>
        </p:txBody>
      </p:sp>
      <p:sp>
        <p:nvSpPr>
          <p:cNvPr id="8"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Examples of Medicare Part B </a:t>
            </a:r>
          </a:p>
        </p:txBody>
      </p:sp>
      <p:sp>
        <p:nvSpPr>
          <p:cNvPr id="107523" name="Content Placeholder 2"/>
          <p:cNvSpPr>
            <a:spLocks noGrp="1"/>
          </p:cNvSpPr>
          <p:nvPr>
            <p:ph idx="1"/>
          </p:nvPr>
        </p:nvSpPr>
        <p:spPr>
          <a:xfrm>
            <a:off x="360365" y="1305097"/>
            <a:ext cx="8445500" cy="4884739"/>
          </a:xfrm>
        </p:spPr>
        <p:txBody>
          <a:bodyPr/>
          <a:lstStyle/>
          <a:p>
            <a:pPr eaLnBrk="1" hangingPunct="1"/>
            <a:r>
              <a:rPr lang="en-US" altLang="en-US" sz="2200" dirty="0">
                <a:latin typeface="Segoe UI" panose="020B0502040204020203" pitchFamily="34" charset="0"/>
                <a:cs typeface="Segoe UI" panose="020B0502040204020203" pitchFamily="34" charset="0"/>
              </a:rPr>
              <a:t>William enrolled in Medicare in 2013.  His Part B premium in 2024</a:t>
            </a:r>
            <a:br>
              <a:rPr lang="en-US" altLang="en-US" sz="2200" dirty="0">
                <a:latin typeface="Segoe UI" panose="020B0502040204020203" pitchFamily="34" charset="0"/>
                <a:cs typeface="Segoe UI" panose="020B0502040204020203" pitchFamily="34" charset="0"/>
              </a:rPr>
            </a:br>
            <a:r>
              <a:rPr lang="en-US" altLang="en-US" sz="2200" dirty="0">
                <a:latin typeface="Segoe UI" panose="020B0502040204020203" pitchFamily="34" charset="0"/>
                <a:cs typeface="Segoe UI" panose="020B0502040204020203" pitchFamily="34" charset="0"/>
              </a:rPr>
              <a:t>is $174.70.</a:t>
            </a:r>
          </a:p>
          <a:p>
            <a:pPr eaLnBrk="1" hangingPunct="1"/>
            <a:endParaRPr lang="en-US" altLang="en-US" sz="900" dirty="0">
              <a:latin typeface="Segoe UI" panose="020B0502040204020203" pitchFamily="34" charset="0"/>
              <a:cs typeface="Segoe UI" panose="020B0502040204020203" pitchFamily="34" charset="0"/>
            </a:endParaRPr>
          </a:p>
          <a:p>
            <a:pPr eaLnBrk="1" hangingPunct="1"/>
            <a:r>
              <a:rPr lang="en-US" altLang="en-US" sz="2200" dirty="0">
                <a:latin typeface="Segoe UI" panose="020B0502040204020203" pitchFamily="34" charset="0"/>
                <a:cs typeface="Segoe UI" panose="020B0502040204020203" pitchFamily="34" charset="0"/>
              </a:rPr>
              <a:t>Natasha’s Medicare started in 2018.  Her income is $105,326.02 per year.  Her Part B premium in 2024 is $244.60.</a:t>
            </a:r>
          </a:p>
          <a:p>
            <a:pPr eaLnBrk="1" hangingPunct="1"/>
            <a:endParaRPr lang="en-US" altLang="en-US" sz="1100" dirty="0">
              <a:latin typeface="Segoe UI" panose="020B0502040204020203" pitchFamily="34" charset="0"/>
              <a:cs typeface="Segoe UI" panose="020B0502040204020203" pitchFamily="34" charset="0"/>
            </a:endParaRPr>
          </a:p>
          <a:p>
            <a:pPr eaLnBrk="1" hangingPunct="1"/>
            <a:r>
              <a:rPr lang="en-US" altLang="en-US" sz="2200" dirty="0">
                <a:latin typeface="Segoe UI" panose="020B0502040204020203" pitchFamily="34" charset="0"/>
                <a:cs typeface="Segoe UI" panose="020B0502040204020203" pitchFamily="34" charset="0"/>
              </a:rPr>
              <a:t>New Medicare premiums are announced each fall for the next calendar year.  Social Security notifies individual enrollees of their premium.  Factors affecting the amount include:</a:t>
            </a:r>
          </a:p>
          <a:p>
            <a:pPr eaLnBrk="1" hangingPunct="1"/>
            <a:endParaRPr lang="en-US" altLang="en-US" sz="900" dirty="0">
              <a:latin typeface="Segoe UI" panose="020B0502040204020203" pitchFamily="34" charset="0"/>
              <a:cs typeface="Segoe UI" panose="020B0502040204020203" pitchFamily="34" charset="0"/>
            </a:endParaRPr>
          </a:p>
          <a:p>
            <a:pPr marL="631839" lvl="1" indent="-228605" eaLnBrk="1" hangingPunct="1"/>
            <a:r>
              <a:rPr lang="en-US" altLang="en-US" sz="2000" dirty="0">
                <a:latin typeface="Segoe UI" panose="020B0502040204020203" pitchFamily="34" charset="0"/>
                <a:cs typeface="Segoe UI" panose="020B0502040204020203" pitchFamily="34" charset="0"/>
              </a:rPr>
              <a:t>Current income (higher or lower may pay more or less)</a:t>
            </a:r>
          </a:p>
          <a:p>
            <a:pPr marL="631839" lvl="1" indent="-228605" eaLnBrk="1" hangingPunct="1"/>
            <a:r>
              <a:rPr lang="en-US" altLang="en-US" sz="2000" dirty="0">
                <a:latin typeface="Segoe UI" panose="020B0502040204020203" pitchFamily="34" charset="0"/>
                <a:cs typeface="Segoe UI" panose="020B0502040204020203" pitchFamily="34" charset="0"/>
              </a:rPr>
              <a:t>If there’s a cost-of-living adjustment to people’s Social Security benefit in the new year</a:t>
            </a: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38</a:t>
            </a:fld>
            <a:endParaRPr lang="en-US" dirty="0"/>
          </a:p>
        </p:txBody>
      </p:sp>
      <p:sp>
        <p:nvSpPr>
          <p:cNvPr id="6"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Does a client need Part B?</a:t>
            </a:r>
          </a:p>
        </p:txBody>
      </p:sp>
      <p:sp>
        <p:nvSpPr>
          <p:cNvPr id="3" name="Content Placeholder 2"/>
          <p:cNvSpPr>
            <a:spLocks noGrp="1"/>
          </p:cNvSpPr>
          <p:nvPr>
            <p:ph idx="1"/>
          </p:nvPr>
        </p:nvSpPr>
        <p:spPr>
          <a:xfrm>
            <a:off x="360365" y="1133475"/>
            <a:ext cx="8445500" cy="4840288"/>
          </a:xfrm>
        </p:spPr>
        <p:txBody>
          <a:bodyPr rtlCol="0">
            <a:normAutofit fontScale="85000" lnSpcReduction="20000"/>
          </a:bodyPr>
          <a:lstStyle/>
          <a:p>
            <a:pPr eaLnBrk="1" fontAlgn="auto" hangingPunct="1">
              <a:spcAft>
                <a:spcPts val="0"/>
              </a:spcAft>
              <a:defRPr/>
            </a:pPr>
            <a:r>
              <a:rPr lang="en-US" sz="3000" dirty="0">
                <a:latin typeface="Segoe UI" panose="020B0502040204020203" pitchFamily="34" charset="0"/>
                <a:ea typeface="Segoe UI" panose="020B0502040204020203" pitchFamily="34" charset="0"/>
                <a:cs typeface="Segoe UI" panose="020B0502040204020203" pitchFamily="34" charset="0"/>
              </a:rPr>
              <a:t>It depends. Potentially no, if:</a:t>
            </a:r>
          </a:p>
          <a:p>
            <a:pPr marL="457210" indent="-457210" eaLnBrk="1" fontAlgn="auto" hangingPunct="1">
              <a:spcAft>
                <a:spcPts val="0"/>
              </a:spcAft>
              <a:buFont typeface="Arial"/>
              <a:buChar char="•"/>
              <a:defRPr/>
            </a:pPr>
            <a:r>
              <a:rPr lang="en-US" dirty="0">
                <a:latin typeface="Segoe UI" panose="020B0502040204020203" pitchFamily="34" charset="0"/>
                <a:ea typeface="Segoe UI" panose="020B0502040204020203" pitchFamily="34" charset="0"/>
                <a:cs typeface="Segoe UI" panose="020B0502040204020203" pitchFamily="34" charset="0"/>
              </a:rPr>
              <a:t>They have coverage through </a:t>
            </a:r>
            <a:r>
              <a:rPr lang="en-US" b="1" u="sng" dirty="0">
                <a:latin typeface="Segoe UI" panose="020B0502040204020203" pitchFamily="34" charset="0"/>
                <a:ea typeface="Segoe UI" panose="020B0502040204020203" pitchFamily="34" charset="0"/>
                <a:cs typeface="Segoe UI" panose="020B0502040204020203" pitchFamily="34" charset="0"/>
              </a:rPr>
              <a:t>active</a:t>
            </a:r>
            <a:r>
              <a:rPr lang="en-US" dirty="0">
                <a:latin typeface="Segoe UI" panose="020B0502040204020203" pitchFamily="34" charset="0"/>
                <a:ea typeface="Segoe UI" panose="020B0502040204020203" pitchFamily="34" charset="0"/>
                <a:cs typeface="Segoe UI" panose="020B0502040204020203" pitchFamily="34" charset="0"/>
              </a:rPr>
              <a:t> employment.</a:t>
            </a:r>
            <a:endParaRPr lang="en-US" u="sng" dirty="0">
              <a:latin typeface="Segoe UI" panose="020B0502040204020203" pitchFamily="34" charset="0"/>
              <a:ea typeface="Segoe UI" panose="020B0502040204020203" pitchFamily="34" charset="0"/>
              <a:cs typeface="Segoe UI" panose="020B0502040204020203" pitchFamily="34" charset="0"/>
            </a:endParaRPr>
          </a:p>
          <a:p>
            <a:pPr marL="1200177" lvl="1" indent="-457210" eaLnBrk="1" fontAlgn="auto" hangingPunct="1">
              <a:spcAft>
                <a:spcPts val="0"/>
              </a:spcAft>
              <a:buFont typeface="Courier New" panose="02070309020205020404" pitchFamily="49" charset="0"/>
              <a:buChar char="o"/>
              <a:defRPr/>
            </a:pPr>
            <a:r>
              <a:rPr lang="en-US" sz="2600" dirty="0">
                <a:latin typeface="Segoe UI" panose="020B0502040204020203" pitchFamily="34" charset="0"/>
                <a:ea typeface="Segoe UI" panose="020B0502040204020203" pitchFamily="34" charset="0"/>
                <a:cs typeface="Segoe UI" panose="020B0502040204020203" pitchFamily="34" charset="0"/>
              </a:rPr>
              <a:t>Their own job, their spouse’s job, or if disabled and under 65, then another family member’s job.</a:t>
            </a:r>
          </a:p>
          <a:p>
            <a:pPr lvl="1" indent="-742968" eaLnBrk="1" fontAlgn="auto" hangingPunct="1">
              <a:spcAft>
                <a:spcPts val="0"/>
              </a:spcAft>
              <a:buNone/>
              <a:defRPr/>
            </a:pPr>
            <a:r>
              <a:rPr lang="en-US" sz="2801" dirty="0">
                <a:latin typeface="Segoe UI" panose="020B0502040204020203" pitchFamily="34" charset="0"/>
                <a:ea typeface="Segoe UI" panose="020B0502040204020203" pitchFamily="34" charset="0"/>
                <a:cs typeface="Segoe UI" panose="020B0502040204020203" pitchFamily="34" charset="0"/>
              </a:rPr>
              <a:t>Things to consider:</a:t>
            </a:r>
          </a:p>
          <a:p>
            <a:pPr marL="457210" lvl="1" indent="-457210" eaLnBrk="1" fontAlgn="auto" hangingPunct="1">
              <a:spcAft>
                <a:spcPts val="0"/>
              </a:spcAft>
              <a:defRPr/>
            </a:pPr>
            <a:r>
              <a:rPr lang="en-US" sz="2801" dirty="0">
                <a:latin typeface="Segoe UI" panose="020B0502040204020203" pitchFamily="34" charset="0"/>
                <a:ea typeface="Segoe UI" panose="020B0502040204020203" pitchFamily="34" charset="0"/>
                <a:cs typeface="Segoe UI" panose="020B0502040204020203" pitchFamily="34" charset="0"/>
              </a:rPr>
              <a:t>Some of the decision is based upon rules about when Medicare would pay BEFORE the employer plan pays.</a:t>
            </a:r>
          </a:p>
          <a:p>
            <a:pPr marL="457210" lvl="1" indent="-457210" eaLnBrk="1" fontAlgn="auto" hangingPunct="1">
              <a:spcAft>
                <a:spcPts val="0"/>
              </a:spcAft>
              <a:defRPr/>
            </a:pPr>
            <a:r>
              <a:rPr lang="en-US" sz="2801" dirty="0">
                <a:latin typeface="Segoe UI" panose="020B0502040204020203" pitchFamily="34" charset="0"/>
                <a:ea typeface="Segoe UI" panose="020B0502040204020203" pitchFamily="34" charset="0"/>
                <a:cs typeface="Segoe UI" panose="020B0502040204020203" pitchFamily="34" charset="0"/>
              </a:rPr>
              <a:t>People should check with their employer, in some cases, small employers will pay AFTER Medicare pays, even with active employment. </a:t>
            </a:r>
          </a:p>
          <a:p>
            <a:pPr marL="457210" lvl="1" indent="-457210" eaLnBrk="1" fontAlgn="auto" hangingPunct="1">
              <a:spcAft>
                <a:spcPts val="0"/>
              </a:spcAft>
              <a:defRPr/>
            </a:pPr>
            <a:r>
              <a:rPr lang="en-US" sz="2600" dirty="0">
                <a:latin typeface="Segoe UI" panose="020B0502040204020203" pitchFamily="34" charset="0"/>
                <a:ea typeface="Segoe UI" panose="020B0502040204020203" pitchFamily="34" charset="0"/>
                <a:cs typeface="Segoe UI" panose="020B0502040204020203" pitchFamily="34" charset="0"/>
              </a:rPr>
              <a:t>Delaying Part B may mean:</a:t>
            </a:r>
          </a:p>
          <a:p>
            <a:pPr marL="1200177" lvl="1" indent="-457210" eaLnBrk="1" fontAlgn="auto" hangingPunct="1">
              <a:spcAft>
                <a:spcPts val="0"/>
              </a:spcAft>
              <a:buFont typeface="Courier New" panose="02070309020205020404" pitchFamily="49" charset="0"/>
              <a:buChar char="o"/>
              <a:tabLst>
                <a:tab pos="2917890" algn="l"/>
              </a:tabLst>
              <a:defRPr/>
            </a:pPr>
            <a:endParaRPr lang="en-US" sz="900" dirty="0">
              <a:latin typeface="Segoe UI" panose="020B0502040204020203" pitchFamily="34" charset="0"/>
              <a:ea typeface="Segoe UI" panose="020B0502040204020203" pitchFamily="34" charset="0"/>
              <a:cs typeface="Segoe UI" panose="020B0502040204020203" pitchFamily="34" charset="0"/>
            </a:endParaRPr>
          </a:p>
          <a:p>
            <a:pPr marL="1425606" lvl="2" indent="-457210" eaLnBrk="1" fontAlgn="auto" hangingPunct="1">
              <a:spcAft>
                <a:spcPts val="0"/>
              </a:spcAft>
              <a:buFont typeface="Courier New" panose="02070309020205020404" pitchFamily="49" charset="0"/>
              <a:buChar char="o"/>
              <a:defRPr/>
            </a:pPr>
            <a:r>
              <a:rPr lang="en-US" sz="2600" dirty="0">
                <a:latin typeface="Segoe UI" panose="020B0502040204020203" pitchFamily="34" charset="0"/>
                <a:ea typeface="Segoe UI" panose="020B0502040204020203" pitchFamily="34" charset="0"/>
                <a:cs typeface="Segoe UI" panose="020B0502040204020203" pitchFamily="34" charset="0"/>
              </a:rPr>
              <a:t>Higher premiums (late enrollment penalty)</a:t>
            </a:r>
          </a:p>
          <a:p>
            <a:pPr marL="1425606" lvl="2" indent="-457210" eaLnBrk="1" fontAlgn="auto" hangingPunct="1">
              <a:spcAft>
                <a:spcPts val="0"/>
              </a:spcAft>
              <a:buFont typeface="Courier New" panose="02070309020205020404" pitchFamily="49" charset="0"/>
              <a:buChar char="o"/>
              <a:defRPr/>
            </a:pPr>
            <a:r>
              <a:rPr lang="en-US" sz="2600" dirty="0">
                <a:latin typeface="Segoe UI" panose="020B0502040204020203" pitchFamily="34" charset="0"/>
                <a:ea typeface="Segoe UI" panose="020B0502040204020203" pitchFamily="34" charset="0"/>
                <a:cs typeface="Segoe UI" panose="020B0502040204020203" pitchFamily="34" charset="0"/>
              </a:rPr>
              <a:t>Waiting for GEP</a:t>
            </a:r>
          </a:p>
          <a:p>
            <a:pPr marL="1425606" lvl="2" indent="-457210" eaLnBrk="1" fontAlgn="auto" hangingPunct="1">
              <a:spcAft>
                <a:spcPts val="0"/>
              </a:spcAft>
              <a:buFont typeface="Courier New" panose="02070309020205020404" pitchFamily="49" charset="0"/>
              <a:buChar char="o"/>
              <a:defRPr/>
            </a:pPr>
            <a:r>
              <a:rPr lang="en-US" sz="2600" dirty="0">
                <a:latin typeface="Segoe UI" panose="020B0502040204020203" pitchFamily="34" charset="0"/>
                <a:ea typeface="Segoe UI" panose="020B0502040204020203" pitchFamily="34" charset="0"/>
                <a:cs typeface="Segoe UI" panose="020B0502040204020203" pitchFamily="34" charset="0"/>
              </a:rPr>
              <a:t>Paying for their health care out-of-pocket</a:t>
            </a:r>
            <a:endParaRPr lang="en-US" sz="2801" dirty="0">
              <a:latin typeface="Segoe UI" panose="020B0502040204020203" pitchFamily="34" charset="0"/>
              <a:ea typeface="Segoe UI" panose="020B0502040204020203" pitchFamily="34" charset="0"/>
              <a:cs typeface="Segoe UI" panose="020B0502040204020203" pitchFamily="34" charset="0"/>
            </a:endParaRPr>
          </a:p>
          <a:p>
            <a:pPr lvl="1" indent="-742968" eaLnBrk="1" fontAlgn="auto" hangingPunct="1">
              <a:spcAft>
                <a:spcPts val="0"/>
              </a:spcAft>
              <a:buNone/>
              <a:defRPr/>
            </a:pP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39</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a:latin typeface="Segoe UI" panose="020B0502040204020203" pitchFamily="34" charset="0"/>
                <a:cs typeface="Segoe UI" panose="020B0502040204020203" pitchFamily="34" charset="0"/>
              </a:rPr>
              <a:t>Medicare training acronyms</a:t>
            </a:r>
          </a:p>
        </p:txBody>
      </p:sp>
      <p:sp>
        <p:nvSpPr>
          <p:cNvPr id="45059" name="Content Placeholder 2"/>
          <p:cNvSpPr>
            <a:spLocks noGrp="1"/>
          </p:cNvSpPr>
          <p:nvPr>
            <p:ph idx="1"/>
          </p:nvPr>
        </p:nvSpPr>
        <p:spPr>
          <a:xfrm>
            <a:off x="459222" y="1734715"/>
            <a:ext cx="4409343" cy="3065455"/>
          </a:xfrm>
        </p:spPr>
        <p:txBody>
          <a:bodyPr wrap="square">
            <a:spAutoFit/>
          </a:bodyPr>
          <a:lstStyle/>
          <a:p>
            <a:r>
              <a:rPr lang="en-US" altLang="en-US" sz="1200" b="1" dirty="0">
                <a:latin typeface="Segoe UI" panose="020B0502040204020203" pitchFamily="34" charset="0"/>
                <a:cs typeface="Segoe UI" panose="020B0502040204020203" pitchFamily="34" charset="0"/>
              </a:rPr>
              <a:t>ESRD	   </a:t>
            </a:r>
            <a:r>
              <a:rPr lang="en-US" altLang="en-US" sz="1200" dirty="0">
                <a:latin typeface="Segoe UI" panose="020B0502040204020203" pitchFamily="34" charset="0"/>
                <a:cs typeface="Segoe UI" panose="020B0502040204020203" pitchFamily="34" charset="0"/>
              </a:rPr>
              <a:t>End Stage Renal Disease</a:t>
            </a:r>
          </a:p>
          <a:p>
            <a:r>
              <a:rPr lang="en-US" altLang="en-US" sz="1200" b="1" dirty="0">
                <a:latin typeface="Segoe UI" panose="020B0502040204020203" pitchFamily="34" charset="0"/>
                <a:cs typeface="Segoe UI" panose="020B0502040204020203" pitchFamily="34" charset="0"/>
              </a:rPr>
              <a:t>GEP	   </a:t>
            </a:r>
            <a:r>
              <a:rPr lang="en-US" altLang="en-US" sz="1200" dirty="0">
                <a:latin typeface="Segoe UI" panose="020B0502040204020203" pitchFamily="34" charset="0"/>
                <a:cs typeface="Segoe UI" panose="020B0502040204020203" pitchFamily="34" charset="0"/>
              </a:rPr>
              <a:t>General Enrollment Period</a:t>
            </a:r>
          </a:p>
          <a:p>
            <a:r>
              <a:rPr lang="en-US" altLang="en-US" sz="1200" b="1" dirty="0">
                <a:latin typeface="Segoe UI" panose="020B0502040204020203" pitchFamily="34" charset="0"/>
                <a:cs typeface="Segoe UI" panose="020B0502040204020203" pitchFamily="34" charset="0"/>
              </a:rPr>
              <a:t>HMO	</a:t>
            </a:r>
            <a:r>
              <a:rPr lang="en-US" altLang="en-US" sz="1200" dirty="0">
                <a:latin typeface="Segoe UI" panose="020B0502040204020203" pitchFamily="34" charset="0"/>
                <a:cs typeface="Segoe UI" panose="020B0502040204020203" pitchFamily="34" charset="0"/>
              </a:rPr>
              <a:t>   Health Maintenance Organization</a:t>
            </a:r>
          </a:p>
          <a:p>
            <a:r>
              <a:rPr lang="en-US" altLang="en-US" sz="1200" b="1" dirty="0">
                <a:latin typeface="Segoe UI" panose="020B0502040204020203" pitchFamily="34" charset="0"/>
                <a:cs typeface="Segoe UI" panose="020B0502040204020203" pitchFamily="34" charset="0"/>
              </a:rPr>
              <a:t>IEP	   </a:t>
            </a:r>
            <a:r>
              <a:rPr lang="en-US" altLang="en-US" sz="1200" dirty="0">
                <a:latin typeface="Segoe UI" panose="020B0502040204020203" pitchFamily="34" charset="0"/>
                <a:cs typeface="Segoe UI" panose="020B0502040204020203" pitchFamily="34" charset="0"/>
              </a:rPr>
              <a:t>Initial Enrollment Period</a:t>
            </a:r>
          </a:p>
          <a:p>
            <a:r>
              <a:rPr lang="en-US" altLang="en-US" sz="1200" b="1" dirty="0">
                <a:latin typeface="Segoe UI" panose="020B0502040204020203" pitchFamily="34" charset="0"/>
                <a:cs typeface="Segoe UI" panose="020B0502040204020203" pitchFamily="34" charset="0"/>
              </a:rPr>
              <a:t>LIS	</a:t>
            </a:r>
            <a:r>
              <a:rPr lang="en-US" altLang="en-US" sz="1200" dirty="0">
                <a:latin typeface="Segoe UI" panose="020B0502040204020203" pitchFamily="34" charset="0"/>
                <a:cs typeface="Segoe UI" panose="020B0502040204020203" pitchFamily="34" charset="0"/>
              </a:rPr>
              <a:t>   Low Income Subsidy (Extra Help)</a:t>
            </a:r>
          </a:p>
          <a:p>
            <a:r>
              <a:rPr lang="en-US" altLang="en-US" sz="1200" b="1" dirty="0">
                <a:latin typeface="Segoe UI" panose="020B0502040204020203" pitchFamily="34" charset="0"/>
                <a:cs typeface="Segoe UI" panose="020B0502040204020203" pitchFamily="34" charset="0"/>
              </a:rPr>
              <a:t>LPR	</a:t>
            </a:r>
            <a:r>
              <a:rPr lang="en-US" altLang="en-US" sz="1200" dirty="0">
                <a:latin typeface="Segoe UI" panose="020B0502040204020203" pitchFamily="34" charset="0"/>
                <a:cs typeface="Segoe UI" panose="020B0502040204020203" pitchFamily="34" charset="0"/>
              </a:rPr>
              <a:t>   Legal Permanent Resident</a:t>
            </a:r>
          </a:p>
          <a:p>
            <a:r>
              <a:rPr lang="en-US" altLang="en-US" sz="1200" b="1" dirty="0">
                <a:latin typeface="Segoe UI" panose="020B0502040204020203" pitchFamily="34" charset="0"/>
                <a:cs typeface="Segoe UI" panose="020B0502040204020203" pitchFamily="34" charset="0"/>
              </a:rPr>
              <a:t>MA	</a:t>
            </a:r>
            <a:r>
              <a:rPr lang="en-US" altLang="en-US" sz="1200" dirty="0">
                <a:latin typeface="Segoe UI" panose="020B0502040204020203" pitchFamily="34" charset="0"/>
                <a:cs typeface="Segoe UI" panose="020B0502040204020203" pitchFamily="34" charset="0"/>
              </a:rPr>
              <a:t>   Medicare Advantage (Part C)</a:t>
            </a:r>
          </a:p>
          <a:p>
            <a:r>
              <a:rPr lang="en-US" altLang="en-US" sz="1200" b="1" dirty="0">
                <a:latin typeface="Segoe UI" panose="020B0502040204020203" pitchFamily="34" charset="0"/>
                <a:cs typeface="Segoe UI" panose="020B0502040204020203" pitchFamily="34" charset="0"/>
              </a:rPr>
              <a:t>MAPD   </a:t>
            </a:r>
            <a:r>
              <a:rPr lang="en-US" altLang="en-US" sz="1200" dirty="0">
                <a:latin typeface="Segoe UI" panose="020B0502040204020203" pitchFamily="34" charset="0"/>
                <a:cs typeface="Segoe UI" panose="020B0502040204020203" pitchFamily="34" charset="0"/>
              </a:rPr>
              <a:t>Medicare Advantage Plans </a:t>
            </a:r>
          </a:p>
          <a:p>
            <a:r>
              <a:rPr lang="en-US" altLang="en-US" sz="1200" dirty="0">
                <a:latin typeface="Segoe UI" panose="020B0502040204020203" pitchFamily="34" charset="0"/>
                <a:cs typeface="Segoe UI" panose="020B0502040204020203" pitchFamily="34" charset="0"/>
              </a:rPr>
              <a:t>	    with Prescription Drug Coverage</a:t>
            </a:r>
          </a:p>
          <a:p>
            <a:r>
              <a:rPr lang="en-US" altLang="en-US" sz="1200" b="1" dirty="0">
                <a:latin typeface="Segoe UI" panose="020B0502040204020203" pitchFamily="34" charset="0"/>
                <a:cs typeface="Segoe UI" panose="020B0502040204020203" pitchFamily="34" charset="0"/>
              </a:rPr>
              <a:t>MIPPA</a:t>
            </a:r>
            <a:r>
              <a:rPr lang="en-US" sz="1200" dirty="0"/>
              <a:t>   Medicare Improvements for Patients and Providers Act</a:t>
            </a:r>
            <a:endParaRPr lang="en-US" altLang="en-US" sz="1200" b="1" dirty="0">
              <a:latin typeface="Segoe UI" panose="020B0502040204020203" pitchFamily="34" charset="0"/>
              <a:cs typeface="Segoe UI" panose="020B0502040204020203" pitchFamily="34" charset="0"/>
            </a:endParaRPr>
          </a:p>
          <a:p>
            <a:r>
              <a:rPr lang="en-US" altLang="en-US" sz="1200" b="1" dirty="0">
                <a:latin typeface="Segoe UI" panose="020B0502040204020203" pitchFamily="34" charset="0"/>
                <a:cs typeface="Segoe UI" panose="020B0502040204020203" pitchFamily="34" charset="0"/>
              </a:rPr>
              <a:t>MSP	   </a:t>
            </a:r>
            <a:r>
              <a:rPr lang="en-US" altLang="en-US" sz="1200" dirty="0">
                <a:latin typeface="Segoe UI" panose="020B0502040204020203" pitchFamily="34" charset="0"/>
                <a:cs typeface="Segoe UI" panose="020B0502040204020203" pitchFamily="34" charset="0"/>
              </a:rPr>
              <a:t>Medicare Savings Program</a:t>
            </a:r>
          </a:p>
          <a:p>
            <a:r>
              <a:rPr lang="en-US" altLang="en-US" sz="1200" b="1" dirty="0"/>
              <a:t>OEP	</a:t>
            </a:r>
            <a:r>
              <a:rPr lang="en-US" altLang="en-US" sz="1200" dirty="0"/>
              <a:t>   Open Enrollment Period</a:t>
            </a:r>
          </a:p>
          <a:p>
            <a:r>
              <a:rPr lang="en-US" altLang="en-US" sz="1200" b="1" dirty="0"/>
              <a:t>OIC	   </a:t>
            </a:r>
            <a:r>
              <a:rPr lang="en-US" altLang="en-US" sz="1200" dirty="0"/>
              <a:t>Office of the Insurance Commissioner</a:t>
            </a:r>
          </a:p>
          <a:p>
            <a:r>
              <a:rPr lang="en-US" altLang="en-US" sz="1200" b="1" dirty="0"/>
              <a:t>OM	   </a:t>
            </a:r>
            <a:r>
              <a:rPr lang="en-US" altLang="en-US" sz="1200" dirty="0"/>
              <a:t>Original Medicare (Parts A &amp; B)</a:t>
            </a:r>
          </a:p>
        </p:txBody>
      </p:sp>
      <p:sp>
        <p:nvSpPr>
          <p:cNvPr id="45062" name="Content Placeholder 2"/>
          <p:cNvSpPr txBox="1">
            <a:spLocks/>
          </p:cNvSpPr>
          <p:nvPr/>
        </p:nvSpPr>
        <p:spPr bwMode="auto">
          <a:xfrm>
            <a:off x="4979989" y="1730047"/>
            <a:ext cx="3871912" cy="3065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Wingdings" panose="05000000000000000000" pitchFamily="2" charset="2"/>
              <a:defRPr sz="2800">
                <a:solidFill>
                  <a:schemeClr val="tx1"/>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chemeClr val="tx1"/>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9pPr>
          </a:lstStyle>
          <a:p>
            <a:r>
              <a:rPr lang="en-US" altLang="en-US" sz="1200" b="1" dirty="0"/>
              <a:t>OTC	</a:t>
            </a:r>
            <a:r>
              <a:rPr lang="en-US" altLang="en-US" sz="1200" dirty="0"/>
              <a:t>   Over-the-counter</a:t>
            </a:r>
          </a:p>
          <a:p>
            <a:r>
              <a:rPr lang="en-US" altLang="en-US" sz="1200" b="1" dirty="0"/>
              <a:t>PDP	</a:t>
            </a:r>
            <a:r>
              <a:rPr lang="en-US" altLang="en-US" sz="1200" dirty="0"/>
              <a:t>   Prescription Drug Plan</a:t>
            </a:r>
          </a:p>
          <a:p>
            <a:r>
              <a:rPr lang="en-US" altLang="en-US" sz="1200" b="1" dirty="0"/>
              <a:t>PFFS	</a:t>
            </a:r>
            <a:r>
              <a:rPr lang="en-US" altLang="en-US" sz="1200" dirty="0"/>
              <a:t>   Private Fee-for-Service</a:t>
            </a:r>
          </a:p>
          <a:p>
            <a:r>
              <a:rPr lang="en-US" altLang="en-US" sz="1200" b="1" dirty="0"/>
              <a:t>PPO	</a:t>
            </a:r>
            <a:r>
              <a:rPr lang="en-US" altLang="en-US" sz="1200" dirty="0"/>
              <a:t>   Preferred Provider Organization</a:t>
            </a:r>
          </a:p>
          <a:p>
            <a:r>
              <a:rPr lang="en-US" altLang="en-US" sz="1200" b="1" dirty="0"/>
              <a:t>RTC	   </a:t>
            </a:r>
            <a:r>
              <a:rPr lang="en-US" altLang="en-US" sz="1200" dirty="0"/>
              <a:t>Regional Training Consultant</a:t>
            </a:r>
          </a:p>
          <a:p>
            <a:r>
              <a:rPr lang="en-US" altLang="en-US" sz="1200" b="1" dirty="0"/>
              <a:t>SEP	   </a:t>
            </a:r>
            <a:r>
              <a:rPr lang="en-US" altLang="en-US" sz="1200" dirty="0"/>
              <a:t>Special Enrollment Period</a:t>
            </a:r>
          </a:p>
          <a:p>
            <a:r>
              <a:rPr lang="en-US" altLang="en-US" sz="1200" b="1" dirty="0"/>
              <a:t>SHIBA   </a:t>
            </a:r>
            <a:r>
              <a:rPr lang="en-US" altLang="en-US" sz="1200" dirty="0"/>
              <a:t>Statewide Health Insurance Benefits Advisors</a:t>
            </a:r>
          </a:p>
          <a:p>
            <a:r>
              <a:rPr lang="en-US" altLang="en-US" sz="1200" b="1" dirty="0"/>
              <a:t>SHIP	   </a:t>
            </a:r>
            <a:r>
              <a:rPr lang="en-US" altLang="en-US" sz="1200" dirty="0"/>
              <a:t>State Health Insurance Assistance Program</a:t>
            </a:r>
          </a:p>
          <a:p>
            <a:r>
              <a:rPr lang="en-US" altLang="en-US" sz="1200" b="1" dirty="0"/>
              <a:t>SMP	</a:t>
            </a:r>
            <a:r>
              <a:rPr lang="en-US" altLang="en-US" sz="1200" dirty="0"/>
              <a:t>   Senior Medicare Patrol</a:t>
            </a:r>
          </a:p>
          <a:p>
            <a:r>
              <a:rPr lang="en-US" altLang="en-US" sz="1200" b="1" dirty="0"/>
              <a:t>SNP	   </a:t>
            </a:r>
            <a:r>
              <a:rPr lang="en-US" altLang="en-US" sz="1200" dirty="0"/>
              <a:t>Special Needs Plans</a:t>
            </a:r>
          </a:p>
          <a:p>
            <a:r>
              <a:rPr lang="en-US" altLang="en-US" sz="1200" b="1" dirty="0"/>
              <a:t>SSA	   </a:t>
            </a:r>
            <a:r>
              <a:rPr lang="en-US" altLang="en-US" sz="1200" dirty="0"/>
              <a:t>Social Security Administration</a:t>
            </a:r>
          </a:p>
          <a:p>
            <a:r>
              <a:rPr lang="en-US" altLang="en-US" sz="1200" b="1" dirty="0"/>
              <a:t>STARS   </a:t>
            </a:r>
            <a:r>
              <a:rPr lang="en-US" altLang="en-US" sz="1200" dirty="0"/>
              <a:t>SHIP Tracking and Reporting System</a:t>
            </a:r>
          </a:p>
          <a:p>
            <a:r>
              <a:rPr lang="en-US" altLang="en-US" sz="1200" b="1" dirty="0"/>
              <a:t>SSDI	</a:t>
            </a:r>
            <a:r>
              <a:rPr lang="en-US" altLang="en-US" sz="1200" dirty="0"/>
              <a:t>   Social Security Disability Insurance</a:t>
            </a:r>
          </a:p>
          <a:p>
            <a:r>
              <a:rPr lang="en-US" altLang="en-US" sz="1200" b="1" dirty="0"/>
              <a:t>VC</a:t>
            </a:r>
            <a:r>
              <a:rPr lang="en-US" altLang="en-US" sz="1200" dirty="0"/>
              <a:t>	   Volunteer Coordinator</a:t>
            </a:r>
          </a:p>
        </p:txBody>
      </p:sp>
      <p:sp>
        <p:nvSpPr>
          <p:cNvPr id="45063" name="Content Placeholder 2"/>
          <p:cNvSpPr txBox="1">
            <a:spLocks/>
          </p:cNvSpPr>
          <p:nvPr/>
        </p:nvSpPr>
        <p:spPr bwMode="auto">
          <a:xfrm>
            <a:off x="406402" y="1143252"/>
            <a:ext cx="8445500" cy="428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Wingdings" panose="05000000000000000000" pitchFamily="2" charset="2"/>
              <a:defRPr sz="2800">
                <a:solidFill>
                  <a:schemeClr val="tx1"/>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chemeClr val="tx1"/>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9pPr>
          </a:lstStyle>
          <a:p>
            <a:pPr eaLnBrk="1" hangingPunct="1"/>
            <a:r>
              <a:rPr lang="en-US" altLang="en-US" sz="2801" dirty="0"/>
              <a:t>Here’s a list of acronyms used in this presentation: </a:t>
            </a:r>
            <a:endParaRPr lang="en-US" altLang="en-US" sz="2801" dirty="0">
              <a:solidFill>
                <a:srgbClr val="FF0000"/>
              </a:solidFill>
            </a:endParaRPr>
          </a:p>
        </p:txBody>
      </p:sp>
      <p:sp>
        <p:nvSpPr>
          <p:cNvPr id="45064" name="TextBox 1"/>
          <p:cNvSpPr txBox="1">
            <a:spLocks noChangeArrowheads="1"/>
          </p:cNvSpPr>
          <p:nvPr/>
        </p:nvSpPr>
        <p:spPr bwMode="auto">
          <a:xfrm>
            <a:off x="1158878" y="4969383"/>
            <a:ext cx="66262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defRPr sz="2800">
                <a:solidFill>
                  <a:schemeClr val="tx1"/>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chemeClr val="tx1"/>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9pPr>
          </a:lstStyle>
          <a:p>
            <a:pPr>
              <a:spcBef>
                <a:spcPct val="0"/>
              </a:spcBef>
              <a:buFontTx/>
              <a:buNone/>
            </a:pPr>
            <a:r>
              <a:rPr lang="en-US" altLang="en-US" sz="1800" dirty="0"/>
              <a:t>A more detailed list is included with your training materials.  Training acronym lists are also available by searching “acronym” on </a:t>
            </a:r>
            <a:r>
              <a:rPr lang="en-US" altLang="en-US" sz="1800" dirty="0">
                <a:hlinkClick r:id="rId3"/>
              </a:rPr>
              <a:t>My SHIBA</a:t>
            </a:r>
            <a:r>
              <a:rPr lang="en-US" altLang="en-US" sz="1800" dirty="0"/>
              <a:t> at </a:t>
            </a:r>
            <a:r>
              <a:rPr lang="en-US" altLang="en-US" sz="1800" dirty="0">
                <a:hlinkClick r:id="rId3"/>
              </a:rPr>
              <a:t>www.insurance.wa.gov/my-shiba</a:t>
            </a:r>
            <a:r>
              <a:rPr lang="en-US" altLang="en-US" sz="1800" dirty="0"/>
              <a:t>.</a:t>
            </a: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4</a:t>
            </a:fld>
            <a:endParaRPr lang="en-US" dirty="0"/>
          </a:p>
        </p:txBody>
      </p:sp>
      <p:sp>
        <p:nvSpPr>
          <p:cNvPr id="9"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a:t>
            </a:r>
          </a:p>
        </p:txBody>
      </p:sp>
    </p:spTree>
    <p:extLst>
      <p:ext uri="{BB962C8B-B14F-4D97-AF65-F5344CB8AC3E}">
        <p14:creationId xmlns:p14="http://schemas.microsoft.com/office/powerpoint/2010/main" val="15131343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360363" y="427038"/>
            <a:ext cx="8445500" cy="666751"/>
          </a:xfrm>
        </p:spPr>
        <p:txBody>
          <a:bodyPr/>
          <a:lstStyle/>
          <a:p>
            <a:pPr eaLnBrk="1" hangingPunct="1"/>
            <a:r>
              <a:rPr lang="en-US" altLang="en-US" sz="3400" dirty="0">
                <a:latin typeface="Segoe UI" panose="020B0502040204020203" pitchFamily="34" charset="0"/>
                <a:cs typeface="Segoe UI" panose="020B0502040204020203" pitchFamily="34" charset="0"/>
              </a:rPr>
              <a:t>Examples of Part B coverage considerations</a:t>
            </a:r>
          </a:p>
        </p:txBody>
      </p:sp>
      <p:sp>
        <p:nvSpPr>
          <p:cNvPr id="111621" name="TextBox 7"/>
          <p:cNvSpPr txBox="1">
            <a:spLocks noChangeArrowheads="1"/>
          </p:cNvSpPr>
          <p:nvPr/>
        </p:nvSpPr>
        <p:spPr bwMode="auto">
          <a:xfrm>
            <a:off x="304801" y="1240365"/>
            <a:ext cx="8610600" cy="3540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Wingdings" panose="05000000000000000000" pitchFamily="2" charset="2"/>
              <a:defRPr sz="2800">
                <a:solidFill>
                  <a:schemeClr val="tx1"/>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chemeClr val="tx1"/>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9pPr>
          </a:lstStyle>
          <a:p>
            <a:pPr>
              <a:spcBef>
                <a:spcPct val="0"/>
              </a:spcBef>
              <a:buFontTx/>
              <a:buNone/>
            </a:pPr>
            <a:r>
              <a:rPr lang="en-US" altLang="en-US" sz="2801" dirty="0"/>
              <a:t>Maggie plans to keep working until she’s 68. She’s covered by her employer’s insurance. Maggie will sign up for Part A but defer Part B until she stops </a:t>
            </a:r>
            <a:r>
              <a:rPr lang="en-US" altLang="en-US" sz="2801" b="1" dirty="0"/>
              <a:t>actively</a:t>
            </a:r>
            <a:r>
              <a:rPr lang="en-US" altLang="en-US" sz="2801" dirty="0"/>
              <a:t> working. </a:t>
            </a:r>
          </a:p>
          <a:p>
            <a:pPr>
              <a:spcBef>
                <a:spcPct val="0"/>
              </a:spcBef>
              <a:buFontTx/>
              <a:buNone/>
            </a:pPr>
            <a:endParaRPr lang="en-US" altLang="en-US" sz="2801" dirty="0"/>
          </a:p>
          <a:p>
            <a:pPr>
              <a:spcBef>
                <a:spcPct val="0"/>
              </a:spcBef>
              <a:buFontTx/>
              <a:buNone/>
            </a:pPr>
            <a:r>
              <a:rPr lang="en-US" altLang="en-US" sz="2801" dirty="0"/>
              <a:t>Barbara retired at age 63 and has been paying for a private insurance plan. At age 65, she will start her Medicare Parts A and B. </a:t>
            </a: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40</a:t>
            </a:fld>
            <a:endParaRPr lang="en-US" dirty="0"/>
          </a:p>
        </p:txBody>
      </p:sp>
      <p:sp>
        <p:nvSpPr>
          <p:cNvPr id="6"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Paying for Medicare Parts A and B</a:t>
            </a:r>
          </a:p>
        </p:txBody>
      </p:sp>
      <p:sp>
        <p:nvSpPr>
          <p:cNvPr id="113667" name="Content Placeholder 2"/>
          <p:cNvSpPr>
            <a:spLocks noGrp="1"/>
          </p:cNvSpPr>
          <p:nvPr>
            <p:ph idx="1"/>
          </p:nvPr>
        </p:nvSpPr>
        <p:spPr>
          <a:xfrm>
            <a:off x="389861" y="1299240"/>
            <a:ext cx="8445500" cy="3695700"/>
          </a:xfrm>
        </p:spPr>
        <p:txBody>
          <a:bodyPr/>
          <a:lstStyle/>
          <a:p>
            <a:pPr eaLnBrk="1" hangingPunct="1"/>
            <a:r>
              <a:rPr lang="en-US" altLang="en-US" dirty="0">
                <a:latin typeface="Segoe UI" panose="020B0502040204020203" pitchFamily="34" charset="0"/>
                <a:cs typeface="Segoe UI" panose="020B0502040204020203" pitchFamily="34" charset="0"/>
              </a:rPr>
              <a:t>In addition to Part B premiums (and sometimes </a:t>
            </a:r>
            <a:br>
              <a:rPr lang="en-US" altLang="en-US" dirty="0">
                <a:latin typeface="Segoe UI" panose="020B0502040204020203" pitchFamily="34" charset="0"/>
                <a:cs typeface="Segoe UI" panose="020B0502040204020203" pitchFamily="34" charset="0"/>
              </a:rPr>
            </a:br>
            <a:r>
              <a:rPr lang="en-US" altLang="en-US" dirty="0">
                <a:latin typeface="Segoe UI" panose="020B0502040204020203" pitchFamily="34" charset="0"/>
                <a:cs typeface="Segoe UI" panose="020B0502040204020203" pitchFamily="34" charset="0"/>
              </a:rPr>
              <a:t>Part A), client pays:</a:t>
            </a:r>
          </a:p>
          <a:p>
            <a:pPr eaLnBrk="1" hangingPunct="1"/>
            <a:endParaRPr lang="en-US" altLang="en-US" sz="900" dirty="0">
              <a:latin typeface="Segoe UI" panose="020B0502040204020203" pitchFamily="34" charset="0"/>
              <a:cs typeface="Segoe UI" panose="020B0502040204020203" pitchFamily="34" charset="0"/>
            </a:endParaRPr>
          </a:p>
          <a:p>
            <a:pPr marL="860444" lvl="1" indent="-457210" eaLnBrk="1" hangingPunct="1"/>
            <a:r>
              <a:rPr lang="en-US" altLang="en-US" sz="2600" dirty="0">
                <a:latin typeface="Segoe UI" panose="020B0502040204020203" pitchFamily="34" charset="0"/>
                <a:cs typeface="Segoe UI" panose="020B0502040204020203" pitchFamily="34" charset="0"/>
              </a:rPr>
              <a:t>Part A hospital deductible</a:t>
            </a:r>
          </a:p>
          <a:p>
            <a:pPr marL="860444" lvl="1" indent="-457210" eaLnBrk="1" hangingPunct="1"/>
            <a:r>
              <a:rPr lang="en-US" altLang="en-US" sz="2600" dirty="0">
                <a:latin typeface="Segoe UI" panose="020B0502040204020203" pitchFamily="34" charset="0"/>
                <a:cs typeface="Segoe UI" panose="020B0502040204020203" pitchFamily="34" charset="0"/>
              </a:rPr>
              <a:t>Part B yearly deductible</a:t>
            </a:r>
          </a:p>
          <a:p>
            <a:pPr marL="860444" lvl="1" indent="-457210" eaLnBrk="1" hangingPunct="1"/>
            <a:r>
              <a:rPr lang="en-US" altLang="en-US" sz="2600" dirty="0">
                <a:latin typeface="Segoe UI" panose="020B0502040204020203" pitchFamily="34" charset="0"/>
                <a:cs typeface="Segoe UI" panose="020B0502040204020203" pitchFamily="34" charset="0"/>
              </a:rPr>
              <a:t>20% coinsurance for most services </a:t>
            </a:r>
          </a:p>
          <a:p>
            <a:pPr marL="860444" lvl="1" indent="-457210" eaLnBrk="1" hangingPunct="1"/>
            <a:r>
              <a:rPr lang="en-US" altLang="en-US" sz="2600" dirty="0">
                <a:latin typeface="Segoe UI" panose="020B0502040204020203" pitchFamily="34" charset="0"/>
                <a:cs typeface="Segoe UI" panose="020B0502040204020203" pitchFamily="34" charset="0"/>
              </a:rPr>
              <a:t>May be other costs</a:t>
            </a:r>
          </a:p>
        </p:txBody>
      </p:sp>
      <p:pic>
        <p:nvPicPr>
          <p:cNvPr id="113671"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713541" y="1880992"/>
            <a:ext cx="1363663"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2" name="Picture 4"/>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954839" y="3463729"/>
            <a:ext cx="881064" cy="91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41</a:t>
            </a:fld>
            <a:endParaRPr lang="en-US" dirty="0"/>
          </a:p>
        </p:txBody>
      </p:sp>
      <p:sp>
        <p:nvSpPr>
          <p:cNvPr id="9"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pPr eaLnBrk="1" hangingPunct="1"/>
            <a:r>
              <a:rPr lang="en-US" altLang="en-US" sz="3200" dirty="0">
                <a:latin typeface="Segoe UI" panose="020B0502040204020203" pitchFamily="34" charset="0"/>
                <a:cs typeface="Segoe UI" panose="020B0502040204020203" pitchFamily="34" charset="0"/>
              </a:rPr>
              <a:t>Example:  Coverage for “medically necessary”</a:t>
            </a:r>
          </a:p>
        </p:txBody>
      </p:sp>
      <p:sp>
        <p:nvSpPr>
          <p:cNvPr id="117763" name="Content Placeholder 2"/>
          <p:cNvSpPr>
            <a:spLocks noGrp="1"/>
          </p:cNvSpPr>
          <p:nvPr>
            <p:ph idx="1"/>
          </p:nvPr>
        </p:nvSpPr>
        <p:spPr>
          <a:xfrm>
            <a:off x="399693" y="1111985"/>
            <a:ext cx="8572623" cy="4525963"/>
          </a:xfrm>
        </p:spPr>
        <p:txBody>
          <a:bodyPr/>
          <a:lstStyle/>
          <a:p>
            <a:pPr eaLnBrk="1" hangingPunct="1">
              <a:lnSpc>
                <a:spcPts val="3000"/>
              </a:lnSpc>
              <a:spcBef>
                <a:spcPts val="0"/>
              </a:spcBef>
            </a:pPr>
            <a:r>
              <a:rPr lang="en-US" altLang="en-US" dirty="0">
                <a:latin typeface="Segoe UI" panose="020B0502040204020203" pitchFamily="34" charset="0"/>
                <a:cs typeface="Segoe UI" panose="020B0502040204020203" pitchFamily="34" charset="0"/>
              </a:rPr>
              <a:t>Sara is diagnosed with glaucoma. Medicare does not cover eye exams related to prescribing glasses (with the exception it does cover eyeglasses after cataract surgery).</a:t>
            </a:r>
          </a:p>
          <a:p>
            <a:pPr eaLnBrk="1" hangingPunct="1">
              <a:lnSpc>
                <a:spcPts val="3000"/>
              </a:lnSpc>
              <a:spcBef>
                <a:spcPts val="0"/>
              </a:spcBef>
            </a:pPr>
            <a:endParaRPr lang="en-US" altLang="en-US" dirty="0">
              <a:latin typeface="Segoe UI" panose="020B0502040204020203" pitchFamily="34" charset="0"/>
              <a:cs typeface="Segoe UI" panose="020B0502040204020203" pitchFamily="34" charset="0"/>
            </a:endParaRPr>
          </a:p>
          <a:p>
            <a:pPr eaLnBrk="1" hangingPunct="1">
              <a:lnSpc>
                <a:spcPts val="3000"/>
              </a:lnSpc>
              <a:spcBef>
                <a:spcPts val="0"/>
              </a:spcBef>
            </a:pPr>
            <a:r>
              <a:rPr lang="en-US" altLang="en-US" dirty="0">
                <a:latin typeface="Segoe UI" panose="020B0502040204020203" pitchFamily="34" charset="0"/>
                <a:cs typeface="Segoe UI" panose="020B0502040204020203" pitchFamily="34" charset="0"/>
              </a:rPr>
              <a:t>Medicare does consider covering regularly scheduled eye exams to monitor Sara’s eye health as “medically necessary.”</a:t>
            </a:r>
          </a:p>
          <a:p>
            <a:pPr eaLnBrk="1" hangingPunct="1"/>
            <a:endParaRPr lang="en-US" altLang="en-US" dirty="0">
              <a:latin typeface="Segoe UI" panose="020B0502040204020203" pitchFamily="34" charset="0"/>
              <a:cs typeface="Segoe UI" panose="020B0502040204020203" pitchFamily="34" charset="0"/>
            </a:endParaRPr>
          </a:p>
        </p:txBody>
      </p:sp>
      <p:pic>
        <p:nvPicPr>
          <p:cNvPr id="117766"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925647" y="3871851"/>
            <a:ext cx="2596055" cy="2316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033093" y="4365707"/>
            <a:ext cx="4795380" cy="1754326"/>
          </a:xfrm>
          <a:prstGeom prst="rect">
            <a:avLst/>
          </a:prstGeom>
          <a:noFill/>
        </p:spPr>
        <p:txBody>
          <a:bodyPr wrap="square" rtlCol="0">
            <a:spAutoFit/>
          </a:bodyPr>
          <a:lstStyle/>
          <a:p>
            <a:r>
              <a:rPr lang="en-US" b="1" dirty="0">
                <a:latin typeface="Segoe UI" panose="020B0502040204020203" pitchFamily="34" charset="0"/>
                <a:cs typeface="Segoe UI" panose="020B0502040204020203" pitchFamily="34" charset="0"/>
              </a:rPr>
              <a:t>Medically necessary </a:t>
            </a:r>
            <a:endParaRPr lang="en-US" dirty="0">
              <a:latin typeface="Segoe UI" panose="020B0502040204020203" pitchFamily="34" charset="0"/>
              <a:cs typeface="Segoe UI" panose="020B0502040204020203" pitchFamily="34" charset="0"/>
            </a:endParaRPr>
          </a:p>
          <a:p>
            <a:r>
              <a:rPr lang="en-US" dirty="0">
                <a:latin typeface="Segoe UI" panose="020B0502040204020203" pitchFamily="34" charset="0"/>
                <a:cs typeface="Segoe UI" panose="020B0502040204020203" pitchFamily="34" charset="0"/>
              </a:rPr>
              <a:t>Health care services or supplies needed to diagnose or treat an illness, injury, condition, disease or its symptoms and that meet accepted standards of medicine.  </a:t>
            </a:r>
          </a:p>
          <a:p>
            <a:endParaRPr lang="en-US" dirty="0"/>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42</a:t>
            </a:fld>
            <a:endParaRPr lang="en-US" dirty="0"/>
          </a:p>
        </p:txBody>
      </p:sp>
      <p:sp>
        <p:nvSpPr>
          <p:cNvPr id="8"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6"/>
          <p:cNvSpPr>
            <a:spLocks noGrp="1"/>
          </p:cNvSpPr>
          <p:nvPr>
            <p:ph type="title"/>
          </p:nvPr>
        </p:nvSpPr>
        <p:spPr/>
        <p:txBody>
          <a:bodyPr/>
          <a:lstStyle/>
          <a:p>
            <a:r>
              <a:rPr lang="en-US" altLang="en-US" dirty="0">
                <a:latin typeface="Segoe UI" panose="020B0502040204020203" pitchFamily="34" charset="0"/>
                <a:cs typeface="Segoe UI" panose="020B0502040204020203" pitchFamily="34" charset="0"/>
              </a:rPr>
              <a:t>Knowledge Check 3 – Parts of Medicare</a:t>
            </a:r>
          </a:p>
        </p:txBody>
      </p:sp>
      <p:sp>
        <p:nvSpPr>
          <p:cNvPr id="123909" name="Content Placeholder 2"/>
          <p:cNvSpPr>
            <a:spLocks noGrp="1"/>
          </p:cNvSpPr>
          <p:nvPr>
            <p:ph idx="1"/>
          </p:nvPr>
        </p:nvSpPr>
        <p:spPr>
          <a:xfrm>
            <a:off x="409268" y="1292615"/>
            <a:ext cx="8445500" cy="4810443"/>
          </a:xfrm>
        </p:spPr>
        <p:txBody>
          <a:bodyPr/>
          <a:lstStyle/>
          <a:p>
            <a:pPr marL="854093" indent="-854093" eaLnBrk="1" hangingPunct="1"/>
            <a:r>
              <a:rPr lang="en-US" altLang="en-US" dirty="0">
                <a:latin typeface="Segoe UI" panose="020B0502040204020203" pitchFamily="34" charset="0"/>
                <a:cs typeface="Segoe UI" panose="020B0502040204020203" pitchFamily="34" charset="0"/>
              </a:rPr>
              <a:t>1.	What parts of Medicare are known as Original Medicare?</a:t>
            </a:r>
          </a:p>
          <a:p>
            <a:pPr eaLnBrk="1" hangingPunct="1"/>
            <a:endParaRPr lang="en-US" altLang="en-US" dirty="0">
              <a:latin typeface="Segoe UI" panose="020B0502040204020203" pitchFamily="34" charset="0"/>
              <a:cs typeface="Segoe UI" panose="020B0502040204020203" pitchFamily="34" charset="0"/>
            </a:endParaRPr>
          </a:p>
          <a:p>
            <a:pPr eaLnBrk="1" hangingPunct="1"/>
            <a:r>
              <a:rPr lang="en-US" altLang="en-US" dirty="0">
                <a:latin typeface="Segoe UI" panose="020B0502040204020203" pitchFamily="34" charset="0"/>
                <a:cs typeface="Segoe UI" panose="020B0502040204020203" pitchFamily="34" charset="0"/>
              </a:rPr>
              <a:t>2.	    Part B covers…</a:t>
            </a:r>
          </a:p>
          <a:p>
            <a:pPr marL="854093" indent="-854093" eaLnBrk="1" hangingPunct="1"/>
            <a:endParaRPr lang="en-US" altLang="en-US" sz="2400" dirty="0">
              <a:latin typeface="Segoe UI" panose="020B0502040204020203" pitchFamily="34" charset="0"/>
              <a:cs typeface="Segoe UI" panose="020B0502040204020203" pitchFamily="34" charset="0"/>
            </a:endParaRPr>
          </a:p>
          <a:p>
            <a:pPr marL="854093" indent="-854093" eaLnBrk="1" hangingPunct="1"/>
            <a:endParaRPr lang="en-US" altLang="en-US" sz="2400" dirty="0">
              <a:latin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43</a:t>
            </a:fld>
            <a:endParaRPr lang="en-US" dirty="0"/>
          </a:p>
        </p:txBody>
      </p:sp>
      <p:sp>
        <p:nvSpPr>
          <p:cNvPr id="6"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4"/>
          <p:cNvSpPr>
            <a:spLocks noGrp="1"/>
          </p:cNvSpPr>
          <p:nvPr>
            <p:ph type="title"/>
          </p:nvPr>
        </p:nvSpPr>
        <p:spPr>
          <a:xfrm>
            <a:off x="339727" y="4270377"/>
            <a:ext cx="8466139" cy="650875"/>
          </a:xfrm>
        </p:spPr>
        <p:txBody>
          <a:bodyPr/>
          <a:lstStyle/>
          <a:p>
            <a:pPr eaLnBrk="1" hangingPunct="1"/>
            <a:r>
              <a:rPr lang="en-US" altLang="en-US" dirty="0">
                <a:latin typeface="Segoe UI" panose="020B0502040204020203" pitchFamily="34" charset="0"/>
                <a:cs typeface="Segoe UI" panose="020B0502040204020203" pitchFamily="34" charset="0"/>
              </a:rPr>
              <a:t>Medicare prescription drug coverage</a:t>
            </a:r>
          </a:p>
        </p:txBody>
      </p:sp>
      <p:sp>
        <p:nvSpPr>
          <p:cNvPr id="125955" name="Text Placeholder 5"/>
          <p:cNvSpPr>
            <a:spLocks noGrp="1"/>
          </p:cNvSpPr>
          <p:nvPr>
            <p:ph type="body" idx="1"/>
          </p:nvPr>
        </p:nvSpPr>
        <p:spPr>
          <a:xfrm>
            <a:off x="339727" y="4921253"/>
            <a:ext cx="8466139" cy="809625"/>
          </a:xfrm>
        </p:spPr>
        <p:txBody>
          <a:bodyPr/>
          <a:lstStyle/>
          <a:p>
            <a:pPr eaLnBrk="1" hangingPunct="1"/>
            <a:r>
              <a:rPr lang="en-US" altLang="en-US" sz="2400" dirty="0">
                <a:latin typeface="Segoe UI" panose="020B0502040204020203" pitchFamily="34" charset="0"/>
                <a:cs typeface="Segoe UI" panose="020B0502040204020203" pitchFamily="34" charset="0"/>
              </a:rPr>
              <a:t>Also called Part D</a:t>
            </a:r>
          </a:p>
        </p:txBody>
      </p:sp>
      <p:sp>
        <p:nvSpPr>
          <p:cNvPr id="3" name="Slide Number Placeholder 2"/>
          <p:cNvSpPr>
            <a:spLocks noGrp="1"/>
          </p:cNvSpPr>
          <p:nvPr>
            <p:ph type="sldNum" sz="quarter" idx="11"/>
          </p:nvPr>
        </p:nvSpPr>
        <p:spPr/>
        <p:txBody>
          <a:bodyPr/>
          <a:lstStyle/>
          <a:p>
            <a:pPr>
              <a:defRPr/>
            </a:pPr>
            <a:fld id="{91EAB261-394D-4D9C-9A31-C9FF847D6AC9}" type="slidenum">
              <a:rPr lang="en-US" smtClean="0"/>
              <a:pPr>
                <a:defRPr/>
              </a:pPr>
              <a:t>44</a:t>
            </a:fld>
            <a:endParaRPr lang="en-US" dirty="0"/>
          </a:p>
        </p:txBody>
      </p:sp>
      <p:sp>
        <p:nvSpPr>
          <p:cNvPr id="6"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1"/>
          <p:cNvSpPr>
            <a:spLocks noGrp="1"/>
          </p:cNvSpPr>
          <p:nvPr>
            <p:ph type="title"/>
          </p:nvPr>
        </p:nvSpPr>
        <p:spPr/>
        <p:txBody>
          <a:bodyPr/>
          <a:lstStyle/>
          <a:p>
            <a:r>
              <a:rPr lang="en-US" altLang="en-US" dirty="0">
                <a:latin typeface="Segoe UI" panose="020B0502040204020203" pitchFamily="34" charset="0"/>
                <a:cs typeface="Segoe UI" panose="020B0502040204020203" pitchFamily="34" charset="0"/>
              </a:rPr>
              <a:t>Medicare Part D</a:t>
            </a:r>
          </a:p>
        </p:txBody>
      </p:sp>
      <p:grpSp>
        <p:nvGrpSpPr>
          <p:cNvPr id="2" name="Group 1"/>
          <p:cNvGrpSpPr/>
          <p:nvPr/>
        </p:nvGrpSpPr>
        <p:grpSpPr>
          <a:xfrm>
            <a:off x="1828802" y="1095375"/>
            <a:ext cx="5024439" cy="5087939"/>
            <a:chOff x="1828800" y="1095375"/>
            <a:chExt cx="5024438" cy="5087938"/>
          </a:xfrm>
        </p:grpSpPr>
        <p:pic>
          <p:nvPicPr>
            <p:cNvPr id="205829"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08225" y="1095375"/>
              <a:ext cx="4545013" cy="508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1828800" y="3002034"/>
              <a:ext cx="3214255" cy="1376001"/>
            </a:xfrm>
            <a:prstGeom prst="ellipse">
              <a:avLst/>
            </a:prstGeom>
            <a:noFill/>
            <a:ln w="22225">
              <a:solidFill>
                <a:schemeClr val="accent5"/>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gr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45</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extLst>
      <p:ext uri="{BB962C8B-B14F-4D97-AF65-F5344CB8AC3E}">
        <p14:creationId xmlns:p14="http://schemas.microsoft.com/office/powerpoint/2010/main" val="8750466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Medicare Part D </a:t>
            </a:r>
          </a:p>
        </p:txBody>
      </p:sp>
      <p:sp>
        <p:nvSpPr>
          <p:cNvPr id="128003" name="Content Placeholder 2"/>
          <p:cNvSpPr>
            <a:spLocks noGrp="1"/>
          </p:cNvSpPr>
          <p:nvPr>
            <p:ph idx="1"/>
          </p:nvPr>
        </p:nvSpPr>
        <p:spPr>
          <a:xfrm>
            <a:off x="409525" y="1291614"/>
            <a:ext cx="8282191" cy="4525963"/>
          </a:xfrm>
        </p:spPr>
        <p:txBody>
          <a:bodyPr/>
          <a:lstStyle/>
          <a:p>
            <a:pPr marL="457210" indent="-457210" eaLnBrk="1" hangingPunct="1">
              <a:buFont typeface="Arial" panose="020B0604020202020204" pitchFamily="34" charset="0"/>
              <a:buChar char="•"/>
            </a:pPr>
            <a:r>
              <a:rPr lang="en-US" altLang="en-US" dirty="0">
                <a:latin typeface="Segoe UI" panose="020B0502040204020203" pitchFamily="34" charset="0"/>
                <a:cs typeface="Segoe UI" panose="020B0502040204020203" pitchFamily="34" charset="0"/>
              </a:rPr>
              <a:t>Medicare prescription drug coverage (Part D) helps clients pay for both brand-name and generic drugs. Drug plans are offered by insurance companies and other private companies approved by Medicare.</a:t>
            </a:r>
          </a:p>
          <a:p>
            <a:pPr marL="457210" indent="-457210" eaLnBrk="1" hangingPunct="1">
              <a:buFont typeface="Arial" panose="020B0604020202020204" pitchFamily="34" charset="0"/>
              <a:buChar char="•"/>
            </a:pPr>
            <a:r>
              <a:rPr lang="en-US" altLang="en-US" dirty="0">
                <a:latin typeface="Segoe UI" panose="020B0502040204020203" pitchFamily="34" charset="0"/>
                <a:cs typeface="Segoe UI" panose="020B0502040204020203" pitchFamily="34" charset="0"/>
              </a:rPr>
              <a:t>Available to all people with Medicare Parts A and/or B.</a:t>
            </a:r>
          </a:p>
          <a:p>
            <a:pPr marL="457210" indent="-457210" eaLnBrk="1" hangingPunct="1">
              <a:buFont typeface="Arial" panose="020B0604020202020204" pitchFamily="34" charset="0"/>
              <a:buChar char="•"/>
            </a:pPr>
            <a:r>
              <a:rPr lang="en-US" altLang="en-US" dirty="0">
                <a:latin typeface="Segoe UI" panose="020B0502040204020203" pitchFamily="34" charset="0"/>
                <a:cs typeface="Segoe UI" panose="020B0502040204020203" pitchFamily="34" charset="0"/>
              </a:rPr>
              <a:t>Provided through:</a:t>
            </a:r>
          </a:p>
          <a:p>
            <a:pPr marL="1200177" lvl="1" indent="-457210" eaLnBrk="1" hangingPunct="1"/>
            <a:r>
              <a:rPr lang="en-US" altLang="en-US" dirty="0">
                <a:latin typeface="Segoe UI" panose="020B0502040204020203" pitchFamily="34" charset="0"/>
                <a:cs typeface="Segoe UI" panose="020B0502040204020203" pitchFamily="34" charset="0"/>
              </a:rPr>
              <a:t>Stand-alone Part D plans (PDP)</a:t>
            </a:r>
          </a:p>
          <a:p>
            <a:pPr marL="1200177" lvl="1" indent="-457210" eaLnBrk="1" hangingPunct="1"/>
            <a:r>
              <a:rPr lang="en-US" altLang="en-US" dirty="0">
                <a:latin typeface="Segoe UI" panose="020B0502040204020203" pitchFamily="34" charset="0"/>
                <a:cs typeface="Segoe UI" panose="020B0502040204020203" pitchFamily="34" charset="0"/>
              </a:rPr>
              <a:t>Medicare Advantage Plans (MAPD)</a:t>
            </a:r>
          </a:p>
        </p:txBody>
      </p:sp>
      <p:pic>
        <p:nvPicPr>
          <p:cNvPr id="128007" name="Picture 1"/>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7013578" y="4371978"/>
            <a:ext cx="1228725"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46</a:t>
            </a:fld>
            <a:endParaRPr lang="en-US" dirty="0"/>
          </a:p>
        </p:txBody>
      </p:sp>
      <p:sp>
        <p:nvSpPr>
          <p:cNvPr id="8"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Who can enroll in Part D?</a:t>
            </a:r>
          </a:p>
        </p:txBody>
      </p:sp>
      <p:sp>
        <p:nvSpPr>
          <p:cNvPr id="3" name="Content Placeholder 2"/>
          <p:cNvSpPr>
            <a:spLocks noGrp="1"/>
          </p:cNvSpPr>
          <p:nvPr>
            <p:ph idx="1"/>
          </p:nvPr>
        </p:nvSpPr>
        <p:spPr>
          <a:xfrm>
            <a:off x="409525" y="1291614"/>
            <a:ext cx="8445500" cy="4525963"/>
          </a:xfrm>
        </p:spPr>
        <p:txBody>
          <a:bodyPr rtlCol="0">
            <a:normAutofit/>
          </a:bodyPr>
          <a:lstStyle/>
          <a:p>
            <a:pPr eaLnBrk="1" fontAlgn="auto" hangingPunct="1">
              <a:spcAft>
                <a:spcPts val="0"/>
              </a:spcAft>
              <a:defRPr/>
            </a:pPr>
            <a:r>
              <a:rPr lang="en-US" dirty="0">
                <a:latin typeface="Segoe UI" panose="020B0502040204020203" pitchFamily="34" charset="0"/>
                <a:ea typeface="Segoe UI" panose="020B0502040204020203" pitchFamily="34" charset="0"/>
                <a:cs typeface="Segoe UI" panose="020B0502040204020203" pitchFamily="34" charset="0"/>
              </a:rPr>
              <a:t>Clients must:</a:t>
            </a:r>
          </a:p>
          <a:p>
            <a:pPr eaLnBrk="1" fontAlgn="auto" hangingPunct="1">
              <a:spcAft>
                <a:spcPts val="0"/>
              </a:spcAft>
              <a:defRPr/>
            </a:pPr>
            <a:endParaRPr lang="en-US" sz="900" dirty="0">
              <a:latin typeface="Segoe UI" panose="020B0502040204020203" pitchFamily="34" charset="0"/>
              <a:ea typeface="Segoe UI" panose="020B0502040204020203" pitchFamily="34" charset="0"/>
              <a:cs typeface="Segoe UI" panose="020B0502040204020203" pitchFamily="34" charset="0"/>
            </a:endParaRPr>
          </a:p>
          <a:p>
            <a:pPr marL="457210" indent="-457210" eaLnBrk="1" fontAlgn="auto" hangingPunct="1">
              <a:spcAft>
                <a:spcPts val="0"/>
              </a:spcAft>
              <a:buFont typeface="Arial"/>
              <a:buChar char="•"/>
              <a:defRPr/>
            </a:pPr>
            <a:r>
              <a:rPr lang="en-US" dirty="0">
                <a:latin typeface="Segoe UI" panose="020B0502040204020203" pitchFamily="34" charset="0"/>
                <a:ea typeface="Segoe UI" panose="020B0502040204020203" pitchFamily="34" charset="0"/>
                <a:cs typeface="Segoe UI" panose="020B0502040204020203" pitchFamily="34" charset="0"/>
              </a:rPr>
              <a:t>Have Medicare Part A </a:t>
            </a:r>
            <a:r>
              <a:rPr lang="en-US" b="1" u="sng" dirty="0">
                <a:latin typeface="Segoe UI" panose="020B0502040204020203" pitchFamily="34" charset="0"/>
                <a:ea typeface="Segoe UI" panose="020B0502040204020203" pitchFamily="34" charset="0"/>
                <a:cs typeface="Segoe UI" panose="020B0502040204020203" pitchFamily="34" charset="0"/>
              </a:rPr>
              <a:t>or</a:t>
            </a:r>
            <a:r>
              <a:rPr lang="en-US" dirty="0">
                <a:latin typeface="Segoe UI" panose="020B0502040204020203" pitchFamily="34" charset="0"/>
                <a:ea typeface="Segoe UI" panose="020B0502040204020203" pitchFamily="34" charset="0"/>
                <a:cs typeface="Segoe UI" panose="020B0502040204020203" pitchFamily="34" charset="0"/>
              </a:rPr>
              <a:t> Part B </a:t>
            </a:r>
            <a:r>
              <a:rPr lang="en-US" b="1" u="sng" dirty="0">
                <a:latin typeface="Segoe UI" panose="020B0502040204020203" pitchFamily="34" charset="0"/>
                <a:ea typeface="Segoe UI" panose="020B0502040204020203" pitchFamily="34" charset="0"/>
                <a:cs typeface="Segoe UI" panose="020B0502040204020203" pitchFamily="34" charset="0"/>
              </a:rPr>
              <a:t>or</a:t>
            </a:r>
            <a:r>
              <a:rPr lang="en-US" dirty="0">
                <a:latin typeface="Segoe UI" panose="020B0502040204020203" pitchFamily="34" charset="0"/>
                <a:ea typeface="Segoe UI" panose="020B0502040204020203" pitchFamily="34" charset="0"/>
                <a:cs typeface="Segoe UI" panose="020B0502040204020203" pitchFamily="34" charset="0"/>
              </a:rPr>
              <a:t> both. </a:t>
            </a:r>
          </a:p>
          <a:p>
            <a:pPr marL="457210" indent="-457210" eaLnBrk="1" fontAlgn="auto" hangingPunct="1">
              <a:spcAft>
                <a:spcPts val="0"/>
              </a:spcAft>
              <a:buFont typeface="Arial"/>
              <a:buChar char="•"/>
              <a:defRPr/>
            </a:pPr>
            <a:r>
              <a:rPr lang="en-US" dirty="0">
                <a:latin typeface="Segoe UI" panose="020B0502040204020203" pitchFamily="34" charset="0"/>
                <a:ea typeface="Segoe UI" panose="020B0502040204020203" pitchFamily="34" charset="0"/>
                <a:cs typeface="Segoe UI" panose="020B0502040204020203" pitchFamily="34" charset="0"/>
              </a:rPr>
              <a:t>Live inside the U.S. and can’t be incarcerated.</a:t>
            </a:r>
          </a:p>
          <a:p>
            <a:pPr eaLnBrk="1" fontAlgn="auto" hangingPunct="1">
              <a:spcAft>
                <a:spcPts val="0"/>
              </a:spcAft>
              <a:defRPr/>
            </a:pPr>
            <a:endParaRPr lang="en-US" sz="900" dirty="0">
              <a:latin typeface="Segoe UI" panose="020B0502040204020203" pitchFamily="34" charset="0"/>
              <a:ea typeface="Segoe UI" panose="020B0502040204020203" pitchFamily="34" charset="0"/>
              <a:cs typeface="Segoe UI" panose="020B0502040204020203" pitchFamily="34" charset="0"/>
            </a:endParaRPr>
          </a:p>
          <a:p>
            <a:pPr eaLnBrk="1" fontAlgn="auto" hangingPunct="1">
              <a:spcAft>
                <a:spcPts val="0"/>
              </a:spcAft>
              <a:defRPr/>
            </a:pPr>
            <a:r>
              <a:rPr lang="en-US" dirty="0">
                <a:latin typeface="Segoe UI" panose="020B0502040204020203" pitchFamily="34" charset="0"/>
                <a:ea typeface="Segoe UI" panose="020B0502040204020203" pitchFamily="34" charset="0"/>
                <a:cs typeface="Segoe UI" panose="020B0502040204020203" pitchFamily="34" charset="0"/>
              </a:rPr>
              <a:t>Enrollment is </a:t>
            </a:r>
            <a:r>
              <a:rPr lang="en-US" u="sng" dirty="0">
                <a:latin typeface="Segoe UI" panose="020B0502040204020203" pitchFamily="34" charset="0"/>
                <a:ea typeface="Segoe UI" panose="020B0502040204020203" pitchFamily="34" charset="0"/>
                <a:cs typeface="Segoe UI" panose="020B0502040204020203" pitchFamily="34" charset="0"/>
              </a:rPr>
              <a:t>not</a:t>
            </a:r>
            <a:r>
              <a:rPr lang="en-US" dirty="0">
                <a:latin typeface="Segoe UI" panose="020B0502040204020203" pitchFamily="34" charset="0"/>
                <a:ea typeface="Segoe UI" panose="020B0502040204020203" pitchFamily="34" charset="0"/>
                <a:cs typeface="Segoe UI" panose="020B0502040204020203" pitchFamily="34" charset="0"/>
              </a:rPr>
              <a:t> automatic</a:t>
            </a:r>
            <a:br>
              <a:rPr lang="en-US" dirty="0">
                <a:latin typeface="Segoe UI" panose="020B0502040204020203" pitchFamily="34" charset="0"/>
                <a:ea typeface="Segoe UI" panose="020B0502040204020203" pitchFamily="34" charset="0"/>
                <a:cs typeface="Segoe UI" panose="020B0502040204020203" pitchFamily="34" charset="0"/>
              </a:rPr>
            </a:br>
            <a:r>
              <a:rPr lang="en-US" dirty="0">
                <a:latin typeface="Segoe UI" panose="020B0502040204020203" pitchFamily="34" charset="0"/>
                <a:ea typeface="Segoe UI" panose="020B0502040204020203" pitchFamily="34" charset="0"/>
                <a:cs typeface="Segoe UI" panose="020B0502040204020203" pitchFamily="34" charset="0"/>
              </a:rPr>
              <a:t>for most. </a:t>
            </a:r>
          </a:p>
        </p:txBody>
      </p:sp>
      <p:pic>
        <p:nvPicPr>
          <p:cNvPr id="130055"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03841" y="3187701"/>
            <a:ext cx="2670175" cy="2660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47</a:t>
            </a:fld>
            <a:endParaRPr lang="en-US" dirty="0"/>
          </a:p>
        </p:txBody>
      </p:sp>
      <p:sp>
        <p:nvSpPr>
          <p:cNvPr id="8"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Do all clients need Part D?</a:t>
            </a:r>
          </a:p>
        </p:txBody>
      </p:sp>
      <p:sp>
        <p:nvSpPr>
          <p:cNvPr id="3" name="Content Placeholder 2"/>
          <p:cNvSpPr>
            <a:spLocks noGrp="1"/>
          </p:cNvSpPr>
          <p:nvPr>
            <p:ph idx="1"/>
          </p:nvPr>
        </p:nvSpPr>
        <p:spPr>
          <a:xfrm>
            <a:off x="389861" y="1291614"/>
            <a:ext cx="8445500" cy="4525963"/>
          </a:xfrm>
        </p:spPr>
        <p:txBody>
          <a:bodyPr rtlCol="0">
            <a:normAutofit/>
          </a:bodyPr>
          <a:lstStyle/>
          <a:p>
            <a:pPr eaLnBrk="1" fontAlgn="auto" hangingPunct="1">
              <a:spcAft>
                <a:spcPts val="0"/>
              </a:spcAft>
              <a:defRPr/>
            </a:pPr>
            <a:r>
              <a:rPr lang="en-US" dirty="0">
                <a:latin typeface="Segoe UI" panose="020B0502040204020203" pitchFamily="34" charset="0"/>
                <a:ea typeface="Segoe UI" panose="020B0502040204020203" pitchFamily="34" charset="0"/>
                <a:cs typeface="Segoe UI" panose="020B0502040204020203" pitchFamily="34" charset="0"/>
              </a:rPr>
              <a:t>It depends…</a:t>
            </a:r>
          </a:p>
          <a:p>
            <a:pPr eaLnBrk="1" fontAlgn="auto" hangingPunct="1">
              <a:spcAft>
                <a:spcPts val="0"/>
              </a:spcAft>
              <a:defRPr/>
            </a:pPr>
            <a:endParaRPr lang="en-US" sz="900" dirty="0">
              <a:latin typeface="Segoe UI" panose="020B0502040204020203" pitchFamily="34" charset="0"/>
              <a:ea typeface="Segoe UI" panose="020B0502040204020203" pitchFamily="34" charset="0"/>
              <a:cs typeface="Segoe UI" panose="020B0502040204020203" pitchFamily="34" charset="0"/>
            </a:endParaRPr>
          </a:p>
          <a:p>
            <a:pPr marL="457210" indent="-457210" eaLnBrk="1" fontAlgn="auto" hangingPunct="1">
              <a:spcAft>
                <a:spcPts val="0"/>
              </a:spcAft>
              <a:buFont typeface="Arial"/>
              <a:buChar char="•"/>
              <a:defRPr/>
            </a:pPr>
            <a:r>
              <a:rPr lang="en-US" sz="2600" dirty="0">
                <a:latin typeface="Segoe UI" panose="020B0502040204020203" pitchFamily="34" charset="0"/>
                <a:ea typeface="Segoe UI" panose="020B0502040204020203" pitchFamily="34" charset="0"/>
                <a:cs typeface="Segoe UI" panose="020B0502040204020203" pitchFamily="34" charset="0"/>
              </a:rPr>
              <a:t>Do they already have creditable drug coverage from another source?</a:t>
            </a:r>
          </a:p>
          <a:p>
            <a:pPr eaLnBrk="1" fontAlgn="auto" hangingPunct="1">
              <a:spcAft>
                <a:spcPts val="0"/>
              </a:spcAft>
              <a:defRPr/>
            </a:pPr>
            <a:endParaRPr lang="en-US" sz="400" dirty="0">
              <a:latin typeface="Segoe UI" panose="020B0502040204020203" pitchFamily="34" charset="0"/>
              <a:ea typeface="Segoe UI" panose="020B0502040204020203" pitchFamily="34" charset="0"/>
              <a:cs typeface="Segoe UI" panose="020B0502040204020203" pitchFamily="34" charset="0"/>
            </a:endParaRPr>
          </a:p>
          <a:p>
            <a:pPr marL="457210" indent="-457210" eaLnBrk="1" fontAlgn="auto" hangingPunct="1">
              <a:spcAft>
                <a:spcPts val="0"/>
              </a:spcAft>
              <a:buFont typeface="Arial"/>
              <a:buChar char="•"/>
              <a:defRPr/>
            </a:pPr>
            <a:r>
              <a:rPr lang="en-US" sz="2600" dirty="0">
                <a:latin typeface="Segoe UI" panose="020B0502040204020203" pitchFamily="34" charset="0"/>
                <a:ea typeface="Segoe UI" panose="020B0502040204020203" pitchFamily="34" charset="0"/>
                <a:cs typeface="Segoe UI" panose="020B0502040204020203" pitchFamily="34" charset="0"/>
              </a:rPr>
              <a:t>Creditable means it’s as good as Medicare Part D.</a:t>
            </a:r>
          </a:p>
          <a:p>
            <a:pPr marL="1200177" lvl="1" indent="-457210" eaLnBrk="1" fontAlgn="auto" hangingPunct="1">
              <a:spcAft>
                <a:spcPts val="0"/>
              </a:spcAft>
              <a:buFont typeface="Courier New" panose="02070309020205020404" pitchFamily="49" charset="0"/>
              <a:buChar char="o"/>
              <a:defRPr/>
            </a:pPr>
            <a:r>
              <a:rPr lang="en-US" dirty="0">
                <a:latin typeface="Segoe UI" panose="020B0502040204020203" pitchFamily="34" charset="0"/>
                <a:ea typeface="Segoe UI" panose="020B0502040204020203" pitchFamily="34" charset="0"/>
                <a:cs typeface="Segoe UI" panose="020B0502040204020203" pitchFamily="34" charset="0"/>
              </a:rPr>
              <a:t>For example, through an employer plan</a:t>
            </a:r>
          </a:p>
          <a:p>
            <a:pPr lvl="1" indent="0" eaLnBrk="1" fontAlgn="auto" hangingPunct="1">
              <a:spcAft>
                <a:spcPts val="0"/>
              </a:spcAft>
              <a:buNone/>
              <a:defRPr/>
            </a:pPr>
            <a:endParaRPr lang="en-US" sz="400" dirty="0">
              <a:latin typeface="Segoe UI" panose="020B0502040204020203" pitchFamily="34" charset="0"/>
              <a:ea typeface="Segoe UI" panose="020B0502040204020203" pitchFamily="34" charset="0"/>
              <a:cs typeface="Segoe UI" panose="020B0502040204020203" pitchFamily="34" charset="0"/>
            </a:endParaRPr>
          </a:p>
          <a:p>
            <a:pPr marL="457210" lvl="1" indent="-457210" eaLnBrk="1" fontAlgn="auto" hangingPunct="1">
              <a:spcAft>
                <a:spcPts val="0"/>
              </a:spcAft>
              <a:buFont typeface="Arial"/>
              <a:buChar char="•"/>
              <a:defRPr/>
            </a:pPr>
            <a:r>
              <a:rPr lang="en-US" sz="2801" dirty="0">
                <a:latin typeface="Segoe UI" panose="020B0502040204020203" pitchFamily="34" charset="0"/>
                <a:ea typeface="Segoe UI" panose="020B0502040204020203" pitchFamily="34" charset="0"/>
                <a:cs typeface="Segoe UI" panose="020B0502040204020203" pitchFamily="34" charset="0"/>
              </a:rPr>
              <a:t>Without creditable coverage, client may have:</a:t>
            </a:r>
          </a:p>
          <a:p>
            <a:pPr marL="1198589" lvl="2" indent="-457210" eaLnBrk="1" fontAlgn="auto" hangingPunct="1">
              <a:spcAft>
                <a:spcPts val="0"/>
              </a:spcAft>
              <a:buFont typeface="Courier New" panose="02070309020205020404" pitchFamily="49" charset="0"/>
              <a:buChar char="o"/>
              <a:defRPr/>
            </a:pPr>
            <a:r>
              <a:rPr lang="en-US" sz="2400" dirty="0">
                <a:latin typeface="Segoe UI" panose="020B0502040204020203" pitchFamily="34" charset="0"/>
                <a:ea typeface="Segoe UI" panose="020B0502040204020203" pitchFamily="34" charset="0"/>
                <a:cs typeface="Segoe UI" panose="020B0502040204020203" pitchFamily="34" charset="0"/>
              </a:rPr>
              <a:t>To wait to enroll</a:t>
            </a:r>
          </a:p>
          <a:p>
            <a:pPr marL="1198589" lvl="2" indent="-457210" eaLnBrk="1" fontAlgn="auto" hangingPunct="1">
              <a:spcAft>
                <a:spcPts val="0"/>
              </a:spcAft>
              <a:buFont typeface="Courier New" panose="02070309020205020404" pitchFamily="49" charset="0"/>
              <a:buChar char="o"/>
              <a:defRPr/>
            </a:pPr>
            <a:r>
              <a:rPr lang="en-US" sz="2400" dirty="0">
                <a:latin typeface="Segoe UI" panose="020B0502040204020203" pitchFamily="34" charset="0"/>
                <a:ea typeface="Segoe UI" panose="020B0502040204020203" pitchFamily="34" charset="0"/>
                <a:cs typeface="Segoe UI" panose="020B0502040204020203" pitchFamily="34" charset="0"/>
              </a:rPr>
              <a:t>A penalty </a:t>
            </a:r>
          </a:p>
        </p:txBody>
      </p:sp>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48</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What Part D covers</a:t>
            </a:r>
          </a:p>
        </p:txBody>
      </p:sp>
      <p:sp>
        <p:nvSpPr>
          <p:cNvPr id="72707" name="Content Placeholder 2"/>
          <p:cNvSpPr>
            <a:spLocks noGrp="1"/>
          </p:cNvSpPr>
          <p:nvPr>
            <p:ph idx="1"/>
          </p:nvPr>
        </p:nvSpPr>
        <p:spPr>
          <a:xfrm>
            <a:off x="409525" y="1291614"/>
            <a:ext cx="8445500" cy="4525963"/>
          </a:xfrm>
        </p:spPr>
        <p:txBody>
          <a:bodyPr/>
          <a:lstStyle/>
          <a:p>
            <a:pPr marL="457210" indent="-457210" eaLnBrk="1" hangingPunct="1">
              <a:buFont typeface="Arial" panose="020B0604020202020204" pitchFamily="34" charset="0"/>
              <a:buChar char="•"/>
              <a:defRPr/>
            </a:pPr>
            <a:r>
              <a:rPr lang="en-US" altLang="en-US" dirty="0">
                <a:latin typeface="Segoe UI" panose="020B0502040204020203" pitchFamily="34" charset="0"/>
                <a:cs typeface="Segoe UI" panose="020B0502040204020203" pitchFamily="34" charset="0"/>
              </a:rPr>
              <a:t>Prescription brand-name and generic drugs only.</a:t>
            </a:r>
          </a:p>
          <a:p>
            <a:pPr marL="457210" indent="-457210" eaLnBrk="1" hangingPunct="1">
              <a:buFont typeface="Arial" panose="020B0604020202020204" pitchFamily="34" charset="0"/>
              <a:buChar char="•"/>
              <a:defRPr/>
            </a:pPr>
            <a:r>
              <a:rPr lang="en-US" altLang="en-US" dirty="0">
                <a:latin typeface="Segoe UI" panose="020B0502040204020203" pitchFamily="34" charset="0"/>
                <a:cs typeface="Segoe UI" panose="020B0502040204020203" pitchFamily="34" charset="0"/>
              </a:rPr>
              <a:t>Each plan has its own formulary (</a:t>
            </a:r>
            <a:r>
              <a:rPr lang="en-US" altLang="en-US" dirty="0"/>
              <a:t>a</a:t>
            </a:r>
            <a:r>
              <a:rPr lang="en-US" dirty="0"/>
              <a:t> list of covered prescription drugs, also called a drug list). </a:t>
            </a:r>
            <a:endParaRPr lang="en-US" altLang="en-US" dirty="0">
              <a:solidFill>
                <a:srgbClr val="FF0000"/>
              </a:solidFill>
              <a:latin typeface="Segoe UI" panose="020B0502040204020203" pitchFamily="34" charset="0"/>
              <a:cs typeface="Segoe UI" panose="020B0502040204020203" pitchFamily="34" charset="0"/>
            </a:endParaRPr>
          </a:p>
          <a:p>
            <a:pPr marL="457210" indent="-457210" eaLnBrk="1" hangingPunct="1">
              <a:buFont typeface="Arial" panose="020B0604020202020204" pitchFamily="34" charset="0"/>
              <a:buChar char="•"/>
              <a:defRPr/>
            </a:pPr>
            <a:r>
              <a:rPr lang="en-US" altLang="en-US" dirty="0">
                <a:latin typeface="Segoe UI" panose="020B0502040204020203" pitchFamily="34" charset="0"/>
                <a:cs typeface="Segoe UI" panose="020B0502040204020203" pitchFamily="34" charset="0"/>
              </a:rPr>
              <a:t>Plans must cover a range of drugs in each category.</a:t>
            </a:r>
          </a:p>
          <a:p>
            <a:pPr marL="457210" indent="-457210" eaLnBrk="1" hangingPunct="1">
              <a:buFont typeface="Arial" panose="020B0604020202020204" pitchFamily="34" charset="0"/>
              <a:buChar char="•"/>
              <a:defRPr/>
            </a:pPr>
            <a:r>
              <a:rPr lang="en-US" altLang="en-US" dirty="0">
                <a:latin typeface="Segoe UI" panose="020B0502040204020203" pitchFamily="34" charset="0"/>
                <a:cs typeface="Segoe UI" panose="020B0502040204020203" pitchFamily="34" charset="0"/>
              </a:rPr>
              <a:t>Coverage and rules vary by plan.</a:t>
            </a:r>
          </a:p>
          <a:p>
            <a:pPr marL="457210" indent="-457210" eaLnBrk="1" hangingPunct="1">
              <a:buFont typeface="Arial" panose="020B0604020202020204" pitchFamily="34" charset="0"/>
              <a:buChar char="•"/>
              <a:defRPr/>
            </a:pPr>
            <a:endParaRPr lang="en-US" altLang="en-US" sz="900" dirty="0">
              <a:latin typeface="Segoe UI" panose="020B0502040204020203" pitchFamily="34" charset="0"/>
              <a:cs typeface="Segoe UI" panose="020B0502040204020203" pitchFamily="34" charset="0"/>
            </a:endParaRPr>
          </a:p>
          <a:p>
            <a:pPr eaLnBrk="1" hangingPunct="1">
              <a:defRPr/>
            </a:pPr>
            <a:r>
              <a:rPr lang="en-US" altLang="en-US" b="1" dirty="0">
                <a:latin typeface="Segoe UI" panose="020B0502040204020203" pitchFamily="34" charset="0"/>
                <a:cs typeface="Segoe UI" panose="020B0502040204020203" pitchFamily="34" charset="0"/>
              </a:rPr>
              <a:t>Note: </a:t>
            </a:r>
            <a:r>
              <a:rPr lang="en-US" altLang="en-US" dirty="0">
                <a:latin typeface="Segoe UI" panose="020B0502040204020203" pitchFamily="34" charset="0"/>
                <a:cs typeface="Segoe UI" panose="020B0502040204020203" pitchFamily="34" charset="0"/>
              </a:rPr>
              <a:t>Part D does not cover over-the-counter drugs.</a:t>
            </a: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49</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 for this training	</a:t>
            </a:r>
          </a:p>
        </p:txBody>
      </p:sp>
      <p:sp>
        <p:nvSpPr>
          <p:cNvPr id="3" name="Content Placeholder 2"/>
          <p:cNvSpPr>
            <a:spLocks noGrp="1"/>
          </p:cNvSpPr>
          <p:nvPr>
            <p:ph idx="1"/>
          </p:nvPr>
        </p:nvSpPr>
        <p:spPr>
          <a:xfrm>
            <a:off x="371168" y="1292839"/>
            <a:ext cx="8445500" cy="4525963"/>
          </a:xfrm>
        </p:spPr>
        <p:txBody>
          <a:bodyPr/>
          <a:lstStyle/>
          <a:p>
            <a:pPr marL="457210" indent="-457210">
              <a:buFont typeface="Arial" panose="020B0604020202020204" pitchFamily="34" charset="0"/>
              <a:buChar char="•"/>
            </a:pPr>
            <a:r>
              <a:rPr lang="en-US" dirty="0"/>
              <a:t>Provide you with a broad high-level overview about:</a:t>
            </a:r>
          </a:p>
          <a:p>
            <a:pPr marL="1200177" lvl="1" indent="-457210">
              <a:buFont typeface="Courier New" panose="02070309020205020404" pitchFamily="49" charset="0"/>
              <a:buChar char="o"/>
            </a:pPr>
            <a:r>
              <a:rPr lang="en-US" dirty="0"/>
              <a:t>SHIBA</a:t>
            </a:r>
          </a:p>
          <a:p>
            <a:pPr marL="1200177" lvl="1" indent="-457210">
              <a:buFont typeface="Courier New" panose="02070309020205020404" pitchFamily="49" charset="0"/>
              <a:buChar char="o"/>
            </a:pPr>
            <a:r>
              <a:rPr lang="en-US" dirty="0"/>
              <a:t>Medicare </a:t>
            </a:r>
          </a:p>
          <a:p>
            <a:pPr marL="1200177" lvl="1" indent="-457210">
              <a:buFont typeface="Courier New" panose="02070309020205020404" pitchFamily="49" charset="0"/>
              <a:buChar char="o"/>
            </a:pPr>
            <a:r>
              <a:rPr lang="en-US" dirty="0"/>
              <a:t>Senior Medicare Patrol (SMP)</a:t>
            </a:r>
            <a:br>
              <a:rPr lang="en-US" dirty="0"/>
            </a:br>
            <a:endParaRPr lang="en-US" sz="1001" dirty="0"/>
          </a:p>
          <a:p>
            <a:pPr marL="457210" indent="-457210">
              <a:buFont typeface="Arial" panose="020B0604020202020204" pitchFamily="34" charset="0"/>
              <a:buChar char="•"/>
            </a:pPr>
            <a:r>
              <a:rPr lang="en-US" dirty="0"/>
              <a:t>Ensure</a:t>
            </a:r>
            <a:r>
              <a:rPr lang="en-US" dirty="0">
                <a:solidFill>
                  <a:srgbClr val="FF0000"/>
                </a:solidFill>
              </a:rPr>
              <a:t> </a:t>
            </a:r>
            <a:r>
              <a:rPr lang="en-US" dirty="0"/>
              <a:t>you’re a confident candidate and have the basic training you need to move on to the SHIBA Path to Certification. The SHIBA Path includes the steps you’ll complete before you start advising clients on your own. </a:t>
            </a:r>
          </a:p>
          <a:p>
            <a:pPr marL="457210" indent="-457210">
              <a:buFont typeface="Arial" panose="020B0604020202020204" pitchFamily="34" charset="0"/>
              <a:buChar char="•"/>
            </a:pPr>
            <a:endParaRPr lang="en-US" dirty="0"/>
          </a:p>
          <a:p>
            <a:endParaRPr lang="en-US" dirty="0"/>
          </a:p>
        </p:txBody>
      </p:sp>
      <p:sp>
        <p:nvSpPr>
          <p:cNvPr id="5" name="Slide Number Placeholder 4"/>
          <p:cNvSpPr>
            <a:spLocks noGrp="1"/>
          </p:cNvSpPr>
          <p:nvPr>
            <p:ph type="sldNum" sz="quarter" idx="11"/>
          </p:nvPr>
        </p:nvSpPr>
        <p:spPr/>
        <p:txBody>
          <a:bodyPr/>
          <a:lstStyle/>
          <a:p>
            <a:pPr>
              <a:defRPr/>
            </a:pPr>
            <a:fld id="{74481FA7-81C5-4C22-B35E-8DC15B33B2C9}" type="slidenum">
              <a:rPr lang="en-US" smtClean="0"/>
              <a:pPr>
                <a:defRPr/>
              </a:pPr>
              <a:t>5</a:t>
            </a:fld>
            <a:endParaRPr lang="en-US" dirty="0"/>
          </a:p>
        </p:txBody>
      </p:sp>
      <p:sp>
        <p:nvSpPr>
          <p:cNvPr id="6"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extLst>
      <p:ext uri="{BB962C8B-B14F-4D97-AF65-F5344CB8AC3E}">
        <p14:creationId xmlns:p14="http://schemas.microsoft.com/office/powerpoint/2010/main" val="27805763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Examples of Part D plan coverage</a:t>
            </a:r>
          </a:p>
        </p:txBody>
      </p:sp>
      <p:sp>
        <p:nvSpPr>
          <p:cNvPr id="136195" name="Content Placeholder 1"/>
          <p:cNvSpPr>
            <a:spLocks noGrp="1"/>
          </p:cNvSpPr>
          <p:nvPr>
            <p:ph idx="1"/>
          </p:nvPr>
        </p:nvSpPr>
        <p:spPr>
          <a:xfrm>
            <a:off x="389861" y="1291614"/>
            <a:ext cx="8445500" cy="4525963"/>
          </a:xfrm>
        </p:spPr>
        <p:txBody>
          <a:bodyPr/>
          <a:lstStyle/>
          <a:p>
            <a:r>
              <a:rPr lang="en-US" altLang="en-US" dirty="0">
                <a:latin typeface="Segoe UI" panose="020B0502040204020203" pitchFamily="34" charset="0"/>
                <a:cs typeface="Segoe UI" panose="020B0502040204020203" pitchFamily="34" charset="0"/>
              </a:rPr>
              <a:t>Bob was told by his doctor to take a low-dose aspirin daily. Since this is an over-the-counter (OTC) medication, Part D plans do not cover it.</a:t>
            </a:r>
          </a:p>
          <a:p>
            <a:endParaRPr lang="en-US" altLang="en-US" sz="1100" dirty="0">
              <a:latin typeface="Segoe UI" panose="020B0502040204020203" pitchFamily="34" charset="0"/>
              <a:cs typeface="Segoe UI" panose="020B0502040204020203" pitchFamily="34" charset="0"/>
            </a:endParaRPr>
          </a:p>
          <a:p>
            <a:r>
              <a:rPr lang="en-US" altLang="en-US" dirty="0">
                <a:latin typeface="Segoe UI" panose="020B0502040204020203" pitchFamily="34" charset="0"/>
                <a:cs typeface="Segoe UI" panose="020B0502040204020203" pitchFamily="34" charset="0"/>
              </a:rPr>
              <a:t>Samantha takes several brand-name and generic prescriptions. The Plan Finder will help her see if there’s a plan that will cover these and if there are any coverage rules, such as:</a:t>
            </a:r>
          </a:p>
          <a:p>
            <a:pPr marL="1200177" lvl="1" indent="-457210"/>
            <a:r>
              <a:rPr lang="en-US" altLang="en-US" dirty="0">
                <a:latin typeface="Segoe UI" panose="020B0502040204020203" pitchFamily="34" charset="0"/>
                <a:cs typeface="Segoe UI" panose="020B0502040204020203" pitchFamily="34" charset="0"/>
              </a:rPr>
              <a:t>Quantity limits</a:t>
            </a:r>
          </a:p>
          <a:p>
            <a:pPr marL="1200177" lvl="1" indent="-457210"/>
            <a:r>
              <a:rPr lang="en-US" altLang="en-US" dirty="0">
                <a:latin typeface="Segoe UI" panose="020B0502040204020203" pitchFamily="34" charset="0"/>
                <a:cs typeface="Segoe UI" panose="020B0502040204020203" pitchFamily="34" charset="0"/>
              </a:rPr>
              <a:t>Prior authorization</a:t>
            </a:r>
          </a:p>
          <a:p>
            <a:pPr marL="1200177" lvl="1" indent="-457210"/>
            <a:r>
              <a:rPr lang="en-US" altLang="en-US" dirty="0">
                <a:latin typeface="Segoe UI" panose="020B0502040204020203" pitchFamily="34" charset="0"/>
                <a:cs typeface="Segoe UI" panose="020B0502040204020203" pitchFamily="34" charset="0"/>
              </a:rPr>
              <a:t>Step-therapy</a:t>
            </a:r>
            <a:endParaRPr lang="en-US" altLang="en-US" b="1" dirty="0">
              <a:latin typeface="Arial" panose="020B0604020202020204" pitchFamily="34" charset="0"/>
              <a:cs typeface="Segoe UI" panose="020B0502040204020203" pitchFamily="34" charset="0"/>
            </a:endParaRPr>
          </a:p>
          <a:p>
            <a:pPr marL="1200177" lvl="1" indent="-457210"/>
            <a:endParaRPr lang="en-US" altLang="en-US" dirty="0">
              <a:latin typeface="Segoe UI" panose="020B0502040204020203" pitchFamily="34" charset="0"/>
              <a:cs typeface="Segoe UI" panose="020B0502040204020203" pitchFamily="34" charset="0"/>
            </a:endParaRPr>
          </a:p>
          <a:p>
            <a:endParaRPr lang="en-US" altLang="en-US" dirty="0">
              <a:latin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50</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Medicare drug plan costs</a:t>
            </a:r>
          </a:p>
        </p:txBody>
      </p:sp>
      <p:sp>
        <p:nvSpPr>
          <p:cNvPr id="3" name="Content Placeholder 2"/>
          <p:cNvSpPr>
            <a:spLocks noGrp="1"/>
          </p:cNvSpPr>
          <p:nvPr>
            <p:ph idx="1"/>
          </p:nvPr>
        </p:nvSpPr>
        <p:spPr>
          <a:xfrm>
            <a:off x="399693" y="1301446"/>
            <a:ext cx="8445500" cy="4525963"/>
          </a:xfrm>
        </p:spPr>
        <p:txBody>
          <a:bodyPr rtlCol="0">
            <a:normAutofit/>
          </a:bodyPr>
          <a:lstStyle/>
          <a:p>
            <a:pPr eaLnBrk="1" fontAlgn="auto" hangingPunct="1">
              <a:spcAft>
                <a:spcPts val="0"/>
              </a:spcAft>
              <a:defRPr/>
            </a:pPr>
            <a:r>
              <a:rPr lang="en-US" dirty="0">
                <a:latin typeface="Segoe UI" panose="020B0502040204020203" pitchFamily="34" charset="0"/>
                <a:ea typeface="Segoe UI" panose="020B0502040204020203" pitchFamily="34" charset="0"/>
                <a:cs typeface="Segoe UI" panose="020B0502040204020203" pitchFamily="34" charset="0"/>
              </a:rPr>
              <a:t>What do clients pay?</a:t>
            </a:r>
          </a:p>
          <a:p>
            <a:pPr marL="457210" indent="-457210" eaLnBrk="1" fontAlgn="auto" hangingPunct="1">
              <a:spcAft>
                <a:spcPts val="0"/>
              </a:spcAft>
              <a:buFont typeface="Arial"/>
              <a:buChar char="•"/>
              <a:defRPr/>
            </a:pPr>
            <a:r>
              <a:rPr lang="en-US" sz="2600" dirty="0">
                <a:latin typeface="Segoe UI" panose="020B0502040204020203" pitchFamily="34" charset="0"/>
                <a:ea typeface="Segoe UI" panose="020B0502040204020203" pitchFamily="34" charset="0"/>
                <a:cs typeface="Segoe UI" panose="020B0502040204020203" pitchFamily="34" charset="0"/>
              </a:rPr>
              <a:t>Cost varies by plan.</a:t>
            </a:r>
          </a:p>
          <a:p>
            <a:pPr marL="457210" indent="-457210" eaLnBrk="1" fontAlgn="auto" hangingPunct="1">
              <a:spcAft>
                <a:spcPts val="0"/>
              </a:spcAft>
              <a:buFont typeface="Arial"/>
              <a:buChar char="•"/>
              <a:defRPr/>
            </a:pPr>
            <a:endParaRPr lang="en-US" sz="900" dirty="0">
              <a:latin typeface="Segoe UI" panose="020B0502040204020203" pitchFamily="34" charset="0"/>
              <a:ea typeface="Segoe UI" panose="020B0502040204020203" pitchFamily="34" charset="0"/>
              <a:cs typeface="Segoe UI" panose="020B0502040204020203" pitchFamily="34" charset="0"/>
            </a:endParaRPr>
          </a:p>
          <a:p>
            <a:pPr marL="457210" indent="-457210" eaLnBrk="1" fontAlgn="auto" hangingPunct="1">
              <a:spcAft>
                <a:spcPts val="0"/>
              </a:spcAft>
              <a:buFont typeface="Arial"/>
              <a:buChar char="•"/>
              <a:defRPr/>
            </a:pPr>
            <a:r>
              <a:rPr lang="en-US" sz="2600" dirty="0">
                <a:latin typeface="Segoe UI" panose="020B0502040204020203" pitchFamily="34" charset="0"/>
                <a:ea typeface="Segoe UI" panose="020B0502040204020203" pitchFamily="34" charset="0"/>
                <a:cs typeface="Segoe UI" panose="020B0502040204020203" pitchFamily="34" charset="0"/>
              </a:rPr>
              <a:t>Most people pay:</a:t>
            </a:r>
          </a:p>
          <a:p>
            <a:pPr marL="1200177" lvl="1" indent="-457210" eaLnBrk="1" fontAlgn="auto" hangingPunct="1">
              <a:spcAft>
                <a:spcPts val="0"/>
              </a:spcAft>
              <a:buFont typeface="Courier New" panose="02070309020205020404" pitchFamily="49" charset="0"/>
              <a:buChar char="o"/>
              <a:defRPr/>
            </a:pPr>
            <a:r>
              <a:rPr lang="en-US" dirty="0">
                <a:latin typeface="Segoe UI" panose="020B0502040204020203" pitchFamily="34" charset="0"/>
                <a:ea typeface="Segoe UI" panose="020B0502040204020203" pitchFamily="34" charset="0"/>
                <a:cs typeface="Segoe UI" panose="020B0502040204020203" pitchFamily="34" charset="0"/>
              </a:rPr>
              <a:t>A monthly premium</a:t>
            </a:r>
          </a:p>
          <a:p>
            <a:pPr marL="1200177" lvl="1" indent="-457210" eaLnBrk="1" fontAlgn="auto" hangingPunct="1">
              <a:spcAft>
                <a:spcPts val="0"/>
              </a:spcAft>
              <a:buFont typeface="Courier New" panose="02070309020205020404" pitchFamily="49" charset="0"/>
              <a:buChar char="o"/>
              <a:defRPr/>
            </a:pPr>
            <a:r>
              <a:rPr lang="en-US" dirty="0">
                <a:latin typeface="Segoe UI" panose="020B0502040204020203" pitchFamily="34" charset="0"/>
                <a:ea typeface="Segoe UI" panose="020B0502040204020203" pitchFamily="34" charset="0"/>
                <a:cs typeface="Segoe UI" panose="020B0502040204020203" pitchFamily="34" charset="0"/>
              </a:rPr>
              <a:t>A yearly deductible </a:t>
            </a:r>
          </a:p>
          <a:p>
            <a:pPr marL="1200177" lvl="1" indent="-457210" eaLnBrk="1" fontAlgn="auto" hangingPunct="1">
              <a:spcAft>
                <a:spcPts val="0"/>
              </a:spcAft>
              <a:buFont typeface="Courier New" panose="02070309020205020404" pitchFamily="49" charset="0"/>
              <a:buChar char="o"/>
              <a:defRPr/>
            </a:pPr>
            <a:r>
              <a:rPr lang="en-US" dirty="0">
                <a:latin typeface="Segoe UI" panose="020B0502040204020203" pitchFamily="34" charset="0"/>
                <a:ea typeface="Segoe UI" panose="020B0502040204020203" pitchFamily="34" charset="0"/>
                <a:cs typeface="Segoe UI" panose="020B0502040204020203" pitchFamily="34" charset="0"/>
              </a:rPr>
              <a:t>Copayments or coinsurance</a:t>
            </a:r>
          </a:p>
          <a:p>
            <a:pPr marL="1600235" lvl="2" indent="-457210" eaLnBrk="1" fontAlgn="auto" hangingPunct="1">
              <a:spcAft>
                <a:spcPts val="0"/>
              </a:spcAft>
              <a:buFont typeface="Wingdings" panose="05000000000000000000" pitchFamily="2" charset="2"/>
              <a:buChar char="§"/>
              <a:defRPr/>
            </a:pPr>
            <a:r>
              <a:rPr lang="en-US" dirty="0">
                <a:latin typeface="Segoe UI" panose="020B0502040204020203" pitchFamily="34" charset="0"/>
                <a:ea typeface="Segoe UI" panose="020B0502040204020203" pitchFamily="34" charset="0"/>
                <a:cs typeface="Segoe UI" panose="020B0502040204020203" pitchFamily="34" charset="0"/>
              </a:rPr>
              <a:t>Amounts vary over the course of the year based on cost of drugs.</a:t>
            </a:r>
          </a:p>
        </p:txBody>
      </p:sp>
      <p:pic>
        <p:nvPicPr>
          <p:cNvPr id="138247" name="Picture 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53202" y="1570469"/>
            <a:ext cx="1457325"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51</a:t>
            </a:fld>
            <a:endParaRPr lang="en-US" dirty="0"/>
          </a:p>
        </p:txBody>
      </p:sp>
      <p:sp>
        <p:nvSpPr>
          <p:cNvPr id="8"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When can clients enroll in Part D?</a:t>
            </a:r>
          </a:p>
        </p:txBody>
      </p:sp>
      <p:sp>
        <p:nvSpPr>
          <p:cNvPr id="3" name="Content Placeholder 2"/>
          <p:cNvSpPr>
            <a:spLocks noGrp="1"/>
          </p:cNvSpPr>
          <p:nvPr>
            <p:ph idx="1"/>
          </p:nvPr>
        </p:nvSpPr>
        <p:spPr>
          <a:xfrm>
            <a:off x="399693" y="1291614"/>
            <a:ext cx="8445500" cy="4525963"/>
          </a:xfrm>
        </p:spPr>
        <p:txBody>
          <a:bodyPr rtlCol="0">
            <a:normAutofit/>
          </a:bodyPr>
          <a:lstStyle/>
          <a:p>
            <a:pPr marL="457210" indent="-457210" eaLnBrk="1" fontAlgn="auto" hangingPunct="1">
              <a:spcAft>
                <a:spcPts val="0"/>
              </a:spcAft>
              <a:buFont typeface="Arial"/>
              <a:buChar char="•"/>
              <a:defRPr/>
            </a:pPr>
            <a:r>
              <a:rPr lang="en-US" dirty="0">
                <a:latin typeface="Segoe UI" panose="020B0502040204020203" pitchFamily="34" charset="0"/>
                <a:ea typeface="Segoe UI" panose="020B0502040204020203" pitchFamily="34" charset="0"/>
                <a:cs typeface="Segoe UI" panose="020B0502040204020203" pitchFamily="34" charset="0"/>
              </a:rPr>
              <a:t>During 7-month Medicare Initial Enrollment Period (IEP).</a:t>
            </a:r>
          </a:p>
          <a:p>
            <a:pPr marL="457210" indent="-457210" eaLnBrk="1" fontAlgn="auto" hangingPunct="1">
              <a:spcAft>
                <a:spcPts val="0"/>
              </a:spcAft>
              <a:buFont typeface="Arial"/>
              <a:buChar char="•"/>
              <a:defRPr/>
            </a:pPr>
            <a:r>
              <a:rPr lang="en-US" dirty="0">
                <a:latin typeface="Segoe UI" panose="020B0502040204020203" pitchFamily="34" charset="0"/>
                <a:ea typeface="Segoe UI" panose="020B0502040204020203" pitchFamily="34" charset="0"/>
                <a:cs typeface="Segoe UI" panose="020B0502040204020203" pitchFamily="34" charset="0"/>
              </a:rPr>
              <a:t>During Open Enrollment Period (OEP).</a:t>
            </a:r>
          </a:p>
          <a:p>
            <a:pPr marL="1200177" lvl="1" indent="-457210" eaLnBrk="1" fontAlgn="auto" hangingPunct="1">
              <a:spcAft>
                <a:spcPts val="0"/>
              </a:spcAft>
              <a:buFont typeface="Courier New" panose="02070309020205020404" pitchFamily="49" charset="0"/>
              <a:buChar char="o"/>
              <a:defRPr/>
            </a:pPr>
            <a:r>
              <a:rPr lang="en-US" sz="2600" dirty="0">
                <a:latin typeface="Segoe UI" panose="020B0502040204020203" pitchFamily="34" charset="0"/>
                <a:ea typeface="Segoe UI" panose="020B0502040204020203" pitchFamily="34" charset="0"/>
                <a:cs typeface="Segoe UI" panose="020B0502040204020203" pitchFamily="34" charset="0"/>
              </a:rPr>
              <a:t>October 15 – December 7</a:t>
            </a:r>
          </a:p>
          <a:p>
            <a:pPr marL="1200177" lvl="1" indent="-457210" eaLnBrk="1" fontAlgn="auto" hangingPunct="1">
              <a:spcAft>
                <a:spcPts val="0"/>
              </a:spcAft>
              <a:buFont typeface="Courier New" panose="02070309020205020404" pitchFamily="49" charset="0"/>
              <a:buChar char="o"/>
              <a:defRPr/>
            </a:pPr>
            <a:r>
              <a:rPr lang="en-US" sz="2600" dirty="0">
                <a:latin typeface="Segoe UI" panose="020B0502040204020203" pitchFamily="34" charset="0"/>
                <a:ea typeface="Segoe UI" panose="020B0502040204020203" pitchFamily="34" charset="0"/>
                <a:cs typeface="Segoe UI" panose="020B0502040204020203" pitchFamily="34" charset="0"/>
              </a:rPr>
              <a:t>Coverage starts January 1</a:t>
            </a:r>
          </a:p>
          <a:p>
            <a:pPr marL="457210" lvl="1" indent="-457210" eaLnBrk="1" fontAlgn="auto" hangingPunct="1">
              <a:spcAft>
                <a:spcPts val="0"/>
              </a:spcAft>
              <a:buFont typeface="Arial"/>
              <a:buChar char="•"/>
              <a:defRPr/>
            </a:pPr>
            <a:r>
              <a:rPr lang="en-US" sz="2801" dirty="0">
                <a:latin typeface="Segoe UI" panose="020B0502040204020203" pitchFamily="34" charset="0"/>
                <a:ea typeface="Segoe UI" panose="020B0502040204020203" pitchFamily="34" charset="0"/>
                <a:cs typeface="Segoe UI" panose="020B0502040204020203" pitchFamily="34" charset="0"/>
              </a:rPr>
              <a:t>Can possibly join at other times.</a:t>
            </a:r>
          </a:p>
          <a:p>
            <a:pPr marL="1200177" lvl="1" indent="-457210" eaLnBrk="1" fontAlgn="auto" hangingPunct="1">
              <a:spcAft>
                <a:spcPts val="0"/>
              </a:spcAft>
              <a:buFont typeface="Courier New" panose="02070309020205020404" pitchFamily="49" charset="0"/>
              <a:buChar char="o"/>
              <a:defRPr/>
            </a:pPr>
            <a:r>
              <a:rPr lang="en-US" sz="2600" dirty="0">
                <a:latin typeface="Segoe UI" panose="020B0502040204020203" pitchFamily="34" charset="0"/>
                <a:ea typeface="Segoe UI" panose="020B0502040204020203" pitchFamily="34" charset="0"/>
                <a:cs typeface="Segoe UI" panose="020B0502040204020203" pitchFamily="34" charset="0"/>
              </a:rPr>
              <a:t>Special Enrollment Period (SEP)</a:t>
            </a:r>
          </a:p>
          <a:p>
            <a:pPr marL="1539908" lvl="2" indent="-342907" eaLnBrk="1" fontAlgn="auto" hangingPunct="1">
              <a:spcAft>
                <a:spcPts val="0"/>
              </a:spcAft>
              <a:buFont typeface="Wingdings" panose="05000000000000000000" pitchFamily="2" charset="2"/>
              <a:buChar char="§"/>
              <a:defRPr/>
            </a:pPr>
            <a:r>
              <a:rPr lang="en-US" sz="2400" dirty="0">
                <a:latin typeface="Segoe UI" panose="020B0502040204020203" pitchFamily="34" charset="0"/>
                <a:ea typeface="Segoe UI" panose="020B0502040204020203" pitchFamily="34" charset="0"/>
                <a:cs typeface="Segoe UI" panose="020B0502040204020203" pitchFamily="34" charset="0"/>
              </a:rPr>
              <a:t>Examples: Move to a new area, gain or lose employer or retiree coverage, are eligible for Extra Help/Low Income Subsidy (LIS)</a:t>
            </a:r>
          </a:p>
        </p:txBody>
      </p:sp>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52</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How do clients choose a Part D plan?</a:t>
            </a:r>
          </a:p>
        </p:txBody>
      </p:sp>
      <p:sp>
        <p:nvSpPr>
          <p:cNvPr id="146437" name="Rectangle 11"/>
          <p:cNvSpPr>
            <a:spLocks noChangeArrowheads="1"/>
          </p:cNvSpPr>
          <p:nvPr/>
        </p:nvSpPr>
        <p:spPr bwMode="auto">
          <a:xfrm>
            <a:off x="330868" y="1237637"/>
            <a:ext cx="8204517" cy="458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tabLst>
                <a:tab pos="800100" algn="l"/>
                <a:tab pos="914400" algn="l"/>
              </a:tabLst>
              <a:defRPr sz="2800">
                <a:solidFill>
                  <a:schemeClr val="tx1"/>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tabLst>
                <a:tab pos="800100" algn="l"/>
                <a:tab pos="914400" algn="l"/>
              </a:tabLst>
              <a:defRPr sz="2400">
                <a:solidFill>
                  <a:schemeClr val="tx1"/>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tabLst>
                <a:tab pos="800100" algn="l"/>
                <a:tab pos="914400" algn="l"/>
              </a:tabLst>
              <a:defRPr sz="2000">
                <a:solidFill>
                  <a:schemeClr val="tx1"/>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tabLst>
                <a:tab pos="800100" algn="l"/>
                <a:tab pos="914400" algn="l"/>
              </a:tabLst>
              <a:defRPr>
                <a:solidFill>
                  <a:schemeClr val="tx1"/>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tabLst>
                <a:tab pos="800100" algn="l"/>
                <a:tab pos="914400" algn="l"/>
              </a:tabLst>
              <a:defRPr sz="1600">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tabLst>
                <a:tab pos="800100" algn="l"/>
                <a:tab pos="914400" algn="l"/>
              </a:tabLst>
              <a:defRPr sz="1600">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tabLst>
                <a:tab pos="800100" algn="l"/>
                <a:tab pos="914400" algn="l"/>
              </a:tabLst>
              <a:defRPr sz="1600">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tabLst>
                <a:tab pos="800100" algn="l"/>
                <a:tab pos="914400" algn="l"/>
              </a:tabLst>
              <a:defRPr sz="1600">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tabLst>
                <a:tab pos="800100" algn="l"/>
                <a:tab pos="914400" algn="l"/>
              </a:tabLst>
              <a:defRPr sz="1600">
                <a:solidFill>
                  <a:schemeClr val="tx1"/>
                </a:solidFill>
                <a:latin typeface="Segoe UI" panose="020B0502040204020203" pitchFamily="34" charset="0"/>
                <a:cs typeface="Segoe UI" panose="020B0502040204020203" pitchFamily="34" charset="0"/>
              </a:defRPr>
            </a:lvl9pPr>
          </a:lstStyle>
          <a:p>
            <a:pPr eaLnBrk="1" hangingPunct="1">
              <a:spcBef>
                <a:spcPct val="0"/>
              </a:spcBef>
              <a:buClr>
                <a:srgbClr val="FF0000"/>
              </a:buClr>
            </a:pPr>
            <a:r>
              <a:rPr lang="en-US" altLang="en-US" sz="2801" dirty="0"/>
              <a:t>Call SHIBA for help at 1-800-562-6900.</a:t>
            </a:r>
          </a:p>
          <a:p>
            <a:pPr eaLnBrk="1" hangingPunct="1">
              <a:spcBef>
                <a:spcPct val="0"/>
              </a:spcBef>
              <a:buClr>
                <a:srgbClr val="FF0000"/>
              </a:buClr>
              <a:buFontTx/>
              <a:buNone/>
            </a:pPr>
            <a:endParaRPr lang="en-US" altLang="en-US" sz="1400" dirty="0"/>
          </a:p>
          <a:p>
            <a:pPr eaLnBrk="1" hangingPunct="1">
              <a:spcBef>
                <a:spcPct val="0"/>
              </a:spcBef>
              <a:buClr>
                <a:srgbClr val="FF0000"/>
              </a:buClr>
              <a:buFontTx/>
              <a:buNone/>
            </a:pPr>
            <a:r>
              <a:rPr lang="en-US" altLang="en-US" sz="2801" dirty="0"/>
              <a:t>Research the online Plan Finder at: </a:t>
            </a:r>
            <a:r>
              <a:rPr lang="en-US" altLang="en-US" sz="2801" dirty="0">
                <a:hlinkClick r:id="rId3"/>
              </a:rPr>
              <a:t>https://www.medicare.gov</a:t>
            </a:r>
            <a:r>
              <a:rPr lang="en-US" altLang="en-US" sz="2801" dirty="0"/>
              <a:t>. </a:t>
            </a:r>
          </a:p>
          <a:p>
            <a:pPr eaLnBrk="1" hangingPunct="1">
              <a:spcBef>
                <a:spcPct val="0"/>
              </a:spcBef>
              <a:buClr>
                <a:srgbClr val="FF0000"/>
              </a:buClr>
              <a:buFontTx/>
              <a:buNone/>
            </a:pPr>
            <a:endParaRPr lang="en-US" altLang="en-US" sz="1400" dirty="0"/>
          </a:p>
          <a:p>
            <a:pPr eaLnBrk="1" hangingPunct="1">
              <a:spcBef>
                <a:spcPct val="0"/>
              </a:spcBef>
              <a:buClr>
                <a:srgbClr val="FF0000"/>
              </a:buClr>
              <a:buFontTx/>
              <a:buNone/>
            </a:pPr>
            <a:r>
              <a:rPr lang="en-US" altLang="en-US" sz="2801" dirty="0"/>
              <a:t>Contact the plan to find out if their </a:t>
            </a:r>
            <a:br>
              <a:rPr lang="en-US" altLang="en-US" sz="2801" dirty="0"/>
            </a:br>
            <a:r>
              <a:rPr lang="en-US" altLang="en-US" sz="2801" dirty="0"/>
              <a:t>medications are on the plan formularies and ask about costs. </a:t>
            </a:r>
          </a:p>
          <a:p>
            <a:pPr eaLnBrk="1" hangingPunct="1">
              <a:spcBef>
                <a:spcPct val="0"/>
              </a:spcBef>
              <a:buClr>
                <a:srgbClr val="FF0000"/>
              </a:buClr>
              <a:buFontTx/>
              <a:buNone/>
            </a:pPr>
            <a:endParaRPr lang="en-US" altLang="en-US" sz="1200" dirty="0"/>
          </a:p>
          <a:p>
            <a:pPr eaLnBrk="1" hangingPunct="1">
              <a:spcBef>
                <a:spcPct val="0"/>
              </a:spcBef>
              <a:buClr>
                <a:srgbClr val="FF0000"/>
              </a:buClr>
              <a:buFontTx/>
              <a:buNone/>
            </a:pPr>
            <a:r>
              <a:rPr lang="en-US" altLang="en-US" sz="2801" dirty="0"/>
              <a:t>Additional training is offered to SHIBA volunteers in this area – it’s the best way for clients to compare plans.</a:t>
            </a:r>
            <a:endParaRPr lang="en-US" altLang="en-US" sz="3200" dirty="0">
              <a:latin typeface="News Gothic MT"/>
            </a:endParaRPr>
          </a:p>
        </p:txBody>
      </p:sp>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53</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pic>
        <p:nvPicPr>
          <p:cNvPr id="2" name="Picture 1" descr="A person looking at her phone&#10;&#10;Description automatically generated with medium confidence">
            <a:extLst>
              <a:ext uri="{FF2B5EF4-FFF2-40B4-BE49-F238E27FC236}">
                <a16:creationId xmlns:a16="http://schemas.microsoft.com/office/drawing/2014/main" id="{251803B5-B69C-DF21-04A9-EEDE17213846}"/>
              </a:ext>
            </a:extLst>
          </p:cNvPr>
          <p:cNvPicPr>
            <a:picLocks noChangeAspect="1"/>
          </p:cNvPicPr>
          <p:nvPr/>
        </p:nvPicPr>
        <p:blipFill rotWithShape="1">
          <a:blip r:embed="rId4"/>
          <a:srcRect r="41448"/>
          <a:stretch/>
        </p:blipFill>
        <p:spPr>
          <a:xfrm>
            <a:off x="6858000" y="1156848"/>
            <a:ext cx="1720688" cy="2244332"/>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5"/>
          <p:cNvSpPr>
            <a:spLocks noGrp="1"/>
          </p:cNvSpPr>
          <p:nvPr>
            <p:ph type="title"/>
          </p:nvPr>
        </p:nvSpPr>
        <p:spPr/>
        <p:txBody>
          <a:bodyPr/>
          <a:lstStyle/>
          <a:p>
            <a:r>
              <a:rPr lang="en-US" altLang="en-US" dirty="0">
                <a:latin typeface="Segoe UI" panose="020B0502040204020203" pitchFamily="34" charset="0"/>
                <a:cs typeface="Segoe UI" panose="020B0502040204020203" pitchFamily="34" charset="0"/>
              </a:rPr>
              <a:t>Knowledge Check 4 – Part D</a:t>
            </a:r>
          </a:p>
        </p:txBody>
      </p:sp>
      <p:sp>
        <p:nvSpPr>
          <p:cNvPr id="148485" name="Content Placeholder 2"/>
          <p:cNvSpPr>
            <a:spLocks noGrp="1"/>
          </p:cNvSpPr>
          <p:nvPr>
            <p:ph idx="1"/>
          </p:nvPr>
        </p:nvSpPr>
        <p:spPr>
          <a:xfrm>
            <a:off x="409525" y="1289487"/>
            <a:ext cx="8445500" cy="4840923"/>
          </a:xfrm>
        </p:spPr>
        <p:txBody>
          <a:bodyPr/>
          <a:lstStyle/>
          <a:p>
            <a:pPr marL="914420" indent="-914420" eaLnBrk="1" hangingPunct="1">
              <a:buAutoNum type="arabicPeriod"/>
            </a:pPr>
            <a:r>
              <a:rPr lang="en-US" altLang="en-US" dirty="0">
                <a:latin typeface="Segoe UI" panose="020B0502040204020203" pitchFamily="34" charset="0"/>
                <a:cs typeface="Segoe UI" panose="020B0502040204020203" pitchFamily="34" charset="0"/>
              </a:rPr>
              <a:t>What does part D cover?</a:t>
            </a:r>
          </a:p>
          <a:p>
            <a:pPr marL="914420" indent="-914420" eaLnBrk="1" hangingPunct="1">
              <a:buAutoNum type="arabicPeriod"/>
            </a:pPr>
            <a:endParaRPr lang="en-US" altLang="en-US" dirty="0">
              <a:latin typeface="Segoe UI" panose="020B0502040204020203" pitchFamily="34" charset="0"/>
              <a:cs typeface="Segoe UI" panose="020B0502040204020203" pitchFamily="34" charset="0"/>
            </a:endParaRPr>
          </a:p>
          <a:p>
            <a:pPr marL="914420" indent="-914420" eaLnBrk="1" hangingPunct="1">
              <a:buAutoNum type="arabicPeriod"/>
            </a:pPr>
            <a:endParaRPr lang="en-US" altLang="en-US" dirty="0">
              <a:latin typeface="Segoe UI" panose="020B0502040204020203" pitchFamily="34" charset="0"/>
              <a:cs typeface="Segoe UI" panose="020B0502040204020203" pitchFamily="34" charset="0"/>
            </a:endParaRPr>
          </a:p>
          <a:p>
            <a:pPr marL="914420" indent="-914420" eaLnBrk="1" hangingPunct="1"/>
            <a:endParaRPr lang="en-US" altLang="en-US" sz="1001" dirty="0">
              <a:latin typeface="Segoe UI" panose="020B0502040204020203" pitchFamily="34" charset="0"/>
              <a:cs typeface="Segoe UI" panose="020B0502040204020203" pitchFamily="34" charset="0"/>
            </a:endParaRPr>
          </a:p>
          <a:p>
            <a:pPr marL="914420" indent="-914420" eaLnBrk="1" hangingPunct="1">
              <a:buAutoNum type="arabicPeriod" startAt="2"/>
            </a:pPr>
            <a:r>
              <a:rPr lang="en-US" altLang="en-US" dirty="0">
                <a:latin typeface="Segoe UI" panose="020B0502040204020203" pitchFamily="34" charset="0"/>
                <a:cs typeface="Segoe UI" panose="020B0502040204020203" pitchFamily="34" charset="0"/>
              </a:rPr>
              <a:t>When can a client enroll in Part D?</a:t>
            </a:r>
          </a:p>
          <a:p>
            <a:pPr marL="914420" indent="-914420" eaLnBrk="1" hangingPunct="1"/>
            <a:endParaRPr lang="en-US" altLang="en-US" dirty="0">
              <a:latin typeface="Segoe UI" panose="020B0502040204020203" pitchFamily="34" charset="0"/>
              <a:cs typeface="Segoe UI" panose="020B0502040204020203" pitchFamily="34" charset="0"/>
            </a:endParaRPr>
          </a:p>
          <a:p>
            <a:pPr marL="914420" indent="-914420" eaLnBrk="1" hangingPunct="1"/>
            <a:endParaRPr lang="en-US" altLang="en-US" sz="2400" dirty="0">
              <a:latin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54</a:t>
            </a:fld>
            <a:endParaRPr lang="en-US" dirty="0"/>
          </a:p>
        </p:txBody>
      </p:sp>
      <p:sp>
        <p:nvSpPr>
          <p:cNvPr id="6"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itle 4"/>
          <p:cNvSpPr>
            <a:spLocks noGrp="1"/>
          </p:cNvSpPr>
          <p:nvPr>
            <p:ph type="title"/>
          </p:nvPr>
        </p:nvSpPr>
        <p:spPr>
          <a:xfrm>
            <a:off x="339727" y="4270377"/>
            <a:ext cx="8466139" cy="650875"/>
          </a:xfrm>
        </p:spPr>
        <p:txBody>
          <a:bodyPr/>
          <a:lstStyle/>
          <a:p>
            <a:pPr eaLnBrk="1" hangingPunct="1"/>
            <a:r>
              <a:rPr lang="en-US" altLang="en-US" dirty="0">
                <a:latin typeface="Segoe UI" panose="020B0502040204020203" pitchFamily="34" charset="0"/>
                <a:cs typeface="Segoe UI" panose="020B0502040204020203" pitchFamily="34" charset="0"/>
              </a:rPr>
              <a:t>Medigaps</a:t>
            </a:r>
          </a:p>
        </p:txBody>
      </p:sp>
      <p:sp>
        <p:nvSpPr>
          <p:cNvPr id="150531" name="Text Placeholder 5"/>
          <p:cNvSpPr>
            <a:spLocks noGrp="1"/>
          </p:cNvSpPr>
          <p:nvPr>
            <p:ph type="body" idx="1"/>
          </p:nvPr>
        </p:nvSpPr>
        <p:spPr>
          <a:xfrm>
            <a:off x="339727" y="4921253"/>
            <a:ext cx="8466139" cy="809625"/>
          </a:xfrm>
        </p:spPr>
        <p:txBody>
          <a:bodyPr/>
          <a:lstStyle/>
          <a:p>
            <a:pPr eaLnBrk="1" hangingPunct="1"/>
            <a:r>
              <a:rPr lang="en-US" altLang="en-US" sz="2400" dirty="0">
                <a:latin typeface="Segoe UI" panose="020B0502040204020203" pitchFamily="34" charset="0"/>
                <a:cs typeface="Segoe UI" panose="020B0502040204020203" pitchFamily="34" charset="0"/>
              </a:rPr>
              <a:t>Also called Medicare Supplement plans</a:t>
            </a:r>
          </a:p>
        </p:txBody>
      </p:sp>
      <p:sp>
        <p:nvSpPr>
          <p:cNvPr id="3" name="Slide Number Placeholder 2"/>
          <p:cNvSpPr>
            <a:spLocks noGrp="1"/>
          </p:cNvSpPr>
          <p:nvPr>
            <p:ph type="sldNum" sz="quarter" idx="11"/>
          </p:nvPr>
        </p:nvSpPr>
        <p:spPr/>
        <p:txBody>
          <a:bodyPr/>
          <a:lstStyle/>
          <a:p>
            <a:pPr>
              <a:defRPr/>
            </a:pPr>
            <a:fld id="{91EAB261-394D-4D9C-9A31-C9FF847D6AC9}" type="slidenum">
              <a:rPr lang="en-US" smtClean="0"/>
              <a:pPr>
                <a:defRPr/>
              </a:pPr>
              <a:t>55</a:t>
            </a:fld>
            <a:endParaRPr lang="en-US" dirty="0"/>
          </a:p>
        </p:txBody>
      </p:sp>
      <p:sp>
        <p:nvSpPr>
          <p:cNvPr id="6"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1"/>
          <p:cNvSpPr>
            <a:spLocks noGrp="1"/>
          </p:cNvSpPr>
          <p:nvPr>
            <p:ph type="title"/>
          </p:nvPr>
        </p:nvSpPr>
        <p:spPr/>
        <p:txBody>
          <a:bodyPr/>
          <a:lstStyle/>
          <a:p>
            <a:r>
              <a:rPr lang="en-US" altLang="en-US" dirty="0">
                <a:latin typeface="Segoe UI" panose="020B0502040204020203" pitchFamily="34" charset="0"/>
                <a:cs typeface="Segoe UI" panose="020B0502040204020203" pitchFamily="34" charset="0"/>
              </a:rPr>
              <a:t>Medigap (Medicare Supplement)</a:t>
            </a:r>
          </a:p>
        </p:txBody>
      </p:sp>
      <p:grpSp>
        <p:nvGrpSpPr>
          <p:cNvPr id="2" name="Group 1"/>
          <p:cNvGrpSpPr/>
          <p:nvPr/>
        </p:nvGrpSpPr>
        <p:grpSpPr>
          <a:xfrm>
            <a:off x="1843101" y="1095375"/>
            <a:ext cx="5010139" cy="5087939"/>
            <a:chOff x="1843100" y="1095375"/>
            <a:chExt cx="5010138" cy="5087938"/>
          </a:xfrm>
        </p:grpSpPr>
        <p:pic>
          <p:nvPicPr>
            <p:cNvPr id="205829"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08225" y="1095375"/>
              <a:ext cx="4545013" cy="508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1843100" y="4185193"/>
              <a:ext cx="3214255" cy="1489893"/>
            </a:xfrm>
            <a:prstGeom prst="ellipse">
              <a:avLst/>
            </a:prstGeom>
            <a:noFill/>
            <a:ln w="22225">
              <a:solidFill>
                <a:schemeClr val="accent5"/>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gr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56</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a:t>
            </a:r>
          </a:p>
        </p:txBody>
      </p:sp>
    </p:spTree>
    <p:extLst>
      <p:ext uri="{BB962C8B-B14F-4D97-AF65-F5344CB8AC3E}">
        <p14:creationId xmlns:p14="http://schemas.microsoft.com/office/powerpoint/2010/main" val="23793560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What is a Medigap plan?</a:t>
            </a:r>
          </a:p>
        </p:txBody>
      </p:sp>
      <p:sp>
        <p:nvSpPr>
          <p:cNvPr id="152579" name="Content Placeholder 2"/>
          <p:cNvSpPr>
            <a:spLocks noGrp="1"/>
          </p:cNvSpPr>
          <p:nvPr>
            <p:ph idx="1"/>
          </p:nvPr>
        </p:nvSpPr>
        <p:spPr>
          <a:xfrm>
            <a:off x="399693" y="1302725"/>
            <a:ext cx="8445500" cy="3749675"/>
          </a:xfrm>
        </p:spPr>
        <p:txBody>
          <a:bodyPr/>
          <a:lstStyle/>
          <a:p>
            <a:pPr marL="457210" indent="-457210" eaLnBrk="1" hangingPunct="1">
              <a:spcAft>
                <a:spcPts val="600"/>
              </a:spcAft>
              <a:buFont typeface="Arial" panose="020B0604020202020204" pitchFamily="34" charset="0"/>
              <a:buChar char="•"/>
            </a:pPr>
            <a:r>
              <a:rPr lang="en-US" altLang="en-US" dirty="0">
                <a:latin typeface="Segoe UI" panose="020B0502040204020203" pitchFamily="34" charset="0"/>
                <a:cs typeface="Segoe UI" panose="020B0502040204020203" pitchFamily="34" charset="0"/>
              </a:rPr>
              <a:t>Medigaps (also called Medicare Supplement plans) are sold by private insurance companies.</a:t>
            </a:r>
          </a:p>
          <a:p>
            <a:pPr marL="457210" indent="-457210" eaLnBrk="1" hangingPunct="1">
              <a:spcAft>
                <a:spcPts val="600"/>
              </a:spcAft>
              <a:buFont typeface="Arial" panose="020B0604020202020204" pitchFamily="34" charset="0"/>
              <a:buChar char="•"/>
            </a:pPr>
            <a:r>
              <a:rPr lang="en-US" altLang="en-US" dirty="0">
                <a:latin typeface="Segoe UI" panose="020B0502040204020203" pitchFamily="34" charset="0"/>
                <a:cs typeface="Segoe UI" panose="020B0502040204020203" pitchFamily="34" charset="0"/>
              </a:rPr>
              <a:t>They help pay for “gaps” in Original Medicare.</a:t>
            </a:r>
          </a:p>
          <a:p>
            <a:pPr marL="457210" indent="-457210" eaLnBrk="1" hangingPunct="1">
              <a:spcAft>
                <a:spcPts val="600"/>
              </a:spcAft>
              <a:buFont typeface="Arial" panose="020B0604020202020204" pitchFamily="34" charset="0"/>
              <a:buChar char="•"/>
            </a:pPr>
            <a:r>
              <a:rPr lang="en-US" altLang="en-US" dirty="0">
                <a:latin typeface="Segoe UI" panose="020B0502040204020203" pitchFamily="34" charset="0"/>
                <a:cs typeface="Segoe UI" panose="020B0502040204020203" pitchFamily="34" charset="0"/>
              </a:rPr>
              <a:t>Gaps include:</a:t>
            </a:r>
          </a:p>
          <a:p>
            <a:pPr marL="1200177" lvl="1" indent="-457210" eaLnBrk="1" hangingPunct="1">
              <a:spcAft>
                <a:spcPts val="600"/>
              </a:spcAft>
              <a:buFont typeface="Courier New" panose="02070309020205020404" pitchFamily="49" charset="0"/>
              <a:buChar char="o"/>
            </a:pPr>
            <a:r>
              <a:rPr lang="en-US" altLang="en-US" sz="2600" dirty="0">
                <a:latin typeface="Segoe UI" panose="020B0502040204020203" pitchFamily="34" charset="0"/>
                <a:cs typeface="Segoe UI" panose="020B0502040204020203" pitchFamily="34" charset="0"/>
              </a:rPr>
              <a:t>Deductibles, coinsurance and copayments </a:t>
            </a:r>
          </a:p>
          <a:p>
            <a:pPr marL="457210" indent="-457210" eaLnBrk="1" hangingPunct="1">
              <a:spcAft>
                <a:spcPts val="600"/>
              </a:spcAft>
              <a:buFont typeface="Arial" panose="020B0604020202020204" pitchFamily="34" charset="0"/>
              <a:buChar char="•"/>
            </a:pPr>
            <a:r>
              <a:rPr lang="en-US" altLang="en-US" dirty="0">
                <a:latin typeface="Segoe UI" panose="020B0502040204020203" pitchFamily="34" charset="0"/>
                <a:cs typeface="Segoe UI" panose="020B0502040204020203" pitchFamily="34" charset="0"/>
              </a:rPr>
              <a:t>Medigaps are standardized and designated by </a:t>
            </a:r>
            <a:r>
              <a:rPr lang="en-US" altLang="en-US" u="sng" dirty="0">
                <a:latin typeface="Segoe UI" panose="020B0502040204020203" pitchFamily="34" charset="0"/>
                <a:cs typeface="Segoe UI" panose="020B0502040204020203" pitchFamily="34" charset="0"/>
              </a:rPr>
              <a:t>letters A-N</a:t>
            </a:r>
            <a:r>
              <a:rPr lang="en-US" altLang="en-US" dirty="0">
                <a:latin typeface="Segoe UI" panose="020B0502040204020203" pitchFamily="34" charset="0"/>
                <a:cs typeface="Segoe UI" panose="020B0502040204020203" pitchFamily="34" charset="0"/>
              </a:rPr>
              <a:t>.</a:t>
            </a: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57</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How to compare Medigap plans</a:t>
            </a:r>
          </a:p>
        </p:txBody>
      </p:sp>
      <p:sp>
        <p:nvSpPr>
          <p:cNvPr id="6" name="Slide Number Placeholder 5"/>
          <p:cNvSpPr>
            <a:spLocks noGrp="1"/>
          </p:cNvSpPr>
          <p:nvPr>
            <p:ph type="sldNum" sz="quarter" idx="11"/>
          </p:nvPr>
        </p:nvSpPr>
        <p:spPr/>
        <p:txBody>
          <a:bodyPr/>
          <a:lstStyle/>
          <a:p>
            <a:pPr>
              <a:defRPr/>
            </a:pPr>
            <a:fld id="{74481FA7-81C5-4C22-B35E-8DC15B33B2C9}" type="slidenum">
              <a:rPr lang="en-US" smtClean="0"/>
              <a:pPr>
                <a:defRPr/>
              </a:pPr>
              <a:t>58</a:t>
            </a:fld>
            <a:endParaRPr lang="en-US" dirty="0"/>
          </a:p>
        </p:txBody>
      </p:sp>
      <p:sp>
        <p:nvSpPr>
          <p:cNvPr id="9"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pic>
        <p:nvPicPr>
          <p:cNvPr id="4" name="Picture 3">
            <a:extLst>
              <a:ext uri="{FF2B5EF4-FFF2-40B4-BE49-F238E27FC236}">
                <a16:creationId xmlns:a16="http://schemas.microsoft.com/office/drawing/2014/main" id="{AB88E37D-5404-F53D-6BA3-0CE41E810A70}"/>
              </a:ext>
            </a:extLst>
          </p:cNvPr>
          <p:cNvPicPr>
            <a:picLocks noChangeAspect="1"/>
          </p:cNvPicPr>
          <p:nvPr/>
        </p:nvPicPr>
        <p:blipFill>
          <a:blip r:embed="rId3"/>
          <a:stretch>
            <a:fillRect/>
          </a:stretch>
        </p:blipFill>
        <p:spPr>
          <a:xfrm>
            <a:off x="1673867" y="1182351"/>
            <a:ext cx="7401813" cy="4905390"/>
          </a:xfrm>
          <a:prstGeom prst="rect">
            <a:avLst/>
          </a:prstGeom>
        </p:spPr>
      </p:pic>
      <p:sp>
        <p:nvSpPr>
          <p:cNvPr id="5" name="TextBox 4">
            <a:extLst>
              <a:ext uri="{FF2B5EF4-FFF2-40B4-BE49-F238E27FC236}">
                <a16:creationId xmlns:a16="http://schemas.microsoft.com/office/drawing/2014/main" id="{6C2AA679-3FE3-0E19-2B48-FF0C0A36FAAB}"/>
              </a:ext>
            </a:extLst>
          </p:cNvPr>
          <p:cNvSpPr txBox="1"/>
          <p:nvPr/>
        </p:nvSpPr>
        <p:spPr>
          <a:xfrm>
            <a:off x="319889" y="1182351"/>
            <a:ext cx="1353977" cy="400110"/>
          </a:xfrm>
          <a:prstGeom prst="rect">
            <a:avLst/>
          </a:prstGeom>
          <a:noFill/>
        </p:spPr>
        <p:txBody>
          <a:bodyPr wrap="square" rtlCol="0">
            <a:spAutoFit/>
          </a:bodyPr>
          <a:lstStyle/>
          <a:p>
            <a:r>
              <a:rPr lang="en-US" sz="2000" dirty="0">
                <a:latin typeface="Segoe UI" panose="020B0502040204020203" pitchFamily="34" charset="0"/>
                <a:cs typeface="Segoe UI" panose="020B0502040204020203" pitchFamily="34" charset="0"/>
              </a:rPr>
              <a:t>Link </a:t>
            </a:r>
            <a:r>
              <a:rPr lang="en-US" sz="2000" dirty="0">
                <a:latin typeface="Segoe UI" panose="020B0502040204020203" pitchFamily="34" charset="0"/>
                <a:cs typeface="Segoe UI" panose="020B0502040204020203" pitchFamily="34" charset="0"/>
                <a:hlinkClick r:id="rId4"/>
              </a:rPr>
              <a:t>here</a:t>
            </a:r>
            <a:r>
              <a:rPr lang="en-US" sz="2000" dirty="0">
                <a:latin typeface="Segoe UI" panose="020B0502040204020203" pitchFamily="34" charset="0"/>
                <a:cs typeface="Segoe UI" panose="020B0502040204020203" pitchFamily="34" charset="0"/>
              </a:rPr>
              <a:t>!</a:t>
            </a:r>
          </a:p>
        </p:txBody>
      </p:sp>
    </p:spTree>
    <p:extLst>
      <p:ext uri="{BB962C8B-B14F-4D97-AF65-F5344CB8AC3E}">
        <p14:creationId xmlns:p14="http://schemas.microsoft.com/office/powerpoint/2010/main" val="19951728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Approved Medigap plans and rates</a:t>
            </a: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59</a:t>
            </a:fld>
            <a:endParaRPr lang="en-US" dirty="0"/>
          </a:p>
        </p:txBody>
      </p:sp>
      <p:sp>
        <p:nvSpPr>
          <p:cNvPr id="6"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
        <p:nvSpPr>
          <p:cNvPr id="7" name="TextBox 6">
            <a:extLst>
              <a:ext uri="{FF2B5EF4-FFF2-40B4-BE49-F238E27FC236}">
                <a16:creationId xmlns:a16="http://schemas.microsoft.com/office/drawing/2014/main" id="{D69D9941-314A-48FA-84C2-6B9918BB9A65}"/>
              </a:ext>
            </a:extLst>
          </p:cNvPr>
          <p:cNvSpPr txBox="1"/>
          <p:nvPr/>
        </p:nvSpPr>
        <p:spPr>
          <a:xfrm>
            <a:off x="186005" y="1261584"/>
            <a:ext cx="1548527" cy="400110"/>
          </a:xfrm>
          <a:prstGeom prst="rect">
            <a:avLst/>
          </a:prstGeom>
          <a:noFill/>
        </p:spPr>
        <p:txBody>
          <a:bodyPr wrap="square">
            <a:spAutoFit/>
          </a:bodyPr>
          <a:lstStyle/>
          <a:p>
            <a:pPr algn="ctr"/>
            <a:r>
              <a:rPr lang="en-US" sz="2000" dirty="0">
                <a:latin typeface="Segoe UI" panose="020B0502040204020203" pitchFamily="34" charset="0"/>
                <a:cs typeface="Segoe UI" panose="020B0502040204020203" pitchFamily="34" charset="0"/>
              </a:rPr>
              <a:t>Link </a:t>
            </a:r>
            <a:r>
              <a:rPr lang="en-US" sz="2000" dirty="0">
                <a:latin typeface="Segoe UI" panose="020B0502040204020203" pitchFamily="34" charset="0"/>
                <a:cs typeface="Segoe UI" panose="020B0502040204020203" pitchFamily="34" charset="0"/>
                <a:hlinkClick r:id="rId3"/>
              </a:rPr>
              <a:t>here</a:t>
            </a:r>
            <a:r>
              <a:rPr lang="en-US" sz="2000" dirty="0">
                <a:latin typeface="Segoe UI" panose="020B0502040204020203" pitchFamily="34" charset="0"/>
                <a:cs typeface="Segoe UI" panose="020B0502040204020203" pitchFamily="34" charset="0"/>
              </a:rPr>
              <a:t>!</a:t>
            </a:r>
          </a:p>
        </p:txBody>
      </p:sp>
      <p:pic>
        <p:nvPicPr>
          <p:cNvPr id="5" name="Picture 4">
            <a:extLst>
              <a:ext uri="{FF2B5EF4-FFF2-40B4-BE49-F238E27FC236}">
                <a16:creationId xmlns:a16="http://schemas.microsoft.com/office/drawing/2014/main" id="{772B9C3E-7BAF-6E2C-D806-E6D93760A250}"/>
              </a:ext>
            </a:extLst>
          </p:cNvPr>
          <p:cNvPicPr>
            <a:picLocks noChangeAspect="1"/>
          </p:cNvPicPr>
          <p:nvPr/>
        </p:nvPicPr>
        <p:blipFill>
          <a:blip r:embed="rId4"/>
          <a:stretch>
            <a:fillRect/>
          </a:stretch>
        </p:blipFill>
        <p:spPr>
          <a:xfrm>
            <a:off x="1632227" y="1037534"/>
            <a:ext cx="7325768" cy="522130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4"/>
          <p:cNvSpPr>
            <a:spLocks noGrp="1"/>
          </p:cNvSpPr>
          <p:nvPr>
            <p:ph type="title"/>
          </p:nvPr>
        </p:nvSpPr>
        <p:spPr>
          <a:xfrm>
            <a:off x="339727" y="4270377"/>
            <a:ext cx="8466139" cy="650875"/>
          </a:xfrm>
        </p:spPr>
        <p:txBody>
          <a:bodyPr/>
          <a:lstStyle/>
          <a:p>
            <a:pPr eaLnBrk="1" hangingPunct="1"/>
            <a:r>
              <a:rPr lang="en-US" altLang="en-US" dirty="0">
                <a:latin typeface="Segoe UI" panose="020B0502040204020203" pitchFamily="34" charset="0"/>
                <a:cs typeface="Segoe UI" panose="020B0502040204020203" pitchFamily="34" charset="0"/>
              </a:rPr>
              <a:t>SHIBA advisor orientation </a:t>
            </a:r>
          </a:p>
        </p:txBody>
      </p:sp>
      <p:sp>
        <p:nvSpPr>
          <p:cNvPr id="3" name="Slide Number Placeholder 2"/>
          <p:cNvSpPr>
            <a:spLocks noGrp="1"/>
          </p:cNvSpPr>
          <p:nvPr>
            <p:ph type="sldNum" sz="quarter" idx="11"/>
          </p:nvPr>
        </p:nvSpPr>
        <p:spPr/>
        <p:txBody>
          <a:bodyPr/>
          <a:lstStyle/>
          <a:p>
            <a:pPr>
              <a:defRPr/>
            </a:pPr>
            <a:fld id="{91EAB261-394D-4D9C-9A31-C9FF847D6AC9}" type="slidenum">
              <a:rPr lang="en-US" smtClean="0"/>
              <a:pPr>
                <a:defRPr/>
              </a:pPr>
              <a:t>6</a:t>
            </a:fld>
            <a:endParaRPr lang="en-US" dirty="0"/>
          </a:p>
        </p:txBody>
      </p:sp>
      <p:sp>
        <p:nvSpPr>
          <p:cNvPr id="5"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extLst>
      <p:ext uri="{BB962C8B-B14F-4D97-AF65-F5344CB8AC3E}">
        <p14:creationId xmlns:p14="http://schemas.microsoft.com/office/powerpoint/2010/main" val="15450723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Example of Medigap plan</a:t>
            </a:r>
          </a:p>
        </p:txBody>
      </p:sp>
      <p:sp>
        <p:nvSpPr>
          <p:cNvPr id="154629" name="Content Placeholder 1"/>
          <p:cNvSpPr>
            <a:spLocks noGrp="1"/>
          </p:cNvSpPr>
          <p:nvPr>
            <p:ph idx="1"/>
          </p:nvPr>
        </p:nvSpPr>
        <p:spPr>
          <a:xfrm>
            <a:off x="419357" y="1389968"/>
            <a:ext cx="8445500" cy="2026860"/>
          </a:xfrm>
        </p:spPr>
        <p:txBody>
          <a:bodyPr/>
          <a:lstStyle/>
          <a:p>
            <a:r>
              <a:rPr lang="en-US" altLang="en-US" sz="2400" dirty="0">
                <a:latin typeface="Segoe UI" panose="020B0502040204020203" pitchFamily="34" charset="0"/>
                <a:cs typeface="Segoe UI" panose="020B0502040204020203" pitchFamily="34" charset="0"/>
              </a:rPr>
              <a:t>Willem has Original Medicare Parts A and B and a Medigap plan. As long as Willem’s doctor accepts Medicare and Medicare Parts A and B cover the care he gets, his Medigap will pay its part after Medicare pays. Then, if there’s anything left over, Willem will be billed for the remaining. </a:t>
            </a:r>
          </a:p>
          <a:p>
            <a:endParaRPr lang="en-US" altLang="en-US" sz="900" dirty="0">
              <a:latin typeface="Segoe UI" panose="020B0502040204020203" pitchFamily="34" charset="0"/>
              <a:cs typeface="Segoe UI" panose="020B0502040204020203" pitchFamily="34" charset="0"/>
            </a:endParaRPr>
          </a:p>
          <a:p>
            <a:endParaRPr lang="en-US" altLang="en-US" dirty="0">
              <a:latin typeface="Segoe UI" panose="020B0502040204020203" pitchFamily="34" charset="0"/>
              <a:cs typeface="Segoe UI" panose="020B0502040204020203" pitchFamily="34" charset="0"/>
            </a:endParaRPr>
          </a:p>
        </p:txBody>
      </p:sp>
      <p:sp>
        <p:nvSpPr>
          <p:cNvPr id="3" name="TextBox 2"/>
          <p:cNvSpPr txBox="1"/>
          <p:nvPr/>
        </p:nvSpPr>
        <p:spPr>
          <a:xfrm>
            <a:off x="305056" y="3621373"/>
            <a:ext cx="6446837" cy="1846659"/>
          </a:xfrm>
          <a:prstGeom prst="rect">
            <a:avLst/>
          </a:prstGeom>
          <a:noFill/>
        </p:spPr>
        <p:txBody>
          <a:bodyPr wrap="square" rtlCol="0">
            <a:spAutoFit/>
          </a:bodyPr>
          <a:lstStyle/>
          <a:p>
            <a:r>
              <a:rPr lang="en-US" altLang="en-US" sz="2400" dirty="0">
                <a:latin typeface="Segoe UI" panose="020B0502040204020203" pitchFamily="34" charset="0"/>
                <a:cs typeface="Segoe UI" panose="020B0502040204020203" pitchFamily="34" charset="0"/>
              </a:rPr>
              <a:t>Medicare coordinates its payments with most Medigap plans, so the doctor or Willem most likely will not have to take any other action to get the Medigap to pay. </a:t>
            </a:r>
          </a:p>
          <a:p>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21501" y="3126766"/>
            <a:ext cx="1884363" cy="2781679"/>
          </a:xfrm>
          <a:prstGeom prst="rect">
            <a:avLst/>
          </a:prstGeom>
        </p:spPr>
      </p:pic>
      <p:sp>
        <p:nvSpPr>
          <p:cNvPr id="5" name="Slide Number Placeholder 4"/>
          <p:cNvSpPr>
            <a:spLocks noGrp="1"/>
          </p:cNvSpPr>
          <p:nvPr>
            <p:ph type="sldNum" sz="quarter" idx="11"/>
          </p:nvPr>
        </p:nvSpPr>
        <p:spPr/>
        <p:txBody>
          <a:bodyPr/>
          <a:lstStyle/>
          <a:p>
            <a:pPr>
              <a:defRPr/>
            </a:pPr>
            <a:fld id="{74481FA7-81C5-4C22-B35E-8DC15B33B2C9}" type="slidenum">
              <a:rPr lang="en-US" smtClean="0"/>
              <a:pPr>
                <a:defRPr/>
              </a:pPr>
              <a:t>60</a:t>
            </a:fld>
            <a:endParaRPr lang="en-US" dirty="0"/>
          </a:p>
        </p:txBody>
      </p:sp>
      <p:sp>
        <p:nvSpPr>
          <p:cNvPr id="8"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Who is eligible for a Medigap?</a:t>
            </a:r>
          </a:p>
        </p:txBody>
      </p:sp>
      <p:sp>
        <p:nvSpPr>
          <p:cNvPr id="156675" name="Content Placeholder 2"/>
          <p:cNvSpPr>
            <a:spLocks noGrp="1"/>
          </p:cNvSpPr>
          <p:nvPr>
            <p:ph idx="1"/>
          </p:nvPr>
        </p:nvSpPr>
        <p:spPr>
          <a:xfrm>
            <a:off x="419357" y="1134044"/>
            <a:ext cx="8445500" cy="2092325"/>
          </a:xfrm>
        </p:spPr>
        <p:txBody>
          <a:bodyPr/>
          <a:lstStyle/>
          <a:p>
            <a:pPr marL="457210" indent="-457210" eaLnBrk="1" hangingPunct="1">
              <a:buFont typeface="Arial" panose="020B0604020202020204" pitchFamily="34" charset="0"/>
              <a:buChar char="•"/>
            </a:pPr>
            <a:r>
              <a:rPr lang="en-US" altLang="en-US" dirty="0">
                <a:latin typeface="Segoe UI" panose="020B0502040204020203" pitchFamily="34" charset="0"/>
                <a:cs typeface="Segoe UI" panose="020B0502040204020203" pitchFamily="34" charset="0"/>
              </a:rPr>
              <a:t>Any client with Original Medicare </a:t>
            </a:r>
            <a:br>
              <a:rPr lang="en-US" altLang="en-US" dirty="0">
                <a:latin typeface="Segoe UI" panose="020B0502040204020203" pitchFamily="34" charset="0"/>
                <a:cs typeface="Segoe UI" panose="020B0502040204020203" pitchFamily="34" charset="0"/>
              </a:rPr>
            </a:br>
            <a:r>
              <a:rPr lang="en-US" altLang="en-US" dirty="0">
                <a:latin typeface="Segoe UI" panose="020B0502040204020203" pitchFamily="34" charset="0"/>
                <a:cs typeface="Segoe UI" panose="020B0502040204020203" pitchFamily="34" charset="0"/>
              </a:rPr>
              <a:t>Parts A </a:t>
            </a:r>
            <a:r>
              <a:rPr lang="en-US" altLang="en-US" b="1" dirty="0">
                <a:latin typeface="Segoe UI" panose="020B0502040204020203" pitchFamily="34" charset="0"/>
                <a:cs typeface="Segoe UI" panose="020B0502040204020203" pitchFamily="34" charset="0"/>
              </a:rPr>
              <a:t>and</a:t>
            </a:r>
            <a:r>
              <a:rPr lang="en-US" altLang="en-US" dirty="0">
                <a:latin typeface="Segoe UI" panose="020B0502040204020203" pitchFamily="34" charset="0"/>
                <a:cs typeface="Segoe UI" panose="020B0502040204020203" pitchFamily="34" charset="0"/>
              </a:rPr>
              <a:t> B.</a:t>
            </a:r>
          </a:p>
          <a:p>
            <a:pPr marL="457210" indent="-457210" eaLnBrk="1" hangingPunct="1">
              <a:buFont typeface="Arial" panose="020B0604020202020204" pitchFamily="34" charset="0"/>
              <a:buChar char="•"/>
            </a:pPr>
            <a:r>
              <a:rPr lang="en-US" altLang="en-US" dirty="0">
                <a:latin typeface="Segoe UI" panose="020B0502040204020203" pitchFamily="34" charset="0"/>
                <a:cs typeface="Segoe UI" panose="020B0502040204020203" pitchFamily="34" charset="0"/>
              </a:rPr>
              <a:t>Medicare clients under age 65 have limited choices.</a:t>
            </a:r>
          </a:p>
          <a:p>
            <a:pPr marL="1200177" lvl="1" indent="-457210" eaLnBrk="1" hangingPunct="1">
              <a:buFont typeface="Courier New" panose="02070309020205020404" pitchFamily="49" charset="0"/>
              <a:buChar char="o"/>
            </a:pPr>
            <a:r>
              <a:rPr lang="en-US" altLang="en-US" sz="2600" dirty="0">
                <a:latin typeface="Segoe UI" panose="020B0502040204020203" pitchFamily="34" charset="0"/>
                <a:cs typeface="Segoe UI" panose="020B0502040204020203" pitchFamily="34" charset="0"/>
              </a:rPr>
              <a:t>There are no “guaranteed issue” protections for people under age 65 in Washington state.</a:t>
            </a:r>
          </a:p>
        </p:txBody>
      </p:sp>
      <p:pic>
        <p:nvPicPr>
          <p:cNvPr id="156678" name="Picture 4"/>
          <p:cNvPicPr>
            <a:picLocks noChangeAspect="1"/>
          </p:cNvPicPr>
          <p:nvPr/>
        </p:nvPicPr>
        <p:blipFill rotWithShape="1">
          <a:blip r:embed="rId3">
            <a:extLst>
              <a:ext uri="{28A0092B-C50C-407E-A947-70E740481C1C}">
                <a14:useLocalDpi xmlns:a14="http://schemas.microsoft.com/office/drawing/2010/main"/>
              </a:ext>
            </a:extLst>
          </a:blip>
          <a:srcRect b="11005"/>
          <a:stretch/>
        </p:blipFill>
        <p:spPr bwMode="auto">
          <a:xfrm>
            <a:off x="2660836" y="3993876"/>
            <a:ext cx="3844555" cy="201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61</a:t>
            </a:fld>
            <a:endParaRPr lang="en-US" dirty="0"/>
          </a:p>
        </p:txBody>
      </p:sp>
      <p:sp>
        <p:nvSpPr>
          <p:cNvPr id="8"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Do clients need a Medigap?</a:t>
            </a:r>
          </a:p>
        </p:txBody>
      </p:sp>
      <p:sp>
        <p:nvSpPr>
          <p:cNvPr id="158723" name="Content Placeholder 2"/>
          <p:cNvSpPr>
            <a:spLocks noGrp="1"/>
          </p:cNvSpPr>
          <p:nvPr>
            <p:ph idx="1"/>
          </p:nvPr>
        </p:nvSpPr>
        <p:spPr>
          <a:xfrm>
            <a:off x="404304" y="1311276"/>
            <a:ext cx="7953115" cy="4525963"/>
          </a:xfrm>
        </p:spPr>
        <p:txBody>
          <a:bodyPr/>
          <a:lstStyle/>
          <a:p>
            <a:pPr marL="0" lvl="1" indent="0" eaLnBrk="1" hangingPunct="1">
              <a:buNone/>
            </a:pPr>
            <a:r>
              <a:rPr lang="en-US" altLang="en-US" sz="2801" dirty="0">
                <a:latin typeface="Segoe UI" panose="020B0502040204020203" pitchFamily="34" charset="0"/>
                <a:cs typeface="Segoe UI" panose="020B0502040204020203" pitchFamily="34" charset="0"/>
              </a:rPr>
              <a:t>If a client is NOT covered under an employer plan (active or retired) and does not have any other source to pay for the balances after Original Medicare has paid, they may want to consider a Medigap.</a:t>
            </a:r>
          </a:p>
          <a:p>
            <a:pPr marL="457210" indent="-457210" eaLnBrk="1" hangingPunct="1">
              <a:buFont typeface="Arial" panose="020B0604020202020204" pitchFamily="34" charset="0"/>
              <a:buChar char="•"/>
            </a:pPr>
            <a:endParaRPr lang="en-US" altLang="en-US" dirty="0">
              <a:latin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62</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When to enroll in a Medigap</a:t>
            </a:r>
          </a:p>
        </p:txBody>
      </p:sp>
      <p:sp>
        <p:nvSpPr>
          <p:cNvPr id="160771" name="Content Placeholder 2"/>
          <p:cNvSpPr>
            <a:spLocks noGrp="1"/>
          </p:cNvSpPr>
          <p:nvPr>
            <p:ph idx="1"/>
          </p:nvPr>
        </p:nvSpPr>
        <p:spPr>
          <a:xfrm>
            <a:off x="419356" y="1296849"/>
            <a:ext cx="8445500" cy="3619500"/>
          </a:xfrm>
        </p:spPr>
        <p:txBody>
          <a:bodyPr/>
          <a:lstStyle/>
          <a:p>
            <a:pPr marL="457210" indent="-457210" eaLnBrk="1" hangingPunct="1">
              <a:buFont typeface="Arial" panose="020B0604020202020204" pitchFamily="34" charset="0"/>
              <a:buChar char="•"/>
            </a:pPr>
            <a:r>
              <a:rPr lang="en-US" altLang="en-US" dirty="0">
                <a:latin typeface="Segoe UI" panose="020B0502040204020203" pitchFamily="34" charset="0"/>
                <a:cs typeface="Segoe UI" panose="020B0502040204020203" pitchFamily="34" charset="0"/>
              </a:rPr>
              <a:t>Clients may enroll in a Medigap any time after they enroll in Medicare Parts A &amp; B </a:t>
            </a:r>
            <a:r>
              <a:rPr lang="en-US" altLang="en-US" b="1" dirty="0">
                <a:latin typeface="Segoe UI" panose="020B0502040204020203" pitchFamily="34" charset="0"/>
                <a:cs typeface="Segoe UI" panose="020B0502040204020203" pitchFamily="34" charset="0"/>
              </a:rPr>
              <a:t>if a company agrees to sell them one</a:t>
            </a:r>
            <a:r>
              <a:rPr lang="en-US" altLang="en-US" dirty="0">
                <a:latin typeface="Segoe UI" panose="020B0502040204020203" pitchFamily="34" charset="0"/>
                <a:cs typeface="Segoe UI" panose="020B0502040204020203" pitchFamily="34" charset="0"/>
              </a:rPr>
              <a:t>.</a:t>
            </a:r>
          </a:p>
          <a:p>
            <a:pPr marL="457210" indent="-457210" eaLnBrk="1" hangingPunct="1">
              <a:buFont typeface="Arial" panose="020B0604020202020204" pitchFamily="34" charset="0"/>
              <a:buChar char="•"/>
            </a:pPr>
            <a:r>
              <a:rPr lang="en-US" altLang="en-US" dirty="0">
                <a:latin typeface="Segoe UI" panose="020B0502040204020203" pitchFamily="34" charset="0"/>
                <a:cs typeface="Segoe UI" panose="020B0502040204020203" pitchFamily="34" charset="0"/>
              </a:rPr>
              <a:t>Medigaps don’t have an annual Open Enrollment Period (OEP).</a:t>
            </a:r>
          </a:p>
          <a:p>
            <a:pPr marL="457210" indent="-457210" eaLnBrk="1" hangingPunct="1">
              <a:buFont typeface="Arial" panose="020B0604020202020204" pitchFamily="34" charset="0"/>
              <a:buChar char="•"/>
            </a:pPr>
            <a:r>
              <a:rPr lang="en-US" altLang="en-US" dirty="0">
                <a:latin typeface="Segoe UI" panose="020B0502040204020203" pitchFamily="34" charset="0"/>
                <a:cs typeface="Segoe UI" panose="020B0502040204020203" pitchFamily="34" charset="0"/>
              </a:rPr>
              <a:t>Each individual gets their own one-time </a:t>
            </a:r>
            <a:br>
              <a:rPr lang="en-US" altLang="en-US" dirty="0">
                <a:latin typeface="Segoe UI" panose="020B0502040204020203" pitchFamily="34" charset="0"/>
                <a:cs typeface="Segoe UI" panose="020B0502040204020203" pitchFamily="34" charset="0"/>
              </a:rPr>
            </a:br>
            <a:r>
              <a:rPr lang="en-US" altLang="en-US" dirty="0">
                <a:latin typeface="Segoe UI" panose="020B0502040204020203" pitchFamily="34" charset="0"/>
                <a:cs typeface="Segoe UI" panose="020B0502040204020203" pitchFamily="34" charset="0"/>
              </a:rPr>
              <a:t>six-month OEP (see next slide).</a:t>
            </a: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63</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When to enroll in a Medigap</a:t>
            </a:r>
          </a:p>
        </p:txBody>
      </p:sp>
      <p:sp>
        <p:nvSpPr>
          <p:cNvPr id="3" name="Content Placeholder 2"/>
          <p:cNvSpPr>
            <a:spLocks noGrp="1"/>
          </p:cNvSpPr>
          <p:nvPr>
            <p:ph idx="1"/>
          </p:nvPr>
        </p:nvSpPr>
        <p:spPr>
          <a:xfrm>
            <a:off x="409524" y="1282625"/>
            <a:ext cx="8445500" cy="4891087"/>
          </a:xfrm>
        </p:spPr>
        <p:txBody>
          <a:bodyPr rtlCol="0">
            <a:normAutofit/>
          </a:bodyPr>
          <a:lstStyle/>
          <a:p>
            <a:pPr eaLnBrk="1" fontAlgn="auto" hangingPunct="1">
              <a:spcAft>
                <a:spcPts val="0"/>
              </a:spcAft>
              <a:defRPr/>
            </a:pPr>
            <a:r>
              <a:rPr lang="en-US" sz="3000" dirty="0">
                <a:latin typeface="Segoe UI" panose="020B0502040204020203" pitchFamily="34" charset="0"/>
                <a:ea typeface="Segoe UI" panose="020B0502040204020203" pitchFamily="34" charset="0"/>
                <a:cs typeface="Segoe UI" panose="020B0502040204020203" pitchFamily="34" charset="0"/>
              </a:rPr>
              <a:t>Clients are guaranteed to get a Medigap without a written health screening: </a:t>
            </a:r>
          </a:p>
          <a:p>
            <a:pPr marL="290513" indent="-290513" eaLnBrk="1" fontAlgn="auto" hangingPunct="1">
              <a:spcAft>
                <a:spcPts val="0"/>
              </a:spcAft>
              <a:buFont typeface="Arial" panose="020B0604020202020204" pitchFamily="34" charset="0"/>
              <a:buChar char="•"/>
              <a:defRPr/>
            </a:pPr>
            <a:r>
              <a:rPr lang="en-US" sz="2800" dirty="0">
                <a:latin typeface="Segoe UI" panose="020B0502040204020203" pitchFamily="34" charset="0"/>
                <a:ea typeface="Segoe UI" panose="020B0502040204020203" pitchFamily="34" charset="0"/>
                <a:cs typeface="Segoe UI" panose="020B0502040204020203" pitchFamily="34" charset="0"/>
              </a:rPr>
              <a:t>During the six-month period that starts the first day of the month that they’re 65 or older AND enrolled in Part B.  Medicare calls this the “Medigap Open Enrollment Period.” </a:t>
            </a:r>
          </a:p>
          <a:p>
            <a:pPr marL="290513" indent="-290513" eaLnBrk="1" fontAlgn="auto" hangingPunct="1">
              <a:spcAft>
                <a:spcPts val="0"/>
              </a:spcAft>
              <a:buFont typeface="Arial" panose="020B0604020202020204" pitchFamily="34" charset="0"/>
              <a:buChar char="•"/>
              <a:defRPr/>
            </a:pPr>
            <a:r>
              <a:rPr lang="en-US" sz="2800" dirty="0">
                <a:latin typeface="Segoe UI" panose="020B0502040204020203" pitchFamily="34" charset="0"/>
                <a:ea typeface="Segoe UI" panose="020B0502040204020203" pitchFamily="34" charset="0"/>
                <a:cs typeface="Segoe UI" panose="020B0502040204020203" pitchFamily="34" charset="0"/>
              </a:rPr>
              <a:t>If they currently have a Medigap plan B through N, they can join any Medigap plan – except Plan A.</a:t>
            </a:r>
          </a:p>
          <a:p>
            <a:pPr marL="290513" indent="-290513" eaLnBrk="1" fontAlgn="auto" hangingPunct="1">
              <a:spcAft>
                <a:spcPts val="0"/>
              </a:spcAft>
              <a:buFont typeface="Arial" panose="020B0604020202020204" pitchFamily="34" charset="0"/>
              <a:buChar char="•"/>
              <a:defRPr/>
            </a:pPr>
            <a:r>
              <a:rPr lang="en-US" sz="2800" dirty="0">
                <a:latin typeface="Segoe UI" panose="020B0502040204020203" pitchFamily="34" charset="0"/>
                <a:ea typeface="Segoe UI" panose="020B0502040204020203" pitchFamily="34" charset="0"/>
                <a:cs typeface="Segoe UI" panose="020B0502040204020203" pitchFamily="34" charset="0"/>
              </a:rPr>
              <a:t>If they currently have Medigap Plan A they can join any Medigap Plan A.</a:t>
            </a:r>
          </a:p>
          <a:p>
            <a:pPr marL="1200177" lvl="1" indent="-457210" eaLnBrk="1" fontAlgn="auto" hangingPunct="1">
              <a:spcAft>
                <a:spcPts val="0"/>
              </a:spcAft>
              <a:buFont typeface="Arial"/>
              <a:buChar char="•"/>
              <a:defRPr/>
            </a:pPr>
            <a:endParaRPr lang="en-US" sz="1100" dirty="0">
              <a:latin typeface="Segoe UI" panose="020B0502040204020203" pitchFamily="34" charset="0"/>
              <a:ea typeface="Segoe UI" panose="020B0502040204020203" pitchFamily="34" charset="0"/>
              <a:cs typeface="Segoe UI" panose="020B0502040204020203" pitchFamily="34" charset="0"/>
            </a:endParaRPr>
          </a:p>
        </p:txBody>
      </p:sp>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64</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Examples of Medigap OEP</a:t>
            </a:r>
          </a:p>
        </p:txBody>
      </p:sp>
      <p:sp>
        <p:nvSpPr>
          <p:cNvPr id="3" name="Content Placeholder 2"/>
          <p:cNvSpPr>
            <a:spLocks noGrp="1"/>
          </p:cNvSpPr>
          <p:nvPr>
            <p:ph idx="1"/>
          </p:nvPr>
        </p:nvSpPr>
        <p:spPr>
          <a:xfrm>
            <a:off x="407172" y="1335340"/>
            <a:ext cx="8112125" cy="4525963"/>
          </a:xfrm>
        </p:spPr>
        <p:txBody>
          <a:bodyPr rtlCol="0">
            <a:normAutofit lnSpcReduction="10000"/>
          </a:bodyPr>
          <a:lstStyle/>
          <a:p>
            <a:pPr eaLnBrk="1" fontAlgn="auto" hangingPunct="1">
              <a:spcAft>
                <a:spcPts val="0"/>
              </a:spcAft>
              <a:defRPr/>
            </a:pPr>
            <a:r>
              <a:rPr lang="en-US" dirty="0">
                <a:latin typeface="Segoe UI" panose="020B0502040204020203" pitchFamily="34" charset="0"/>
                <a:ea typeface="Segoe UI" panose="020B0502040204020203" pitchFamily="34" charset="0"/>
                <a:cs typeface="Segoe UI" panose="020B0502040204020203" pitchFamily="34" charset="0"/>
              </a:rPr>
              <a:t>Toby is 69 years old and just enrolled in Medicare Part B. Toby is retiring from his job, therefore he is going to use his Special Enrollment Period. His </a:t>
            </a:r>
            <a:br>
              <a:rPr lang="en-US" dirty="0">
                <a:latin typeface="Segoe UI" panose="020B0502040204020203" pitchFamily="34" charset="0"/>
                <a:ea typeface="Segoe UI" panose="020B0502040204020203" pitchFamily="34" charset="0"/>
                <a:cs typeface="Segoe UI" panose="020B0502040204020203" pitchFamily="34" charset="0"/>
              </a:rPr>
            </a:br>
            <a:r>
              <a:rPr lang="en-US" dirty="0">
                <a:latin typeface="Segoe UI" panose="020B0502040204020203" pitchFamily="34" charset="0"/>
                <a:ea typeface="Segoe UI" panose="020B0502040204020203" pitchFamily="34" charset="0"/>
                <a:cs typeface="Segoe UI" panose="020B0502040204020203" pitchFamily="34" charset="0"/>
              </a:rPr>
              <a:t>six-month Medigap Open Enrollment Period starts </a:t>
            </a:r>
            <a:br>
              <a:rPr lang="en-US" dirty="0">
                <a:latin typeface="Segoe UI" panose="020B0502040204020203" pitchFamily="34" charset="0"/>
                <a:ea typeface="Segoe UI" panose="020B0502040204020203" pitchFamily="34" charset="0"/>
                <a:cs typeface="Segoe UI" panose="020B0502040204020203" pitchFamily="34" charset="0"/>
              </a:rPr>
            </a:br>
            <a:r>
              <a:rPr lang="en-US" dirty="0">
                <a:latin typeface="Segoe UI" panose="020B0502040204020203" pitchFamily="34" charset="0"/>
                <a:ea typeface="Segoe UI" panose="020B0502040204020203" pitchFamily="34" charset="0"/>
                <a:cs typeface="Segoe UI" panose="020B0502040204020203" pitchFamily="34" charset="0"/>
              </a:rPr>
              <a:t>as soon as his Medicare Part B starts.</a:t>
            </a:r>
          </a:p>
          <a:p>
            <a:pPr eaLnBrk="1" fontAlgn="auto" hangingPunct="1">
              <a:spcAft>
                <a:spcPts val="0"/>
              </a:spcAft>
              <a:defRPr/>
            </a:pPr>
            <a:endParaRPr lang="en-US" dirty="0">
              <a:latin typeface="Segoe UI" panose="020B0502040204020203" pitchFamily="34" charset="0"/>
              <a:ea typeface="Segoe UI" panose="020B0502040204020203" pitchFamily="34" charset="0"/>
              <a:cs typeface="Segoe UI" panose="020B0502040204020203" pitchFamily="34" charset="0"/>
            </a:endParaRPr>
          </a:p>
          <a:p>
            <a:pPr eaLnBrk="1" fontAlgn="auto" hangingPunct="1">
              <a:spcAft>
                <a:spcPts val="0"/>
              </a:spcAft>
              <a:defRPr/>
            </a:pPr>
            <a:r>
              <a:rPr lang="en-US" dirty="0">
                <a:latin typeface="Segoe UI" panose="020B0502040204020203" pitchFamily="34" charset="0"/>
                <a:ea typeface="Segoe UI" panose="020B0502040204020203" pitchFamily="34" charset="0"/>
                <a:cs typeface="Segoe UI" panose="020B0502040204020203" pitchFamily="34" charset="0"/>
              </a:rPr>
              <a:t>Samantha is 63 years old, disabled and on SSDI. She was automatically enrolled in Medicare Parts A and B because she has been on SSDI for 24 months. Her six-month Medigap Open Enrollment Period will not start until the month she turns 65.</a:t>
            </a:r>
          </a:p>
        </p:txBody>
      </p:sp>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65</a:t>
            </a:fld>
            <a:endParaRPr lang="en-US" dirty="0"/>
          </a:p>
        </p:txBody>
      </p:sp>
      <p:sp>
        <p:nvSpPr>
          <p:cNvPr id="6"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Examples of Medigap enrollment rules</a:t>
            </a:r>
          </a:p>
        </p:txBody>
      </p:sp>
      <p:sp>
        <p:nvSpPr>
          <p:cNvPr id="166915" name="Content Placeholder 2"/>
          <p:cNvSpPr>
            <a:spLocks noGrp="1"/>
          </p:cNvSpPr>
          <p:nvPr>
            <p:ph idx="1"/>
          </p:nvPr>
        </p:nvSpPr>
        <p:spPr>
          <a:xfrm>
            <a:off x="397238" y="1293245"/>
            <a:ext cx="8250237" cy="4657725"/>
          </a:xfrm>
        </p:spPr>
        <p:txBody>
          <a:bodyPr/>
          <a:lstStyle/>
          <a:p>
            <a:pPr eaLnBrk="1" hangingPunct="1"/>
            <a:r>
              <a:rPr lang="en-US" altLang="en-US" sz="2400" dirty="0">
                <a:latin typeface="Segoe UI" panose="020B0502040204020203" pitchFamily="34" charset="0"/>
                <a:cs typeface="Segoe UI" panose="020B0502040204020203" pitchFamily="34" charset="0"/>
              </a:rPr>
              <a:t>Lin bought a G plan with Pear Company. Lin now wants an </a:t>
            </a:r>
            <a:br>
              <a:rPr lang="en-US" altLang="en-US" sz="2400" dirty="0">
                <a:latin typeface="Segoe UI" panose="020B0502040204020203" pitchFamily="34" charset="0"/>
                <a:cs typeface="Segoe UI" panose="020B0502040204020203" pitchFamily="34" charset="0"/>
              </a:rPr>
            </a:br>
            <a:r>
              <a:rPr lang="en-US" altLang="en-US" sz="2400" dirty="0">
                <a:latin typeface="Segoe UI" panose="020B0502040204020203" pitchFamily="34" charset="0"/>
                <a:cs typeface="Segoe UI" panose="020B0502040204020203" pitchFamily="34" charset="0"/>
              </a:rPr>
              <a:t>N plan that Pear Company provides. She can call Pear Company and buy the N plan to replace her G plan. </a:t>
            </a:r>
          </a:p>
          <a:p>
            <a:pPr eaLnBrk="1" hangingPunct="1"/>
            <a:endParaRPr lang="en-US" altLang="en-US" sz="2200" dirty="0">
              <a:latin typeface="Segoe UI" panose="020B0502040204020203" pitchFamily="34" charset="0"/>
              <a:cs typeface="Segoe UI" panose="020B0502040204020203" pitchFamily="34" charset="0"/>
            </a:endParaRPr>
          </a:p>
          <a:p>
            <a:pPr eaLnBrk="1" hangingPunct="1"/>
            <a:endParaRPr lang="en-US" altLang="en-US" sz="2200" dirty="0">
              <a:solidFill>
                <a:srgbClr val="FF0000"/>
              </a:solidFill>
              <a:latin typeface="Segoe UI" panose="020B0502040204020203" pitchFamily="34" charset="0"/>
              <a:cs typeface="Segoe UI" panose="020B0502040204020203" pitchFamily="34" charset="0"/>
            </a:endParaRPr>
          </a:p>
          <a:p>
            <a:pPr eaLnBrk="1" hangingPunct="1"/>
            <a:endParaRPr lang="en-US" altLang="en-US" sz="2200" dirty="0">
              <a:latin typeface="Segoe UI" panose="020B0502040204020203" pitchFamily="34" charset="0"/>
              <a:cs typeface="Segoe UI" panose="020B0502040204020203" pitchFamily="34" charset="0"/>
            </a:endParaRPr>
          </a:p>
          <a:p>
            <a:pPr eaLnBrk="1" hangingPunct="1"/>
            <a:endParaRPr lang="en-US" altLang="en-US" sz="2200" dirty="0">
              <a:latin typeface="Segoe UI" panose="020B0502040204020203" pitchFamily="34" charset="0"/>
              <a:cs typeface="Segoe UI" panose="020B0502040204020203" pitchFamily="34" charset="0"/>
            </a:endParaRPr>
          </a:p>
          <a:p>
            <a:pPr eaLnBrk="1" hangingPunct="1"/>
            <a:endParaRPr lang="en-US" altLang="en-US" sz="2200" dirty="0">
              <a:latin typeface="Segoe UI" panose="020B0502040204020203" pitchFamily="34" charset="0"/>
              <a:cs typeface="Segoe UI" panose="020B0502040204020203" pitchFamily="34" charset="0"/>
            </a:endParaRPr>
          </a:p>
          <a:p>
            <a:pPr eaLnBrk="1" hangingPunct="1"/>
            <a:r>
              <a:rPr lang="en-US" altLang="en-US" sz="2400" dirty="0">
                <a:latin typeface="Segoe UI" panose="020B0502040204020203" pitchFamily="34" charset="0"/>
                <a:cs typeface="Segoe UI" panose="020B0502040204020203" pitchFamily="34" charset="0"/>
              </a:rPr>
              <a:t>Lee bought a G plan with Pear Company but wants a G plan from Grape Company. He can call the Grape Company and enroll. Once his new plan activates, it is </a:t>
            </a:r>
            <a:r>
              <a:rPr lang="en-US" altLang="en-US" sz="2400" b="1" dirty="0">
                <a:latin typeface="Segoe UI" panose="020B0502040204020203" pitchFamily="34" charset="0"/>
                <a:cs typeface="Segoe UI" panose="020B0502040204020203" pitchFamily="34" charset="0"/>
              </a:rPr>
              <a:t>his responsibility </a:t>
            </a:r>
            <a:r>
              <a:rPr lang="en-US" altLang="en-US" sz="2400" dirty="0">
                <a:latin typeface="Segoe UI" panose="020B0502040204020203" pitchFamily="34" charset="0"/>
                <a:cs typeface="Segoe UI" panose="020B0502040204020203" pitchFamily="34" charset="0"/>
              </a:rPr>
              <a:t>to cancel with Pear Company.</a:t>
            </a:r>
          </a:p>
        </p:txBody>
      </p:sp>
      <p:pic>
        <p:nvPicPr>
          <p:cNvPr id="3" name="Picture 2" descr="Screen Clippi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57714" y="2612940"/>
            <a:ext cx="2929284" cy="1602923"/>
          </a:xfrm>
          <a:prstGeom prst="rect">
            <a:avLst/>
          </a:prstGeom>
        </p:spPr>
      </p:pic>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66</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Things to consider about Medigaps </a:t>
            </a:r>
          </a:p>
        </p:txBody>
      </p:sp>
      <p:sp>
        <p:nvSpPr>
          <p:cNvPr id="3" name="Content Placeholder 2"/>
          <p:cNvSpPr>
            <a:spLocks noGrp="1"/>
          </p:cNvSpPr>
          <p:nvPr>
            <p:ph idx="1"/>
          </p:nvPr>
        </p:nvSpPr>
        <p:spPr>
          <a:xfrm>
            <a:off x="399693" y="1330942"/>
            <a:ext cx="8445500" cy="4525963"/>
          </a:xfrm>
        </p:spPr>
        <p:txBody>
          <a:bodyPr rtlCol="0">
            <a:normAutofit lnSpcReduction="10000"/>
          </a:bodyPr>
          <a:lstStyle/>
          <a:p>
            <a:pPr marL="457210" indent="-457210" eaLnBrk="1" fontAlgn="auto" hangingPunct="1">
              <a:spcAft>
                <a:spcPts val="0"/>
              </a:spcAft>
              <a:buFont typeface="Arial"/>
              <a:buChar char="•"/>
              <a:defRPr/>
            </a:pPr>
            <a:r>
              <a:rPr lang="en-US" dirty="0">
                <a:latin typeface="Segoe UI" panose="020B0502040204020203" pitchFamily="34" charset="0"/>
                <a:ea typeface="Segoe UI" panose="020B0502040204020203" pitchFamily="34" charset="0"/>
                <a:cs typeface="Segoe UI" panose="020B0502040204020203" pitchFamily="34" charset="0"/>
              </a:rPr>
              <a:t>Medigaps are good nationwide.</a:t>
            </a:r>
          </a:p>
          <a:p>
            <a:pPr marL="457210" indent="-457210" eaLnBrk="1" fontAlgn="auto" hangingPunct="1">
              <a:spcAft>
                <a:spcPts val="0"/>
              </a:spcAft>
              <a:buFont typeface="Arial"/>
              <a:buChar char="•"/>
              <a:defRPr/>
            </a:pPr>
            <a:r>
              <a:rPr lang="en-US" dirty="0">
                <a:latin typeface="Segoe UI" panose="020B0502040204020203" pitchFamily="34" charset="0"/>
                <a:ea typeface="Segoe UI" panose="020B0502040204020203" pitchFamily="34" charset="0"/>
                <a:cs typeface="Segoe UI" panose="020B0502040204020203" pitchFamily="34" charset="0"/>
              </a:rPr>
              <a:t>A client should make sure the providers they use will accept patients with Original Medicare.</a:t>
            </a:r>
          </a:p>
          <a:p>
            <a:pPr marL="457210" indent="-457210" eaLnBrk="1" fontAlgn="auto" hangingPunct="1">
              <a:spcAft>
                <a:spcPts val="0"/>
              </a:spcAft>
              <a:buFont typeface="Arial"/>
              <a:buChar char="•"/>
              <a:defRPr/>
            </a:pPr>
            <a:r>
              <a:rPr lang="en-US" dirty="0">
                <a:latin typeface="Segoe UI" panose="020B0502040204020203" pitchFamily="34" charset="0"/>
                <a:ea typeface="Segoe UI" panose="020B0502040204020203" pitchFamily="34" charset="0"/>
                <a:cs typeface="Segoe UI" panose="020B0502040204020203" pitchFamily="34" charset="0"/>
              </a:rPr>
              <a:t>Once a client buys a Medigap, it’s theirs as long as they pay the premium.</a:t>
            </a:r>
          </a:p>
          <a:p>
            <a:pPr marL="457210" indent="-457210" eaLnBrk="1" fontAlgn="auto" hangingPunct="1">
              <a:spcAft>
                <a:spcPts val="0"/>
              </a:spcAft>
              <a:buFont typeface="Arial"/>
              <a:buChar char="•"/>
              <a:defRPr/>
            </a:pPr>
            <a:r>
              <a:rPr lang="en-US" dirty="0">
                <a:latin typeface="Segoe UI" panose="020B0502040204020203" pitchFamily="34" charset="0"/>
                <a:ea typeface="Segoe UI" panose="020B0502040204020203" pitchFamily="34" charset="0"/>
                <a:cs typeface="Segoe UI" panose="020B0502040204020203" pitchFamily="34" charset="0"/>
              </a:rPr>
              <a:t>There is portability in </a:t>
            </a:r>
            <a:br>
              <a:rPr lang="en-US" dirty="0">
                <a:latin typeface="Segoe UI" panose="020B0502040204020203" pitchFamily="34" charset="0"/>
                <a:ea typeface="Segoe UI" panose="020B0502040204020203" pitchFamily="34" charset="0"/>
                <a:cs typeface="Segoe UI" panose="020B0502040204020203" pitchFamily="34" charset="0"/>
              </a:rPr>
            </a:br>
            <a:r>
              <a:rPr lang="en-US" dirty="0">
                <a:latin typeface="Segoe UI" panose="020B0502040204020203" pitchFamily="34" charset="0"/>
                <a:ea typeface="Segoe UI" panose="020B0502040204020203" pitchFamily="34" charset="0"/>
                <a:cs typeface="Segoe UI" panose="020B0502040204020203" pitchFamily="34" charset="0"/>
              </a:rPr>
              <a:t>Medigaps.</a:t>
            </a:r>
          </a:p>
          <a:p>
            <a:pPr marL="457210" indent="-457210" eaLnBrk="1" fontAlgn="auto" hangingPunct="1">
              <a:spcAft>
                <a:spcPts val="0"/>
              </a:spcAft>
              <a:buFont typeface="Arial"/>
              <a:buChar char="•"/>
              <a:defRPr/>
            </a:pPr>
            <a:r>
              <a:rPr lang="en-US" dirty="0">
                <a:latin typeface="Segoe UI" panose="020B0502040204020203" pitchFamily="34" charset="0"/>
                <a:ea typeface="Segoe UI" panose="020B0502040204020203" pitchFamily="34" charset="0"/>
                <a:cs typeface="Segoe UI" panose="020B0502040204020203" pitchFamily="34" charset="0"/>
              </a:rPr>
              <a:t>Plans C &amp; F are only available to</a:t>
            </a:r>
            <a:br>
              <a:rPr lang="en-US" dirty="0">
                <a:latin typeface="Segoe UI" panose="020B0502040204020203" pitchFamily="34" charset="0"/>
                <a:ea typeface="Segoe UI" panose="020B0502040204020203" pitchFamily="34" charset="0"/>
                <a:cs typeface="Segoe UI" panose="020B0502040204020203" pitchFamily="34" charset="0"/>
              </a:rPr>
            </a:br>
            <a:r>
              <a:rPr lang="en-US" dirty="0">
                <a:latin typeface="Segoe UI" panose="020B0502040204020203" pitchFamily="34" charset="0"/>
                <a:ea typeface="Segoe UI" panose="020B0502040204020203" pitchFamily="34" charset="0"/>
                <a:cs typeface="Segoe UI" panose="020B0502040204020203" pitchFamily="34" charset="0"/>
              </a:rPr>
              <a:t>people who were eligible for </a:t>
            </a:r>
            <a:br>
              <a:rPr lang="en-US" dirty="0">
                <a:latin typeface="Segoe UI" panose="020B0502040204020203" pitchFamily="34" charset="0"/>
                <a:ea typeface="Segoe UI" panose="020B0502040204020203" pitchFamily="34" charset="0"/>
                <a:cs typeface="Segoe UI" panose="020B0502040204020203" pitchFamily="34" charset="0"/>
              </a:rPr>
            </a:br>
            <a:r>
              <a:rPr lang="en-US" dirty="0">
                <a:latin typeface="Segoe UI" panose="020B0502040204020203" pitchFamily="34" charset="0"/>
                <a:ea typeface="Segoe UI" panose="020B0502040204020203" pitchFamily="34" charset="0"/>
                <a:cs typeface="Segoe UI" panose="020B0502040204020203" pitchFamily="34" charset="0"/>
              </a:rPr>
              <a:t>Medicare prior to Jan. 1, 2020.</a:t>
            </a:r>
          </a:p>
          <a:p>
            <a:pPr eaLnBrk="1" fontAlgn="auto" hangingPunct="1">
              <a:spcAft>
                <a:spcPts val="0"/>
              </a:spcAft>
              <a:defRPr/>
            </a:pPr>
            <a:endParaRPr lang="en-US" dirty="0">
              <a:latin typeface="Segoe UI" panose="020B0502040204020203" pitchFamily="34" charset="0"/>
              <a:ea typeface="Segoe UI" panose="020B0502040204020203" pitchFamily="34" charset="0"/>
              <a:cs typeface="Segoe UI" panose="020B0502040204020203" pitchFamily="34" charset="0"/>
            </a:endParaRPr>
          </a:p>
        </p:txBody>
      </p:sp>
      <p:sp>
        <p:nvSpPr>
          <p:cNvPr id="173062" name="Date Placeholder 2"/>
          <p:cNvSpPr txBox="1">
            <a:spLocks/>
          </p:cNvSpPr>
          <p:nvPr/>
        </p:nvSpPr>
        <p:spPr bwMode="auto">
          <a:xfrm>
            <a:off x="5757864" y="5842001"/>
            <a:ext cx="3048000" cy="47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spcBef>
                <a:spcPct val="20000"/>
              </a:spcBef>
              <a:buFont typeface="Wingdings" panose="05000000000000000000" pitchFamily="2" charset="2"/>
              <a:defRPr sz="2800">
                <a:solidFill>
                  <a:schemeClr val="tx1"/>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defRPr sz="2400">
                <a:solidFill>
                  <a:schemeClr val="tx1"/>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defRPr sz="2000">
                <a:solidFill>
                  <a:schemeClr val="tx1"/>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defRPr>
                <a:solidFill>
                  <a:schemeClr val="tx1"/>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1600">
                <a:solidFill>
                  <a:schemeClr val="tx1"/>
                </a:solidFill>
                <a:latin typeface="Segoe UI" panose="020B0502040204020203" pitchFamily="34" charset="0"/>
                <a:cs typeface="Segoe UI" panose="020B0502040204020203" pitchFamily="34" charset="0"/>
              </a:defRPr>
            </a:lvl9pPr>
          </a:lstStyle>
          <a:p>
            <a:pPr algn="r" eaLnBrk="1" hangingPunct="1">
              <a:spcBef>
                <a:spcPct val="0"/>
              </a:spcBef>
              <a:buFontTx/>
              <a:buNone/>
            </a:pPr>
            <a:endParaRPr lang="en-US" altLang="en-US" sz="1400" b="1" dirty="0"/>
          </a:p>
        </p:txBody>
      </p:sp>
      <p:sp>
        <p:nvSpPr>
          <p:cNvPr id="9" name="TextBox 8"/>
          <p:cNvSpPr txBox="1"/>
          <p:nvPr/>
        </p:nvSpPr>
        <p:spPr>
          <a:xfrm>
            <a:off x="5415392" y="5522159"/>
            <a:ext cx="3390473" cy="369332"/>
          </a:xfrm>
          <a:prstGeom prst="rect">
            <a:avLst/>
          </a:prstGeom>
          <a:noFill/>
        </p:spPr>
        <p:txBody>
          <a:bodyPr wrap="square" rtlCol="0">
            <a:spAutoFit/>
          </a:bodyPr>
          <a:lstStyle/>
          <a:p>
            <a:pPr algn="r"/>
            <a:r>
              <a:rPr lang="en-US" dirty="0">
                <a:latin typeface="Segoe UI" panose="020B0502040204020203" pitchFamily="34" charset="0"/>
                <a:cs typeface="Segoe UI" panose="020B0502040204020203" pitchFamily="34" charset="0"/>
              </a:rPr>
              <a:t>Continued on next slide</a:t>
            </a:r>
          </a:p>
        </p:txBody>
      </p:sp>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67</a:t>
            </a:fld>
            <a:endParaRPr lang="en-US" dirty="0"/>
          </a:p>
        </p:txBody>
      </p:sp>
      <p:sp>
        <p:nvSpPr>
          <p:cNvPr id="10"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pic>
        <p:nvPicPr>
          <p:cNvPr id="2" name="Picture 1" descr="A group of people looking at a paper&#10;&#10;Description automatically generated with medium confidence">
            <a:extLst>
              <a:ext uri="{FF2B5EF4-FFF2-40B4-BE49-F238E27FC236}">
                <a16:creationId xmlns:a16="http://schemas.microsoft.com/office/drawing/2014/main" id="{0F390009-650E-B81D-38EB-DE367B503094}"/>
              </a:ext>
            </a:extLst>
          </p:cNvPr>
          <p:cNvPicPr>
            <a:picLocks noChangeAspect="1"/>
          </p:cNvPicPr>
          <p:nvPr/>
        </p:nvPicPr>
        <p:blipFill>
          <a:blip r:embed="rId3"/>
          <a:stretch>
            <a:fillRect/>
          </a:stretch>
        </p:blipFill>
        <p:spPr>
          <a:xfrm>
            <a:off x="6187866" y="3129389"/>
            <a:ext cx="2052263" cy="2195921"/>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Title 1"/>
          <p:cNvSpPr>
            <a:spLocks noGrp="1"/>
          </p:cNvSpPr>
          <p:nvPr>
            <p:ph type="title"/>
          </p:nvPr>
        </p:nvSpPr>
        <p:spPr>
          <a:xfrm>
            <a:off x="360363" y="328614"/>
            <a:ext cx="8631237" cy="666751"/>
          </a:xfrm>
        </p:spPr>
        <p:txBody>
          <a:bodyPr/>
          <a:lstStyle/>
          <a:p>
            <a:pPr eaLnBrk="1" hangingPunct="1"/>
            <a:r>
              <a:rPr lang="en-US" altLang="en-US" sz="3200" dirty="0">
                <a:latin typeface="Segoe UI" panose="020B0502040204020203" pitchFamily="34" charset="0"/>
                <a:cs typeface="Segoe UI" panose="020B0502040204020203" pitchFamily="34" charset="0"/>
              </a:rPr>
              <a:t>Things to consider about Medigaps </a:t>
            </a:r>
            <a:r>
              <a:rPr lang="en-US" altLang="en-US" sz="2801" i="1" dirty="0">
                <a:latin typeface="Segoe UI" panose="020B0502040204020203" pitchFamily="34" charset="0"/>
                <a:cs typeface="Segoe UI" panose="020B0502040204020203" pitchFamily="34" charset="0"/>
              </a:rPr>
              <a:t>(continued)</a:t>
            </a:r>
          </a:p>
        </p:txBody>
      </p:sp>
      <p:sp>
        <p:nvSpPr>
          <p:cNvPr id="3" name="Content Placeholder 2"/>
          <p:cNvSpPr>
            <a:spLocks noGrp="1"/>
          </p:cNvSpPr>
          <p:nvPr>
            <p:ph idx="1"/>
          </p:nvPr>
        </p:nvSpPr>
        <p:spPr>
          <a:xfrm>
            <a:off x="399693" y="1283761"/>
            <a:ext cx="8445499" cy="4525963"/>
          </a:xfrm>
        </p:spPr>
        <p:txBody>
          <a:bodyPr rtlCol="0">
            <a:normAutofit/>
          </a:bodyPr>
          <a:lstStyle/>
          <a:p>
            <a:pPr marL="457210" indent="-457210" eaLnBrk="1" fontAlgn="auto" hangingPunct="1">
              <a:spcAft>
                <a:spcPts val="0"/>
              </a:spcAft>
              <a:buFont typeface="Arial"/>
              <a:buChar char="•"/>
              <a:defRPr/>
            </a:pPr>
            <a:r>
              <a:rPr lang="en-US" dirty="0">
                <a:latin typeface="Segoe UI" panose="020B0502040204020203" pitchFamily="34" charset="0"/>
                <a:ea typeface="Segoe UI" panose="020B0502040204020203" pitchFamily="34" charset="0"/>
                <a:cs typeface="Segoe UI" panose="020B0502040204020203" pitchFamily="34" charset="0"/>
              </a:rPr>
              <a:t>Insurance companies can only sell the client a “standardized” plan (letters A – N).</a:t>
            </a:r>
            <a:endParaRPr lang="en-US" dirty="0">
              <a:solidFill>
                <a:srgbClr val="FF0000"/>
              </a:solidFill>
              <a:latin typeface="Segoe UI" panose="020B0502040204020203" pitchFamily="34" charset="0"/>
              <a:ea typeface="Segoe UI" panose="020B0502040204020203" pitchFamily="34" charset="0"/>
              <a:cs typeface="Segoe UI" panose="020B0502040204020203" pitchFamily="34" charset="0"/>
            </a:endParaRPr>
          </a:p>
          <a:p>
            <a:pPr marL="457210" indent="-457210" eaLnBrk="1" fontAlgn="auto" hangingPunct="1">
              <a:spcAft>
                <a:spcPts val="0"/>
              </a:spcAft>
              <a:buFont typeface="Arial"/>
              <a:buChar char="•"/>
              <a:defRPr/>
            </a:pPr>
            <a:r>
              <a:rPr lang="en-US" dirty="0">
                <a:latin typeface="Segoe UI" panose="020B0502040204020203" pitchFamily="34" charset="0"/>
                <a:ea typeface="Segoe UI" panose="020B0502040204020203" pitchFamily="34" charset="0"/>
                <a:cs typeface="Segoe UI" panose="020B0502040204020203" pitchFamily="34" charset="0"/>
              </a:rPr>
              <a:t>Medicare standardizes Medigaps:</a:t>
            </a:r>
          </a:p>
          <a:p>
            <a:pPr marL="1089049" lvl="1" indent="-457210" eaLnBrk="1" fontAlgn="auto" hangingPunct="1">
              <a:spcAft>
                <a:spcPts val="0"/>
              </a:spcAft>
              <a:buFont typeface="Courier New" panose="02070309020205020404" pitchFamily="49" charset="0"/>
              <a:buChar char="o"/>
              <a:defRPr/>
            </a:pPr>
            <a:r>
              <a:rPr lang="en-US" sz="2600" dirty="0">
                <a:latin typeface="Segoe UI" panose="020B0502040204020203" pitchFamily="34" charset="0"/>
                <a:ea typeface="Segoe UI" panose="020B0502040204020203" pitchFamily="34" charset="0"/>
                <a:cs typeface="Segoe UI" panose="020B0502040204020203" pitchFamily="34" charset="0"/>
              </a:rPr>
              <a:t>Plans with the same letter designation all cover the same benefits.</a:t>
            </a:r>
          </a:p>
          <a:p>
            <a:pPr marL="1089049" lvl="1" indent="-457210" eaLnBrk="1" fontAlgn="auto" hangingPunct="1">
              <a:spcAft>
                <a:spcPts val="0"/>
              </a:spcAft>
              <a:buFont typeface="Courier New" panose="02070309020205020404" pitchFamily="49" charset="0"/>
              <a:buChar char="o"/>
              <a:defRPr/>
            </a:pPr>
            <a:r>
              <a:rPr lang="en-US" sz="2600" dirty="0">
                <a:latin typeface="Segoe UI" panose="020B0502040204020203" pitchFamily="34" charset="0"/>
                <a:ea typeface="Segoe UI" panose="020B0502040204020203" pitchFamily="34" charset="0"/>
                <a:cs typeface="Segoe UI" panose="020B0502040204020203" pitchFamily="34" charset="0"/>
              </a:rPr>
              <a:t>Different insurance companies may charge different premiums for the exact same plan.</a:t>
            </a:r>
          </a:p>
          <a:p>
            <a:pPr marL="457210" lvl="1" indent="-457210" eaLnBrk="1" fontAlgn="auto" hangingPunct="1">
              <a:spcAft>
                <a:spcPts val="0"/>
              </a:spcAft>
              <a:defRPr/>
            </a:pPr>
            <a:r>
              <a:rPr lang="en-US" sz="2801" dirty="0">
                <a:latin typeface="Segoe UI" panose="020B0502040204020203" pitchFamily="34" charset="0"/>
                <a:ea typeface="Segoe UI" panose="020B0502040204020203" pitchFamily="34" charset="0"/>
                <a:cs typeface="Segoe UI" panose="020B0502040204020203" pitchFamily="34" charset="0"/>
              </a:rPr>
              <a:t>Medigaps sold today DO NOT pay for prescription drugs.</a:t>
            </a:r>
          </a:p>
          <a:p>
            <a:pPr marL="1089049" lvl="2" indent="-457210" eaLnBrk="1" fontAlgn="auto" hangingPunct="1">
              <a:spcAft>
                <a:spcPts val="0"/>
              </a:spcAft>
              <a:buFont typeface="Courier New" panose="02070309020205020404" pitchFamily="49" charset="0"/>
              <a:buChar char="o"/>
              <a:defRPr/>
            </a:pPr>
            <a:r>
              <a:rPr lang="en-US" sz="2600" dirty="0">
                <a:latin typeface="Segoe UI" panose="020B0502040204020203" pitchFamily="34" charset="0"/>
                <a:ea typeface="Segoe UI" panose="020B0502040204020203" pitchFamily="34" charset="0"/>
                <a:cs typeface="Segoe UI" panose="020B0502040204020203" pitchFamily="34" charset="0"/>
              </a:rPr>
              <a:t>Most should consider buying a drug plan (Part D)</a:t>
            </a:r>
          </a:p>
        </p:txBody>
      </p:sp>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68</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How to find the right Medigap plan</a:t>
            </a:r>
          </a:p>
        </p:txBody>
      </p:sp>
      <p:sp>
        <p:nvSpPr>
          <p:cNvPr id="177157" name="Rectangle 9"/>
          <p:cNvSpPr>
            <a:spLocks noChangeArrowheads="1"/>
          </p:cNvSpPr>
          <p:nvPr/>
        </p:nvSpPr>
        <p:spPr bwMode="auto">
          <a:xfrm>
            <a:off x="321038" y="1253611"/>
            <a:ext cx="8250237" cy="3632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Wingdings" panose="05000000000000000000" pitchFamily="2" charset="2"/>
              <a:tabLst>
                <a:tab pos="800100" algn="l"/>
                <a:tab pos="914400" algn="l"/>
              </a:tabLst>
              <a:defRPr sz="2800">
                <a:solidFill>
                  <a:schemeClr val="tx1"/>
                </a:solidFill>
                <a:latin typeface="Segoe UI" panose="020B0502040204020203" pitchFamily="34" charset="0"/>
                <a:cs typeface="Segoe UI" panose="020B0502040204020203" pitchFamily="34" charset="0"/>
              </a:defRPr>
            </a:lvl1pPr>
            <a:lvl2pPr marL="742950" indent="-285750">
              <a:spcBef>
                <a:spcPct val="20000"/>
              </a:spcBef>
              <a:buFont typeface="Arial" panose="020B0604020202020204" pitchFamily="34" charset="0"/>
              <a:buChar char="•"/>
              <a:tabLst>
                <a:tab pos="800100" algn="l"/>
                <a:tab pos="914400" algn="l"/>
              </a:tabLst>
              <a:defRPr sz="2400">
                <a:solidFill>
                  <a:schemeClr val="tx1"/>
                </a:solidFill>
                <a:latin typeface="Segoe UI" panose="020B0502040204020203" pitchFamily="34" charset="0"/>
                <a:cs typeface="Segoe UI" panose="020B0502040204020203" pitchFamily="34" charset="0"/>
              </a:defRPr>
            </a:lvl2pPr>
            <a:lvl3pPr marL="1143000" indent="-228600">
              <a:spcBef>
                <a:spcPct val="20000"/>
              </a:spcBef>
              <a:buFont typeface="Arial" panose="020B0604020202020204" pitchFamily="34" charset="0"/>
              <a:buChar char="•"/>
              <a:tabLst>
                <a:tab pos="800100" algn="l"/>
                <a:tab pos="914400" algn="l"/>
              </a:tabLst>
              <a:defRPr sz="2000">
                <a:solidFill>
                  <a:schemeClr val="tx1"/>
                </a:solidFill>
                <a:latin typeface="Segoe UI" panose="020B0502040204020203" pitchFamily="34" charset="0"/>
                <a:cs typeface="Segoe UI" panose="020B0502040204020203" pitchFamily="34" charset="0"/>
              </a:defRPr>
            </a:lvl3pPr>
            <a:lvl4pPr marL="1600200" indent="-228600">
              <a:spcBef>
                <a:spcPct val="20000"/>
              </a:spcBef>
              <a:buFont typeface="Arial" panose="020B0604020202020204" pitchFamily="34" charset="0"/>
              <a:buChar char="•"/>
              <a:tabLst>
                <a:tab pos="800100" algn="l"/>
                <a:tab pos="914400" algn="l"/>
              </a:tabLst>
              <a:defRPr>
                <a:solidFill>
                  <a:schemeClr val="tx1"/>
                </a:solidFill>
                <a:latin typeface="Segoe UI" panose="020B0502040204020203" pitchFamily="34" charset="0"/>
                <a:cs typeface="Segoe UI" panose="020B0502040204020203" pitchFamily="34" charset="0"/>
              </a:defRPr>
            </a:lvl4pPr>
            <a:lvl5pPr marL="2057400" indent="-228600">
              <a:spcBef>
                <a:spcPct val="20000"/>
              </a:spcBef>
              <a:buFont typeface="Arial" panose="020B0604020202020204" pitchFamily="34" charset="0"/>
              <a:buChar char="•"/>
              <a:tabLst>
                <a:tab pos="800100" algn="l"/>
                <a:tab pos="914400" algn="l"/>
              </a:tabLst>
              <a:defRPr sz="1600">
                <a:solidFill>
                  <a:schemeClr val="tx1"/>
                </a:solidFill>
                <a:latin typeface="Segoe UI" panose="020B0502040204020203" pitchFamily="34" charset="0"/>
                <a:cs typeface="Segoe UI" panose="020B0502040204020203" pitchFamily="34" charset="0"/>
              </a:defRPr>
            </a:lvl5pPr>
            <a:lvl6pPr marL="2514600" indent="-228600" defTabSz="457200" eaLnBrk="0" fontAlgn="base" hangingPunct="0">
              <a:spcBef>
                <a:spcPct val="20000"/>
              </a:spcBef>
              <a:spcAft>
                <a:spcPct val="0"/>
              </a:spcAft>
              <a:buFont typeface="Arial" panose="020B0604020202020204" pitchFamily="34" charset="0"/>
              <a:buChar char="•"/>
              <a:tabLst>
                <a:tab pos="800100" algn="l"/>
                <a:tab pos="914400" algn="l"/>
              </a:tabLst>
              <a:defRPr sz="1600">
                <a:solidFill>
                  <a:schemeClr val="tx1"/>
                </a:solidFill>
                <a:latin typeface="Segoe UI" panose="020B0502040204020203" pitchFamily="34" charset="0"/>
                <a:cs typeface="Segoe UI" panose="020B0502040204020203" pitchFamily="34" charset="0"/>
              </a:defRPr>
            </a:lvl6pPr>
            <a:lvl7pPr marL="2971800" indent="-228600" defTabSz="457200" eaLnBrk="0" fontAlgn="base" hangingPunct="0">
              <a:spcBef>
                <a:spcPct val="20000"/>
              </a:spcBef>
              <a:spcAft>
                <a:spcPct val="0"/>
              </a:spcAft>
              <a:buFont typeface="Arial" panose="020B0604020202020204" pitchFamily="34" charset="0"/>
              <a:buChar char="•"/>
              <a:tabLst>
                <a:tab pos="800100" algn="l"/>
                <a:tab pos="914400" algn="l"/>
              </a:tabLst>
              <a:defRPr sz="1600">
                <a:solidFill>
                  <a:schemeClr val="tx1"/>
                </a:solidFill>
                <a:latin typeface="Segoe UI" panose="020B0502040204020203" pitchFamily="34" charset="0"/>
                <a:cs typeface="Segoe UI" panose="020B0502040204020203" pitchFamily="34" charset="0"/>
              </a:defRPr>
            </a:lvl7pPr>
            <a:lvl8pPr marL="3429000" indent="-228600" defTabSz="457200" eaLnBrk="0" fontAlgn="base" hangingPunct="0">
              <a:spcBef>
                <a:spcPct val="20000"/>
              </a:spcBef>
              <a:spcAft>
                <a:spcPct val="0"/>
              </a:spcAft>
              <a:buFont typeface="Arial" panose="020B0604020202020204" pitchFamily="34" charset="0"/>
              <a:buChar char="•"/>
              <a:tabLst>
                <a:tab pos="800100" algn="l"/>
                <a:tab pos="914400" algn="l"/>
              </a:tabLst>
              <a:defRPr sz="1600">
                <a:solidFill>
                  <a:schemeClr val="tx1"/>
                </a:solidFill>
                <a:latin typeface="Segoe UI" panose="020B0502040204020203" pitchFamily="34" charset="0"/>
                <a:cs typeface="Segoe UI" panose="020B0502040204020203" pitchFamily="34" charset="0"/>
              </a:defRPr>
            </a:lvl8pPr>
            <a:lvl9pPr marL="3886200" indent="-228600" defTabSz="457200" eaLnBrk="0" fontAlgn="base" hangingPunct="0">
              <a:spcBef>
                <a:spcPct val="20000"/>
              </a:spcBef>
              <a:spcAft>
                <a:spcPct val="0"/>
              </a:spcAft>
              <a:buFont typeface="Arial" panose="020B0604020202020204" pitchFamily="34" charset="0"/>
              <a:buChar char="•"/>
              <a:tabLst>
                <a:tab pos="800100" algn="l"/>
                <a:tab pos="914400" algn="l"/>
              </a:tabLst>
              <a:defRPr sz="1600">
                <a:solidFill>
                  <a:schemeClr val="tx1"/>
                </a:solidFill>
                <a:latin typeface="Segoe UI" panose="020B0502040204020203" pitchFamily="34" charset="0"/>
                <a:cs typeface="Segoe UI" panose="020B0502040204020203" pitchFamily="34" charset="0"/>
              </a:defRPr>
            </a:lvl9pPr>
          </a:lstStyle>
          <a:p>
            <a:pPr eaLnBrk="1" hangingPunct="1">
              <a:spcBef>
                <a:spcPct val="0"/>
              </a:spcBef>
              <a:buClr>
                <a:srgbClr val="FF0000"/>
              </a:buClr>
            </a:pPr>
            <a:r>
              <a:rPr lang="en-US" altLang="en-US" sz="2801" dirty="0"/>
              <a:t>Clients can call SHIBA for help at 1-800-562-6900. </a:t>
            </a:r>
          </a:p>
          <a:p>
            <a:pPr eaLnBrk="1" hangingPunct="1">
              <a:spcBef>
                <a:spcPct val="0"/>
              </a:spcBef>
              <a:buClr>
                <a:srgbClr val="FF0000"/>
              </a:buClr>
              <a:buFontTx/>
              <a:buNone/>
            </a:pPr>
            <a:endParaRPr lang="en-US" altLang="en-US" sz="2801" dirty="0"/>
          </a:p>
          <a:p>
            <a:pPr eaLnBrk="1" hangingPunct="1">
              <a:spcBef>
                <a:spcPct val="0"/>
              </a:spcBef>
              <a:buClr>
                <a:srgbClr val="FF0000"/>
              </a:buClr>
              <a:buFontTx/>
              <a:buNone/>
            </a:pPr>
            <a:r>
              <a:rPr lang="en-US" altLang="en-US" sz="2801" dirty="0"/>
              <a:t>Research what benefits each plan letter provides.</a:t>
            </a:r>
          </a:p>
          <a:p>
            <a:pPr eaLnBrk="1" hangingPunct="1">
              <a:spcBef>
                <a:spcPct val="0"/>
              </a:spcBef>
              <a:buClr>
                <a:srgbClr val="FF0000"/>
              </a:buClr>
              <a:buFontTx/>
              <a:buNone/>
            </a:pPr>
            <a:endParaRPr lang="en-US" altLang="en-US" sz="2801" dirty="0"/>
          </a:p>
          <a:p>
            <a:pPr eaLnBrk="1" hangingPunct="1">
              <a:spcBef>
                <a:spcPct val="0"/>
              </a:spcBef>
              <a:buClr>
                <a:srgbClr val="FF0000"/>
              </a:buClr>
            </a:pPr>
            <a:r>
              <a:rPr lang="en-US" altLang="en-US" sz="2801" dirty="0"/>
              <a:t>Compare the plan costs to what is affordable to the client.</a:t>
            </a:r>
            <a:endParaRPr lang="en-US" altLang="en-US" sz="800" dirty="0"/>
          </a:p>
          <a:p>
            <a:pPr eaLnBrk="1" hangingPunct="1">
              <a:spcBef>
                <a:spcPct val="0"/>
              </a:spcBef>
              <a:buClr>
                <a:srgbClr val="FF0000"/>
              </a:buClr>
              <a:buFontTx/>
              <a:buNone/>
            </a:pPr>
            <a:endParaRPr lang="en-US" altLang="en-US" sz="2801" dirty="0"/>
          </a:p>
          <a:p>
            <a:pPr eaLnBrk="1" hangingPunct="1">
              <a:spcBef>
                <a:spcPct val="0"/>
              </a:spcBef>
              <a:buClr>
                <a:srgbClr val="FF0000"/>
              </a:buClr>
              <a:buFontTx/>
              <a:buNone/>
            </a:pPr>
            <a:endParaRPr lang="en-US" altLang="en-US" sz="2801" dirty="0"/>
          </a:p>
          <a:p>
            <a:pPr eaLnBrk="1" hangingPunct="1">
              <a:spcBef>
                <a:spcPct val="0"/>
              </a:spcBef>
              <a:buClr>
                <a:srgbClr val="FF0000"/>
              </a:buClr>
              <a:buFontTx/>
              <a:buNone/>
            </a:pPr>
            <a:endParaRPr lang="en-US" altLang="en-US" sz="600"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26763" y="3797975"/>
            <a:ext cx="4029637" cy="2286319"/>
          </a:xfrm>
          <a:prstGeom prst="rect">
            <a:avLst/>
          </a:prstGeom>
        </p:spPr>
      </p:pic>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69</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SHIBA and our mission statement</a:t>
            </a:r>
          </a:p>
        </p:txBody>
      </p:sp>
      <p:sp>
        <p:nvSpPr>
          <p:cNvPr id="36867" name="Content Placeholder 2"/>
          <p:cNvSpPr>
            <a:spLocks noGrp="1"/>
          </p:cNvSpPr>
          <p:nvPr>
            <p:ph idx="1"/>
          </p:nvPr>
        </p:nvSpPr>
        <p:spPr>
          <a:xfrm>
            <a:off x="360365" y="2812323"/>
            <a:ext cx="8445500" cy="3249427"/>
          </a:xfrm>
        </p:spPr>
        <p:txBody>
          <a:bodyPr/>
          <a:lstStyle/>
          <a:p>
            <a:pPr algn="ctr" eaLnBrk="1" hangingPunct="1">
              <a:spcBef>
                <a:spcPct val="0"/>
              </a:spcBef>
            </a:pPr>
            <a:r>
              <a:rPr lang="en-US" altLang="en-US" b="1" dirty="0">
                <a:latin typeface="Segoe UI" panose="020B0502040204020203" pitchFamily="34" charset="0"/>
                <a:cs typeface="Segoe UI" panose="020B0502040204020203" pitchFamily="34" charset="0"/>
              </a:rPr>
              <a:t>SHIBA’s Mission</a:t>
            </a:r>
          </a:p>
          <a:p>
            <a:pPr algn="ctr" eaLnBrk="1" hangingPunct="1">
              <a:spcBef>
                <a:spcPct val="0"/>
              </a:spcBef>
            </a:pPr>
            <a:r>
              <a:rPr lang="en-US" altLang="en-US" i="1" dirty="0">
                <a:latin typeface="Segoe UI" panose="020B0502040204020203" pitchFamily="34" charset="0"/>
                <a:cs typeface="Segoe UI" panose="020B0502040204020203" pitchFamily="34" charset="0"/>
              </a:rPr>
              <a:t>SHIBA provides free, unbiased information about health care coverage and access to help improve the lives of all Washington residents. </a:t>
            </a:r>
            <a:br>
              <a:rPr lang="en-US" altLang="en-US" i="1" dirty="0">
                <a:latin typeface="Segoe UI" panose="020B0502040204020203" pitchFamily="34" charset="0"/>
                <a:cs typeface="Segoe UI" panose="020B0502040204020203" pitchFamily="34" charset="0"/>
              </a:rPr>
            </a:br>
            <a:endParaRPr lang="en-US" altLang="en-US" i="1" dirty="0">
              <a:latin typeface="Segoe UI" panose="020B0502040204020203" pitchFamily="34" charset="0"/>
              <a:cs typeface="Segoe UI" panose="020B0502040204020203" pitchFamily="34" charset="0"/>
            </a:endParaRPr>
          </a:p>
          <a:p>
            <a:pPr algn="ctr" eaLnBrk="1" hangingPunct="1">
              <a:spcBef>
                <a:spcPct val="0"/>
              </a:spcBef>
            </a:pPr>
            <a:r>
              <a:rPr lang="en-US" altLang="en-US" i="1" dirty="0">
                <a:latin typeface="Segoe UI" panose="020B0502040204020203" pitchFamily="34" charset="0"/>
                <a:cs typeface="Segoe UI" panose="020B0502040204020203" pitchFamily="34" charset="0"/>
              </a:rPr>
              <a:t>We cultivate community commitment through partnership, service and volunteering.</a:t>
            </a:r>
          </a:p>
        </p:txBody>
      </p:sp>
      <p:sp>
        <p:nvSpPr>
          <p:cNvPr id="2" name="TextBox 1"/>
          <p:cNvSpPr txBox="1"/>
          <p:nvPr/>
        </p:nvSpPr>
        <p:spPr>
          <a:xfrm>
            <a:off x="360365" y="1232901"/>
            <a:ext cx="8445500" cy="1385379"/>
          </a:xfrm>
          <a:prstGeom prst="rect">
            <a:avLst/>
          </a:prstGeom>
          <a:noFill/>
        </p:spPr>
        <p:txBody>
          <a:bodyPr wrap="square" rtlCol="0">
            <a:spAutoFit/>
          </a:bodyPr>
          <a:lstStyle/>
          <a:p>
            <a:r>
              <a:rPr lang="en-US" sz="2801" dirty="0">
                <a:latin typeface="Segoe UI" panose="020B0502040204020203" pitchFamily="34" charset="0"/>
                <a:cs typeface="Segoe UI" panose="020B0502040204020203" pitchFamily="34" charset="0"/>
              </a:rPr>
              <a:t>SHIBA is the </a:t>
            </a:r>
            <a:r>
              <a:rPr lang="en-US" sz="2801" b="1" dirty="0">
                <a:latin typeface="Segoe UI" panose="020B0502040204020203" pitchFamily="34" charset="0"/>
                <a:cs typeface="Segoe UI" panose="020B0502040204020203" pitchFamily="34" charset="0"/>
              </a:rPr>
              <a:t>S</a:t>
            </a:r>
            <a:r>
              <a:rPr lang="en-US" sz="2801" dirty="0">
                <a:latin typeface="Segoe UI" panose="020B0502040204020203" pitchFamily="34" charset="0"/>
                <a:cs typeface="Segoe UI" panose="020B0502040204020203" pitchFamily="34" charset="0"/>
              </a:rPr>
              <a:t>tatewide </a:t>
            </a:r>
            <a:r>
              <a:rPr lang="en-US" sz="2801" b="1" dirty="0">
                <a:latin typeface="Segoe UI" panose="020B0502040204020203" pitchFamily="34" charset="0"/>
                <a:cs typeface="Segoe UI" panose="020B0502040204020203" pitchFamily="34" charset="0"/>
              </a:rPr>
              <a:t>H</a:t>
            </a:r>
            <a:r>
              <a:rPr lang="en-US" sz="2801" dirty="0">
                <a:latin typeface="Segoe UI" panose="020B0502040204020203" pitchFamily="34" charset="0"/>
                <a:cs typeface="Segoe UI" panose="020B0502040204020203" pitchFamily="34" charset="0"/>
              </a:rPr>
              <a:t>ealth </a:t>
            </a:r>
            <a:r>
              <a:rPr lang="en-US" sz="2801" b="1" dirty="0">
                <a:latin typeface="Segoe UI" panose="020B0502040204020203" pitchFamily="34" charset="0"/>
                <a:cs typeface="Segoe UI" panose="020B0502040204020203" pitchFamily="34" charset="0"/>
              </a:rPr>
              <a:t>I</a:t>
            </a:r>
            <a:r>
              <a:rPr lang="en-US" sz="2801" dirty="0">
                <a:latin typeface="Segoe UI" panose="020B0502040204020203" pitchFamily="34" charset="0"/>
                <a:cs typeface="Segoe UI" panose="020B0502040204020203" pitchFamily="34" charset="0"/>
              </a:rPr>
              <a:t>nsurance </a:t>
            </a:r>
            <a:r>
              <a:rPr lang="en-US" sz="2801" b="1" dirty="0">
                <a:latin typeface="Segoe UI" panose="020B0502040204020203" pitchFamily="34" charset="0"/>
                <a:cs typeface="Segoe UI" panose="020B0502040204020203" pitchFamily="34" charset="0"/>
              </a:rPr>
              <a:t>B</a:t>
            </a:r>
            <a:r>
              <a:rPr lang="en-US" sz="2801" dirty="0">
                <a:latin typeface="Segoe UI" panose="020B0502040204020203" pitchFamily="34" charset="0"/>
                <a:cs typeface="Segoe UI" panose="020B0502040204020203" pitchFamily="34" charset="0"/>
              </a:rPr>
              <a:t>enefits </a:t>
            </a:r>
            <a:r>
              <a:rPr lang="en-US" sz="2801" b="1" dirty="0">
                <a:latin typeface="Segoe UI" panose="020B0502040204020203" pitchFamily="34" charset="0"/>
                <a:cs typeface="Segoe UI" panose="020B0502040204020203" pitchFamily="34" charset="0"/>
              </a:rPr>
              <a:t>A</a:t>
            </a:r>
            <a:r>
              <a:rPr lang="en-US" sz="2801" dirty="0">
                <a:latin typeface="Segoe UI" panose="020B0502040204020203" pitchFamily="34" charset="0"/>
                <a:cs typeface="Segoe UI" panose="020B0502040204020203" pitchFamily="34" charset="0"/>
              </a:rPr>
              <a:t>dvisors and we’re part of the Washington state Office of the Insurance Commissioner.  </a:t>
            </a:r>
          </a:p>
        </p:txBody>
      </p:sp>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7</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5"/>
          <p:cNvSpPr>
            <a:spLocks noGrp="1"/>
          </p:cNvSpPr>
          <p:nvPr>
            <p:ph type="title"/>
          </p:nvPr>
        </p:nvSpPr>
        <p:spPr/>
        <p:txBody>
          <a:bodyPr/>
          <a:lstStyle/>
          <a:p>
            <a:r>
              <a:rPr lang="en-US" altLang="en-US" dirty="0">
                <a:latin typeface="Segoe UI" panose="020B0502040204020203" pitchFamily="34" charset="0"/>
                <a:cs typeface="Segoe UI" panose="020B0502040204020203" pitchFamily="34" charset="0"/>
              </a:rPr>
              <a:t>Knowledge Check 5 - Medigaps</a:t>
            </a:r>
          </a:p>
        </p:txBody>
      </p:sp>
      <p:sp>
        <p:nvSpPr>
          <p:cNvPr id="179205" name="Content Placeholder 2"/>
          <p:cNvSpPr>
            <a:spLocks noGrp="1"/>
          </p:cNvSpPr>
          <p:nvPr>
            <p:ph idx="1"/>
          </p:nvPr>
        </p:nvSpPr>
        <p:spPr>
          <a:xfrm>
            <a:off x="409525" y="1286686"/>
            <a:ext cx="8445500" cy="4762443"/>
          </a:xfrm>
        </p:spPr>
        <p:txBody>
          <a:bodyPr/>
          <a:lstStyle/>
          <a:p>
            <a:pPr marL="914420" indent="-914420" eaLnBrk="1" hangingPunct="1"/>
            <a:r>
              <a:rPr lang="en-US" altLang="en-US" dirty="0">
                <a:latin typeface="Segoe UI" panose="020B0502040204020203" pitchFamily="34" charset="0"/>
                <a:cs typeface="Segoe UI" panose="020B0502040204020203" pitchFamily="34" charset="0"/>
              </a:rPr>
              <a:t>1.	Which part(s) of Medicare do Medigaps (Medicare Supplement Plans) help cover?  </a:t>
            </a:r>
          </a:p>
          <a:p>
            <a:pPr marL="914420" indent="-914420" eaLnBrk="1" hangingPunct="1"/>
            <a:endParaRPr lang="en-US" altLang="en-US" sz="1001" dirty="0">
              <a:latin typeface="Segoe UI" panose="020B0502040204020203" pitchFamily="34" charset="0"/>
              <a:cs typeface="Segoe UI" panose="020B0502040204020203" pitchFamily="34" charset="0"/>
            </a:endParaRPr>
          </a:p>
          <a:p>
            <a:pPr marL="914420" indent="-914420" eaLnBrk="1" hangingPunct="1"/>
            <a:endParaRPr lang="en-US" altLang="en-US" sz="1001" dirty="0">
              <a:latin typeface="Segoe UI" panose="020B0502040204020203" pitchFamily="34" charset="0"/>
              <a:cs typeface="Segoe UI" panose="020B0502040204020203" pitchFamily="34" charset="0"/>
            </a:endParaRPr>
          </a:p>
          <a:p>
            <a:pPr marL="914420" indent="-914420" eaLnBrk="1" hangingPunct="1"/>
            <a:endParaRPr lang="en-US" altLang="en-US" sz="1001" dirty="0">
              <a:latin typeface="Segoe UI" panose="020B0502040204020203" pitchFamily="34" charset="0"/>
              <a:cs typeface="Segoe UI" panose="020B0502040204020203" pitchFamily="34" charset="0"/>
            </a:endParaRPr>
          </a:p>
          <a:p>
            <a:pPr marL="914420" indent="-914420" eaLnBrk="1" hangingPunct="1"/>
            <a:endParaRPr lang="en-US" altLang="en-US" sz="1001" dirty="0">
              <a:latin typeface="Segoe UI" panose="020B0502040204020203" pitchFamily="34" charset="0"/>
              <a:cs typeface="Segoe UI" panose="020B0502040204020203" pitchFamily="34" charset="0"/>
            </a:endParaRPr>
          </a:p>
          <a:p>
            <a:pPr marL="914420" indent="-914420" eaLnBrk="1" hangingPunct="1"/>
            <a:r>
              <a:rPr lang="en-US" altLang="en-US" dirty="0">
                <a:latin typeface="Segoe UI" panose="020B0502040204020203" pitchFamily="34" charset="0"/>
                <a:cs typeface="Segoe UI" panose="020B0502040204020203" pitchFamily="34" charset="0"/>
              </a:rPr>
              <a:t>2.	When can a client enroll in a Medigap?</a:t>
            </a:r>
          </a:p>
          <a:p>
            <a:pPr marL="914420" indent="-914420" eaLnBrk="1" hangingPunct="1"/>
            <a:endParaRPr lang="en-US" altLang="en-US" sz="1001" dirty="0">
              <a:latin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70</a:t>
            </a:fld>
            <a:endParaRPr lang="en-US" dirty="0"/>
          </a:p>
        </p:txBody>
      </p:sp>
      <p:sp>
        <p:nvSpPr>
          <p:cNvPr id="6"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4"/>
          <p:cNvSpPr>
            <a:spLocks noGrp="1"/>
          </p:cNvSpPr>
          <p:nvPr>
            <p:ph type="title"/>
          </p:nvPr>
        </p:nvSpPr>
        <p:spPr>
          <a:xfrm>
            <a:off x="339727" y="4270377"/>
            <a:ext cx="8466139" cy="650875"/>
          </a:xfrm>
        </p:spPr>
        <p:txBody>
          <a:bodyPr/>
          <a:lstStyle/>
          <a:p>
            <a:pPr eaLnBrk="1" hangingPunct="1"/>
            <a:r>
              <a:rPr lang="en-US" altLang="en-US" dirty="0">
                <a:latin typeface="Segoe UI" panose="020B0502040204020203" pitchFamily="34" charset="0"/>
                <a:cs typeface="Segoe UI" panose="020B0502040204020203" pitchFamily="34" charset="0"/>
              </a:rPr>
              <a:t>Medicare Advantage (MA) plans</a:t>
            </a:r>
          </a:p>
        </p:txBody>
      </p:sp>
      <p:sp>
        <p:nvSpPr>
          <p:cNvPr id="181251" name="Text Placeholder 5"/>
          <p:cNvSpPr>
            <a:spLocks noGrp="1"/>
          </p:cNvSpPr>
          <p:nvPr>
            <p:ph type="body" idx="1"/>
          </p:nvPr>
        </p:nvSpPr>
        <p:spPr>
          <a:xfrm>
            <a:off x="339727" y="4921253"/>
            <a:ext cx="8466139" cy="809625"/>
          </a:xfrm>
        </p:spPr>
        <p:txBody>
          <a:bodyPr/>
          <a:lstStyle/>
          <a:p>
            <a:pPr eaLnBrk="1" hangingPunct="1"/>
            <a:r>
              <a:rPr lang="en-US" altLang="en-US" sz="2400" dirty="0">
                <a:latin typeface="Segoe UI" panose="020B0502040204020203" pitchFamily="34" charset="0"/>
                <a:cs typeface="Segoe UI" panose="020B0502040204020203" pitchFamily="34" charset="0"/>
              </a:rPr>
              <a:t>Also called Medicare Health Plans or Part C</a:t>
            </a:r>
          </a:p>
        </p:txBody>
      </p:sp>
      <p:sp>
        <p:nvSpPr>
          <p:cNvPr id="3" name="Slide Number Placeholder 2"/>
          <p:cNvSpPr>
            <a:spLocks noGrp="1"/>
          </p:cNvSpPr>
          <p:nvPr>
            <p:ph type="sldNum" sz="quarter" idx="11"/>
          </p:nvPr>
        </p:nvSpPr>
        <p:spPr/>
        <p:txBody>
          <a:bodyPr/>
          <a:lstStyle/>
          <a:p>
            <a:pPr>
              <a:defRPr/>
            </a:pPr>
            <a:fld id="{91EAB261-394D-4D9C-9A31-C9FF847D6AC9}" type="slidenum">
              <a:rPr lang="en-US" smtClean="0"/>
              <a:pPr>
                <a:defRPr/>
              </a:pPr>
              <a:t>71</a:t>
            </a:fld>
            <a:endParaRPr lang="en-US" dirty="0"/>
          </a:p>
        </p:txBody>
      </p:sp>
      <p:sp>
        <p:nvSpPr>
          <p:cNvPr id="6"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Title 1"/>
          <p:cNvSpPr>
            <a:spLocks noGrp="1"/>
          </p:cNvSpPr>
          <p:nvPr>
            <p:ph type="title"/>
          </p:nvPr>
        </p:nvSpPr>
        <p:spPr/>
        <p:txBody>
          <a:bodyPr/>
          <a:lstStyle/>
          <a:p>
            <a:r>
              <a:rPr lang="en-US" altLang="en-US" dirty="0">
                <a:latin typeface="Segoe UI" panose="020B0502040204020203" pitchFamily="34" charset="0"/>
                <a:cs typeface="Segoe UI" panose="020B0502040204020203" pitchFamily="34" charset="0"/>
              </a:rPr>
              <a:t>Medicare Advantage</a:t>
            </a:r>
          </a:p>
        </p:txBody>
      </p:sp>
      <p:grpSp>
        <p:nvGrpSpPr>
          <p:cNvPr id="2" name="Group 1"/>
          <p:cNvGrpSpPr/>
          <p:nvPr/>
        </p:nvGrpSpPr>
        <p:grpSpPr>
          <a:xfrm>
            <a:off x="2308226" y="1095375"/>
            <a:ext cx="4907585" cy="5087939"/>
            <a:chOff x="2308225" y="1095375"/>
            <a:chExt cx="4907584" cy="5087938"/>
          </a:xfrm>
        </p:grpSpPr>
        <p:pic>
          <p:nvPicPr>
            <p:cNvPr id="205829"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308225" y="1095375"/>
              <a:ext cx="4545013" cy="508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4548357" y="1630678"/>
              <a:ext cx="2667452" cy="2549436"/>
            </a:xfrm>
            <a:prstGeom prst="ellipse">
              <a:avLst/>
            </a:prstGeom>
            <a:noFill/>
            <a:ln w="22225">
              <a:solidFill>
                <a:schemeClr val="accent5"/>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p>
          </p:txBody>
        </p:sp>
      </p:gr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72</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extLst>
      <p:ext uri="{BB962C8B-B14F-4D97-AF65-F5344CB8AC3E}">
        <p14:creationId xmlns:p14="http://schemas.microsoft.com/office/powerpoint/2010/main" val="46823756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Medicare Advantage (Part C)</a:t>
            </a:r>
          </a:p>
        </p:txBody>
      </p:sp>
      <p:sp>
        <p:nvSpPr>
          <p:cNvPr id="3" name="Content Placeholder 2"/>
          <p:cNvSpPr>
            <a:spLocks noGrp="1"/>
          </p:cNvSpPr>
          <p:nvPr>
            <p:ph idx="1"/>
          </p:nvPr>
        </p:nvSpPr>
        <p:spPr>
          <a:xfrm>
            <a:off x="389861" y="1120778"/>
            <a:ext cx="8445500" cy="5203825"/>
          </a:xfrm>
        </p:spPr>
        <p:txBody>
          <a:bodyPr rtlCol="0">
            <a:normAutofit/>
          </a:bodyPr>
          <a:lstStyle/>
          <a:p>
            <a:pPr eaLnBrk="1" fontAlgn="auto" hangingPunct="1">
              <a:spcAft>
                <a:spcPts val="0"/>
              </a:spcAft>
              <a:defRPr/>
            </a:pPr>
            <a:r>
              <a:rPr lang="en-US" dirty="0">
                <a:latin typeface="Segoe UI" panose="020B0502040204020203" pitchFamily="34" charset="0"/>
                <a:ea typeface="Segoe UI" panose="020B0502040204020203" pitchFamily="34" charset="0"/>
                <a:cs typeface="Segoe UI" panose="020B0502040204020203" pitchFamily="34" charset="0"/>
              </a:rPr>
              <a:t>Medicare Part C (Medicare Advantage) is another way to get Medicare coverage.</a:t>
            </a:r>
          </a:p>
          <a:p>
            <a:pPr eaLnBrk="1" fontAlgn="auto" hangingPunct="1">
              <a:spcAft>
                <a:spcPts val="0"/>
              </a:spcAft>
              <a:defRPr/>
            </a:pPr>
            <a:endParaRPr lang="en-US" sz="900" dirty="0">
              <a:latin typeface="Segoe UI" panose="020B0502040204020203" pitchFamily="34" charset="0"/>
              <a:ea typeface="Segoe UI" panose="020B0502040204020203" pitchFamily="34" charset="0"/>
              <a:cs typeface="Segoe UI" panose="020B0502040204020203" pitchFamily="34" charset="0"/>
            </a:endParaRPr>
          </a:p>
          <a:p>
            <a:pPr marL="457210" indent="-457210" eaLnBrk="1" fontAlgn="auto" hangingPunct="1">
              <a:spcAft>
                <a:spcPts val="0"/>
              </a:spcAft>
              <a:buFont typeface="Arial"/>
              <a:buChar char="•"/>
              <a:defRPr/>
            </a:pPr>
            <a:r>
              <a:rPr lang="en-US" sz="2600" dirty="0">
                <a:latin typeface="Segoe UI" panose="020B0502040204020203" pitchFamily="34" charset="0"/>
                <a:ea typeface="Segoe UI" panose="020B0502040204020203" pitchFamily="34" charset="0"/>
                <a:cs typeface="Segoe UI" panose="020B0502040204020203" pitchFamily="34" charset="0"/>
              </a:rPr>
              <a:t>Plans are sold by private insurance companies.</a:t>
            </a:r>
          </a:p>
          <a:p>
            <a:pPr marL="457210" indent="-457210" eaLnBrk="1" fontAlgn="auto" hangingPunct="1">
              <a:spcAft>
                <a:spcPts val="0"/>
              </a:spcAft>
              <a:buFont typeface="Arial"/>
              <a:buChar char="•"/>
              <a:defRPr/>
            </a:pPr>
            <a:r>
              <a:rPr lang="en-US" sz="2600" dirty="0">
                <a:latin typeface="Segoe UI" panose="020B0502040204020203" pitchFamily="34" charset="0"/>
                <a:ea typeface="Segoe UI" panose="020B0502040204020203" pitchFamily="34" charset="0"/>
                <a:cs typeface="Segoe UI" panose="020B0502040204020203" pitchFamily="34" charset="0"/>
              </a:rPr>
              <a:t>Most plans require clients use a defined provider network.</a:t>
            </a:r>
          </a:p>
          <a:p>
            <a:pPr marL="457210" indent="-457210" eaLnBrk="1" fontAlgn="auto" hangingPunct="1">
              <a:spcAft>
                <a:spcPts val="0"/>
              </a:spcAft>
              <a:buFont typeface="Arial"/>
              <a:buChar char="•"/>
              <a:defRPr/>
            </a:pPr>
            <a:r>
              <a:rPr lang="en-US" sz="2600" dirty="0">
                <a:latin typeface="Segoe UI" panose="020B0502040204020203" pitchFamily="34" charset="0"/>
                <a:ea typeface="Segoe UI" panose="020B0502040204020203" pitchFamily="34" charset="0"/>
                <a:cs typeface="Segoe UI" panose="020B0502040204020203" pitchFamily="34" charset="0"/>
              </a:rPr>
              <a:t>Clients can get a coverage determination from the plan before they get a service to find out if it’s covered and get an estimate of costs.</a:t>
            </a:r>
          </a:p>
          <a:p>
            <a:pPr marL="457210" indent="-457210" eaLnBrk="1" fontAlgn="auto" hangingPunct="1">
              <a:spcAft>
                <a:spcPts val="0"/>
              </a:spcAft>
              <a:buFont typeface="Arial"/>
              <a:buChar char="•"/>
              <a:defRPr/>
            </a:pPr>
            <a:r>
              <a:rPr lang="en-US" sz="2600" dirty="0">
                <a:latin typeface="Segoe UI" panose="020B0502040204020203" pitchFamily="34" charset="0"/>
                <a:ea typeface="Segoe UI" panose="020B0502040204020203" pitchFamily="34" charset="0"/>
                <a:cs typeface="Segoe UI" panose="020B0502040204020203" pitchFamily="34" charset="0"/>
              </a:rPr>
              <a:t>Choice of plans varies depending on what county the client lives in.</a:t>
            </a:r>
          </a:p>
        </p:txBody>
      </p:sp>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73</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itle 1"/>
          <p:cNvSpPr>
            <a:spLocks noGrp="1"/>
          </p:cNvSpPr>
          <p:nvPr>
            <p:ph type="title"/>
          </p:nvPr>
        </p:nvSpPr>
        <p:spPr/>
        <p:txBody>
          <a:bodyPr/>
          <a:lstStyle/>
          <a:p>
            <a:pPr eaLnBrk="1" hangingPunct="1"/>
            <a:r>
              <a:rPr lang="en-US" altLang="en-US" sz="3500" dirty="0">
                <a:latin typeface="Segoe UI" panose="020B0502040204020203" pitchFamily="34" charset="0"/>
                <a:cs typeface="Segoe UI" panose="020B0502040204020203" pitchFamily="34" charset="0"/>
              </a:rPr>
              <a:t>How Medicare Advantage (MA) plans work</a:t>
            </a:r>
          </a:p>
        </p:txBody>
      </p:sp>
      <p:sp>
        <p:nvSpPr>
          <p:cNvPr id="185347" name="Content Placeholder 2"/>
          <p:cNvSpPr>
            <a:spLocks noGrp="1"/>
          </p:cNvSpPr>
          <p:nvPr>
            <p:ph idx="1"/>
          </p:nvPr>
        </p:nvSpPr>
        <p:spPr>
          <a:xfrm>
            <a:off x="403376" y="1301203"/>
            <a:ext cx="8559800" cy="5162551"/>
          </a:xfrm>
        </p:spPr>
        <p:txBody>
          <a:bodyPr/>
          <a:lstStyle/>
          <a:p>
            <a:pPr marL="457210" indent="-457210" eaLnBrk="1" hangingPunct="1">
              <a:buFont typeface="Arial" panose="020B0604020202020204" pitchFamily="34" charset="0"/>
              <a:buChar char="•"/>
            </a:pPr>
            <a:r>
              <a:rPr lang="en-US" altLang="en-US" sz="2400" dirty="0">
                <a:latin typeface="Segoe UI" panose="020B0502040204020203" pitchFamily="34" charset="0"/>
                <a:cs typeface="Segoe UI" panose="020B0502040204020203" pitchFamily="34" charset="0"/>
              </a:rPr>
              <a:t>Provides all the same rights and protections as Original Medicare. </a:t>
            </a:r>
          </a:p>
          <a:p>
            <a:pPr marL="457210" indent="-457210" eaLnBrk="1" hangingPunct="1">
              <a:buFont typeface="Arial" panose="020B0604020202020204" pitchFamily="34" charset="0"/>
              <a:buChar char="•"/>
            </a:pPr>
            <a:r>
              <a:rPr lang="en-US" altLang="en-US" sz="2400" dirty="0">
                <a:latin typeface="Segoe UI" panose="020B0502040204020203" pitchFamily="34" charset="0"/>
                <a:cs typeface="Segoe UI" panose="020B0502040204020203" pitchFamily="34" charset="0"/>
              </a:rPr>
              <a:t>Delivers Part A and B benefits, but rules can vary.</a:t>
            </a:r>
          </a:p>
          <a:p>
            <a:pPr marL="457210" indent="-457210" eaLnBrk="1" hangingPunct="1">
              <a:buFont typeface="Arial" panose="020B0604020202020204" pitchFamily="34" charset="0"/>
              <a:buChar char="•"/>
            </a:pPr>
            <a:r>
              <a:rPr lang="en-US" altLang="en-US" sz="2400" dirty="0">
                <a:latin typeface="Segoe UI" panose="020B0502040204020203" pitchFamily="34" charset="0"/>
                <a:cs typeface="Segoe UI" panose="020B0502040204020203" pitchFamily="34" charset="0"/>
              </a:rPr>
              <a:t>Generally, must use network providers for best coverage.</a:t>
            </a:r>
          </a:p>
          <a:p>
            <a:pPr marL="457210" indent="-457210" eaLnBrk="1" hangingPunct="1">
              <a:buFont typeface="Arial" panose="020B0604020202020204" pitchFamily="34" charset="0"/>
              <a:buChar char="•"/>
            </a:pPr>
            <a:r>
              <a:rPr lang="en-US" altLang="en-US" sz="2400" dirty="0">
                <a:latin typeface="Segoe UI" panose="020B0502040204020203" pitchFamily="34" charset="0"/>
                <a:cs typeface="Segoe UI" panose="020B0502040204020203" pitchFamily="34" charset="0"/>
              </a:rPr>
              <a:t>Medicare pays a private plan to provide the services.</a:t>
            </a:r>
          </a:p>
          <a:p>
            <a:pPr marL="1033486" lvl="1" indent="-457210" eaLnBrk="1" hangingPunct="1">
              <a:buFont typeface="Courier New" panose="02070309020205020404" pitchFamily="49" charset="0"/>
              <a:buChar char="o"/>
            </a:pPr>
            <a:r>
              <a:rPr lang="en-US" altLang="en-US" sz="2100" dirty="0">
                <a:latin typeface="Segoe UI" panose="020B0502040204020203" pitchFamily="34" charset="0"/>
                <a:cs typeface="Segoe UI" panose="020B0502040204020203" pitchFamily="34" charset="0"/>
              </a:rPr>
              <a:t>Client pays Part B premium and may also pay plan premium.</a:t>
            </a:r>
          </a:p>
          <a:p>
            <a:pPr marL="1033486" lvl="1" indent="-457210" eaLnBrk="1" hangingPunct="1">
              <a:buFont typeface="Courier New" panose="02070309020205020404" pitchFamily="49" charset="0"/>
              <a:buChar char="o"/>
            </a:pPr>
            <a:r>
              <a:rPr lang="en-US" altLang="en-US" sz="2100" dirty="0">
                <a:latin typeface="Segoe UI" panose="020B0502040204020203" pitchFamily="34" charset="0"/>
                <a:cs typeface="Segoe UI" panose="020B0502040204020203" pitchFamily="34" charset="0"/>
              </a:rPr>
              <a:t>An annual maximum out-of-pocket limit can protect clients from catastrophic health costs.</a:t>
            </a:r>
          </a:p>
          <a:p>
            <a:pPr marL="457210" indent="-457210" eaLnBrk="1" hangingPunct="1">
              <a:buFont typeface="Arial" panose="020B0604020202020204" pitchFamily="34" charset="0"/>
              <a:buChar char="•"/>
            </a:pPr>
            <a:r>
              <a:rPr lang="en-US" altLang="en-US" sz="2400" dirty="0">
                <a:latin typeface="Segoe UI" panose="020B0502040204020203" pitchFamily="34" charset="0"/>
                <a:cs typeface="Segoe UI" panose="020B0502040204020203" pitchFamily="34" charset="0"/>
              </a:rPr>
              <a:t>Most include Part D prescription drug coverage.</a:t>
            </a:r>
          </a:p>
          <a:p>
            <a:pPr marL="457210" indent="-457210" eaLnBrk="1" hangingPunct="1">
              <a:buFont typeface="Arial" panose="020B0604020202020204" pitchFamily="34" charset="0"/>
              <a:buChar char="•"/>
            </a:pPr>
            <a:r>
              <a:rPr lang="en-US" altLang="en-US" sz="2400" dirty="0">
                <a:latin typeface="Segoe UI" panose="020B0502040204020203" pitchFamily="34" charset="0"/>
                <a:cs typeface="Segoe UI" panose="020B0502040204020203" pitchFamily="34" charset="0"/>
              </a:rPr>
              <a:t>May include extra benefits:</a:t>
            </a:r>
          </a:p>
          <a:p>
            <a:pPr marL="1033486" lvl="1" indent="-457210" eaLnBrk="1" hangingPunct="1">
              <a:buFont typeface="Courier New" panose="02070309020205020404" pitchFamily="49" charset="0"/>
              <a:buChar char="o"/>
            </a:pPr>
            <a:r>
              <a:rPr lang="en-US" altLang="en-US" sz="2100" dirty="0">
                <a:latin typeface="Segoe UI" panose="020B0502040204020203" pitchFamily="34" charset="0"/>
                <a:cs typeface="Segoe UI" panose="020B0502040204020203" pitchFamily="34" charset="0"/>
              </a:rPr>
              <a:t>Vision, dental, hearing and health club memberships.</a:t>
            </a: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74</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Who is eligible? </a:t>
            </a:r>
          </a:p>
        </p:txBody>
      </p:sp>
      <p:sp>
        <p:nvSpPr>
          <p:cNvPr id="187395" name="Content Placeholder 2"/>
          <p:cNvSpPr>
            <a:spLocks noGrp="1"/>
          </p:cNvSpPr>
          <p:nvPr>
            <p:ph idx="1"/>
          </p:nvPr>
        </p:nvSpPr>
        <p:spPr>
          <a:xfrm>
            <a:off x="419357" y="1301445"/>
            <a:ext cx="8445500" cy="2901951"/>
          </a:xfrm>
        </p:spPr>
        <p:txBody>
          <a:bodyPr/>
          <a:lstStyle/>
          <a:p>
            <a:pPr eaLnBrk="1" hangingPunct="1"/>
            <a:r>
              <a:rPr lang="en-US" altLang="en-US" dirty="0">
                <a:latin typeface="Segoe UI" panose="020B0502040204020203" pitchFamily="34" charset="0"/>
                <a:cs typeface="Segoe UI" panose="020B0502040204020203" pitchFamily="34" charset="0"/>
              </a:rPr>
              <a:t>Anyone enrolled in Original Medicare Parts A </a:t>
            </a:r>
            <a:br>
              <a:rPr lang="en-US" altLang="en-US" dirty="0">
                <a:latin typeface="Segoe UI" panose="020B0502040204020203" pitchFamily="34" charset="0"/>
                <a:cs typeface="Segoe UI" panose="020B0502040204020203" pitchFamily="34" charset="0"/>
              </a:rPr>
            </a:br>
            <a:r>
              <a:rPr lang="en-US" altLang="en-US" dirty="0">
                <a:latin typeface="Segoe UI" panose="020B0502040204020203" pitchFamily="34" charset="0"/>
                <a:cs typeface="Segoe UI" panose="020B0502040204020203" pitchFamily="34" charset="0"/>
              </a:rPr>
              <a:t>and B and lives in the plan’s service area.</a:t>
            </a:r>
          </a:p>
          <a:p>
            <a:pPr marL="457210" indent="-457210" eaLnBrk="1" hangingPunct="1">
              <a:buFont typeface="Arial" panose="020B0604020202020204" pitchFamily="34" charset="0"/>
              <a:buChar char="•"/>
            </a:pPr>
            <a:endParaRPr lang="en-US" altLang="en-US" sz="900" dirty="0">
              <a:latin typeface="Segoe UI" panose="020B0502040204020203" pitchFamily="34" charset="0"/>
              <a:cs typeface="Segoe UI" panose="020B0502040204020203" pitchFamily="34" charset="0"/>
            </a:endParaRPr>
          </a:p>
        </p:txBody>
      </p:sp>
      <p:pic>
        <p:nvPicPr>
          <p:cNvPr id="187399" name="Picture 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733857" y="2348409"/>
            <a:ext cx="2849256" cy="340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75</a:t>
            </a:fld>
            <a:endParaRPr lang="en-US" dirty="0"/>
          </a:p>
        </p:txBody>
      </p:sp>
      <p:sp>
        <p:nvSpPr>
          <p:cNvPr id="8"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When can clients enroll in an MA plan?</a:t>
            </a:r>
          </a:p>
        </p:txBody>
      </p:sp>
      <p:sp>
        <p:nvSpPr>
          <p:cNvPr id="3" name="Content Placeholder 2"/>
          <p:cNvSpPr>
            <a:spLocks noGrp="1"/>
          </p:cNvSpPr>
          <p:nvPr>
            <p:ph idx="1"/>
          </p:nvPr>
        </p:nvSpPr>
        <p:spPr>
          <a:xfrm>
            <a:off x="409525" y="1339247"/>
            <a:ext cx="8547662" cy="5046663"/>
          </a:xfrm>
        </p:spPr>
        <p:txBody>
          <a:bodyPr>
            <a:normAutofit lnSpcReduction="10000"/>
          </a:bodyPr>
          <a:lstStyle/>
          <a:p>
            <a:pPr marL="457210" indent="-457210" eaLnBrk="1" hangingPunct="1">
              <a:lnSpc>
                <a:spcPct val="90000"/>
              </a:lnSpc>
              <a:spcAft>
                <a:spcPts val="1000"/>
              </a:spcAft>
              <a:buFont typeface="Arial" panose="020B0604020202020204" pitchFamily="34" charset="0"/>
              <a:buChar char="•"/>
              <a:defRPr/>
            </a:pPr>
            <a:r>
              <a:rPr lang="en-US" altLang="en-US" sz="2600" b="1" dirty="0">
                <a:latin typeface="Segoe UI" panose="020B0502040204020203" pitchFamily="34" charset="0"/>
                <a:cs typeface="Segoe UI" panose="020B0502040204020203" pitchFamily="34" charset="0"/>
              </a:rPr>
              <a:t>Medicare Initial Enrollment Period (IEP)</a:t>
            </a:r>
            <a:r>
              <a:rPr lang="en-US" altLang="en-US" sz="2600" dirty="0">
                <a:latin typeface="Segoe UI" panose="020B0502040204020203" pitchFamily="34" charset="0"/>
                <a:cs typeface="Segoe UI" panose="020B0502040204020203" pitchFamily="34" charset="0"/>
              </a:rPr>
              <a:t>.</a:t>
            </a:r>
          </a:p>
          <a:p>
            <a:pPr marL="457210" indent="-457210" eaLnBrk="1" hangingPunct="1">
              <a:lnSpc>
                <a:spcPct val="90000"/>
              </a:lnSpc>
              <a:spcAft>
                <a:spcPts val="1000"/>
              </a:spcAft>
              <a:buFont typeface="Arial" panose="020B0604020202020204" pitchFamily="34" charset="0"/>
              <a:buChar char="•"/>
              <a:defRPr/>
            </a:pPr>
            <a:r>
              <a:rPr lang="en-US" altLang="en-US" sz="2600" b="1" dirty="0">
                <a:latin typeface="Segoe UI" panose="020B0502040204020203" pitchFamily="34" charset="0"/>
                <a:cs typeface="Segoe UI" panose="020B0502040204020203" pitchFamily="34" charset="0"/>
              </a:rPr>
              <a:t>Special Enrollment Period (SEP)</a:t>
            </a:r>
            <a:r>
              <a:rPr lang="en-US" altLang="en-US" sz="2600" dirty="0">
                <a:latin typeface="Segoe UI" panose="020B0502040204020203" pitchFamily="34" charset="0"/>
                <a:cs typeface="Segoe UI" panose="020B0502040204020203" pitchFamily="34" charset="0"/>
              </a:rPr>
              <a:t>:</a:t>
            </a:r>
          </a:p>
          <a:p>
            <a:pPr marL="1200178" lvl="1" indent="-457210" eaLnBrk="1" hangingPunct="1">
              <a:lnSpc>
                <a:spcPct val="90000"/>
              </a:lnSpc>
              <a:spcAft>
                <a:spcPts val="1000"/>
              </a:spcAft>
              <a:defRPr/>
            </a:pPr>
            <a:r>
              <a:rPr lang="en-US" altLang="en-US" dirty="0">
                <a:latin typeface="Segoe UI" panose="020B0502040204020203" pitchFamily="34" charset="0"/>
                <a:cs typeface="Segoe UI" panose="020B0502040204020203" pitchFamily="34" charset="0"/>
              </a:rPr>
              <a:t>Examples: move to a new area, gain or lose employer or retiree coverage, are eligible for Extra Help/Low Income Subsidy (LIS).</a:t>
            </a:r>
            <a:endParaRPr lang="en-US" altLang="en-US" sz="1800" dirty="0">
              <a:latin typeface="Segoe UI" panose="020B0502040204020203" pitchFamily="34" charset="0"/>
              <a:cs typeface="Segoe UI" panose="020B0502040204020203" pitchFamily="34" charset="0"/>
            </a:endParaRPr>
          </a:p>
          <a:p>
            <a:pPr marL="55564" indent="-457210" eaLnBrk="1" hangingPunct="1">
              <a:lnSpc>
                <a:spcPct val="90000"/>
              </a:lnSpc>
              <a:spcAft>
                <a:spcPts val="1000"/>
              </a:spcAft>
              <a:buFont typeface="Arial" panose="020B0604020202020204" pitchFamily="34" charset="0"/>
              <a:buChar char="•"/>
              <a:defRPr/>
            </a:pPr>
            <a:r>
              <a:rPr lang="en-US" altLang="en-US" sz="2400" b="1" dirty="0">
                <a:latin typeface="Segoe UI" panose="020B0502040204020203" pitchFamily="34" charset="0"/>
                <a:cs typeface="Segoe UI" panose="020B0502040204020203" pitchFamily="34" charset="0"/>
              </a:rPr>
              <a:t>Open Enrollment Periods (OEP)</a:t>
            </a:r>
            <a:r>
              <a:rPr lang="en-US" altLang="en-US" sz="2400" dirty="0">
                <a:latin typeface="Segoe UI" panose="020B0502040204020203" pitchFamily="34" charset="0"/>
                <a:cs typeface="Segoe UI" panose="020B0502040204020203" pitchFamily="34" charset="0"/>
              </a:rPr>
              <a:t>:</a:t>
            </a:r>
          </a:p>
          <a:p>
            <a:pPr marL="1198589" lvl="2" indent="-457210" eaLnBrk="1" hangingPunct="1">
              <a:lnSpc>
                <a:spcPct val="90000"/>
              </a:lnSpc>
              <a:spcAft>
                <a:spcPts val="1000"/>
              </a:spcAft>
              <a:buFont typeface="Courier New" panose="02070309020205020404" pitchFamily="49" charset="0"/>
              <a:buChar char="o"/>
              <a:defRPr/>
            </a:pPr>
            <a:r>
              <a:rPr lang="en-US" altLang="en-US" sz="2400" dirty="0">
                <a:latin typeface="Segoe UI" panose="020B0502040204020203" pitchFamily="34" charset="0"/>
                <a:cs typeface="Segoe UI" panose="020B0502040204020203" pitchFamily="34" charset="0"/>
              </a:rPr>
              <a:t>Annual OEP Oct. 15 – Dec. 7 (coverage starts Jan. 1)</a:t>
            </a:r>
          </a:p>
          <a:p>
            <a:pPr marL="1198589" lvl="2" indent="-457210" eaLnBrk="1" hangingPunct="1">
              <a:lnSpc>
                <a:spcPct val="90000"/>
              </a:lnSpc>
              <a:spcAft>
                <a:spcPts val="1000"/>
              </a:spcAft>
              <a:buFont typeface="Courier New" panose="02070309020205020404" pitchFamily="49" charset="0"/>
              <a:buChar char="o"/>
              <a:defRPr/>
            </a:pPr>
            <a:r>
              <a:rPr lang="en-US" altLang="en-US" sz="2400" dirty="0">
                <a:latin typeface="Segoe UI" panose="020B0502040204020203" pitchFamily="34" charset="0"/>
                <a:cs typeface="Segoe UI" panose="020B0502040204020203" pitchFamily="34" charset="0"/>
              </a:rPr>
              <a:t>Medicare Advantage OEP Jan. 1 – Mar. 31</a:t>
            </a:r>
            <a:endParaRPr lang="en-US" altLang="en-US" sz="2600" dirty="0">
              <a:latin typeface="Segoe UI" panose="020B0502040204020203" pitchFamily="34" charset="0"/>
              <a:cs typeface="Segoe UI" panose="020B0502040204020203" pitchFamily="34" charset="0"/>
            </a:endParaRPr>
          </a:p>
          <a:p>
            <a:pPr lvl="1" indent="0" eaLnBrk="1" hangingPunct="1">
              <a:lnSpc>
                <a:spcPct val="90000"/>
              </a:lnSpc>
              <a:spcAft>
                <a:spcPts val="1000"/>
              </a:spcAft>
              <a:buNone/>
              <a:defRPr/>
            </a:pPr>
            <a:endParaRPr lang="en-US" altLang="en-US" sz="2600" dirty="0">
              <a:latin typeface="Segoe UI" panose="020B0502040204020203" pitchFamily="34" charset="0"/>
              <a:cs typeface="Segoe UI" panose="020B0502040204020203" pitchFamily="34" charset="0"/>
            </a:endParaRPr>
          </a:p>
          <a:p>
            <a:pPr marL="0" lvl="3" indent="0" algn="ctr" eaLnBrk="1" hangingPunct="1">
              <a:lnSpc>
                <a:spcPct val="90000"/>
              </a:lnSpc>
              <a:buNone/>
              <a:defRPr/>
            </a:pPr>
            <a:r>
              <a:rPr lang="en-US" altLang="en-US" sz="2600" b="1" dirty="0">
                <a:latin typeface="Segoe UI" panose="020B0502040204020203" pitchFamily="34" charset="0"/>
                <a:cs typeface="Segoe UI" panose="020B0502040204020203" pitchFamily="34" charset="0"/>
              </a:rPr>
              <a:t>Depending on what county the client lives in, </a:t>
            </a:r>
          </a:p>
          <a:p>
            <a:pPr marL="0" lvl="3" indent="0" algn="ctr" eaLnBrk="1" hangingPunct="1">
              <a:lnSpc>
                <a:spcPct val="90000"/>
              </a:lnSpc>
              <a:buNone/>
              <a:defRPr/>
            </a:pPr>
            <a:r>
              <a:rPr lang="en-US" altLang="en-US" sz="2600" b="1" dirty="0">
                <a:latin typeface="Segoe UI" panose="020B0502040204020203" pitchFamily="34" charset="0"/>
                <a:cs typeface="Segoe UI" panose="020B0502040204020203" pitchFamily="34" charset="0"/>
              </a:rPr>
              <a:t>MA plans may not be available.</a:t>
            </a:r>
          </a:p>
        </p:txBody>
      </p:sp>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76</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Examples of Medicare Advantage plan</a:t>
            </a:r>
          </a:p>
        </p:txBody>
      </p:sp>
      <p:sp>
        <p:nvSpPr>
          <p:cNvPr id="191491" name="Content Placeholder 2"/>
          <p:cNvSpPr>
            <a:spLocks noGrp="1"/>
          </p:cNvSpPr>
          <p:nvPr>
            <p:ph idx="1"/>
          </p:nvPr>
        </p:nvSpPr>
        <p:spPr>
          <a:xfrm>
            <a:off x="399693" y="1287055"/>
            <a:ext cx="8445499" cy="4525963"/>
          </a:xfrm>
        </p:spPr>
        <p:txBody>
          <a:bodyPr/>
          <a:lstStyle/>
          <a:p>
            <a:r>
              <a:rPr lang="en-US" altLang="en-US" sz="2600" dirty="0">
                <a:latin typeface="Segoe UI" panose="020B0502040204020203" pitchFamily="34" charset="0"/>
                <a:cs typeface="Segoe UI" panose="020B0502040204020203" pitchFamily="34" charset="0"/>
              </a:rPr>
              <a:t>Sally checked with her doctor’s office about Medicare, and they told her they only accept three Medicare Advantage (MA) plans. They gave her the list. They do not accept Original Medicare. Sally wants to continue to see her doctor when her Medicare starts, so she will choose one of these MA plans.</a:t>
            </a:r>
          </a:p>
          <a:p>
            <a:r>
              <a:rPr lang="en-US" altLang="en-US" sz="1001" dirty="0">
                <a:latin typeface="Segoe UI" panose="020B0502040204020203" pitchFamily="34" charset="0"/>
                <a:cs typeface="Segoe UI" panose="020B0502040204020203" pitchFamily="34" charset="0"/>
              </a:rPr>
              <a:t> </a:t>
            </a:r>
          </a:p>
          <a:p>
            <a:r>
              <a:rPr lang="en-US" altLang="en-US" sz="2600" dirty="0">
                <a:latin typeface="Segoe UI" panose="020B0502040204020203" pitchFamily="34" charset="0"/>
                <a:cs typeface="Segoe UI" panose="020B0502040204020203" pitchFamily="34" charset="0"/>
              </a:rPr>
              <a:t>Bob checked with his doctor’s office about Medicare, and they told him that they only accept Original Medicare. They do not accept any MA plans. Bob wants to continue to see his doctor when his Medicare starts, so he will not enroll in an MA plan.</a:t>
            </a:r>
          </a:p>
          <a:p>
            <a:r>
              <a:rPr lang="en-US" altLang="en-US" sz="2600" dirty="0">
                <a:latin typeface="Segoe UI" panose="020B0502040204020203" pitchFamily="34" charset="0"/>
                <a:cs typeface="Segoe UI" panose="020B0502040204020203" pitchFamily="34" charset="0"/>
              </a:rPr>
              <a:t> </a:t>
            </a: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77</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Example of Medicare Advantage plan</a:t>
            </a:r>
          </a:p>
        </p:txBody>
      </p:sp>
      <p:sp>
        <p:nvSpPr>
          <p:cNvPr id="193539" name="Content Placeholder 2"/>
          <p:cNvSpPr>
            <a:spLocks noGrp="1"/>
          </p:cNvSpPr>
          <p:nvPr>
            <p:ph idx="1"/>
          </p:nvPr>
        </p:nvSpPr>
        <p:spPr>
          <a:xfrm>
            <a:off x="389861" y="1286292"/>
            <a:ext cx="8445500" cy="4525963"/>
          </a:xfrm>
        </p:spPr>
        <p:txBody>
          <a:bodyPr/>
          <a:lstStyle/>
          <a:p>
            <a:r>
              <a:rPr lang="en-US" altLang="en-US" dirty="0">
                <a:latin typeface="Segoe UI" panose="020B0502040204020203" pitchFamily="34" charset="0"/>
                <a:cs typeface="Segoe UI" panose="020B0502040204020203" pitchFamily="34" charset="0"/>
              </a:rPr>
              <a:t>Morgan is 57 years old and is on Medicare because he’s disabled. He has a lot of health problems and is not able to buy a Medigap plan. Choosing an MA plan can help protect him from catastrophic health care costs.</a:t>
            </a:r>
          </a:p>
          <a:p>
            <a:r>
              <a:rPr lang="en-US" altLang="en-US" sz="2600" dirty="0">
                <a:latin typeface="Segoe UI" panose="020B0502040204020203" pitchFamily="34" charset="0"/>
                <a:cs typeface="Segoe UI" panose="020B0502040204020203" pitchFamily="34" charset="0"/>
              </a:rPr>
              <a:t> </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38309" y="3673189"/>
            <a:ext cx="3839112" cy="2076740"/>
          </a:xfrm>
          <a:prstGeom prst="rect">
            <a:avLst/>
          </a:prstGeom>
        </p:spPr>
      </p:pic>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78</a:t>
            </a:fld>
            <a:endParaRPr lang="en-US" dirty="0"/>
          </a:p>
        </p:txBody>
      </p:sp>
      <p:sp>
        <p:nvSpPr>
          <p:cNvPr id="9"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Title 1"/>
          <p:cNvSpPr>
            <a:spLocks noGrp="1"/>
          </p:cNvSpPr>
          <p:nvPr>
            <p:ph type="title"/>
          </p:nvPr>
        </p:nvSpPr>
        <p:spPr>
          <a:xfrm>
            <a:off x="360365" y="328614"/>
            <a:ext cx="8531225" cy="666751"/>
          </a:xfrm>
        </p:spPr>
        <p:txBody>
          <a:bodyPr/>
          <a:lstStyle/>
          <a:p>
            <a:pPr eaLnBrk="1" hangingPunct="1"/>
            <a:r>
              <a:rPr lang="en-US" altLang="en-US" dirty="0">
                <a:latin typeface="Segoe UI" panose="020B0502040204020203" pitchFamily="34" charset="0"/>
                <a:cs typeface="Segoe UI" panose="020B0502040204020203" pitchFamily="34" charset="0"/>
              </a:rPr>
              <a:t>What are Medicare Advantage plan costs?</a:t>
            </a:r>
          </a:p>
        </p:txBody>
      </p:sp>
      <p:sp>
        <p:nvSpPr>
          <p:cNvPr id="3" name="Content Placeholder 2"/>
          <p:cNvSpPr>
            <a:spLocks noGrp="1"/>
          </p:cNvSpPr>
          <p:nvPr>
            <p:ph idx="1"/>
          </p:nvPr>
        </p:nvSpPr>
        <p:spPr>
          <a:xfrm>
            <a:off x="389861" y="1384788"/>
            <a:ext cx="8445499" cy="4833256"/>
          </a:xfrm>
        </p:spPr>
        <p:txBody>
          <a:bodyPr rtlCol="0">
            <a:normAutofit fontScale="92500" lnSpcReduction="20000"/>
          </a:bodyPr>
          <a:lstStyle/>
          <a:p>
            <a:pPr eaLnBrk="1" fontAlgn="auto" hangingPunct="1">
              <a:spcAft>
                <a:spcPts val="0"/>
              </a:spcAft>
              <a:defRPr/>
            </a:pPr>
            <a:r>
              <a:rPr lang="en-US" sz="3000" dirty="0">
                <a:latin typeface="Segoe UI" panose="020B0502040204020203" pitchFamily="34" charset="0"/>
                <a:ea typeface="Segoe UI" panose="020B0502040204020203" pitchFamily="34" charset="0"/>
                <a:cs typeface="Segoe UI" panose="020B0502040204020203" pitchFamily="34" charset="0"/>
              </a:rPr>
              <a:t>Medicare pays a fixed monthly payment to the private plan for the client’s care. Clients pay:</a:t>
            </a:r>
          </a:p>
          <a:p>
            <a:pPr eaLnBrk="1" fontAlgn="auto" hangingPunct="1">
              <a:spcAft>
                <a:spcPts val="0"/>
              </a:spcAft>
              <a:defRPr/>
            </a:pPr>
            <a:endParaRPr lang="en-US" sz="1001" dirty="0">
              <a:latin typeface="Segoe UI" panose="020B0502040204020203" pitchFamily="34" charset="0"/>
              <a:ea typeface="Segoe UI" panose="020B0502040204020203" pitchFamily="34" charset="0"/>
              <a:cs typeface="Segoe UI" panose="020B0502040204020203" pitchFamily="34" charset="0"/>
            </a:endParaRPr>
          </a:p>
          <a:p>
            <a:pPr marL="457210" indent="-457210" eaLnBrk="1" fontAlgn="auto" hangingPunct="1">
              <a:spcAft>
                <a:spcPts val="0"/>
              </a:spcAft>
              <a:buFont typeface="Arial"/>
              <a:buChar char="•"/>
              <a:defRPr/>
            </a:pPr>
            <a:r>
              <a:rPr lang="en-US" sz="2600" dirty="0">
                <a:latin typeface="Segoe UI" panose="020B0502040204020203" pitchFamily="34" charset="0"/>
                <a:ea typeface="Segoe UI" panose="020B0502040204020203" pitchFamily="34" charset="0"/>
                <a:cs typeface="Segoe UI" panose="020B0502040204020203" pitchFamily="34" charset="0"/>
              </a:rPr>
              <a:t>Part A premium (if any)</a:t>
            </a:r>
          </a:p>
          <a:p>
            <a:pPr marL="457210" indent="-457210" eaLnBrk="1" fontAlgn="auto" hangingPunct="1">
              <a:spcAft>
                <a:spcPts val="0"/>
              </a:spcAft>
              <a:buFont typeface="Arial"/>
              <a:buChar char="•"/>
              <a:defRPr/>
            </a:pPr>
            <a:r>
              <a:rPr lang="en-US" sz="2600" dirty="0">
                <a:latin typeface="Segoe UI" panose="020B0502040204020203" pitchFamily="34" charset="0"/>
                <a:ea typeface="Segoe UI" panose="020B0502040204020203" pitchFamily="34" charset="0"/>
                <a:cs typeface="Segoe UI" panose="020B0502040204020203" pitchFamily="34" charset="0"/>
              </a:rPr>
              <a:t>Part B premium</a:t>
            </a:r>
          </a:p>
          <a:p>
            <a:pPr marL="457210" indent="-457210" eaLnBrk="1" fontAlgn="auto" hangingPunct="1">
              <a:spcAft>
                <a:spcPts val="0"/>
              </a:spcAft>
              <a:buFont typeface="Arial"/>
              <a:buChar char="•"/>
              <a:defRPr/>
            </a:pPr>
            <a:r>
              <a:rPr lang="en-US" sz="2600" dirty="0">
                <a:latin typeface="Segoe UI" panose="020B0502040204020203" pitchFamily="34" charset="0"/>
                <a:ea typeface="Segoe UI" panose="020B0502040204020203" pitchFamily="34" charset="0"/>
                <a:cs typeface="Segoe UI" panose="020B0502040204020203" pitchFamily="34" charset="0"/>
              </a:rPr>
              <a:t>MA plan’s monthly premium (if any)</a:t>
            </a:r>
          </a:p>
          <a:p>
            <a:pPr marL="457210" indent="-457210" eaLnBrk="1" fontAlgn="auto" hangingPunct="1">
              <a:spcAft>
                <a:spcPts val="0"/>
              </a:spcAft>
              <a:buFont typeface="Arial"/>
              <a:buChar char="•"/>
              <a:defRPr/>
            </a:pPr>
            <a:r>
              <a:rPr lang="en-US" sz="2600" dirty="0">
                <a:latin typeface="Segoe UI" panose="020B0502040204020203" pitchFamily="34" charset="0"/>
                <a:ea typeface="Segoe UI" panose="020B0502040204020203" pitchFamily="34" charset="0"/>
                <a:cs typeface="Segoe UI" panose="020B0502040204020203" pitchFamily="34" charset="0"/>
              </a:rPr>
              <a:t>Copays </a:t>
            </a:r>
          </a:p>
          <a:p>
            <a:pPr marL="457210" indent="-457210" eaLnBrk="1" fontAlgn="auto" hangingPunct="1">
              <a:spcAft>
                <a:spcPts val="0"/>
              </a:spcAft>
              <a:buFont typeface="Arial"/>
              <a:buChar char="•"/>
              <a:defRPr/>
            </a:pPr>
            <a:r>
              <a:rPr lang="en-US" sz="2600" dirty="0">
                <a:latin typeface="Segoe UI" panose="020B0502040204020203" pitchFamily="34" charset="0"/>
                <a:ea typeface="Segoe UI" panose="020B0502040204020203" pitchFamily="34" charset="0"/>
                <a:cs typeface="Segoe UI" panose="020B0502040204020203" pitchFamily="34" charset="0"/>
              </a:rPr>
              <a:t>Coinsurance</a:t>
            </a:r>
          </a:p>
          <a:p>
            <a:pPr marL="457210" indent="-457210" eaLnBrk="1" fontAlgn="auto" hangingPunct="1">
              <a:spcAft>
                <a:spcPts val="0"/>
              </a:spcAft>
              <a:buFont typeface="Arial"/>
              <a:buChar char="•"/>
              <a:defRPr/>
            </a:pPr>
            <a:r>
              <a:rPr lang="en-US" sz="2600" dirty="0">
                <a:latin typeface="Segoe UI" panose="020B0502040204020203" pitchFamily="34" charset="0"/>
                <a:ea typeface="Segoe UI" panose="020B0502040204020203" pitchFamily="34" charset="0"/>
                <a:cs typeface="Segoe UI" panose="020B0502040204020203" pitchFamily="34" charset="0"/>
              </a:rPr>
              <a:t>Deductible</a:t>
            </a:r>
          </a:p>
          <a:p>
            <a:pPr marL="457210" indent="-457210" eaLnBrk="1" fontAlgn="auto" hangingPunct="1">
              <a:spcAft>
                <a:spcPts val="0"/>
              </a:spcAft>
              <a:buFont typeface="Arial"/>
              <a:buChar char="•"/>
              <a:defRPr/>
            </a:pPr>
            <a:r>
              <a:rPr lang="en-US" sz="2600" dirty="0">
                <a:latin typeface="Segoe UI" panose="020B0502040204020203" pitchFamily="34" charset="0"/>
                <a:ea typeface="Segoe UI" panose="020B0502040204020203" pitchFamily="34" charset="0"/>
                <a:cs typeface="Segoe UI" panose="020B0502040204020203" pitchFamily="34" charset="0"/>
              </a:rPr>
              <a:t>Non-covered services – (not calculated in </a:t>
            </a:r>
            <a:br>
              <a:rPr lang="en-US" sz="2600" dirty="0">
                <a:latin typeface="Segoe UI" panose="020B0502040204020203" pitchFamily="34" charset="0"/>
                <a:ea typeface="Segoe UI" panose="020B0502040204020203" pitchFamily="34" charset="0"/>
                <a:cs typeface="Segoe UI" panose="020B0502040204020203" pitchFamily="34" charset="0"/>
              </a:rPr>
            </a:br>
            <a:r>
              <a:rPr lang="en-US" sz="2600" dirty="0">
                <a:latin typeface="Segoe UI" panose="020B0502040204020203" pitchFamily="34" charset="0"/>
                <a:ea typeface="Segoe UI" panose="020B0502040204020203" pitchFamily="34" charset="0"/>
                <a:cs typeface="Segoe UI" panose="020B0502040204020203" pitchFamily="34" charset="0"/>
              </a:rPr>
              <a:t>maximum out-of-pocket)</a:t>
            </a:r>
            <a:br>
              <a:rPr lang="en-US" sz="2600" dirty="0">
                <a:latin typeface="Segoe UI" panose="020B0502040204020203" pitchFamily="34" charset="0"/>
                <a:ea typeface="Segoe UI" panose="020B0502040204020203" pitchFamily="34" charset="0"/>
                <a:cs typeface="Segoe UI" panose="020B0502040204020203" pitchFamily="34" charset="0"/>
              </a:rPr>
            </a:br>
            <a:endParaRPr lang="en-US" sz="2600" dirty="0">
              <a:latin typeface="Segoe UI" panose="020B0502040204020203" pitchFamily="34" charset="0"/>
              <a:ea typeface="Segoe UI" panose="020B0502040204020203" pitchFamily="34" charset="0"/>
              <a:cs typeface="Segoe UI" panose="020B0502040204020203" pitchFamily="34" charset="0"/>
            </a:endParaRPr>
          </a:p>
          <a:p>
            <a:pPr eaLnBrk="1" fontAlgn="auto" hangingPunct="1">
              <a:spcAft>
                <a:spcPts val="0"/>
              </a:spcAft>
              <a:defRPr/>
            </a:pPr>
            <a:r>
              <a:rPr lang="en-US" sz="2600" dirty="0">
                <a:latin typeface="Segoe UI" panose="020B0502040204020203" pitchFamily="34" charset="0"/>
                <a:ea typeface="Segoe UI" panose="020B0502040204020203" pitchFamily="34" charset="0"/>
                <a:cs typeface="Segoe UI" panose="020B0502040204020203" pitchFamily="34" charset="0"/>
              </a:rPr>
              <a:t>Note:  “Maximum out-of-pocket” limits costs of </a:t>
            </a:r>
            <a:br>
              <a:rPr lang="en-US" sz="2600" dirty="0">
                <a:latin typeface="Segoe UI" panose="020B0502040204020203" pitchFamily="34" charset="0"/>
                <a:ea typeface="Segoe UI" panose="020B0502040204020203" pitchFamily="34" charset="0"/>
                <a:cs typeface="Segoe UI" panose="020B0502040204020203" pitchFamily="34" charset="0"/>
              </a:rPr>
            </a:br>
            <a:r>
              <a:rPr lang="en-US" sz="2600" dirty="0">
                <a:latin typeface="Segoe UI" panose="020B0502040204020203" pitchFamily="34" charset="0"/>
                <a:ea typeface="Segoe UI" panose="020B0502040204020203" pitchFamily="34" charset="0"/>
                <a:cs typeface="Segoe UI" panose="020B0502040204020203" pitchFamily="34" charset="0"/>
              </a:rPr>
              <a:t>covered care to enrollee.</a:t>
            </a:r>
          </a:p>
          <a:p>
            <a:pPr marL="457210" indent="-457210" eaLnBrk="1" fontAlgn="auto" hangingPunct="1">
              <a:spcAft>
                <a:spcPts val="0"/>
              </a:spcAft>
              <a:buFont typeface="Arial"/>
              <a:buChar char="•"/>
              <a:defRPr/>
            </a:pPr>
            <a:endParaRPr lang="en-US" sz="2400" dirty="0">
              <a:latin typeface="Segoe UI" panose="020B0502040204020203" pitchFamily="34" charset="0"/>
              <a:ea typeface="Segoe UI" panose="020B0502040204020203" pitchFamily="34" charset="0"/>
              <a:cs typeface="Segoe UI" panose="020B0502040204020203" pitchFamily="34" charset="0"/>
            </a:endParaRPr>
          </a:p>
        </p:txBody>
      </p:sp>
      <p:pic>
        <p:nvPicPr>
          <p:cNvPr id="195590" name="Picture 7"/>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08776" y="2180433"/>
            <a:ext cx="1457325"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79</a:t>
            </a:fld>
            <a:endParaRPr lang="en-US" dirty="0"/>
          </a:p>
        </p:txBody>
      </p:sp>
      <p:sp>
        <p:nvSpPr>
          <p:cNvPr id="8"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SHIBA history</a:t>
            </a:r>
          </a:p>
        </p:txBody>
      </p:sp>
      <p:sp>
        <p:nvSpPr>
          <p:cNvPr id="32771" name="Content Placeholder 2"/>
          <p:cNvSpPr>
            <a:spLocks noGrp="1"/>
          </p:cNvSpPr>
          <p:nvPr>
            <p:ph idx="1"/>
          </p:nvPr>
        </p:nvSpPr>
        <p:spPr>
          <a:xfrm>
            <a:off x="360365" y="1292445"/>
            <a:ext cx="8311688" cy="4525963"/>
          </a:xfrm>
        </p:spPr>
        <p:txBody>
          <a:bodyPr/>
          <a:lstStyle/>
          <a:p>
            <a:pPr marL="457210" indent="-457210" eaLnBrk="1" hangingPunct="1">
              <a:buFont typeface="Arial" panose="020B0604020202020204" pitchFamily="34" charset="0"/>
              <a:buChar char="•"/>
            </a:pPr>
            <a:r>
              <a:rPr lang="en-US" altLang="en-US" sz="2750" dirty="0">
                <a:latin typeface="Segoe UI" panose="020B0502040204020203" pitchFamily="34" charset="0"/>
                <a:cs typeface="Segoe UI" panose="020B0502040204020203" pitchFamily="34" charset="0"/>
              </a:rPr>
              <a:t>The first State Health Insurance Assistance Program (SHIP) began in our state in 1979.</a:t>
            </a:r>
          </a:p>
          <a:p>
            <a:pPr marL="457210" indent="-457210" eaLnBrk="1" hangingPunct="1">
              <a:buFont typeface="Arial" panose="020B0604020202020204" pitchFamily="34" charset="0"/>
              <a:buChar char="•"/>
            </a:pPr>
            <a:r>
              <a:rPr lang="en-US" altLang="en-US" sz="2750" dirty="0">
                <a:latin typeface="Segoe UI" panose="020B0502040204020203" pitchFamily="34" charset="0"/>
                <a:cs typeface="Segoe UI" panose="020B0502040204020203" pitchFamily="34" charset="0"/>
              </a:rPr>
              <a:t>All states have a SHIP program.</a:t>
            </a:r>
          </a:p>
          <a:p>
            <a:pPr marL="457210" indent="-457210" eaLnBrk="1" hangingPunct="1">
              <a:buFont typeface="Arial" panose="020B0604020202020204" pitchFamily="34" charset="0"/>
              <a:buChar char="•"/>
            </a:pPr>
            <a:r>
              <a:rPr lang="en-US" altLang="en-US" sz="2750" dirty="0">
                <a:latin typeface="Segoe UI" panose="020B0502040204020203" pitchFamily="34" charset="0"/>
                <a:cs typeface="Segoe UI" panose="020B0502040204020203" pitchFamily="34" charset="0"/>
              </a:rPr>
              <a:t>SHIBA is funded by the federal government.</a:t>
            </a:r>
          </a:p>
          <a:p>
            <a:pPr marL="457210" indent="-457210" eaLnBrk="1" hangingPunct="1">
              <a:buFont typeface="Arial" panose="020B0604020202020204" pitchFamily="34" charset="0"/>
              <a:buChar char="•"/>
            </a:pPr>
            <a:r>
              <a:rPr lang="en-US" altLang="en-US" sz="2750" dirty="0">
                <a:latin typeface="Segoe UI" panose="020B0502040204020203" pitchFamily="34" charset="0"/>
                <a:cs typeface="Segoe UI" panose="020B0502040204020203" pitchFamily="34" charset="0"/>
              </a:rPr>
              <a:t>In Washington state, we are </a:t>
            </a:r>
            <a:br>
              <a:rPr lang="en-US" altLang="en-US" sz="2750" dirty="0">
                <a:latin typeface="Segoe UI" panose="020B0502040204020203" pitchFamily="34" charset="0"/>
                <a:cs typeface="Segoe UI" panose="020B0502040204020203" pitchFamily="34" charset="0"/>
              </a:rPr>
            </a:br>
            <a:r>
              <a:rPr lang="en-US" altLang="en-US" sz="2750" dirty="0">
                <a:latin typeface="Segoe UI" panose="020B0502040204020203" pitchFamily="34" charset="0"/>
                <a:cs typeface="Segoe UI" panose="020B0502040204020203" pitchFamily="34" charset="0"/>
              </a:rPr>
              <a:t>also funded by the </a:t>
            </a:r>
            <a:br>
              <a:rPr lang="en-US" altLang="en-US" sz="2750" dirty="0">
                <a:latin typeface="Segoe UI" panose="020B0502040204020203" pitchFamily="34" charset="0"/>
                <a:cs typeface="Segoe UI" panose="020B0502040204020203" pitchFamily="34" charset="0"/>
              </a:rPr>
            </a:br>
            <a:r>
              <a:rPr lang="en-US" altLang="en-US" sz="2750" dirty="0">
                <a:latin typeface="Segoe UI" panose="020B0502040204020203" pitchFamily="34" charset="0"/>
                <a:cs typeface="Segoe UI" panose="020B0502040204020203" pitchFamily="34" charset="0"/>
              </a:rPr>
              <a:t>state legislature.</a:t>
            </a:r>
          </a:p>
        </p:txBody>
      </p:sp>
      <p:pic>
        <p:nvPicPr>
          <p:cNvPr id="32774" name="Picture 6" descr="http://ts1.mm.bing.net/th?id=H.4664262719048060&amp;w=274&amp;h=188&amp;c=7&amp;rs=1&amp;url=http%3a%2f%2fnewstalkkit.com%2fno-pay-raise-for-state-workers%2f&amp;pid=1.7">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64962" y="3684372"/>
            <a:ext cx="2901139" cy="1918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8</a:t>
            </a:fld>
            <a:endParaRPr lang="en-US" dirty="0"/>
          </a:p>
        </p:txBody>
      </p:sp>
      <p:sp>
        <p:nvSpPr>
          <p:cNvPr id="8"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Four most common types of MA plans</a:t>
            </a:r>
          </a:p>
        </p:txBody>
      </p:sp>
      <p:sp>
        <p:nvSpPr>
          <p:cNvPr id="197635" name="Content Placeholder 2"/>
          <p:cNvSpPr>
            <a:spLocks noGrp="1"/>
          </p:cNvSpPr>
          <p:nvPr>
            <p:ph idx="1"/>
          </p:nvPr>
        </p:nvSpPr>
        <p:spPr>
          <a:xfrm>
            <a:off x="409525" y="1301446"/>
            <a:ext cx="8445500" cy="4525963"/>
          </a:xfrm>
        </p:spPr>
        <p:txBody>
          <a:bodyPr/>
          <a:lstStyle/>
          <a:p>
            <a:pPr marL="514362" indent="-514362" eaLnBrk="1" hangingPunct="1">
              <a:buFont typeface="News Gothic MT"/>
              <a:buAutoNum type="arabicPeriod"/>
            </a:pPr>
            <a:r>
              <a:rPr lang="en-US" altLang="en-US" dirty="0">
                <a:latin typeface="Segoe UI" panose="020B0502040204020203" pitchFamily="34" charset="0"/>
                <a:cs typeface="Segoe UI" panose="020B0502040204020203" pitchFamily="34" charset="0"/>
              </a:rPr>
              <a:t>Health Maintenance Organization (HMO) plans</a:t>
            </a:r>
          </a:p>
          <a:p>
            <a:pPr marL="514362" indent="-514362" eaLnBrk="1" hangingPunct="1">
              <a:buFont typeface="News Gothic MT"/>
              <a:buAutoNum type="arabicPeriod"/>
            </a:pPr>
            <a:r>
              <a:rPr lang="en-US" altLang="en-US" dirty="0">
                <a:latin typeface="Segoe UI" panose="020B0502040204020203" pitchFamily="34" charset="0"/>
                <a:cs typeface="Segoe UI" panose="020B0502040204020203" pitchFamily="34" charset="0"/>
              </a:rPr>
              <a:t>Preferred Provider Organization (PPO) plans</a:t>
            </a:r>
          </a:p>
          <a:p>
            <a:pPr marL="514362" indent="-514362" eaLnBrk="1" hangingPunct="1">
              <a:buFont typeface="News Gothic MT"/>
              <a:buAutoNum type="arabicPeriod"/>
            </a:pPr>
            <a:r>
              <a:rPr lang="en-US" altLang="en-US" dirty="0">
                <a:latin typeface="Segoe UI" panose="020B0502040204020203" pitchFamily="34" charset="0"/>
                <a:cs typeface="Segoe UI" panose="020B0502040204020203" pitchFamily="34" charset="0"/>
              </a:rPr>
              <a:t>Special Needs Plans (SNPs)</a:t>
            </a:r>
          </a:p>
          <a:p>
            <a:pPr marL="514362" indent="-514362" eaLnBrk="1" hangingPunct="1">
              <a:buFont typeface="News Gothic MT"/>
              <a:buAutoNum type="arabicPeriod"/>
            </a:pPr>
            <a:r>
              <a:rPr lang="en-US" altLang="en-US" dirty="0">
                <a:latin typeface="Segoe UI" panose="020B0502040204020203" pitchFamily="34" charset="0"/>
                <a:cs typeface="Segoe UI" panose="020B0502040204020203" pitchFamily="34" charset="0"/>
              </a:rPr>
              <a:t>Private Fee-for-Service (PFFS) plans.  </a:t>
            </a:r>
            <a:br>
              <a:rPr lang="en-US" altLang="en-US" dirty="0">
                <a:latin typeface="Segoe UI" panose="020B0502040204020203" pitchFamily="34" charset="0"/>
                <a:cs typeface="Segoe UI" panose="020B0502040204020203" pitchFamily="34" charset="0"/>
              </a:rPr>
            </a:br>
            <a:r>
              <a:rPr lang="en-US" altLang="en-US" dirty="0">
                <a:latin typeface="Segoe UI" panose="020B0502040204020203" pitchFamily="34" charset="0"/>
                <a:cs typeface="Segoe UI" panose="020B0502040204020203" pitchFamily="34" charset="0"/>
              </a:rPr>
              <a:t>In 2024, there are no PFFs plans in WA state</a:t>
            </a: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80</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Things to consider about MA plans </a:t>
            </a:r>
          </a:p>
        </p:txBody>
      </p:sp>
      <p:sp>
        <p:nvSpPr>
          <p:cNvPr id="199683" name="Content Placeholder 2"/>
          <p:cNvSpPr>
            <a:spLocks noGrp="1"/>
          </p:cNvSpPr>
          <p:nvPr>
            <p:ph idx="1"/>
          </p:nvPr>
        </p:nvSpPr>
        <p:spPr>
          <a:xfrm>
            <a:off x="409526" y="1301446"/>
            <a:ext cx="8445500" cy="4525963"/>
          </a:xfrm>
        </p:spPr>
        <p:txBody>
          <a:bodyPr/>
          <a:lstStyle/>
          <a:p>
            <a:pPr marL="457210" indent="-457210" eaLnBrk="1" hangingPunct="1">
              <a:buFont typeface="Arial" panose="020B0604020202020204" pitchFamily="34" charset="0"/>
              <a:buChar char="•"/>
            </a:pPr>
            <a:r>
              <a:rPr lang="en-US" altLang="en-US" dirty="0">
                <a:latin typeface="Segoe UI" panose="020B0502040204020203" pitchFamily="34" charset="0"/>
                <a:cs typeface="Segoe UI" panose="020B0502040204020203" pitchFamily="34" charset="0"/>
              </a:rPr>
              <a:t>Medicare Advantage (MA) plans offer comprehensive coverage (including Part D coverage).</a:t>
            </a:r>
          </a:p>
          <a:p>
            <a:pPr marL="457210" indent="-457210" eaLnBrk="1" hangingPunct="1">
              <a:buFont typeface="Arial" panose="020B0604020202020204" pitchFamily="34" charset="0"/>
              <a:buChar char="•"/>
            </a:pPr>
            <a:r>
              <a:rPr lang="en-US" altLang="en-US" dirty="0">
                <a:latin typeface="Segoe UI" panose="020B0502040204020203" pitchFamily="34" charset="0"/>
                <a:cs typeface="Segoe UI" panose="020B0502040204020203" pitchFamily="34" charset="0"/>
              </a:rPr>
              <a:t>May require a referral to see a specialist.</a:t>
            </a:r>
          </a:p>
          <a:p>
            <a:pPr marL="457210" indent="-457210" eaLnBrk="1" hangingPunct="1">
              <a:buFont typeface="Arial" panose="020B0604020202020204" pitchFamily="34" charset="0"/>
              <a:buChar char="•"/>
            </a:pPr>
            <a:r>
              <a:rPr lang="en-US" altLang="en-US" dirty="0">
                <a:latin typeface="Segoe UI" panose="020B0502040204020203" pitchFamily="34" charset="0"/>
                <a:cs typeface="Segoe UI" panose="020B0502040204020203" pitchFamily="34" charset="0"/>
              </a:rPr>
              <a:t>Does not work with Medigap plans.</a:t>
            </a:r>
          </a:p>
          <a:p>
            <a:pPr marL="457210" indent="-457210" eaLnBrk="1" hangingPunct="1">
              <a:buFont typeface="Arial" panose="020B0604020202020204" pitchFamily="34" charset="0"/>
              <a:buChar char="•"/>
            </a:pPr>
            <a:r>
              <a:rPr lang="en-US" altLang="en-US" dirty="0">
                <a:latin typeface="Segoe UI" panose="020B0502040204020203" pitchFamily="34" charset="0"/>
                <a:cs typeface="Segoe UI" panose="020B0502040204020203" pitchFamily="34" charset="0"/>
              </a:rPr>
              <a:t>Not all providers are included in the MA’s network.</a:t>
            </a:r>
          </a:p>
          <a:p>
            <a:pPr marL="457210" indent="-457210" eaLnBrk="1" hangingPunct="1">
              <a:buFont typeface="Arial" panose="020B0604020202020204" pitchFamily="34" charset="0"/>
              <a:buChar char="•"/>
            </a:pPr>
            <a:r>
              <a:rPr lang="en-US" altLang="en-US" dirty="0">
                <a:latin typeface="Segoe UI" panose="020B0502040204020203" pitchFamily="34" charset="0"/>
                <a:cs typeface="Segoe UI" panose="020B0502040204020203" pitchFamily="34" charset="0"/>
              </a:rPr>
              <a:t>MA plans require clients to pay some of the cost.</a:t>
            </a: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81</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Shopping for MA plans</a:t>
            </a:r>
          </a:p>
        </p:txBody>
      </p:sp>
      <p:sp>
        <p:nvSpPr>
          <p:cNvPr id="201731" name="Content Placeholder 2"/>
          <p:cNvSpPr>
            <a:spLocks noGrp="1"/>
          </p:cNvSpPr>
          <p:nvPr>
            <p:ph idx="1"/>
          </p:nvPr>
        </p:nvSpPr>
        <p:spPr>
          <a:xfrm>
            <a:off x="399693" y="1294113"/>
            <a:ext cx="8445500" cy="4867856"/>
          </a:xfrm>
        </p:spPr>
        <p:txBody>
          <a:bodyPr/>
          <a:lstStyle/>
          <a:p>
            <a:pPr marL="457210" indent="-457210" eaLnBrk="1" hangingPunct="1">
              <a:buFont typeface="Arial" panose="020B0604020202020204" pitchFamily="34" charset="0"/>
              <a:buChar char="•"/>
            </a:pPr>
            <a:r>
              <a:rPr lang="en-US" altLang="en-US" sz="2800" dirty="0">
                <a:latin typeface="Segoe UI" panose="020B0502040204020203" pitchFamily="34" charset="0"/>
                <a:cs typeface="Segoe UI" panose="020B0502040204020203" pitchFamily="34" charset="0"/>
              </a:rPr>
              <a:t>Look at </a:t>
            </a:r>
            <a:r>
              <a:rPr lang="en-US" altLang="en-US" sz="2800" b="1" dirty="0">
                <a:latin typeface="Segoe UI" panose="020B0502040204020203" pitchFamily="34" charset="0"/>
                <a:cs typeface="Segoe UI" panose="020B0502040204020203" pitchFamily="34" charset="0"/>
              </a:rPr>
              <a:t>BOTH</a:t>
            </a:r>
            <a:r>
              <a:rPr lang="en-US" altLang="en-US" sz="2800" dirty="0">
                <a:latin typeface="Segoe UI" panose="020B0502040204020203" pitchFamily="34" charset="0"/>
                <a:cs typeface="Segoe UI" panose="020B0502040204020203" pitchFamily="34" charset="0"/>
              </a:rPr>
              <a:t> the health benefits and drug benefits of each plan separately. </a:t>
            </a:r>
          </a:p>
          <a:p>
            <a:pPr marL="457210" indent="-457210" eaLnBrk="1" hangingPunct="1">
              <a:buFont typeface="Arial" panose="020B0604020202020204" pitchFamily="34" charset="0"/>
              <a:buChar char="•"/>
            </a:pPr>
            <a:r>
              <a:rPr lang="en-US" altLang="en-US" sz="2800" dirty="0">
                <a:latin typeface="Segoe UI" panose="020B0502040204020203" pitchFamily="34" charset="0"/>
                <a:cs typeface="Segoe UI" panose="020B0502040204020203" pitchFamily="34" charset="0"/>
              </a:rPr>
              <a:t>Clients can do this on the medicare.gov website (SHIBA volunteers may assist with this).</a:t>
            </a:r>
          </a:p>
          <a:p>
            <a:pPr marL="457210" indent="-457210" eaLnBrk="1" hangingPunct="1">
              <a:buFont typeface="Arial" panose="020B0604020202020204" pitchFamily="34" charset="0"/>
              <a:buChar char="•"/>
            </a:pPr>
            <a:r>
              <a:rPr lang="en-US" altLang="en-US" sz="2800" dirty="0">
                <a:latin typeface="Segoe UI" panose="020B0502040204020203" pitchFamily="34" charset="0"/>
                <a:cs typeface="Segoe UI" panose="020B0502040204020203" pitchFamily="34" charset="0"/>
              </a:rPr>
              <a:t>Look at MA plans’ websites for summary of benefits and provider lists.</a:t>
            </a:r>
          </a:p>
          <a:p>
            <a:pPr marL="1033486" lvl="1" indent="-457210" eaLnBrk="1" hangingPunct="1">
              <a:buFont typeface="Courier New" panose="02070309020205020404" pitchFamily="49" charset="0"/>
              <a:buChar char="o"/>
            </a:pPr>
            <a:r>
              <a:rPr lang="en-US" altLang="en-US" sz="2800" dirty="0">
                <a:latin typeface="Segoe UI" panose="020B0502040204020203" pitchFamily="34" charset="0"/>
                <a:cs typeface="Segoe UI" panose="020B0502040204020203" pitchFamily="34" charset="0"/>
              </a:rPr>
              <a:t>Always verify </a:t>
            </a:r>
            <a:r>
              <a:rPr lang="en-US" altLang="en-US" sz="2800" b="1" dirty="0">
                <a:latin typeface="Segoe UI" panose="020B0502040204020203" pitchFamily="34" charset="0"/>
                <a:cs typeface="Segoe UI" panose="020B0502040204020203" pitchFamily="34" charset="0"/>
              </a:rPr>
              <a:t>provider participation </a:t>
            </a:r>
            <a:r>
              <a:rPr lang="en-US" altLang="en-US" sz="2800" dirty="0">
                <a:latin typeface="Segoe UI" panose="020B0502040204020203" pitchFamily="34" charset="0"/>
                <a:cs typeface="Segoe UI" panose="020B0502040204020203" pitchFamily="34" charset="0"/>
              </a:rPr>
              <a:t>by contacting the provider.</a:t>
            </a: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82</a:t>
            </a:fld>
            <a:endParaRPr lang="en-US" dirty="0"/>
          </a:p>
        </p:txBody>
      </p:sp>
      <p:sp>
        <p:nvSpPr>
          <p:cNvPr id="8"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Where do clients enroll?</a:t>
            </a:r>
          </a:p>
        </p:txBody>
      </p:sp>
      <p:sp>
        <p:nvSpPr>
          <p:cNvPr id="203779" name="Content Placeholder 2"/>
          <p:cNvSpPr>
            <a:spLocks noGrp="1"/>
          </p:cNvSpPr>
          <p:nvPr>
            <p:ph idx="1"/>
          </p:nvPr>
        </p:nvSpPr>
        <p:spPr>
          <a:xfrm>
            <a:off x="2895602" y="4015592"/>
            <a:ext cx="5016500" cy="1598587"/>
          </a:xfrm>
        </p:spPr>
        <p:txBody>
          <a:bodyPr/>
          <a:lstStyle/>
          <a:p>
            <a:pPr marL="457210" indent="-457210" eaLnBrk="1" hangingPunct="1">
              <a:buFont typeface="Arial" panose="020B0604020202020204" pitchFamily="34" charset="0"/>
              <a:buChar char="•"/>
            </a:pPr>
            <a:r>
              <a:rPr lang="en-US" altLang="en-US" dirty="0">
                <a:latin typeface="Segoe UI" panose="020B0502040204020203" pitchFamily="34" charset="0"/>
                <a:cs typeface="Segoe UI" panose="020B0502040204020203" pitchFamily="34" charset="0"/>
              </a:rPr>
              <a:t>Online at </a:t>
            </a:r>
            <a:r>
              <a:rPr lang="en-US" altLang="en-US" dirty="0">
                <a:latin typeface="Segoe UI" panose="020B0502040204020203" pitchFamily="34" charset="0"/>
                <a:cs typeface="Segoe UI" panose="020B0502040204020203" pitchFamily="34" charset="0"/>
                <a:hlinkClick r:id="rId3"/>
              </a:rPr>
              <a:t>www.medicare.gov</a:t>
            </a:r>
            <a:r>
              <a:rPr lang="en-US" altLang="en-US" dirty="0">
                <a:latin typeface="Segoe UI" panose="020B0502040204020203" pitchFamily="34" charset="0"/>
                <a:cs typeface="Segoe UI" panose="020B0502040204020203" pitchFamily="34" charset="0"/>
              </a:rPr>
              <a:t> </a:t>
            </a:r>
          </a:p>
          <a:p>
            <a:pPr marL="457210" indent="-457210" eaLnBrk="1" hangingPunct="1">
              <a:buFont typeface="Arial" panose="020B0604020202020204" pitchFamily="34" charset="0"/>
              <a:buChar char="•"/>
            </a:pPr>
            <a:r>
              <a:rPr lang="en-US" altLang="en-US" dirty="0">
                <a:latin typeface="Segoe UI" panose="020B0502040204020203" pitchFamily="34" charset="0"/>
                <a:cs typeface="Segoe UI" panose="020B0502040204020203" pitchFamily="34" charset="0"/>
              </a:rPr>
              <a:t>Contact a licensed agent </a:t>
            </a:r>
          </a:p>
        </p:txBody>
      </p:sp>
      <p:pic>
        <p:nvPicPr>
          <p:cNvPr id="3" name="Picture 2" descr="Screen Clippi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24455" y="1576691"/>
            <a:ext cx="2233023" cy="1453447"/>
          </a:xfrm>
          <a:prstGeom prst="rect">
            <a:avLst/>
          </a:prstGeom>
        </p:spPr>
      </p:pic>
      <p:sp>
        <p:nvSpPr>
          <p:cNvPr id="10" name="Content Placeholder 2"/>
          <p:cNvSpPr txBox="1">
            <a:spLocks/>
          </p:cNvSpPr>
          <p:nvPr/>
        </p:nvSpPr>
        <p:spPr bwMode="auto">
          <a:xfrm>
            <a:off x="2895603" y="1512754"/>
            <a:ext cx="5910261" cy="20828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457200" rtl="0" eaLnBrk="0" fontAlgn="base" hangingPunct="0">
              <a:spcBef>
                <a:spcPct val="20000"/>
              </a:spcBef>
              <a:spcAft>
                <a:spcPct val="0"/>
              </a:spcAft>
              <a:buFont typeface="Wingdings" panose="05000000000000000000" pitchFamily="2" charset="2"/>
              <a:defRPr sz="2800" kern="1200">
                <a:solidFill>
                  <a:schemeClr val="tx1"/>
                </a:solidFill>
                <a:latin typeface="Segoe UI"/>
                <a:ea typeface="+mn-ea"/>
                <a:cs typeface="Segoe UI"/>
              </a:defRPr>
            </a:lvl1pPr>
            <a:lvl2pPr marL="742950" indent="-28575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Segoe UI"/>
                <a:ea typeface="+mn-ea"/>
                <a:cs typeface="Segoe UI"/>
              </a:defRPr>
            </a:lvl2pPr>
            <a:lvl3pPr marL="11430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Segoe UI"/>
                <a:ea typeface="+mn-ea"/>
                <a:cs typeface="Segoe UI"/>
              </a:defRPr>
            </a:lvl3pPr>
            <a:lvl4pPr marL="1600200" indent="-228600" algn="l" defTabSz="457200" rtl="0" eaLnBrk="0" fontAlgn="base" hangingPunct="0">
              <a:spcBef>
                <a:spcPct val="20000"/>
              </a:spcBef>
              <a:spcAft>
                <a:spcPct val="0"/>
              </a:spcAft>
              <a:buFont typeface="Arial" panose="020B0604020202020204" pitchFamily="34" charset="0"/>
              <a:buChar char="•"/>
              <a:defRPr kern="1200">
                <a:solidFill>
                  <a:schemeClr val="tx1"/>
                </a:solidFill>
                <a:latin typeface="Segoe UI"/>
                <a:ea typeface="+mn-ea"/>
                <a:cs typeface="Segoe UI"/>
              </a:defRPr>
            </a:lvl4pPr>
            <a:lvl5pPr marL="2057400" indent="-228600" algn="l" defTabSz="457200" rtl="0" eaLnBrk="0" fontAlgn="base" hangingPunct="0">
              <a:spcBef>
                <a:spcPct val="20000"/>
              </a:spcBef>
              <a:spcAft>
                <a:spcPct val="0"/>
              </a:spcAft>
              <a:buFont typeface="Arial" panose="020B0604020202020204" pitchFamily="34" charset="0"/>
              <a:buChar char="•"/>
              <a:defRPr sz="1600" kern="1200">
                <a:solidFill>
                  <a:schemeClr val="tx1"/>
                </a:solidFill>
                <a:latin typeface="Segoe UI"/>
                <a:ea typeface="+mn-ea"/>
                <a:cs typeface="Segoe U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10" indent="-457210" eaLnBrk="1" hangingPunct="1">
              <a:buFont typeface="Arial" panose="020B0604020202020204" pitchFamily="34" charset="0"/>
              <a:buChar char="•"/>
            </a:pPr>
            <a:r>
              <a:rPr lang="en-US" altLang="en-US" sz="2801" dirty="0">
                <a:latin typeface="Segoe UI" panose="020B0502040204020203" pitchFamily="34" charset="0"/>
                <a:cs typeface="Segoe UI" panose="020B0502040204020203" pitchFamily="34" charset="0"/>
              </a:rPr>
              <a:t>Call: SHIBA at 1-800-562-6900</a:t>
            </a:r>
          </a:p>
          <a:p>
            <a:pPr marL="457210" indent="-457210" eaLnBrk="1" hangingPunct="1">
              <a:buFont typeface="Arial" panose="020B0604020202020204" pitchFamily="34" charset="0"/>
              <a:buChar char="•"/>
            </a:pPr>
            <a:r>
              <a:rPr lang="en-US" altLang="en-US" sz="2801" dirty="0">
                <a:latin typeface="Segoe UI" panose="020B0502040204020203" pitchFamily="34" charset="0"/>
                <a:cs typeface="Segoe UI" panose="020B0502040204020203" pitchFamily="34" charset="0"/>
              </a:rPr>
              <a:t>Call: 1-800-633-4227 </a:t>
            </a:r>
            <a:br>
              <a:rPr lang="en-US" altLang="en-US" sz="2801" dirty="0">
                <a:latin typeface="Segoe UI" panose="020B0502040204020203" pitchFamily="34" charset="0"/>
                <a:cs typeface="Segoe UI" panose="020B0502040204020203" pitchFamily="34" charset="0"/>
              </a:rPr>
            </a:br>
            <a:r>
              <a:rPr lang="en-US" altLang="en-US" sz="2801" dirty="0">
                <a:latin typeface="Segoe UI" panose="020B0502040204020203" pitchFamily="34" charset="0"/>
                <a:cs typeface="Segoe UI" panose="020B0502040204020203" pitchFamily="34" charset="0"/>
              </a:rPr>
              <a:t>(1-800-MEDICARE)</a:t>
            </a:r>
          </a:p>
          <a:p>
            <a:pPr marL="457210" indent="-457210" eaLnBrk="1" hangingPunct="1">
              <a:buFont typeface="Arial" panose="020B0604020202020204" pitchFamily="34" charset="0"/>
              <a:buChar char="•"/>
            </a:pPr>
            <a:r>
              <a:rPr lang="en-US" altLang="en-US" sz="2801" dirty="0">
                <a:latin typeface="Segoe UI" panose="020B0502040204020203" pitchFamily="34" charset="0"/>
                <a:cs typeface="Segoe UI" panose="020B0502040204020203" pitchFamily="34" charset="0"/>
              </a:rPr>
              <a:t>Call the plan</a:t>
            </a:r>
          </a:p>
        </p:txBody>
      </p:sp>
      <p:pic>
        <p:nvPicPr>
          <p:cNvPr id="5" name="Picture 4" descr="Screen Clippi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4455" y="3785304"/>
            <a:ext cx="2233021" cy="1473451"/>
          </a:xfrm>
          <a:prstGeom prst="rect">
            <a:avLst/>
          </a:prstGeom>
        </p:spPr>
      </p:pic>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83</a:t>
            </a:fld>
            <a:endParaRPr lang="en-US" dirty="0"/>
          </a:p>
        </p:txBody>
      </p:sp>
      <p:sp>
        <p:nvSpPr>
          <p:cNvPr id="9"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4"/>
          <p:cNvSpPr>
            <a:spLocks noGrp="1"/>
          </p:cNvSpPr>
          <p:nvPr>
            <p:ph type="title"/>
          </p:nvPr>
        </p:nvSpPr>
        <p:spPr>
          <a:xfrm>
            <a:off x="339727" y="4270377"/>
            <a:ext cx="8466139" cy="650875"/>
          </a:xfrm>
        </p:spPr>
        <p:txBody>
          <a:bodyPr/>
          <a:lstStyle/>
          <a:p>
            <a:pPr eaLnBrk="1" hangingPunct="1"/>
            <a:r>
              <a:rPr lang="en-US" altLang="en-US" dirty="0">
                <a:latin typeface="Segoe UI" panose="020B0502040204020203" pitchFamily="34" charset="0"/>
                <a:cs typeface="Segoe UI" panose="020B0502040204020203" pitchFamily="34" charset="0"/>
              </a:rPr>
              <a:t>Low-Income Assistance</a:t>
            </a:r>
          </a:p>
        </p:txBody>
      </p:sp>
      <p:sp>
        <p:nvSpPr>
          <p:cNvPr id="181251" name="Text Placeholder 5"/>
          <p:cNvSpPr>
            <a:spLocks noGrp="1"/>
          </p:cNvSpPr>
          <p:nvPr>
            <p:ph type="body" idx="1"/>
          </p:nvPr>
        </p:nvSpPr>
        <p:spPr>
          <a:xfrm>
            <a:off x="339727" y="4921253"/>
            <a:ext cx="8466139" cy="809625"/>
          </a:xfrm>
        </p:spPr>
        <p:txBody>
          <a:bodyPr/>
          <a:lstStyle/>
          <a:p>
            <a:pPr eaLnBrk="1" hangingPunct="1"/>
            <a:r>
              <a:rPr lang="en-US" altLang="en-US" sz="2400" dirty="0">
                <a:latin typeface="Segoe UI" panose="020B0502040204020203" pitchFamily="34" charset="0"/>
                <a:cs typeface="Segoe UI" panose="020B0502040204020203" pitchFamily="34" charset="0"/>
              </a:rPr>
              <a:t>Medicaid &amp; Medicare Savings Program (MSP)</a:t>
            </a:r>
          </a:p>
          <a:p>
            <a:pPr eaLnBrk="1" hangingPunct="1"/>
            <a:r>
              <a:rPr lang="en-US" altLang="en-US" sz="2400" dirty="0">
                <a:latin typeface="Segoe UI" panose="020B0502040204020203" pitchFamily="34" charset="0"/>
                <a:cs typeface="Segoe UI" panose="020B0502040204020203" pitchFamily="34" charset="0"/>
              </a:rPr>
              <a:t>Social Security Extra Help</a:t>
            </a:r>
          </a:p>
          <a:p>
            <a:pPr eaLnBrk="1" hangingPunct="1"/>
            <a:endParaRPr lang="en-US" altLang="en-US" sz="2400" dirty="0">
              <a:latin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1"/>
          </p:nvPr>
        </p:nvSpPr>
        <p:spPr/>
        <p:txBody>
          <a:bodyPr/>
          <a:lstStyle/>
          <a:p>
            <a:pPr>
              <a:defRPr/>
            </a:pPr>
            <a:fld id="{91EAB261-394D-4D9C-9A31-C9FF847D6AC9}" type="slidenum">
              <a:rPr lang="en-US" smtClean="0"/>
              <a:pPr>
                <a:defRPr/>
              </a:pPr>
              <a:t>84</a:t>
            </a:fld>
            <a:endParaRPr lang="en-US" dirty="0"/>
          </a:p>
        </p:txBody>
      </p:sp>
      <p:sp>
        <p:nvSpPr>
          <p:cNvPr id="6"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extLst>
      <p:ext uri="{BB962C8B-B14F-4D97-AF65-F5344CB8AC3E}">
        <p14:creationId xmlns:p14="http://schemas.microsoft.com/office/powerpoint/2010/main" val="9107042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DAC431EB-3603-1541-5DF3-CE5B8FF3E945}"/>
              </a:ext>
            </a:extLst>
          </p:cNvPr>
          <p:cNvSpPr>
            <a:spLocks noGrp="1"/>
          </p:cNvSpPr>
          <p:nvPr>
            <p:ph type="title"/>
          </p:nvPr>
        </p:nvSpPr>
        <p:spPr/>
        <p:txBody>
          <a:bodyPr/>
          <a:lstStyle/>
          <a:p>
            <a:r>
              <a:rPr lang="en-US" altLang="en-US" dirty="0">
                <a:latin typeface="Segoe UI" panose="020B0502040204020203" pitchFamily="34" charset="0"/>
                <a:cs typeface="Segoe UI" panose="020B0502040204020203" pitchFamily="34" charset="0"/>
              </a:rPr>
              <a:t>LIS/Extra Help automatic enrollment</a:t>
            </a:r>
          </a:p>
        </p:txBody>
      </p:sp>
      <p:sp>
        <p:nvSpPr>
          <p:cNvPr id="3" name="Content Placeholder 2">
            <a:extLst>
              <a:ext uri="{FF2B5EF4-FFF2-40B4-BE49-F238E27FC236}">
                <a16:creationId xmlns:a16="http://schemas.microsoft.com/office/drawing/2014/main" id="{21A0AE50-637E-B1AD-FD74-C02566F46431}"/>
              </a:ext>
            </a:extLst>
          </p:cNvPr>
          <p:cNvSpPr>
            <a:spLocks noGrp="1"/>
          </p:cNvSpPr>
          <p:nvPr>
            <p:ph idx="1"/>
          </p:nvPr>
        </p:nvSpPr>
        <p:spPr>
          <a:xfrm>
            <a:off x="839788" y="1754188"/>
            <a:ext cx="7966075" cy="4083050"/>
          </a:xfrm>
        </p:spPr>
        <p:txBody>
          <a:bodyPr/>
          <a:lstStyle/>
          <a:p>
            <a:pPr>
              <a:defRPr/>
            </a:pPr>
            <a:r>
              <a:rPr lang="en-US" dirty="0"/>
              <a:t>All beneficiaries enrolled in Medicaid and MSP programs are automatically enrolled in LIS/Extra Help. </a:t>
            </a:r>
          </a:p>
          <a:p>
            <a:pPr marL="457200" indent="-457200">
              <a:buFont typeface="Arial" panose="020B0604020202020204" pitchFamily="34" charset="0"/>
              <a:buChar char="•"/>
              <a:defRPr/>
            </a:pPr>
            <a:r>
              <a:rPr lang="en-US" dirty="0"/>
              <a:t>No separate application for LIS is needed.</a:t>
            </a:r>
          </a:p>
        </p:txBody>
      </p:sp>
      <p:sp>
        <p:nvSpPr>
          <p:cNvPr id="4" name="Date Placeholder 3">
            <a:extLst>
              <a:ext uri="{FF2B5EF4-FFF2-40B4-BE49-F238E27FC236}">
                <a16:creationId xmlns:a16="http://schemas.microsoft.com/office/drawing/2014/main" id="{E0F7C5D7-6698-5FC5-E6D3-53A7BF5AF644}"/>
              </a:ext>
            </a:extLst>
          </p:cNvPr>
          <p:cNvSpPr>
            <a:spLocks noGrp="1"/>
          </p:cNvSpPr>
          <p:nvPr>
            <p:ph type="dt" sz="quarter" idx="10"/>
          </p:nvPr>
        </p:nvSpPr>
        <p:spPr>
          <a:xfrm>
            <a:off x="1158875" y="6454490"/>
            <a:ext cx="6028506" cy="125053"/>
          </a:xfrm>
        </p:spPr>
        <p:txBody>
          <a:bodyPr/>
          <a:lstStyle/>
          <a:p>
            <a:pPr>
              <a:defRPr/>
            </a:pPr>
            <a:r>
              <a:rPr lang="en-US" dirty="0"/>
              <a:t>Statewide Health Insurance Benefits Advisors Basic Training  </a:t>
            </a:r>
          </a:p>
          <a:p>
            <a:pPr>
              <a:defRPr/>
            </a:pPr>
            <a:endParaRPr lang="en-US" dirty="0"/>
          </a:p>
        </p:txBody>
      </p:sp>
      <p:sp>
        <p:nvSpPr>
          <p:cNvPr id="25606" name="Slide Number Placeholder 5">
            <a:extLst>
              <a:ext uri="{FF2B5EF4-FFF2-40B4-BE49-F238E27FC236}">
                <a16:creationId xmlns:a16="http://schemas.microsoft.com/office/drawing/2014/main" id="{7B621615-5F32-9F08-20FA-E957F17E8D57}"/>
              </a:ext>
            </a:extLst>
          </p:cNvPr>
          <p:cNvSpPr>
            <a:spLocks noGrp="1" noChangeArrowheads="1"/>
          </p:cNvSpPr>
          <p:nvPr>
            <p:ph type="sldNum" sz="quarter" idx="12"/>
          </p:nvPr>
        </p:nvSpPr>
        <p:spPr bwMode="auto">
          <a:xfrm>
            <a:off x="8166100" y="6315075"/>
            <a:ext cx="639763" cy="200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000" kern="1200">
                <a:solidFill>
                  <a:srgbClr val="404040"/>
                </a:solidFill>
                <a:latin typeface="Segoe UI" panose="020B0502040204020203" pitchFamily="34" charset="0"/>
                <a:ea typeface="+mn-ea"/>
                <a:cs typeface="Segoe UI" panose="020B0502040204020203" pitchFamily="34" charset="0"/>
              </a:defRPr>
            </a:lvl1pPr>
            <a:lvl2pPr marL="457200" algn="l" defTabSz="457200" rtl="0" eaLnBrk="0" fontAlgn="base" hangingPunct="0">
              <a:spcBef>
                <a:spcPct val="0"/>
              </a:spcBef>
              <a:spcAft>
                <a:spcPct val="0"/>
              </a:spcAft>
              <a:defRPr kern="1200">
                <a:solidFill>
                  <a:schemeClr val="tx1"/>
                </a:solidFill>
                <a:latin typeface="News Gothic MT" panose="020B0504020203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News Gothic MT" panose="020B0504020203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News Gothic MT" panose="020B0504020203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News Gothic MT" panose="020B0504020203020204" pitchFamily="34" charset="0"/>
                <a:ea typeface="+mn-ea"/>
                <a:cs typeface="+mn-cs"/>
              </a:defRPr>
            </a:lvl5pPr>
            <a:lvl6pPr marL="2286000" algn="l" defTabSz="914400" rtl="0" eaLnBrk="1" latinLnBrk="0" hangingPunct="1">
              <a:defRPr kern="1200">
                <a:solidFill>
                  <a:schemeClr val="tx1"/>
                </a:solidFill>
                <a:latin typeface="News Gothic MT" panose="020B0504020203020204" pitchFamily="34" charset="0"/>
                <a:ea typeface="+mn-ea"/>
                <a:cs typeface="+mn-cs"/>
              </a:defRPr>
            </a:lvl6pPr>
            <a:lvl7pPr marL="2743200" algn="l" defTabSz="914400" rtl="0" eaLnBrk="1" latinLnBrk="0" hangingPunct="1">
              <a:defRPr kern="1200">
                <a:solidFill>
                  <a:schemeClr val="tx1"/>
                </a:solidFill>
                <a:latin typeface="News Gothic MT" panose="020B0504020203020204" pitchFamily="34" charset="0"/>
                <a:ea typeface="+mn-ea"/>
                <a:cs typeface="+mn-cs"/>
              </a:defRPr>
            </a:lvl7pPr>
            <a:lvl8pPr marL="3200400" algn="l" defTabSz="914400" rtl="0" eaLnBrk="1" latinLnBrk="0" hangingPunct="1">
              <a:defRPr kern="1200">
                <a:solidFill>
                  <a:schemeClr val="tx1"/>
                </a:solidFill>
                <a:latin typeface="News Gothic MT" panose="020B0504020203020204" pitchFamily="34" charset="0"/>
                <a:ea typeface="+mn-ea"/>
                <a:cs typeface="+mn-cs"/>
              </a:defRPr>
            </a:lvl8pPr>
            <a:lvl9pPr marL="3657600" algn="l" defTabSz="914400" rtl="0" eaLnBrk="1" latinLnBrk="0" hangingPunct="1">
              <a:defRPr kern="1200">
                <a:solidFill>
                  <a:schemeClr val="tx1"/>
                </a:solidFill>
                <a:latin typeface="News Gothic MT" panose="020B0504020203020204" pitchFamily="34" charset="0"/>
                <a:ea typeface="+mn-ea"/>
                <a:cs typeface="+mn-cs"/>
              </a:defRPr>
            </a:lvl9pPr>
          </a:lstStyle>
          <a:p>
            <a:pPr>
              <a:spcBef>
                <a:spcPct val="0"/>
              </a:spcBef>
              <a:buFontTx/>
              <a:buNone/>
              <a:defRPr/>
            </a:pPr>
            <a:fld id="{F1E8F28A-5CF7-45F7-A6DF-E532621EA087}" type="slidenum">
              <a:rPr lang="en-US" altLang="en-US" smtClean="0"/>
              <a:pPr>
                <a:spcBef>
                  <a:spcPct val="0"/>
                </a:spcBef>
                <a:buFontTx/>
                <a:buNone/>
                <a:defRPr/>
              </a:pPr>
              <a:t>85</a:t>
            </a:fld>
            <a:endParaRPr lang="en-US" altLang="en-US" sz="1000">
              <a:solidFill>
                <a:srgbClr val="404040"/>
              </a:solidFill>
            </a:endParaRPr>
          </a:p>
        </p:txBody>
      </p:sp>
    </p:spTree>
    <p:extLst>
      <p:ext uri="{BB962C8B-B14F-4D97-AF65-F5344CB8AC3E}">
        <p14:creationId xmlns:p14="http://schemas.microsoft.com/office/powerpoint/2010/main" val="25295773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FB1E2692-2891-3309-C517-1EC611FA7B40}"/>
              </a:ext>
            </a:extLst>
          </p:cNvPr>
          <p:cNvSpPr>
            <a:spLocks noGrp="1"/>
          </p:cNvSpPr>
          <p:nvPr>
            <p:ph type="title"/>
          </p:nvPr>
        </p:nvSpPr>
        <p:spPr/>
        <p:txBody>
          <a:bodyPr/>
          <a:lstStyle/>
          <a:p>
            <a:pPr eaLnBrk="1" hangingPunct="1"/>
            <a:r>
              <a:rPr lang="en-US" altLang="en-US">
                <a:latin typeface="Segoe UI" panose="020B0502040204020203" pitchFamily="34" charset="0"/>
                <a:cs typeface="Segoe UI" panose="020B0502040204020203" pitchFamily="34" charset="0"/>
              </a:rPr>
              <a:t>What is a Medicare Savings Program?</a:t>
            </a:r>
          </a:p>
        </p:txBody>
      </p:sp>
      <p:sp>
        <p:nvSpPr>
          <p:cNvPr id="28675" name="Content Placeholder 2">
            <a:extLst>
              <a:ext uri="{FF2B5EF4-FFF2-40B4-BE49-F238E27FC236}">
                <a16:creationId xmlns:a16="http://schemas.microsoft.com/office/drawing/2014/main" id="{B7EBC7DC-EE55-3E2E-F620-22BE5D4DDD4E}"/>
              </a:ext>
            </a:extLst>
          </p:cNvPr>
          <p:cNvSpPr>
            <a:spLocks noGrp="1"/>
          </p:cNvSpPr>
          <p:nvPr>
            <p:ph idx="1"/>
          </p:nvPr>
        </p:nvSpPr>
        <p:spPr>
          <a:xfrm>
            <a:off x="812800" y="1725613"/>
            <a:ext cx="7821613" cy="3406775"/>
          </a:xfrm>
        </p:spPr>
        <p:txBody>
          <a:bodyPr/>
          <a:lstStyle/>
          <a:p>
            <a:pPr marL="457200" indent="-457200" eaLnBrk="1" hangingPunct="1">
              <a:buFont typeface="Arial" panose="020B0604020202020204" pitchFamily="34" charset="0"/>
              <a:buChar char="•"/>
            </a:pPr>
            <a:r>
              <a:rPr lang="en-US" altLang="en-US">
                <a:latin typeface="Segoe UI" panose="020B0502040204020203" pitchFamily="34" charset="0"/>
                <a:cs typeface="Segoe UI" panose="020B0502040204020203" pitchFamily="34" charset="0"/>
              </a:rPr>
              <a:t>Medicare Savings Programs (MSPs) are state programs that assist with paying Medicare costs. </a:t>
            </a:r>
          </a:p>
          <a:p>
            <a:pPr marL="457200" indent="-457200" eaLnBrk="1" hangingPunct="1">
              <a:buFont typeface="Arial" panose="020B0604020202020204" pitchFamily="34" charset="0"/>
              <a:buChar char="•"/>
            </a:pPr>
            <a:r>
              <a:rPr lang="en-US" altLang="en-US">
                <a:latin typeface="Segoe UI" panose="020B0502040204020203" pitchFamily="34" charset="0"/>
                <a:cs typeface="Segoe UI" panose="020B0502040204020203" pitchFamily="34" charset="0"/>
              </a:rPr>
              <a:t>These are assistance programs, not insurance plans.</a:t>
            </a:r>
          </a:p>
        </p:txBody>
      </p:sp>
      <p:sp>
        <p:nvSpPr>
          <p:cNvPr id="28677" name="Slide Number Placeholder 5">
            <a:extLst>
              <a:ext uri="{FF2B5EF4-FFF2-40B4-BE49-F238E27FC236}">
                <a16:creationId xmlns:a16="http://schemas.microsoft.com/office/drawing/2014/main" id="{45F51EA2-3D32-1646-DA65-AC7A22DE419A}"/>
              </a:ext>
            </a:extLst>
          </p:cNvPr>
          <p:cNvSpPr>
            <a:spLocks noGrp="1" noChangeArrowheads="1"/>
          </p:cNvSpPr>
          <p:nvPr>
            <p:ph type="sldNum" sz="quarter" idx="12"/>
          </p:nvPr>
        </p:nvSpPr>
        <p:spPr bwMode="auto">
          <a:xfrm>
            <a:off x="8166100" y="6315075"/>
            <a:ext cx="639763" cy="200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000" kern="1200">
                <a:solidFill>
                  <a:srgbClr val="404040"/>
                </a:solidFill>
                <a:latin typeface="Segoe UI" panose="020B0502040204020203" pitchFamily="34" charset="0"/>
                <a:ea typeface="+mn-ea"/>
                <a:cs typeface="Segoe UI" panose="020B0502040204020203" pitchFamily="34" charset="0"/>
              </a:defRPr>
            </a:lvl1pPr>
            <a:lvl2pPr marL="457200" algn="l" defTabSz="457200" rtl="0" eaLnBrk="0" fontAlgn="base" hangingPunct="0">
              <a:spcBef>
                <a:spcPct val="0"/>
              </a:spcBef>
              <a:spcAft>
                <a:spcPct val="0"/>
              </a:spcAft>
              <a:defRPr kern="1200">
                <a:solidFill>
                  <a:schemeClr val="tx1"/>
                </a:solidFill>
                <a:latin typeface="News Gothic MT" panose="020B0504020203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News Gothic MT" panose="020B0504020203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News Gothic MT" panose="020B0504020203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News Gothic MT" panose="020B0504020203020204" pitchFamily="34" charset="0"/>
                <a:ea typeface="+mn-ea"/>
                <a:cs typeface="+mn-cs"/>
              </a:defRPr>
            </a:lvl5pPr>
            <a:lvl6pPr marL="2286000" algn="l" defTabSz="914400" rtl="0" eaLnBrk="1" latinLnBrk="0" hangingPunct="1">
              <a:defRPr kern="1200">
                <a:solidFill>
                  <a:schemeClr val="tx1"/>
                </a:solidFill>
                <a:latin typeface="News Gothic MT" panose="020B0504020203020204" pitchFamily="34" charset="0"/>
                <a:ea typeface="+mn-ea"/>
                <a:cs typeface="+mn-cs"/>
              </a:defRPr>
            </a:lvl6pPr>
            <a:lvl7pPr marL="2743200" algn="l" defTabSz="914400" rtl="0" eaLnBrk="1" latinLnBrk="0" hangingPunct="1">
              <a:defRPr kern="1200">
                <a:solidFill>
                  <a:schemeClr val="tx1"/>
                </a:solidFill>
                <a:latin typeface="News Gothic MT" panose="020B0504020203020204" pitchFamily="34" charset="0"/>
                <a:ea typeface="+mn-ea"/>
                <a:cs typeface="+mn-cs"/>
              </a:defRPr>
            </a:lvl7pPr>
            <a:lvl8pPr marL="3200400" algn="l" defTabSz="914400" rtl="0" eaLnBrk="1" latinLnBrk="0" hangingPunct="1">
              <a:defRPr kern="1200">
                <a:solidFill>
                  <a:schemeClr val="tx1"/>
                </a:solidFill>
                <a:latin typeface="News Gothic MT" panose="020B0504020203020204" pitchFamily="34" charset="0"/>
                <a:ea typeface="+mn-ea"/>
                <a:cs typeface="+mn-cs"/>
              </a:defRPr>
            </a:lvl8pPr>
            <a:lvl9pPr marL="3657600" algn="l" defTabSz="914400" rtl="0" eaLnBrk="1" latinLnBrk="0" hangingPunct="1">
              <a:defRPr kern="1200">
                <a:solidFill>
                  <a:schemeClr val="tx1"/>
                </a:solidFill>
                <a:latin typeface="News Gothic MT" panose="020B0504020203020204" pitchFamily="34" charset="0"/>
                <a:ea typeface="+mn-ea"/>
                <a:cs typeface="+mn-cs"/>
              </a:defRPr>
            </a:lvl9pPr>
          </a:lstStyle>
          <a:p>
            <a:pPr>
              <a:spcBef>
                <a:spcPct val="0"/>
              </a:spcBef>
              <a:buFontTx/>
              <a:buNone/>
              <a:defRPr/>
            </a:pPr>
            <a:fld id="{16EF39FD-2963-45E6-974F-93F3EF9041F6}" type="slidenum">
              <a:rPr lang="en-US" altLang="en-US" smtClean="0"/>
              <a:pPr>
                <a:spcBef>
                  <a:spcPct val="0"/>
                </a:spcBef>
                <a:buFontTx/>
                <a:buNone/>
                <a:defRPr/>
              </a:pPr>
              <a:t>86</a:t>
            </a:fld>
            <a:endParaRPr lang="en-US" altLang="en-US" sz="1000">
              <a:solidFill>
                <a:srgbClr val="404040"/>
              </a:solidFill>
            </a:endParaRPr>
          </a:p>
        </p:txBody>
      </p:sp>
      <p:sp>
        <p:nvSpPr>
          <p:cNvPr id="3" name="Date Placeholder 3">
            <a:extLst>
              <a:ext uri="{FF2B5EF4-FFF2-40B4-BE49-F238E27FC236}">
                <a16:creationId xmlns:a16="http://schemas.microsoft.com/office/drawing/2014/main" id="{8C9BFA4C-1FE7-0164-EF50-56847B08E3C4}"/>
              </a:ext>
            </a:extLst>
          </p:cNvPr>
          <p:cNvSpPr>
            <a:spLocks noGrp="1"/>
          </p:cNvSpPr>
          <p:nvPr>
            <p:ph type="dt" sz="quarter" idx="10"/>
          </p:nvPr>
        </p:nvSpPr>
        <p:spPr/>
        <p:txBody>
          <a:bodyPr/>
          <a:lstStyle/>
          <a:p>
            <a:pPr>
              <a:defRPr/>
            </a:pPr>
            <a:r>
              <a:rPr lang="en-US" dirty="0"/>
              <a:t>Statewide Health Insurance Benefits Advisors Basic Training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06E4951E-3542-0EE5-C6CF-F1661CAD97B2}"/>
              </a:ext>
            </a:extLst>
          </p:cNvPr>
          <p:cNvSpPr>
            <a:spLocks noGrp="1"/>
          </p:cNvSpPr>
          <p:nvPr>
            <p:ph type="title"/>
          </p:nvPr>
        </p:nvSpPr>
        <p:spPr/>
        <p:txBody>
          <a:bodyPr/>
          <a:lstStyle/>
          <a:p>
            <a:pPr eaLnBrk="1" hangingPunct="1"/>
            <a:r>
              <a:rPr lang="en-US" altLang="en-US">
                <a:latin typeface="Segoe UI" panose="020B0502040204020203" pitchFamily="34" charset="0"/>
                <a:cs typeface="Segoe UI" panose="020B0502040204020203" pitchFamily="34" charset="0"/>
              </a:rPr>
              <a:t>Qualified Medicare Beneficiary (QMB)</a:t>
            </a:r>
          </a:p>
        </p:txBody>
      </p:sp>
      <p:sp>
        <p:nvSpPr>
          <p:cNvPr id="29699" name="Content Placeholder 2">
            <a:extLst>
              <a:ext uri="{FF2B5EF4-FFF2-40B4-BE49-F238E27FC236}">
                <a16:creationId xmlns:a16="http://schemas.microsoft.com/office/drawing/2014/main" id="{BAF10F6E-EF91-C536-FBC7-41456535E3F8}"/>
              </a:ext>
            </a:extLst>
          </p:cNvPr>
          <p:cNvSpPr>
            <a:spLocks noGrp="1"/>
          </p:cNvSpPr>
          <p:nvPr>
            <p:ph idx="1"/>
          </p:nvPr>
        </p:nvSpPr>
        <p:spPr>
          <a:xfrm>
            <a:off x="812800" y="1725613"/>
            <a:ext cx="7821613" cy="3406775"/>
          </a:xfrm>
        </p:spPr>
        <p:txBody>
          <a:bodyPr/>
          <a:lstStyle/>
          <a:p>
            <a:pPr eaLnBrk="1" hangingPunct="1">
              <a:defRPr/>
            </a:pPr>
            <a:r>
              <a:rPr lang="en-US" altLang="en-US" dirty="0">
                <a:latin typeface="Segoe UI" panose="020B0502040204020203" pitchFamily="34" charset="0"/>
                <a:cs typeface="Segoe UI" panose="020B0502040204020203" pitchFamily="34" charset="0"/>
              </a:rPr>
              <a:t>QMB pays for Part A and B:</a:t>
            </a:r>
          </a:p>
          <a:p>
            <a:pPr marL="457200" indent="-457200" eaLnBrk="1" hangingPunct="1">
              <a:buFont typeface="Arial" panose="020B0604020202020204" pitchFamily="34" charset="0"/>
              <a:buChar char="•"/>
              <a:defRPr/>
            </a:pPr>
            <a:r>
              <a:rPr lang="en-US" altLang="en-US" dirty="0">
                <a:latin typeface="Segoe UI" panose="020B0502040204020203" pitchFamily="34" charset="0"/>
                <a:cs typeface="Segoe UI" panose="020B0502040204020203" pitchFamily="34" charset="0"/>
              </a:rPr>
              <a:t>Premiums</a:t>
            </a:r>
          </a:p>
          <a:p>
            <a:pPr marL="457200" indent="-457200" eaLnBrk="1" hangingPunct="1">
              <a:buFont typeface="Arial" panose="020B0604020202020204" pitchFamily="34" charset="0"/>
              <a:buChar char="•"/>
              <a:defRPr/>
            </a:pPr>
            <a:r>
              <a:rPr lang="en-US" altLang="en-US" dirty="0">
                <a:latin typeface="Segoe UI" panose="020B0502040204020203" pitchFamily="34" charset="0"/>
                <a:cs typeface="Segoe UI" panose="020B0502040204020203" pitchFamily="34" charset="0"/>
              </a:rPr>
              <a:t>Deductibles </a:t>
            </a:r>
          </a:p>
          <a:p>
            <a:pPr marL="457200" indent="-457200" eaLnBrk="1" hangingPunct="1">
              <a:buFont typeface="Arial" panose="020B0604020202020204" pitchFamily="34" charset="0"/>
              <a:buChar char="•"/>
              <a:defRPr/>
            </a:pPr>
            <a:r>
              <a:rPr lang="en-US" altLang="en-US" dirty="0">
                <a:latin typeface="Segoe UI" panose="020B0502040204020203" pitchFamily="34" charset="0"/>
                <a:cs typeface="Segoe UI" panose="020B0502040204020203" pitchFamily="34" charset="0"/>
              </a:rPr>
              <a:t>Co-pays</a:t>
            </a:r>
          </a:p>
          <a:p>
            <a:pPr marL="457200" indent="-457200" eaLnBrk="1" hangingPunct="1">
              <a:buFont typeface="Arial" panose="020B0604020202020204" pitchFamily="34" charset="0"/>
              <a:buChar char="•"/>
              <a:defRPr/>
            </a:pPr>
            <a:r>
              <a:rPr lang="en-US" altLang="en-US" dirty="0">
                <a:latin typeface="Segoe UI" panose="020B0502040204020203" pitchFamily="34" charset="0"/>
                <a:cs typeface="Segoe UI" panose="020B0502040204020203" pitchFamily="34" charset="0"/>
              </a:rPr>
              <a:t>Co-insurance</a:t>
            </a:r>
          </a:p>
          <a:p>
            <a:pPr eaLnBrk="1" hangingPunct="1">
              <a:defRPr/>
            </a:pPr>
            <a:r>
              <a:rPr lang="en-US" altLang="en-US" dirty="0">
                <a:latin typeface="Segoe UI" panose="020B0502040204020203" pitchFamily="34" charset="0"/>
                <a:cs typeface="Segoe UI" panose="020B0502040204020203" pitchFamily="34" charset="0"/>
              </a:rPr>
              <a:t>Clients must be at or under 110% of the Federal Poverty Level (FPL).</a:t>
            </a:r>
          </a:p>
        </p:txBody>
      </p:sp>
      <p:sp>
        <p:nvSpPr>
          <p:cNvPr id="30725" name="Slide Number Placeholder 5">
            <a:extLst>
              <a:ext uri="{FF2B5EF4-FFF2-40B4-BE49-F238E27FC236}">
                <a16:creationId xmlns:a16="http://schemas.microsoft.com/office/drawing/2014/main" id="{7711451A-075B-BBA6-AEB3-45AC8624360B}"/>
              </a:ext>
            </a:extLst>
          </p:cNvPr>
          <p:cNvSpPr>
            <a:spLocks noGrp="1" noChangeArrowheads="1"/>
          </p:cNvSpPr>
          <p:nvPr>
            <p:ph type="sldNum" sz="quarter" idx="12"/>
          </p:nvPr>
        </p:nvSpPr>
        <p:spPr bwMode="auto">
          <a:xfrm>
            <a:off x="8166100" y="6315075"/>
            <a:ext cx="639763" cy="200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000" kern="1200">
                <a:solidFill>
                  <a:srgbClr val="404040"/>
                </a:solidFill>
                <a:latin typeface="Segoe UI" panose="020B0502040204020203" pitchFamily="34" charset="0"/>
                <a:ea typeface="+mn-ea"/>
                <a:cs typeface="Segoe UI" panose="020B0502040204020203" pitchFamily="34" charset="0"/>
              </a:defRPr>
            </a:lvl1pPr>
            <a:lvl2pPr marL="457200" algn="l" defTabSz="457200" rtl="0" eaLnBrk="0" fontAlgn="base" hangingPunct="0">
              <a:spcBef>
                <a:spcPct val="0"/>
              </a:spcBef>
              <a:spcAft>
                <a:spcPct val="0"/>
              </a:spcAft>
              <a:defRPr kern="1200">
                <a:solidFill>
                  <a:schemeClr val="tx1"/>
                </a:solidFill>
                <a:latin typeface="News Gothic MT" panose="020B0504020203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News Gothic MT" panose="020B0504020203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News Gothic MT" panose="020B0504020203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News Gothic MT" panose="020B0504020203020204" pitchFamily="34" charset="0"/>
                <a:ea typeface="+mn-ea"/>
                <a:cs typeface="+mn-cs"/>
              </a:defRPr>
            </a:lvl5pPr>
            <a:lvl6pPr marL="2286000" algn="l" defTabSz="914400" rtl="0" eaLnBrk="1" latinLnBrk="0" hangingPunct="1">
              <a:defRPr kern="1200">
                <a:solidFill>
                  <a:schemeClr val="tx1"/>
                </a:solidFill>
                <a:latin typeface="News Gothic MT" panose="020B0504020203020204" pitchFamily="34" charset="0"/>
                <a:ea typeface="+mn-ea"/>
                <a:cs typeface="+mn-cs"/>
              </a:defRPr>
            </a:lvl6pPr>
            <a:lvl7pPr marL="2743200" algn="l" defTabSz="914400" rtl="0" eaLnBrk="1" latinLnBrk="0" hangingPunct="1">
              <a:defRPr kern="1200">
                <a:solidFill>
                  <a:schemeClr val="tx1"/>
                </a:solidFill>
                <a:latin typeface="News Gothic MT" panose="020B0504020203020204" pitchFamily="34" charset="0"/>
                <a:ea typeface="+mn-ea"/>
                <a:cs typeface="+mn-cs"/>
              </a:defRPr>
            </a:lvl7pPr>
            <a:lvl8pPr marL="3200400" algn="l" defTabSz="914400" rtl="0" eaLnBrk="1" latinLnBrk="0" hangingPunct="1">
              <a:defRPr kern="1200">
                <a:solidFill>
                  <a:schemeClr val="tx1"/>
                </a:solidFill>
                <a:latin typeface="News Gothic MT" panose="020B0504020203020204" pitchFamily="34" charset="0"/>
                <a:ea typeface="+mn-ea"/>
                <a:cs typeface="+mn-cs"/>
              </a:defRPr>
            </a:lvl8pPr>
            <a:lvl9pPr marL="3657600" algn="l" defTabSz="914400" rtl="0" eaLnBrk="1" latinLnBrk="0" hangingPunct="1">
              <a:defRPr kern="1200">
                <a:solidFill>
                  <a:schemeClr val="tx1"/>
                </a:solidFill>
                <a:latin typeface="News Gothic MT" panose="020B0504020203020204" pitchFamily="34" charset="0"/>
                <a:ea typeface="+mn-ea"/>
                <a:cs typeface="+mn-cs"/>
              </a:defRPr>
            </a:lvl9pPr>
          </a:lstStyle>
          <a:p>
            <a:pPr>
              <a:spcBef>
                <a:spcPct val="0"/>
              </a:spcBef>
              <a:buFontTx/>
              <a:buNone/>
              <a:defRPr/>
            </a:pPr>
            <a:fld id="{16EF39FD-2963-45E6-974F-93F3EF9041F6}" type="slidenum">
              <a:rPr lang="en-US" altLang="en-US" smtClean="0"/>
              <a:pPr>
                <a:spcBef>
                  <a:spcPct val="0"/>
                </a:spcBef>
                <a:buFontTx/>
                <a:buNone/>
                <a:defRPr/>
              </a:pPr>
              <a:t>87</a:t>
            </a:fld>
            <a:endParaRPr lang="en-US" altLang="en-US" sz="1000">
              <a:solidFill>
                <a:srgbClr val="404040"/>
              </a:solidFill>
            </a:endParaRPr>
          </a:p>
        </p:txBody>
      </p:sp>
      <p:sp>
        <p:nvSpPr>
          <p:cNvPr id="3" name="Date Placeholder 3">
            <a:extLst>
              <a:ext uri="{FF2B5EF4-FFF2-40B4-BE49-F238E27FC236}">
                <a16:creationId xmlns:a16="http://schemas.microsoft.com/office/drawing/2014/main" id="{260E2587-96AE-2514-8CC1-552988CF451C}"/>
              </a:ext>
            </a:extLst>
          </p:cNvPr>
          <p:cNvSpPr>
            <a:spLocks noGrp="1"/>
          </p:cNvSpPr>
          <p:nvPr>
            <p:ph type="dt" sz="quarter" idx="10"/>
          </p:nvPr>
        </p:nvSpPr>
        <p:spPr/>
        <p:txBody>
          <a:bodyPr/>
          <a:lstStyle/>
          <a:p>
            <a:pPr>
              <a:defRPr/>
            </a:pPr>
            <a:r>
              <a:rPr lang="en-US" dirty="0"/>
              <a:t>Statewide Health Insurance Benefits Advisors Basic Training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86F8D453-92E8-72B9-DD92-59992D2AB38A}"/>
              </a:ext>
            </a:extLst>
          </p:cNvPr>
          <p:cNvSpPr>
            <a:spLocks noGrp="1"/>
          </p:cNvSpPr>
          <p:nvPr>
            <p:ph type="title"/>
          </p:nvPr>
        </p:nvSpPr>
        <p:spPr>
          <a:xfrm>
            <a:off x="360363" y="328613"/>
            <a:ext cx="8783637" cy="666750"/>
          </a:xfrm>
        </p:spPr>
        <p:txBody>
          <a:bodyPr/>
          <a:lstStyle/>
          <a:p>
            <a:pPr eaLnBrk="1" hangingPunct="1"/>
            <a:r>
              <a:rPr lang="en-US" altLang="en-US" sz="3000">
                <a:latin typeface="Segoe UI" panose="020B0502040204020203" pitchFamily="34" charset="0"/>
                <a:cs typeface="Segoe UI" panose="020B0502040204020203" pitchFamily="34" charset="0"/>
              </a:rPr>
              <a:t>Specified Low-income Medicare Beneficiary (SLMB)</a:t>
            </a:r>
          </a:p>
        </p:txBody>
      </p:sp>
      <p:sp>
        <p:nvSpPr>
          <p:cNvPr id="32771" name="Content Placeholder 2">
            <a:extLst>
              <a:ext uri="{FF2B5EF4-FFF2-40B4-BE49-F238E27FC236}">
                <a16:creationId xmlns:a16="http://schemas.microsoft.com/office/drawing/2014/main" id="{C8EA46C6-A0E7-6E86-1138-E0BBD4FE7597}"/>
              </a:ext>
            </a:extLst>
          </p:cNvPr>
          <p:cNvSpPr>
            <a:spLocks noGrp="1"/>
          </p:cNvSpPr>
          <p:nvPr>
            <p:ph idx="1"/>
          </p:nvPr>
        </p:nvSpPr>
        <p:spPr>
          <a:xfrm>
            <a:off x="812800" y="1725613"/>
            <a:ext cx="7821613" cy="3406775"/>
          </a:xfrm>
        </p:spPr>
        <p:txBody>
          <a:bodyPr/>
          <a:lstStyle/>
          <a:p>
            <a:pPr marL="457200" indent="-457200" eaLnBrk="1" hangingPunct="1">
              <a:spcBef>
                <a:spcPts val="1200"/>
              </a:spcBef>
              <a:buFont typeface="Arial" panose="020B0604020202020204" pitchFamily="34" charset="0"/>
              <a:buChar char="•"/>
            </a:pPr>
            <a:r>
              <a:rPr lang="en-US" altLang="en-US" dirty="0">
                <a:latin typeface="Segoe UI" panose="020B0502040204020203" pitchFamily="34" charset="0"/>
                <a:cs typeface="Segoe UI" panose="020B0502040204020203" pitchFamily="34" charset="0"/>
              </a:rPr>
              <a:t>SLMB pays for Part B premium.</a:t>
            </a:r>
          </a:p>
          <a:p>
            <a:pPr marL="457200" indent="-457200" eaLnBrk="1" hangingPunct="1">
              <a:spcBef>
                <a:spcPts val="1200"/>
              </a:spcBef>
              <a:buFont typeface="Arial" panose="020B0604020202020204" pitchFamily="34" charset="0"/>
              <a:buChar char="•"/>
            </a:pPr>
            <a:r>
              <a:rPr lang="en-US" altLang="en-US" dirty="0">
                <a:latin typeface="Segoe UI" panose="020B0502040204020203" pitchFamily="34" charset="0"/>
                <a:cs typeface="Segoe UI" panose="020B0502040204020203" pitchFamily="34" charset="0"/>
              </a:rPr>
              <a:t>Client’s income must be at or under 120% FPL.</a:t>
            </a:r>
          </a:p>
        </p:txBody>
      </p:sp>
      <p:sp>
        <p:nvSpPr>
          <p:cNvPr id="32772" name="Slide Number Placeholder 5">
            <a:extLst>
              <a:ext uri="{FF2B5EF4-FFF2-40B4-BE49-F238E27FC236}">
                <a16:creationId xmlns:a16="http://schemas.microsoft.com/office/drawing/2014/main" id="{370BF3C3-767F-50B1-B75B-5980877FD2CE}"/>
              </a:ext>
            </a:extLst>
          </p:cNvPr>
          <p:cNvSpPr>
            <a:spLocks noGrp="1" noChangeArrowheads="1"/>
          </p:cNvSpPr>
          <p:nvPr>
            <p:ph type="sldNum" sz="quarter" idx="12"/>
          </p:nvPr>
        </p:nvSpPr>
        <p:spPr bwMode="auto">
          <a:xfrm>
            <a:off x="8166100" y="6315075"/>
            <a:ext cx="639763" cy="200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000" kern="1200">
                <a:solidFill>
                  <a:srgbClr val="404040"/>
                </a:solidFill>
                <a:latin typeface="Segoe UI" panose="020B0502040204020203" pitchFamily="34" charset="0"/>
                <a:ea typeface="+mn-ea"/>
                <a:cs typeface="Segoe UI" panose="020B0502040204020203" pitchFamily="34" charset="0"/>
              </a:defRPr>
            </a:lvl1pPr>
            <a:lvl2pPr marL="457200" algn="l" defTabSz="457200" rtl="0" eaLnBrk="0" fontAlgn="base" hangingPunct="0">
              <a:spcBef>
                <a:spcPct val="0"/>
              </a:spcBef>
              <a:spcAft>
                <a:spcPct val="0"/>
              </a:spcAft>
              <a:defRPr kern="1200">
                <a:solidFill>
                  <a:schemeClr val="tx1"/>
                </a:solidFill>
                <a:latin typeface="News Gothic MT" panose="020B0504020203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News Gothic MT" panose="020B0504020203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News Gothic MT" panose="020B0504020203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News Gothic MT" panose="020B0504020203020204" pitchFamily="34" charset="0"/>
                <a:ea typeface="+mn-ea"/>
                <a:cs typeface="+mn-cs"/>
              </a:defRPr>
            </a:lvl5pPr>
            <a:lvl6pPr marL="2286000" algn="l" defTabSz="914400" rtl="0" eaLnBrk="1" latinLnBrk="0" hangingPunct="1">
              <a:defRPr kern="1200">
                <a:solidFill>
                  <a:schemeClr val="tx1"/>
                </a:solidFill>
                <a:latin typeface="News Gothic MT" panose="020B0504020203020204" pitchFamily="34" charset="0"/>
                <a:ea typeface="+mn-ea"/>
                <a:cs typeface="+mn-cs"/>
              </a:defRPr>
            </a:lvl6pPr>
            <a:lvl7pPr marL="2743200" algn="l" defTabSz="914400" rtl="0" eaLnBrk="1" latinLnBrk="0" hangingPunct="1">
              <a:defRPr kern="1200">
                <a:solidFill>
                  <a:schemeClr val="tx1"/>
                </a:solidFill>
                <a:latin typeface="News Gothic MT" panose="020B0504020203020204" pitchFamily="34" charset="0"/>
                <a:ea typeface="+mn-ea"/>
                <a:cs typeface="+mn-cs"/>
              </a:defRPr>
            </a:lvl7pPr>
            <a:lvl8pPr marL="3200400" algn="l" defTabSz="914400" rtl="0" eaLnBrk="1" latinLnBrk="0" hangingPunct="1">
              <a:defRPr kern="1200">
                <a:solidFill>
                  <a:schemeClr val="tx1"/>
                </a:solidFill>
                <a:latin typeface="News Gothic MT" panose="020B0504020203020204" pitchFamily="34" charset="0"/>
                <a:ea typeface="+mn-ea"/>
                <a:cs typeface="+mn-cs"/>
              </a:defRPr>
            </a:lvl8pPr>
            <a:lvl9pPr marL="3657600" algn="l" defTabSz="914400" rtl="0" eaLnBrk="1" latinLnBrk="0" hangingPunct="1">
              <a:defRPr kern="1200">
                <a:solidFill>
                  <a:schemeClr val="tx1"/>
                </a:solidFill>
                <a:latin typeface="News Gothic MT" panose="020B0504020203020204" pitchFamily="34" charset="0"/>
                <a:ea typeface="+mn-ea"/>
                <a:cs typeface="+mn-cs"/>
              </a:defRPr>
            </a:lvl9pPr>
          </a:lstStyle>
          <a:p>
            <a:pPr>
              <a:spcBef>
                <a:spcPct val="0"/>
              </a:spcBef>
              <a:buFontTx/>
              <a:buNone/>
              <a:defRPr/>
            </a:pPr>
            <a:fld id="{16EF39FD-2963-45E6-974F-93F3EF9041F6}" type="slidenum">
              <a:rPr lang="en-US" altLang="en-US" smtClean="0"/>
              <a:pPr>
                <a:spcBef>
                  <a:spcPct val="0"/>
                </a:spcBef>
                <a:buFontTx/>
                <a:buNone/>
                <a:defRPr/>
              </a:pPr>
              <a:t>88</a:t>
            </a:fld>
            <a:endParaRPr lang="en-US" altLang="en-US" sz="1000">
              <a:solidFill>
                <a:srgbClr val="404040"/>
              </a:solidFill>
            </a:endParaRPr>
          </a:p>
        </p:txBody>
      </p:sp>
      <p:sp>
        <p:nvSpPr>
          <p:cNvPr id="3" name="Date Placeholder 3">
            <a:extLst>
              <a:ext uri="{FF2B5EF4-FFF2-40B4-BE49-F238E27FC236}">
                <a16:creationId xmlns:a16="http://schemas.microsoft.com/office/drawing/2014/main" id="{871E7FF3-F136-5C87-BD0C-CC8A0D1336EA}"/>
              </a:ext>
            </a:extLst>
          </p:cNvPr>
          <p:cNvSpPr>
            <a:spLocks noGrp="1"/>
          </p:cNvSpPr>
          <p:nvPr>
            <p:ph type="dt" sz="quarter" idx="10"/>
          </p:nvPr>
        </p:nvSpPr>
        <p:spPr/>
        <p:txBody>
          <a:bodyPr/>
          <a:lstStyle/>
          <a:p>
            <a:pPr>
              <a:defRPr/>
            </a:pPr>
            <a:r>
              <a:rPr lang="en-US" dirty="0"/>
              <a:t>Statewide Health Insurance Benefits Advisors Basic Training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274D87F2-C202-2014-3F83-F66B22DBCFBD}"/>
              </a:ext>
            </a:extLst>
          </p:cNvPr>
          <p:cNvSpPr>
            <a:spLocks noGrp="1"/>
          </p:cNvSpPr>
          <p:nvPr>
            <p:ph type="title"/>
          </p:nvPr>
        </p:nvSpPr>
        <p:spPr/>
        <p:txBody>
          <a:bodyPr/>
          <a:lstStyle/>
          <a:p>
            <a:pPr eaLnBrk="1" hangingPunct="1"/>
            <a:r>
              <a:rPr lang="en-US" altLang="en-US">
                <a:latin typeface="Segoe UI" panose="020B0502040204020203" pitchFamily="34" charset="0"/>
                <a:cs typeface="Segoe UI" panose="020B0502040204020203" pitchFamily="34" charset="0"/>
              </a:rPr>
              <a:t>Qualified Individual (QI-1)</a:t>
            </a:r>
          </a:p>
        </p:txBody>
      </p:sp>
      <p:sp>
        <p:nvSpPr>
          <p:cNvPr id="34819" name="Content Placeholder 2">
            <a:extLst>
              <a:ext uri="{FF2B5EF4-FFF2-40B4-BE49-F238E27FC236}">
                <a16:creationId xmlns:a16="http://schemas.microsoft.com/office/drawing/2014/main" id="{F805D545-D3D2-8F08-9872-445F8646D410}"/>
              </a:ext>
            </a:extLst>
          </p:cNvPr>
          <p:cNvSpPr>
            <a:spLocks noGrp="1"/>
          </p:cNvSpPr>
          <p:nvPr>
            <p:ph idx="1"/>
          </p:nvPr>
        </p:nvSpPr>
        <p:spPr>
          <a:xfrm>
            <a:off x="812800" y="1725613"/>
            <a:ext cx="7821613" cy="3406775"/>
          </a:xfrm>
        </p:spPr>
        <p:txBody>
          <a:bodyPr/>
          <a:lstStyle/>
          <a:p>
            <a:pPr marL="457200" indent="-457200" eaLnBrk="1" hangingPunct="1">
              <a:buFont typeface="Arial" panose="020B0604020202020204" pitchFamily="34" charset="0"/>
              <a:buChar char="•"/>
            </a:pPr>
            <a:r>
              <a:rPr lang="en-US" altLang="en-US" dirty="0">
                <a:latin typeface="Segoe UI" panose="020B0502040204020203" pitchFamily="34" charset="0"/>
                <a:cs typeface="Segoe UI" panose="020B0502040204020203" pitchFamily="34" charset="0"/>
              </a:rPr>
              <a:t>QI-1 pays for Part B premium.</a:t>
            </a:r>
          </a:p>
          <a:p>
            <a:pPr marL="457200" indent="-457200" eaLnBrk="1" hangingPunct="1">
              <a:buFont typeface="Arial" panose="020B0604020202020204" pitchFamily="34" charset="0"/>
              <a:buChar char="•"/>
            </a:pPr>
            <a:r>
              <a:rPr lang="en-US" altLang="en-US" dirty="0">
                <a:latin typeface="Segoe UI" panose="020B0502040204020203" pitchFamily="34" charset="0"/>
                <a:cs typeface="Segoe UI" panose="020B0502040204020203" pitchFamily="34" charset="0"/>
              </a:rPr>
              <a:t>Client’s income must be at or under 138% FPL.</a:t>
            </a:r>
          </a:p>
        </p:txBody>
      </p:sp>
      <p:sp>
        <p:nvSpPr>
          <p:cNvPr id="34820" name="Slide Number Placeholder 5">
            <a:extLst>
              <a:ext uri="{FF2B5EF4-FFF2-40B4-BE49-F238E27FC236}">
                <a16:creationId xmlns:a16="http://schemas.microsoft.com/office/drawing/2014/main" id="{0E378E1D-A5AF-B9AB-602F-21D4A2F78362}"/>
              </a:ext>
            </a:extLst>
          </p:cNvPr>
          <p:cNvSpPr>
            <a:spLocks noGrp="1" noChangeArrowheads="1"/>
          </p:cNvSpPr>
          <p:nvPr>
            <p:ph type="sldNum" sz="quarter" idx="12"/>
          </p:nvPr>
        </p:nvSpPr>
        <p:spPr bwMode="auto">
          <a:xfrm>
            <a:off x="8166100" y="6315075"/>
            <a:ext cx="639763" cy="200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US"/>
            </a:defPPr>
            <a:lvl1pPr algn="r" defTabSz="457200" rtl="0" eaLnBrk="1" fontAlgn="base" hangingPunct="1">
              <a:spcBef>
                <a:spcPct val="0"/>
              </a:spcBef>
              <a:spcAft>
                <a:spcPct val="0"/>
              </a:spcAft>
              <a:defRPr sz="1000" kern="1200">
                <a:solidFill>
                  <a:srgbClr val="404040"/>
                </a:solidFill>
                <a:latin typeface="Segoe UI" panose="020B0502040204020203" pitchFamily="34" charset="0"/>
                <a:ea typeface="+mn-ea"/>
                <a:cs typeface="Segoe UI" panose="020B0502040204020203" pitchFamily="34" charset="0"/>
              </a:defRPr>
            </a:lvl1pPr>
            <a:lvl2pPr marL="457200" algn="l" defTabSz="457200" rtl="0" eaLnBrk="0" fontAlgn="base" hangingPunct="0">
              <a:spcBef>
                <a:spcPct val="0"/>
              </a:spcBef>
              <a:spcAft>
                <a:spcPct val="0"/>
              </a:spcAft>
              <a:defRPr kern="1200">
                <a:solidFill>
                  <a:schemeClr val="tx1"/>
                </a:solidFill>
                <a:latin typeface="News Gothic MT" panose="020B0504020203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News Gothic MT" panose="020B0504020203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News Gothic MT" panose="020B0504020203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News Gothic MT" panose="020B0504020203020204" pitchFamily="34" charset="0"/>
                <a:ea typeface="+mn-ea"/>
                <a:cs typeface="+mn-cs"/>
              </a:defRPr>
            </a:lvl5pPr>
            <a:lvl6pPr marL="2286000" algn="l" defTabSz="914400" rtl="0" eaLnBrk="1" latinLnBrk="0" hangingPunct="1">
              <a:defRPr kern="1200">
                <a:solidFill>
                  <a:schemeClr val="tx1"/>
                </a:solidFill>
                <a:latin typeface="News Gothic MT" panose="020B0504020203020204" pitchFamily="34" charset="0"/>
                <a:ea typeface="+mn-ea"/>
                <a:cs typeface="+mn-cs"/>
              </a:defRPr>
            </a:lvl6pPr>
            <a:lvl7pPr marL="2743200" algn="l" defTabSz="914400" rtl="0" eaLnBrk="1" latinLnBrk="0" hangingPunct="1">
              <a:defRPr kern="1200">
                <a:solidFill>
                  <a:schemeClr val="tx1"/>
                </a:solidFill>
                <a:latin typeface="News Gothic MT" panose="020B0504020203020204" pitchFamily="34" charset="0"/>
                <a:ea typeface="+mn-ea"/>
                <a:cs typeface="+mn-cs"/>
              </a:defRPr>
            </a:lvl7pPr>
            <a:lvl8pPr marL="3200400" algn="l" defTabSz="914400" rtl="0" eaLnBrk="1" latinLnBrk="0" hangingPunct="1">
              <a:defRPr kern="1200">
                <a:solidFill>
                  <a:schemeClr val="tx1"/>
                </a:solidFill>
                <a:latin typeface="News Gothic MT" panose="020B0504020203020204" pitchFamily="34" charset="0"/>
                <a:ea typeface="+mn-ea"/>
                <a:cs typeface="+mn-cs"/>
              </a:defRPr>
            </a:lvl8pPr>
            <a:lvl9pPr marL="3657600" algn="l" defTabSz="914400" rtl="0" eaLnBrk="1" latinLnBrk="0" hangingPunct="1">
              <a:defRPr kern="1200">
                <a:solidFill>
                  <a:schemeClr val="tx1"/>
                </a:solidFill>
                <a:latin typeface="News Gothic MT" panose="020B0504020203020204" pitchFamily="34" charset="0"/>
                <a:ea typeface="+mn-ea"/>
                <a:cs typeface="+mn-cs"/>
              </a:defRPr>
            </a:lvl9pPr>
          </a:lstStyle>
          <a:p>
            <a:pPr>
              <a:spcBef>
                <a:spcPct val="0"/>
              </a:spcBef>
              <a:buFontTx/>
              <a:buNone/>
              <a:defRPr/>
            </a:pPr>
            <a:fld id="{16EF39FD-2963-45E6-974F-93F3EF9041F6}" type="slidenum">
              <a:rPr lang="en-US" altLang="en-US" smtClean="0"/>
              <a:pPr>
                <a:spcBef>
                  <a:spcPct val="0"/>
                </a:spcBef>
                <a:buFontTx/>
                <a:buNone/>
                <a:defRPr/>
              </a:pPr>
              <a:t>89</a:t>
            </a:fld>
            <a:endParaRPr lang="en-US" altLang="en-US" sz="1000">
              <a:solidFill>
                <a:srgbClr val="404040"/>
              </a:solidFill>
            </a:endParaRPr>
          </a:p>
        </p:txBody>
      </p:sp>
      <p:sp>
        <p:nvSpPr>
          <p:cNvPr id="3" name="Date Placeholder 3">
            <a:extLst>
              <a:ext uri="{FF2B5EF4-FFF2-40B4-BE49-F238E27FC236}">
                <a16:creationId xmlns:a16="http://schemas.microsoft.com/office/drawing/2014/main" id="{ACDED0F6-138D-6C1C-4A60-C6237ACBB742}"/>
              </a:ext>
            </a:extLst>
          </p:cNvPr>
          <p:cNvSpPr>
            <a:spLocks noGrp="1"/>
          </p:cNvSpPr>
          <p:nvPr>
            <p:ph type="dt" sz="quarter" idx="10"/>
          </p:nvPr>
        </p:nvSpPr>
        <p:spPr/>
        <p:txBody>
          <a:bodyPr/>
          <a:lstStyle/>
          <a:p>
            <a:pPr>
              <a:defRPr/>
            </a:pPr>
            <a:r>
              <a:rPr lang="en-US" dirty="0"/>
              <a:t>Statewide Health Insurance Benefits Advisors Basic Training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4"/>
          <p:cNvSpPr>
            <a:spLocks noGrp="1"/>
          </p:cNvSpPr>
          <p:nvPr>
            <p:ph type="title"/>
          </p:nvPr>
        </p:nvSpPr>
        <p:spPr>
          <a:xfrm>
            <a:off x="339727" y="4270377"/>
            <a:ext cx="8466139" cy="650875"/>
          </a:xfrm>
        </p:spPr>
        <p:txBody>
          <a:bodyPr/>
          <a:lstStyle/>
          <a:p>
            <a:pPr eaLnBrk="1" hangingPunct="1"/>
            <a:r>
              <a:rPr lang="en-US" altLang="en-US">
                <a:latin typeface="Segoe UI" panose="020B0502040204020203" pitchFamily="34" charset="0"/>
                <a:cs typeface="Segoe UI" panose="020B0502040204020203" pitchFamily="34" charset="0"/>
              </a:rPr>
              <a:t>Medicare introduction</a:t>
            </a:r>
          </a:p>
        </p:txBody>
      </p:sp>
      <p:sp>
        <p:nvSpPr>
          <p:cNvPr id="3" name="Slide Number Placeholder 2"/>
          <p:cNvSpPr>
            <a:spLocks noGrp="1"/>
          </p:cNvSpPr>
          <p:nvPr>
            <p:ph type="sldNum" sz="quarter" idx="11"/>
          </p:nvPr>
        </p:nvSpPr>
        <p:spPr/>
        <p:txBody>
          <a:bodyPr/>
          <a:lstStyle/>
          <a:p>
            <a:pPr>
              <a:defRPr/>
            </a:pPr>
            <a:fld id="{91EAB261-394D-4D9C-9A31-C9FF847D6AC9}" type="slidenum">
              <a:rPr lang="en-US" smtClean="0"/>
              <a:pPr>
                <a:defRPr/>
              </a:pPr>
              <a:t>9</a:t>
            </a:fld>
            <a:endParaRPr lang="en-US" dirty="0"/>
          </a:p>
        </p:txBody>
      </p:sp>
      <p:sp>
        <p:nvSpPr>
          <p:cNvPr id="5"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E3A99-0DCE-FDE9-B119-F7AA879523FE}"/>
              </a:ext>
            </a:extLst>
          </p:cNvPr>
          <p:cNvSpPr>
            <a:spLocks noGrp="1"/>
          </p:cNvSpPr>
          <p:nvPr>
            <p:ph type="title"/>
          </p:nvPr>
        </p:nvSpPr>
        <p:spPr/>
        <p:txBody>
          <a:bodyPr/>
          <a:lstStyle/>
          <a:p>
            <a:r>
              <a:rPr lang="en-US" dirty="0"/>
              <a:t>Rainbow Chart</a:t>
            </a:r>
          </a:p>
        </p:txBody>
      </p:sp>
      <p:sp>
        <p:nvSpPr>
          <p:cNvPr id="4" name="Footer Placeholder 3">
            <a:extLst>
              <a:ext uri="{FF2B5EF4-FFF2-40B4-BE49-F238E27FC236}">
                <a16:creationId xmlns:a16="http://schemas.microsoft.com/office/drawing/2014/main" id="{5BA4EF39-A9C1-AC44-46D4-FE1EC8787F62}"/>
              </a:ext>
            </a:extLst>
          </p:cNvPr>
          <p:cNvSpPr>
            <a:spLocks noGrp="1"/>
          </p:cNvSpPr>
          <p:nvPr>
            <p:ph type="ftr" sz="quarter" idx="10"/>
          </p:nvPr>
        </p:nvSpPr>
        <p:spPr/>
        <p:txBody>
          <a:bodyPr/>
          <a:lstStyle/>
          <a:p>
            <a:pPr>
              <a:defRPr/>
            </a:pPr>
            <a:r>
              <a:rPr lang="en-US" dirty="0"/>
              <a:t>Statewide Health Insurance Benefits Advisors Basic Training  </a:t>
            </a:r>
          </a:p>
        </p:txBody>
      </p:sp>
      <p:sp>
        <p:nvSpPr>
          <p:cNvPr id="5" name="Slide Number Placeholder 4">
            <a:extLst>
              <a:ext uri="{FF2B5EF4-FFF2-40B4-BE49-F238E27FC236}">
                <a16:creationId xmlns:a16="http://schemas.microsoft.com/office/drawing/2014/main" id="{3BDB2269-ADF5-6AD6-84C7-8343B87B457F}"/>
              </a:ext>
            </a:extLst>
          </p:cNvPr>
          <p:cNvSpPr>
            <a:spLocks noGrp="1"/>
          </p:cNvSpPr>
          <p:nvPr>
            <p:ph type="sldNum" sz="quarter" idx="11"/>
          </p:nvPr>
        </p:nvSpPr>
        <p:spPr/>
        <p:txBody>
          <a:bodyPr/>
          <a:lstStyle/>
          <a:p>
            <a:pPr>
              <a:defRPr/>
            </a:pPr>
            <a:fld id="{74481FA7-81C5-4C22-B35E-8DC15B33B2C9}" type="slidenum">
              <a:rPr lang="en-US" smtClean="0"/>
              <a:pPr>
                <a:defRPr/>
              </a:pPr>
              <a:t>90</a:t>
            </a:fld>
            <a:endParaRPr lang="en-US" dirty="0"/>
          </a:p>
        </p:txBody>
      </p:sp>
      <p:sp>
        <p:nvSpPr>
          <p:cNvPr id="3" name="Content Placeholder 2">
            <a:extLst>
              <a:ext uri="{FF2B5EF4-FFF2-40B4-BE49-F238E27FC236}">
                <a16:creationId xmlns:a16="http://schemas.microsoft.com/office/drawing/2014/main" id="{6B9E5360-11B7-AA9C-6498-00904EFEBC06}"/>
              </a:ext>
            </a:extLst>
          </p:cNvPr>
          <p:cNvSpPr>
            <a:spLocks noGrp="1"/>
          </p:cNvSpPr>
          <p:nvPr>
            <p:ph idx="1"/>
          </p:nvPr>
        </p:nvSpPr>
        <p:spPr>
          <a:xfrm>
            <a:off x="360365" y="1562415"/>
            <a:ext cx="1301287" cy="478193"/>
          </a:xfrm>
        </p:spPr>
        <p:txBody>
          <a:bodyPr/>
          <a:lstStyle/>
          <a:p>
            <a:r>
              <a:rPr lang="en-US" sz="2000" dirty="0"/>
              <a:t>Link </a:t>
            </a:r>
            <a:r>
              <a:rPr lang="en-US" sz="2000" dirty="0">
                <a:hlinkClick r:id="rId3"/>
              </a:rPr>
              <a:t>here</a:t>
            </a:r>
            <a:r>
              <a:rPr lang="en-US" sz="2000" dirty="0"/>
              <a:t>!</a:t>
            </a:r>
          </a:p>
        </p:txBody>
      </p:sp>
      <p:pic>
        <p:nvPicPr>
          <p:cNvPr id="7" name="Picture 6">
            <a:extLst>
              <a:ext uri="{FF2B5EF4-FFF2-40B4-BE49-F238E27FC236}">
                <a16:creationId xmlns:a16="http://schemas.microsoft.com/office/drawing/2014/main" id="{CBDC0AAD-F009-C27B-D6E6-213B6803DDA4}"/>
              </a:ext>
            </a:extLst>
          </p:cNvPr>
          <p:cNvPicPr>
            <a:picLocks noChangeAspect="1"/>
          </p:cNvPicPr>
          <p:nvPr/>
        </p:nvPicPr>
        <p:blipFill>
          <a:blip r:embed="rId4"/>
          <a:stretch>
            <a:fillRect/>
          </a:stretch>
        </p:blipFill>
        <p:spPr>
          <a:xfrm>
            <a:off x="1515649" y="1192898"/>
            <a:ext cx="7509947" cy="4842942"/>
          </a:xfrm>
          <a:prstGeom prst="rect">
            <a:avLst/>
          </a:prstGeom>
        </p:spPr>
      </p:pic>
    </p:spTree>
    <p:extLst>
      <p:ext uri="{BB962C8B-B14F-4D97-AF65-F5344CB8AC3E}">
        <p14:creationId xmlns:p14="http://schemas.microsoft.com/office/powerpoint/2010/main" val="216444944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1603A-95FC-3DE8-E9D4-CA7DC00E5C86}"/>
              </a:ext>
            </a:extLst>
          </p:cNvPr>
          <p:cNvSpPr>
            <a:spLocks noGrp="1"/>
          </p:cNvSpPr>
          <p:nvPr>
            <p:ph type="title"/>
          </p:nvPr>
        </p:nvSpPr>
        <p:spPr/>
        <p:txBody>
          <a:bodyPr/>
          <a:lstStyle/>
          <a:p>
            <a:r>
              <a:rPr lang="en-US" dirty="0"/>
              <a:t>Rainbow Chart page</a:t>
            </a:r>
          </a:p>
        </p:txBody>
      </p:sp>
      <p:sp>
        <p:nvSpPr>
          <p:cNvPr id="4" name="Footer Placeholder 3">
            <a:extLst>
              <a:ext uri="{FF2B5EF4-FFF2-40B4-BE49-F238E27FC236}">
                <a16:creationId xmlns:a16="http://schemas.microsoft.com/office/drawing/2014/main" id="{1EC4FA7C-C566-8153-5191-09B9749524F3}"/>
              </a:ext>
            </a:extLst>
          </p:cNvPr>
          <p:cNvSpPr>
            <a:spLocks noGrp="1"/>
          </p:cNvSpPr>
          <p:nvPr>
            <p:ph type="ftr" sz="quarter" idx="10"/>
          </p:nvPr>
        </p:nvSpPr>
        <p:spPr/>
        <p:txBody>
          <a:bodyPr/>
          <a:lstStyle/>
          <a:p>
            <a:pPr>
              <a:defRPr/>
            </a:pPr>
            <a:r>
              <a:rPr lang="en-US" dirty="0"/>
              <a:t>Statewide Health Insurance Benefits Advisors Basic Training  </a:t>
            </a:r>
          </a:p>
        </p:txBody>
      </p:sp>
      <p:sp>
        <p:nvSpPr>
          <p:cNvPr id="5" name="Slide Number Placeholder 4">
            <a:extLst>
              <a:ext uri="{FF2B5EF4-FFF2-40B4-BE49-F238E27FC236}">
                <a16:creationId xmlns:a16="http://schemas.microsoft.com/office/drawing/2014/main" id="{732FFD6C-6D7A-437F-EC8F-EA673589AC5C}"/>
              </a:ext>
            </a:extLst>
          </p:cNvPr>
          <p:cNvSpPr>
            <a:spLocks noGrp="1"/>
          </p:cNvSpPr>
          <p:nvPr>
            <p:ph type="sldNum" sz="quarter" idx="11"/>
          </p:nvPr>
        </p:nvSpPr>
        <p:spPr/>
        <p:txBody>
          <a:bodyPr/>
          <a:lstStyle/>
          <a:p>
            <a:pPr>
              <a:defRPr/>
            </a:pPr>
            <a:fld id="{74481FA7-81C5-4C22-B35E-8DC15B33B2C9}" type="slidenum">
              <a:rPr lang="en-US" smtClean="0"/>
              <a:pPr>
                <a:defRPr/>
              </a:pPr>
              <a:t>91</a:t>
            </a:fld>
            <a:endParaRPr lang="en-US" dirty="0"/>
          </a:p>
        </p:txBody>
      </p:sp>
      <p:pic>
        <p:nvPicPr>
          <p:cNvPr id="6" name="Picture 5">
            <a:extLst>
              <a:ext uri="{FF2B5EF4-FFF2-40B4-BE49-F238E27FC236}">
                <a16:creationId xmlns:a16="http://schemas.microsoft.com/office/drawing/2014/main" id="{F90CC2DA-D7F8-B998-A268-3E5FAA3582E6}"/>
              </a:ext>
            </a:extLst>
          </p:cNvPr>
          <p:cNvPicPr>
            <a:picLocks noChangeAspect="1"/>
          </p:cNvPicPr>
          <p:nvPr/>
        </p:nvPicPr>
        <p:blipFill>
          <a:blip r:embed="rId3"/>
          <a:stretch>
            <a:fillRect/>
          </a:stretch>
        </p:blipFill>
        <p:spPr>
          <a:xfrm>
            <a:off x="849757" y="1161034"/>
            <a:ext cx="7636225" cy="4988371"/>
          </a:xfrm>
          <a:prstGeom prst="rect">
            <a:avLst/>
          </a:prstGeom>
        </p:spPr>
      </p:pic>
    </p:spTree>
    <p:extLst>
      <p:ext uri="{BB962C8B-B14F-4D97-AF65-F5344CB8AC3E}">
        <p14:creationId xmlns:p14="http://schemas.microsoft.com/office/powerpoint/2010/main" val="231514703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Help paying for Part D</a:t>
            </a:r>
          </a:p>
        </p:txBody>
      </p:sp>
      <p:sp>
        <p:nvSpPr>
          <p:cNvPr id="142339" name="Content Placeholder 2"/>
          <p:cNvSpPr>
            <a:spLocks noGrp="1"/>
          </p:cNvSpPr>
          <p:nvPr>
            <p:ph idx="1"/>
          </p:nvPr>
        </p:nvSpPr>
        <p:spPr>
          <a:xfrm>
            <a:off x="399692" y="1291612"/>
            <a:ext cx="8585201" cy="4525963"/>
          </a:xfrm>
        </p:spPr>
        <p:txBody>
          <a:bodyPr/>
          <a:lstStyle/>
          <a:p>
            <a:pPr marL="457210" indent="-457210" eaLnBrk="1" hangingPunct="1">
              <a:buFont typeface="Arial" panose="020B0604020202020204" pitchFamily="34" charset="0"/>
              <a:buChar char="•"/>
            </a:pPr>
            <a:r>
              <a:rPr lang="en-US" altLang="en-US" dirty="0">
                <a:latin typeface="Segoe UI" panose="020B0502040204020203" pitchFamily="34" charset="0"/>
                <a:cs typeface="Segoe UI" panose="020B0502040204020203" pitchFamily="34" charset="0"/>
              </a:rPr>
              <a:t>“Extra Help” or “Low-income-subsidy” (LIS) is a program available to clients with limited income and resources.</a:t>
            </a:r>
          </a:p>
          <a:p>
            <a:pPr marL="457210" indent="-457210" eaLnBrk="1" hangingPunct="1">
              <a:buFont typeface="Arial" panose="020B0604020202020204" pitchFamily="34" charset="0"/>
              <a:buChar char="•"/>
            </a:pPr>
            <a:r>
              <a:rPr lang="en-US" altLang="en-US" dirty="0">
                <a:latin typeface="Segoe UI" panose="020B0502040204020203" pitchFamily="34" charset="0"/>
                <a:cs typeface="Segoe UI" panose="020B0502040204020203" pitchFamily="34" charset="0"/>
              </a:rPr>
              <a:t>Extra Help or LIS will pay for all or part of premiums, deductible and copay for eligible clients. </a:t>
            </a:r>
          </a:p>
          <a:p>
            <a:pPr marL="1200177" lvl="1" indent="-457210" eaLnBrk="1" hangingPunct="1"/>
            <a:r>
              <a:rPr lang="en-US" altLang="en-US" dirty="0">
                <a:latin typeface="Segoe UI" panose="020B0502040204020203" pitchFamily="34" charset="0"/>
                <a:cs typeface="Segoe UI" panose="020B0502040204020203" pitchFamily="34" charset="0"/>
              </a:rPr>
              <a:t>Part D penalties are waived for LIS clients.</a:t>
            </a:r>
          </a:p>
          <a:p>
            <a:pPr marL="1200177" lvl="1" indent="-457210" eaLnBrk="1" hangingPunct="1"/>
            <a:r>
              <a:rPr lang="en-US" altLang="en-US" dirty="0">
                <a:latin typeface="Segoe UI" panose="020B0502040204020203" pitchFamily="34" charset="0"/>
                <a:cs typeface="Segoe UI" panose="020B0502040204020203" pitchFamily="34" charset="0"/>
              </a:rPr>
              <a:t>LIS enrollees can change plans during the first three quarters for the current year and during the OEP for the following year. </a:t>
            </a:r>
          </a:p>
          <a:p>
            <a:pPr marL="1200177" lvl="1" indent="-457210" eaLnBrk="1" hangingPunct="1"/>
            <a:r>
              <a:rPr lang="en-US" altLang="en-US" dirty="0">
                <a:latin typeface="Segoe UI" panose="020B0502040204020203" pitchFamily="34" charset="0"/>
                <a:cs typeface="Segoe UI" panose="020B0502040204020203" pitchFamily="34" charset="0"/>
              </a:rPr>
              <a:t>Find LIS applications at: </a:t>
            </a:r>
            <a:r>
              <a:rPr lang="en-US" altLang="en-US" dirty="0">
                <a:latin typeface="Segoe UI" panose="020B0502040204020203" pitchFamily="34" charset="0"/>
                <a:cs typeface="Segoe UI" panose="020B0502040204020203" pitchFamily="34" charset="0"/>
                <a:hlinkClick r:id="rId3"/>
              </a:rPr>
              <a:t>www.ssa.gov</a:t>
            </a:r>
            <a:r>
              <a:rPr lang="en-US" altLang="en-US" dirty="0">
                <a:latin typeface="Segoe UI" panose="020B0502040204020203" pitchFamily="34" charset="0"/>
                <a:cs typeface="Segoe UI" panose="020B0502040204020203" pitchFamily="34" charset="0"/>
              </a:rPr>
              <a:t>. </a:t>
            </a: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92</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extLst>
      <p:ext uri="{BB962C8B-B14F-4D97-AF65-F5344CB8AC3E}">
        <p14:creationId xmlns:p14="http://schemas.microsoft.com/office/powerpoint/2010/main" val="17276139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p:txBody>
          <a:bodyPr/>
          <a:lstStyle/>
          <a:p>
            <a:pPr eaLnBrk="1" hangingPunct="1"/>
            <a:r>
              <a:rPr lang="en-US" altLang="en-US" dirty="0">
                <a:latin typeface="Segoe UI" panose="020B0502040204020203" pitchFamily="34" charset="0"/>
                <a:cs typeface="Segoe UI" panose="020B0502040204020203" pitchFamily="34" charset="0"/>
              </a:rPr>
              <a:t>Example of help paying Part D premium</a:t>
            </a:r>
          </a:p>
        </p:txBody>
      </p:sp>
      <p:sp>
        <p:nvSpPr>
          <p:cNvPr id="79878" name="Content Placeholder 1"/>
          <p:cNvSpPr>
            <a:spLocks noGrp="1"/>
          </p:cNvSpPr>
          <p:nvPr>
            <p:ph idx="1"/>
          </p:nvPr>
        </p:nvSpPr>
        <p:spPr>
          <a:xfrm>
            <a:off x="2233102" y="1196976"/>
            <a:ext cx="6572763" cy="4879359"/>
          </a:xfrm>
        </p:spPr>
        <p:txBody>
          <a:bodyPr/>
          <a:lstStyle/>
          <a:p>
            <a:pPr>
              <a:defRPr/>
            </a:pPr>
            <a:r>
              <a:rPr lang="en-US" altLang="en-US" dirty="0">
                <a:latin typeface="Segoe UI" panose="020B0502040204020203" pitchFamily="34" charset="0"/>
                <a:cs typeface="Segoe UI" panose="020B0502040204020203" pitchFamily="34" charset="0"/>
              </a:rPr>
              <a:t>Samantha receives $1,400 per month in Social Security retirement. She has less than $10,000 in savings. Extra Help could save her a lot of money. The program:</a:t>
            </a:r>
          </a:p>
          <a:p>
            <a:pPr>
              <a:defRPr/>
            </a:pPr>
            <a:endParaRPr lang="en-US" altLang="en-US" sz="900" dirty="0">
              <a:latin typeface="Segoe UI" panose="020B0502040204020203" pitchFamily="34" charset="0"/>
              <a:cs typeface="Segoe UI" panose="020B0502040204020203" pitchFamily="34" charset="0"/>
            </a:endParaRPr>
          </a:p>
          <a:p>
            <a:pPr marL="457210" indent="-457210">
              <a:buFont typeface="Arial" panose="020B0604020202020204" pitchFamily="34" charset="0"/>
              <a:buChar char="•"/>
              <a:defRPr/>
            </a:pPr>
            <a:r>
              <a:rPr lang="en-US" altLang="en-US" dirty="0">
                <a:latin typeface="Segoe UI" panose="020B0502040204020203" pitchFamily="34" charset="0"/>
                <a:cs typeface="Segoe UI" panose="020B0502040204020203" pitchFamily="34" charset="0"/>
              </a:rPr>
              <a:t>Could help pay some or all of her Part D premium.</a:t>
            </a:r>
          </a:p>
          <a:p>
            <a:pPr marL="457210" indent="-457210">
              <a:buFont typeface="Arial" panose="020B0604020202020204" pitchFamily="34" charset="0"/>
              <a:buChar char="•"/>
              <a:defRPr/>
            </a:pPr>
            <a:r>
              <a:rPr lang="en-US" altLang="en-US" dirty="0">
                <a:latin typeface="Segoe UI" panose="020B0502040204020203" pitchFamily="34" charset="0"/>
                <a:cs typeface="Segoe UI" panose="020B0502040204020203" pitchFamily="34" charset="0"/>
              </a:rPr>
              <a:t>Pay most or all of her deductible.</a:t>
            </a:r>
          </a:p>
          <a:p>
            <a:pPr marL="457210" indent="-457210">
              <a:buFont typeface="Arial" panose="020B0604020202020204" pitchFamily="34" charset="0"/>
              <a:buChar char="•"/>
              <a:defRPr/>
            </a:pPr>
            <a:r>
              <a:rPr lang="en-US" altLang="en-US" dirty="0">
                <a:latin typeface="Segoe UI" panose="020B0502040204020203" pitchFamily="34" charset="0"/>
                <a:cs typeface="Segoe UI" panose="020B0502040204020203" pitchFamily="34" charset="0"/>
              </a:rPr>
              <a:t>Make it so she has small drug copays.</a:t>
            </a:r>
          </a:p>
          <a:p>
            <a:pPr marL="457210" indent="-457210">
              <a:buFont typeface="Arial" panose="020B0604020202020204" pitchFamily="34" charset="0"/>
              <a:buChar char="•"/>
              <a:defRPr/>
            </a:pPr>
            <a:r>
              <a:rPr lang="en-US" altLang="en-US" dirty="0">
                <a:latin typeface="Segoe UI" panose="020B0502040204020203" pitchFamily="34" charset="0"/>
                <a:cs typeface="Segoe UI" panose="020B0502040204020203" pitchFamily="34" charset="0"/>
              </a:rPr>
              <a:t>Could allow her to change her drug plans more than once per year. </a:t>
            </a:r>
          </a:p>
          <a:p>
            <a:pPr>
              <a:defRPr/>
            </a:pPr>
            <a:endParaRPr lang="en-US" altLang="en-US" dirty="0">
              <a:latin typeface="Segoe UI" panose="020B0502040204020203" pitchFamily="34" charset="0"/>
              <a:cs typeface="Segoe UI" panose="020B0502040204020203" pitchFamily="34" charset="0"/>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2256" y="1238127"/>
            <a:ext cx="1648843" cy="1949575"/>
          </a:xfrm>
          <a:prstGeom prst="rect">
            <a:avLst/>
          </a:prstGeom>
        </p:spPr>
      </p:pic>
      <p:sp>
        <p:nvSpPr>
          <p:cNvPr id="4" name="Slide Number Placeholder 3"/>
          <p:cNvSpPr>
            <a:spLocks noGrp="1"/>
          </p:cNvSpPr>
          <p:nvPr>
            <p:ph type="sldNum" sz="quarter" idx="11"/>
          </p:nvPr>
        </p:nvSpPr>
        <p:spPr/>
        <p:txBody>
          <a:bodyPr/>
          <a:lstStyle/>
          <a:p>
            <a:pPr>
              <a:defRPr/>
            </a:pPr>
            <a:fld id="{74481FA7-81C5-4C22-B35E-8DC15B33B2C9}" type="slidenum">
              <a:rPr lang="en-US" smtClean="0"/>
              <a:pPr>
                <a:defRPr/>
              </a:pPr>
              <a:t>93</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a:t>
            </a:r>
          </a:p>
        </p:txBody>
      </p:sp>
    </p:spTree>
    <p:extLst>
      <p:ext uri="{BB962C8B-B14F-4D97-AF65-F5344CB8AC3E}">
        <p14:creationId xmlns:p14="http://schemas.microsoft.com/office/powerpoint/2010/main" val="135596847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4"/>
          <p:cNvSpPr>
            <a:spLocks noGrp="1"/>
          </p:cNvSpPr>
          <p:nvPr>
            <p:ph type="title"/>
          </p:nvPr>
        </p:nvSpPr>
        <p:spPr>
          <a:xfrm>
            <a:off x="339727" y="4270377"/>
            <a:ext cx="8466139" cy="650875"/>
          </a:xfrm>
        </p:spPr>
        <p:txBody>
          <a:bodyPr/>
          <a:lstStyle/>
          <a:p>
            <a:pPr eaLnBrk="1" hangingPunct="1"/>
            <a:r>
              <a:rPr lang="en-US" altLang="en-US" dirty="0">
                <a:latin typeface="Segoe UI" panose="020B0502040204020203" pitchFamily="34" charset="0"/>
                <a:cs typeface="Segoe UI" panose="020B0502040204020203" pitchFamily="34" charset="0"/>
              </a:rPr>
              <a:t>Training tools and wrap-up</a:t>
            </a:r>
          </a:p>
        </p:txBody>
      </p:sp>
      <p:sp>
        <p:nvSpPr>
          <p:cNvPr id="3" name="Slide Number Placeholder 2"/>
          <p:cNvSpPr>
            <a:spLocks noGrp="1"/>
          </p:cNvSpPr>
          <p:nvPr>
            <p:ph type="sldNum" sz="quarter" idx="11"/>
          </p:nvPr>
        </p:nvSpPr>
        <p:spPr/>
        <p:txBody>
          <a:bodyPr/>
          <a:lstStyle/>
          <a:p>
            <a:pPr>
              <a:defRPr/>
            </a:pPr>
            <a:fld id="{91EAB261-394D-4D9C-9A31-C9FF847D6AC9}" type="slidenum">
              <a:rPr lang="en-US" smtClean="0"/>
              <a:pPr>
                <a:defRPr/>
              </a:pPr>
              <a:t>94</a:t>
            </a:fld>
            <a:endParaRPr lang="en-US" dirty="0"/>
          </a:p>
        </p:txBody>
      </p:sp>
      <p:sp>
        <p:nvSpPr>
          <p:cNvPr id="6"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a:t>
            </a:r>
          </a:p>
        </p:txBody>
      </p:sp>
    </p:spTree>
    <p:extLst>
      <p:ext uri="{BB962C8B-B14F-4D97-AF65-F5344CB8AC3E}">
        <p14:creationId xmlns:p14="http://schemas.microsoft.com/office/powerpoint/2010/main" val="118389118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itle 5"/>
          <p:cNvSpPr>
            <a:spLocks noGrp="1"/>
          </p:cNvSpPr>
          <p:nvPr>
            <p:ph type="title"/>
          </p:nvPr>
        </p:nvSpPr>
        <p:spPr/>
        <p:txBody>
          <a:bodyPr/>
          <a:lstStyle/>
          <a:p>
            <a:r>
              <a:rPr lang="en-US" altLang="en-US" dirty="0">
                <a:latin typeface="Segoe UI" panose="020B0502040204020203" pitchFamily="34" charset="0"/>
                <a:cs typeface="Segoe UI" panose="020B0502040204020203" pitchFamily="34" charset="0"/>
              </a:rPr>
              <a:t>Medicare.gov</a:t>
            </a:r>
          </a:p>
        </p:txBody>
      </p:sp>
      <p:sp>
        <p:nvSpPr>
          <p:cNvPr id="211973" name="Content Placeholder 2"/>
          <p:cNvSpPr>
            <a:spLocks noGrp="1"/>
          </p:cNvSpPr>
          <p:nvPr>
            <p:ph idx="1"/>
          </p:nvPr>
        </p:nvSpPr>
        <p:spPr>
          <a:xfrm>
            <a:off x="389861" y="1281236"/>
            <a:ext cx="8445500" cy="4525963"/>
          </a:xfrm>
        </p:spPr>
        <p:txBody>
          <a:bodyPr/>
          <a:lstStyle/>
          <a:p>
            <a:r>
              <a:rPr lang="en-US" altLang="en-US" dirty="0">
                <a:latin typeface="Segoe UI" panose="020B0502040204020203" pitchFamily="34" charset="0"/>
                <a:cs typeface="Segoe UI" panose="020B0502040204020203" pitchFamily="34" charset="0"/>
                <a:hlinkClick r:id="rId3"/>
              </a:rPr>
              <a:t>Medicare.gov</a:t>
            </a:r>
            <a:endParaRPr lang="en-US" altLang="en-US" dirty="0">
              <a:latin typeface="Segoe UI" panose="020B0502040204020203" pitchFamily="34" charset="0"/>
              <a:cs typeface="Segoe UI" panose="020B0502040204020203" pitchFamily="34" charset="0"/>
            </a:endParaRPr>
          </a:p>
          <a:p>
            <a:endParaRPr lang="en-US" altLang="en-US" sz="2400" dirty="0">
              <a:latin typeface="Segoe UI" panose="020B0502040204020203" pitchFamily="34" charset="0"/>
              <a:cs typeface="Segoe UI" panose="020B0502040204020203" pitchFamily="34" charset="0"/>
            </a:endParaRPr>
          </a:p>
          <a:p>
            <a:endParaRPr lang="en-US" altLang="en-US" sz="1001" b="1" dirty="0">
              <a:latin typeface="Segoe UI" panose="020B0502040204020203" pitchFamily="34" charset="0"/>
              <a:cs typeface="Segoe UI" panose="020B0502040204020203" pitchFamily="34" charset="0"/>
              <a:hlinkClick r:id="rId4"/>
            </a:endParaRP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95</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pic>
        <p:nvPicPr>
          <p:cNvPr id="5" name="Picture 4">
            <a:extLst>
              <a:ext uri="{FF2B5EF4-FFF2-40B4-BE49-F238E27FC236}">
                <a16:creationId xmlns:a16="http://schemas.microsoft.com/office/drawing/2014/main" id="{46A21743-8E96-E21F-B2AE-B0A34B834ECF}"/>
              </a:ext>
            </a:extLst>
          </p:cNvPr>
          <p:cNvPicPr>
            <a:picLocks noChangeAspect="1"/>
          </p:cNvPicPr>
          <p:nvPr/>
        </p:nvPicPr>
        <p:blipFill>
          <a:blip r:embed="rId5"/>
          <a:stretch>
            <a:fillRect/>
          </a:stretch>
        </p:blipFill>
        <p:spPr>
          <a:xfrm>
            <a:off x="389861" y="1789361"/>
            <a:ext cx="7993445" cy="4158951"/>
          </a:xfrm>
          <a:prstGeom prst="rect">
            <a:avLst/>
          </a:prstGeom>
        </p:spPr>
      </p:pic>
    </p:spTree>
    <p:extLst>
      <p:ext uri="{BB962C8B-B14F-4D97-AF65-F5344CB8AC3E}">
        <p14:creationId xmlns:p14="http://schemas.microsoft.com/office/powerpoint/2010/main" val="281991513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itle 5"/>
          <p:cNvSpPr>
            <a:spLocks noGrp="1"/>
          </p:cNvSpPr>
          <p:nvPr>
            <p:ph type="title"/>
          </p:nvPr>
        </p:nvSpPr>
        <p:spPr/>
        <p:txBody>
          <a:bodyPr/>
          <a:lstStyle/>
          <a:p>
            <a:r>
              <a:rPr lang="en-US" altLang="en-US" dirty="0">
                <a:latin typeface="Segoe UI" panose="020B0502040204020203" pitchFamily="34" charset="0"/>
                <a:cs typeface="Segoe UI" panose="020B0502040204020203" pitchFamily="34" charset="0"/>
              </a:rPr>
              <a:t>Plan Finder</a:t>
            </a:r>
          </a:p>
        </p:txBody>
      </p:sp>
      <p:sp>
        <p:nvSpPr>
          <p:cNvPr id="211973" name="Content Placeholder 2"/>
          <p:cNvSpPr>
            <a:spLocks noGrp="1"/>
          </p:cNvSpPr>
          <p:nvPr>
            <p:ph idx="1"/>
          </p:nvPr>
        </p:nvSpPr>
        <p:spPr>
          <a:xfrm>
            <a:off x="389861" y="1281236"/>
            <a:ext cx="8445500" cy="4525963"/>
          </a:xfrm>
        </p:spPr>
        <p:txBody>
          <a:bodyPr/>
          <a:lstStyle/>
          <a:p>
            <a:r>
              <a:rPr lang="en-US" altLang="en-US" dirty="0">
                <a:latin typeface="Segoe UI" panose="020B0502040204020203" pitchFamily="34" charset="0"/>
                <a:cs typeface="Segoe UI" panose="020B0502040204020203" pitchFamily="34" charset="0"/>
                <a:hlinkClick r:id="rId3"/>
              </a:rPr>
              <a:t>Medicare Plan Finder</a:t>
            </a:r>
            <a:r>
              <a:rPr lang="en-US" altLang="en-US" dirty="0">
                <a:latin typeface="Segoe UI" panose="020B0502040204020203" pitchFamily="34" charset="0"/>
                <a:cs typeface="Segoe UI" panose="020B0502040204020203" pitchFamily="34" charset="0"/>
              </a:rPr>
              <a:t> (medicare.gov)</a:t>
            </a:r>
          </a:p>
          <a:p>
            <a:endParaRPr lang="en-US" altLang="en-US" sz="2400" dirty="0">
              <a:latin typeface="Segoe UI" panose="020B0502040204020203" pitchFamily="34" charset="0"/>
              <a:cs typeface="Segoe UI" panose="020B0502040204020203" pitchFamily="34" charset="0"/>
            </a:endParaRPr>
          </a:p>
          <a:p>
            <a:endParaRPr lang="en-US" altLang="en-US" sz="1001" b="1" dirty="0">
              <a:latin typeface="Segoe UI" panose="020B0502040204020203" pitchFamily="34" charset="0"/>
              <a:cs typeface="Segoe UI" panose="020B0502040204020203" pitchFamily="34" charset="0"/>
              <a:hlinkClick r:id="rId4"/>
            </a:endParaRP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96</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pic>
        <p:nvPicPr>
          <p:cNvPr id="4" name="Picture 3" descr="Graphical user interface, application&#10;&#10;Description automatically generated">
            <a:extLst>
              <a:ext uri="{FF2B5EF4-FFF2-40B4-BE49-F238E27FC236}">
                <a16:creationId xmlns:a16="http://schemas.microsoft.com/office/drawing/2014/main" id="{0C4926F3-D121-CB2C-3E44-1EA992C36EE3}"/>
              </a:ext>
            </a:extLst>
          </p:cNvPr>
          <p:cNvPicPr>
            <a:picLocks noChangeAspect="1"/>
          </p:cNvPicPr>
          <p:nvPr/>
        </p:nvPicPr>
        <p:blipFill>
          <a:blip r:embed="rId5"/>
          <a:stretch>
            <a:fillRect/>
          </a:stretch>
        </p:blipFill>
        <p:spPr>
          <a:xfrm>
            <a:off x="1337164" y="1858864"/>
            <a:ext cx="6933686" cy="4234207"/>
          </a:xfrm>
          <a:prstGeom prst="rect">
            <a:avLst/>
          </a:prstGeom>
          <a:ln>
            <a:solidFill>
              <a:schemeClr val="tx1"/>
            </a:solidFill>
          </a:ln>
        </p:spPr>
      </p:pic>
    </p:spTree>
    <p:extLst>
      <p:ext uri="{BB962C8B-B14F-4D97-AF65-F5344CB8AC3E}">
        <p14:creationId xmlns:p14="http://schemas.microsoft.com/office/powerpoint/2010/main" val="111281087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itle 5"/>
          <p:cNvSpPr>
            <a:spLocks noGrp="1"/>
          </p:cNvSpPr>
          <p:nvPr>
            <p:ph type="title"/>
          </p:nvPr>
        </p:nvSpPr>
        <p:spPr/>
        <p:txBody>
          <a:bodyPr/>
          <a:lstStyle/>
          <a:p>
            <a:r>
              <a:rPr lang="en-US" altLang="en-US" dirty="0">
                <a:latin typeface="Segoe UI" panose="020B0502040204020203" pitchFamily="34" charset="0"/>
                <a:cs typeface="Segoe UI" panose="020B0502040204020203" pitchFamily="34" charset="0"/>
              </a:rPr>
              <a:t>Office of the Insurance Commissioner</a:t>
            </a:r>
          </a:p>
        </p:txBody>
      </p:sp>
      <p:sp>
        <p:nvSpPr>
          <p:cNvPr id="211973" name="Content Placeholder 2"/>
          <p:cNvSpPr>
            <a:spLocks noGrp="1"/>
          </p:cNvSpPr>
          <p:nvPr>
            <p:ph idx="1"/>
          </p:nvPr>
        </p:nvSpPr>
        <p:spPr>
          <a:xfrm>
            <a:off x="430595" y="1291387"/>
            <a:ext cx="2981236" cy="4525963"/>
          </a:xfrm>
        </p:spPr>
        <p:txBody>
          <a:bodyPr/>
          <a:lstStyle/>
          <a:p>
            <a:r>
              <a:rPr lang="en-US" altLang="en-US" dirty="0">
                <a:latin typeface="Segoe UI" panose="020B0502040204020203" pitchFamily="34" charset="0"/>
                <a:cs typeface="Segoe UI" panose="020B0502040204020203" pitchFamily="34" charset="0"/>
                <a:hlinkClick r:id="rId3"/>
              </a:rPr>
              <a:t>OIC</a:t>
            </a:r>
            <a:r>
              <a:rPr lang="en-US" altLang="en-US" dirty="0">
                <a:latin typeface="Segoe UI" panose="020B0502040204020203" pitchFamily="34" charset="0"/>
                <a:cs typeface="Segoe UI" panose="020B0502040204020203" pitchFamily="34" charset="0"/>
              </a:rPr>
              <a:t> (insurance.wa.gov)</a:t>
            </a:r>
          </a:p>
          <a:p>
            <a:endParaRPr lang="en-US" altLang="en-US" dirty="0">
              <a:latin typeface="Segoe UI" panose="020B0502040204020203" pitchFamily="34" charset="0"/>
              <a:cs typeface="Segoe UI" panose="020B0502040204020203" pitchFamily="34" charset="0"/>
            </a:endParaRPr>
          </a:p>
          <a:p>
            <a:r>
              <a:rPr lang="en-US" altLang="en-US" sz="2600" dirty="0">
                <a:latin typeface="Segoe UI" panose="020B0502040204020203" pitchFamily="34" charset="0"/>
                <a:cs typeface="Segoe UI" panose="020B0502040204020203" pitchFamily="34" charset="0"/>
              </a:rPr>
              <a:t>Be familiar with the Medicare pages on the OIC website and share this information with clients.</a:t>
            </a:r>
          </a:p>
          <a:p>
            <a:endParaRPr lang="en-US" altLang="en-US" dirty="0">
              <a:latin typeface="Segoe UI" panose="020B0502040204020203" pitchFamily="34" charset="0"/>
              <a:cs typeface="Segoe UI" panose="020B0502040204020203" pitchFamily="34" charset="0"/>
            </a:endParaRPr>
          </a:p>
          <a:p>
            <a:endParaRPr lang="en-US" altLang="en-US" dirty="0">
              <a:latin typeface="Segoe UI" panose="020B0502040204020203" pitchFamily="34" charset="0"/>
              <a:cs typeface="Segoe UI" panose="020B0502040204020203" pitchFamily="34" charset="0"/>
            </a:endParaRPr>
          </a:p>
          <a:p>
            <a:endParaRPr lang="en-US" altLang="en-US" dirty="0">
              <a:latin typeface="Segoe UI" panose="020B0502040204020203" pitchFamily="34" charset="0"/>
              <a:cs typeface="Segoe UI" panose="020B0502040204020203" pitchFamily="34" charset="0"/>
            </a:endParaRPr>
          </a:p>
          <a:p>
            <a:endParaRPr lang="en-US" altLang="en-US" sz="2400" dirty="0">
              <a:latin typeface="Segoe UI" panose="020B0502040204020203" pitchFamily="34" charset="0"/>
              <a:cs typeface="Segoe UI" panose="020B0502040204020203" pitchFamily="34" charset="0"/>
            </a:endParaRPr>
          </a:p>
          <a:p>
            <a:endParaRPr lang="en-US" altLang="en-US" sz="1001" b="1" dirty="0">
              <a:latin typeface="Segoe UI" panose="020B0502040204020203" pitchFamily="34" charset="0"/>
              <a:cs typeface="Segoe UI" panose="020B0502040204020203" pitchFamily="34" charset="0"/>
              <a:hlinkClick r:id="rId4"/>
            </a:endParaRP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97</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pic>
        <p:nvPicPr>
          <p:cNvPr id="8" name="Picture 7" descr="Screen Clippi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48453" y="1311051"/>
            <a:ext cx="5257411" cy="4194391"/>
          </a:xfrm>
          <a:prstGeom prst="rect">
            <a:avLst/>
          </a:prstGeom>
          <a:ln>
            <a:solidFill>
              <a:schemeClr val="tx1"/>
            </a:solidFill>
          </a:ln>
        </p:spPr>
      </p:pic>
    </p:spTree>
    <p:extLst>
      <p:ext uri="{BB962C8B-B14F-4D97-AF65-F5344CB8AC3E}">
        <p14:creationId xmlns:p14="http://schemas.microsoft.com/office/powerpoint/2010/main" val="198889274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Title 5"/>
          <p:cNvSpPr>
            <a:spLocks noGrp="1"/>
          </p:cNvSpPr>
          <p:nvPr>
            <p:ph type="title"/>
          </p:nvPr>
        </p:nvSpPr>
        <p:spPr/>
        <p:txBody>
          <a:bodyPr/>
          <a:lstStyle/>
          <a:p>
            <a:r>
              <a:rPr lang="en-US" altLang="en-US" dirty="0">
                <a:latin typeface="Segoe UI" panose="020B0502040204020203" pitchFamily="34" charset="0"/>
                <a:cs typeface="Segoe UI" panose="020B0502040204020203" pitchFamily="34" charset="0"/>
              </a:rPr>
              <a:t>My SHIBA </a:t>
            </a:r>
            <a:r>
              <a:rPr lang="en-US" altLang="en-US" i="1" dirty="0">
                <a:latin typeface="Segoe UI" panose="020B0502040204020203" pitchFamily="34" charset="0"/>
                <a:cs typeface="Segoe UI" panose="020B0502040204020203" pitchFamily="34" charset="0"/>
              </a:rPr>
              <a:t>(continued)</a:t>
            </a:r>
          </a:p>
        </p:txBody>
      </p:sp>
      <p:sp>
        <p:nvSpPr>
          <p:cNvPr id="211973" name="Content Placeholder 2"/>
          <p:cNvSpPr>
            <a:spLocks noGrp="1"/>
          </p:cNvSpPr>
          <p:nvPr>
            <p:ph idx="1"/>
          </p:nvPr>
        </p:nvSpPr>
        <p:spPr>
          <a:xfrm>
            <a:off x="389861" y="1283436"/>
            <a:ext cx="8445499" cy="4525963"/>
          </a:xfrm>
        </p:spPr>
        <p:txBody>
          <a:bodyPr/>
          <a:lstStyle/>
          <a:p>
            <a:r>
              <a:rPr lang="en-US" altLang="en-US" dirty="0">
                <a:latin typeface="Segoe UI" panose="020B0502040204020203" pitchFamily="34" charset="0"/>
                <a:cs typeface="Segoe UI" panose="020B0502040204020203" pitchFamily="34" charset="0"/>
                <a:hlinkClick r:id="rId3"/>
              </a:rPr>
              <a:t>My SHIBA </a:t>
            </a:r>
            <a:r>
              <a:rPr lang="en-US" altLang="en-US" dirty="0">
                <a:latin typeface="Segoe UI" panose="020B0502040204020203" pitchFamily="34" charset="0"/>
                <a:cs typeface="Segoe UI" panose="020B0502040204020203" pitchFamily="34" charset="0"/>
              </a:rPr>
              <a:t>(insurance.wa.gov)</a:t>
            </a:r>
          </a:p>
          <a:p>
            <a:r>
              <a:rPr lang="en-US" altLang="en-US" dirty="0">
                <a:latin typeface="Segoe UI" panose="020B0502040204020203" pitchFamily="34" charset="0"/>
                <a:cs typeface="Segoe UI" panose="020B0502040204020203" pitchFamily="34" charset="0"/>
              </a:rPr>
              <a:t>The home page for My SHIBA includes links to a variety of information that you’ll need for your work.</a:t>
            </a:r>
          </a:p>
          <a:p>
            <a:endParaRPr lang="en-US" altLang="en-US" dirty="0">
              <a:latin typeface="Segoe UI" panose="020B0502040204020203" pitchFamily="34" charset="0"/>
              <a:cs typeface="Segoe UI" panose="020B0502040204020203" pitchFamily="34" charset="0"/>
            </a:endParaRPr>
          </a:p>
          <a:p>
            <a:endParaRPr lang="en-US" altLang="en-US" dirty="0">
              <a:latin typeface="Segoe UI" panose="020B0502040204020203" pitchFamily="34" charset="0"/>
              <a:cs typeface="Segoe UI" panose="020B0502040204020203" pitchFamily="34" charset="0"/>
            </a:endParaRPr>
          </a:p>
          <a:p>
            <a:endParaRPr lang="en-US" altLang="en-US" dirty="0">
              <a:latin typeface="Segoe UI" panose="020B0502040204020203" pitchFamily="34" charset="0"/>
              <a:cs typeface="Segoe UI" panose="020B0502040204020203" pitchFamily="34" charset="0"/>
            </a:endParaRPr>
          </a:p>
          <a:p>
            <a:endParaRPr lang="en-US" altLang="en-US" dirty="0">
              <a:latin typeface="Segoe UI" panose="020B0502040204020203" pitchFamily="34" charset="0"/>
              <a:cs typeface="Segoe UI" panose="020B0502040204020203" pitchFamily="34" charset="0"/>
            </a:endParaRPr>
          </a:p>
          <a:p>
            <a:endParaRPr lang="en-US" altLang="en-US" dirty="0">
              <a:latin typeface="Segoe UI" panose="020B0502040204020203" pitchFamily="34" charset="0"/>
              <a:cs typeface="Segoe UI" panose="020B0502040204020203" pitchFamily="34" charset="0"/>
            </a:endParaRPr>
          </a:p>
          <a:p>
            <a:endParaRPr lang="en-US" altLang="en-US" dirty="0">
              <a:latin typeface="Segoe UI" panose="020B0502040204020203" pitchFamily="34" charset="0"/>
              <a:cs typeface="Segoe UI" panose="020B0502040204020203" pitchFamily="34" charset="0"/>
            </a:endParaRPr>
          </a:p>
          <a:p>
            <a:pPr algn="r"/>
            <a:endParaRPr lang="en-US" altLang="en-US" i="1" dirty="0">
              <a:latin typeface="Segoe UI" panose="020B0502040204020203" pitchFamily="34" charset="0"/>
              <a:cs typeface="Segoe UI" panose="020B0502040204020203" pitchFamily="34" charset="0"/>
            </a:endParaRPr>
          </a:p>
          <a:p>
            <a:endParaRPr lang="en-US" altLang="en-US" sz="2400" dirty="0">
              <a:latin typeface="Segoe UI" panose="020B0502040204020203" pitchFamily="34" charset="0"/>
              <a:cs typeface="Segoe UI" panose="020B0502040204020203" pitchFamily="34" charset="0"/>
            </a:endParaRPr>
          </a:p>
          <a:p>
            <a:endParaRPr lang="en-US" altLang="en-US" sz="1001" b="1" dirty="0">
              <a:latin typeface="Segoe UI" panose="020B0502040204020203" pitchFamily="34" charset="0"/>
              <a:cs typeface="Segoe UI" panose="020B0502040204020203" pitchFamily="34" charset="0"/>
              <a:hlinkClick r:id="rId4"/>
            </a:endParaRP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98</a:t>
            </a:fld>
            <a:endParaRPr lang="en-US" dirty="0"/>
          </a:p>
        </p:txBody>
      </p:sp>
      <p:sp>
        <p:nvSpPr>
          <p:cNvPr id="7"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pic>
        <p:nvPicPr>
          <p:cNvPr id="8" name="Picture 7" descr="Screen Clippin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158875" y="2752374"/>
            <a:ext cx="6569534" cy="3350958"/>
          </a:xfrm>
          <a:prstGeom prst="rect">
            <a:avLst/>
          </a:prstGeom>
          <a:ln>
            <a:solidFill>
              <a:schemeClr val="tx1"/>
            </a:solidFill>
          </a:ln>
        </p:spPr>
      </p:pic>
    </p:spTree>
    <p:extLst>
      <p:ext uri="{BB962C8B-B14F-4D97-AF65-F5344CB8AC3E}">
        <p14:creationId xmlns:p14="http://schemas.microsoft.com/office/powerpoint/2010/main" val="289904349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60363" y="375506"/>
            <a:ext cx="8445500" cy="666751"/>
          </a:xfrm>
        </p:spPr>
        <p:txBody>
          <a:bodyPr/>
          <a:lstStyle/>
          <a:p>
            <a:r>
              <a:rPr lang="en-US" altLang="en-US" sz="3400" dirty="0">
                <a:latin typeface="Segoe UI" panose="020B0502040204020203" pitchFamily="34" charset="0"/>
                <a:cs typeface="Segoe UI" panose="020B0502040204020203" pitchFamily="34" charset="0"/>
              </a:rPr>
              <a:t>Referrals and providing more insurance help</a:t>
            </a:r>
          </a:p>
        </p:txBody>
      </p:sp>
      <p:sp>
        <p:nvSpPr>
          <p:cNvPr id="25603" name="Content Placeholder 2"/>
          <p:cNvSpPr>
            <a:spLocks noGrp="1"/>
          </p:cNvSpPr>
          <p:nvPr>
            <p:ph idx="1"/>
          </p:nvPr>
        </p:nvSpPr>
        <p:spPr>
          <a:xfrm>
            <a:off x="360365" y="1311276"/>
            <a:ext cx="8445500" cy="4754245"/>
          </a:xfrm>
        </p:spPr>
        <p:txBody>
          <a:bodyPr/>
          <a:lstStyle/>
          <a:p>
            <a:pPr>
              <a:defRPr/>
            </a:pPr>
            <a:r>
              <a:rPr lang="en-US" dirty="0"/>
              <a:t>You can also help your clients by letting them know about the OIC’s statewide toll-free Insurance Consumer Hotline at: 1-800-562-6900. </a:t>
            </a:r>
          </a:p>
          <a:p>
            <a:pPr>
              <a:defRPr/>
            </a:pPr>
            <a:endParaRPr lang="en-US" sz="1001" dirty="0"/>
          </a:p>
          <a:p>
            <a:pPr>
              <a:defRPr/>
            </a:pPr>
            <a:r>
              <a:rPr lang="en-US" i="1" dirty="0"/>
              <a:t>The Consumer Hotline is a free service where clients can get help with all types of insurance, such as home, auto, health, life, disability coverage, long-term care and even annuities. </a:t>
            </a:r>
          </a:p>
          <a:p>
            <a:pPr algn="ctr">
              <a:defRPr/>
            </a:pPr>
            <a:endParaRPr lang="en-US" sz="1001" dirty="0"/>
          </a:p>
          <a:p>
            <a:pPr>
              <a:defRPr/>
            </a:pPr>
            <a:r>
              <a:rPr lang="en-US" dirty="0"/>
              <a:t>Clients can also find more information at: </a:t>
            </a:r>
            <a:r>
              <a:rPr lang="en-US" dirty="0">
                <a:hlinkClick r:id="rId3"/>
              </a:rPr>
              <a:t>https://www.insurance.wa.gov</a:t>
            </a:r>
            <a:r>
              <a:rPr lang="en-US" dirty="0"/>
              <a:t>  </a:t>
            </a:r>
            <a:endParaRPr lang="en-US" altLang="en-US" dirty="0">
              <a:latin typeface="Segoe UI" panose="020B0502040204020203" pitchFamily="34" charset="0"/>
              <a:cs typeface="Segoe UI" panose="020B0502040204020203" pitchFamily="34" charset="0"/>
            </a:endParaRPr>
          </a:p>
        </p:txBody>
      </p:sp>
      <p:sp>
        <p:nvSpPr>
          <p:cNvPr id="3" name="Slide Number Placeholder 2"/>
          <p:cNvSpPr>
            <a:spLocks noGrp="1"/>
          </p:cNvSpPr>
          <p:nvPr>
            <p:ph type="sldNum" sz="quarter" idx="11"/>
          </p:nvPr>
        </p:nvSpPr>
        <p:spPr/>
        <p:txBody>
          <a:bodyPr/>
          <a:lstStyle/>
          <a:p>
            <a:pPr>
              <a:defRPr/>
            </a:pPr>
            <a:fld id="{74481FA7-81C5-4C22-B35E-8DC15B33B2C9}" type="slidenum">
              <a:rPr lang="en-US" smtClean="0"/>
              <a:pPr>
                <a:defRPr/>
              </a:pPr>
              <a:t>99</a:t>
            </a:fld>
            <a:endParaRPr lang="en-US" dirty="0"/>
          </a:p>
        </p:txBody>
      </p:sp>
      <p:sp>
        <p:nvSpPr>
          <p:cNvPr id="6" name="Footer Placeholder 1"/>
          <p:cNvSpPr>
            <a:spLocks noGrp="1"/>
          </p:cNvSpPr>
          <p:nvPr>
            <p:ph type="ftr" sz="quarter" idx="10"/>
          </p:nvPr>
        </p:nvSpPr>
        <p:spPr>
          <a:xfrm>
            <a:off x="1158875" y="6301009"/>
            <a:ext cx="6297003" cy="200025"/>
          </a:xfrm>
        </p:spPr>
        <p:txBody>
          <a:bodyPr/>
          <a:lstStyle/>
          <a:p>
            <a:pPr>
              <a:defRPr/>
            </a:pPr>
            <a:r>
              <a:rPr lang="en-US" dirty="0"/>
              <a:t>Statewide Health Insurance Benefits Advisors Basic Training  </a:t>
            </a:r>
          </a:p>
        </p:txBody>
      </p:sp>
    </p:spTree>
    <p:extLst>
      <p:ext uri="{BB962C8B-B14F-4D97-AF65-F5344CB8AC3E}">
        <p14:creationId xmlns:p14="http://schemas.microsoft.com/office/powerpoint/2010/main" val="2254732597"/>
      </p:ext>
    </p:extLst>
  </p:cSld>
  <p:clrMapOvr>
    <a:masterClrMapping/>
  </p:clrMapOvr>
</p:sld>
</file>

<file path=ppt/theme/theme1.xml><?xml version="1.0" encoding="utf-8"?>
<a:theme xmlns:a="http://schemas.openxmlformats.org/drawingml/2006/main" name="OIC_presentation_PPT">
  <a:themeElements>
    <a:clrScheme name="OIC Color">
      <a:dk1>
        <a:sysClr val="windowText" lastClr="000000"/>
      </a:dk1>
      <a:lt1>
        <a:sysClr val="window" lastClr="FFFFFF"/>
      </a:lt1>
      <a:dk2>
        <a:srgbClr val="084678"/>
      </a:dk2>
      <a:lt2>
        <a:srgbClr val="E0E0E0"/>
      </a:lt2>
      <a:accent1>
        <a:srgbClr val="1084D3"/>
      </a:accent1>
      <a:accent2>
        <a:srgbClr val="52BA3F"/>
      </a:accent2>
      <a:accent3>
        <a:srgbClr val="FCBE25"/>
      </a:accent3>
      <a:accent4>
        <a:srgbClr val="307A22"/>
      </a:accent4>
      <a:accent5>
        <a:srgbClr val="FD6308"/>
      </a:accent5>
      <a:accent6>
        <a:srgbClr val="A5A5A5"/>
      </a:accent6>
      <a:hlink>
        <a:srgbClr val="0C42D7"/>
      </a:hlink>
      <a:folHlink>
        <a:srgbClr val="307A22"/>
      </a:folHlink>
    </a:clrScheme>
    <a:fontScheme name="Inspiration">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5EF5F7CB88C994BB50EF0C1575E1E30" ma:contentTypeVersion="10" ma:contentTypeDescription="Create a new document." ma:contentTypeScope="" ma:versionID="d624e2a43419085ec1b62714dfe5ebd2">
  <xsd:schema xmlns:xsd="http://www.w3.org/2001/XMLSchema" xmlns:xs="http://www.w3.org/2001/XMLSchema" xmlns:p="http://schemas.microsoft.com/office/2006/metadata/properties" xmlns:ns2="1291ae0c-eba0-4321-98d5-2cebf1073dd9" targetNamespace="http://schemas.microsoft.com/office/2006/metadata/properties" ma:root="true" ma:fieldsID="644b4249eb8d56b39018de7201cc9477" ns2:_="">
    <xsd:import namespace="1291ae0c-eba0-4321-98d5-2cebf1073dd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91ae0c-eba0-4321-98d5-2cebf1073d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9565EB-27E0-43A2-822B-315A8522EF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91ae0c-eba0-4321-98d5-2cebf1073d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79B679-61EA-4EA9-BACC-777AEEB53BC6}">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435BF1C5-0B41-40E3-800A-2897B2FFB4F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SHIBA_presentation_PPT</Template>
  <TotalTime>18414</TotalTime>
  <Words>6931</Words>
  <Application>Microsoft Office PowerPoint</Application>
  <PresentationFormat>On-screen Show (4:3)</PresentationFormat>
  <Paragraphs>983</Paragraphs>
  <Slides>101</Slides>
  <Notes>101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101</vt:i4>
      </vt:variant>
    </vt:vector>
  </HeadingPairs>
  <TitlesOfParts>
    <vt:vector size="108" baseType="lpstr">
      <vt:lpstr>Arial</vt:lpstr>
      <vt:lpstr>Calibri</vt:lpstr>
      <vt:lpstr>Courier New</vt:lpstr>
      <vt:lpstr>News Gothic MT</vt:lpstr>
      <vt:lpstr>Segoe UI</vt:lpstr>
      <vt:lpstr>Wingdings</vt:lpstr>
      <vt:lpstr>OIC_presentation_PPT</vt:lpstr>
      <vt:lpstr>Statewide Health Insurance Benefits Advisors Basic Training</vt:lpstr>
      <vt:lpstr>Welcome to the Statewide Health Insurance Benefits Advisors (SHIBA) basic training!</vt:lpstr>
      <vt:lpstr>Basic Training table of contents </vt:lpstr>
      <vt:lpstr>Medicare training acronyms</vt:lpstr>
      <vt:lpstr>Goals for this training </vt:lpstr>
      <vt:lpstr>SHIBA advisor orientation </vt:lpstr>
      <vt:lpstr>SHIBA and our mission statement</vt:lpstr>
      <vt:lpstr>SHIBA history</vt:lpstr>
      <vt:lpstr>Medicare introduction</vt:lpstr>
      <vt:lpstr>Medicare 101</vt:lpstr>
      <vt:lpstr>The four parts of Medicare</vt:lpstr>
      <vt:lpstr>Medicare 101 (continued)</vt:lpstr>
      <vt:lpstr>Medicare Parts A, B and D</vt:lpstr>
      <vt:lpstr>Who is eligible for Medicare?</vt:lpstr>
      <vt:lpstr>Medicare card</vt:lpstr>
      <vt:lpstr>Knowledge Check 1 – Intro to Medicare</vt:lpstr>
      <vt:lpstr>Enrollment and enrollment periods</vt:lpstr>
      <vt:lpstr>Some people are automatically enrolled</vt:lpstr>
      <vt:lpstr>When enrollment is NOT automatic</vt:lpstr>
      <vt:lpstr>Three main Medicare enrollment periods</vt:lpstr>
      <vt:lpstr>Initial Enrollment Period (continued)</vt:lpstr>
      <vt:lpstr>Initial Enrollment Period</vt:lpstr>
      <vt:lpstr>Examples of Initial Enrollment Period</vt:lpstr>
      <vt:lpstr>Special Enrollment Period</vt:lpstr>
      <vt:lpstr>Example of Special Enrollment Period</vt:lpstr>
      <vt:lpstr>General Enrollment Period</vt:lpstr>
      <vt:lpstr>Example of General Enrollment Period</vt:lpstr>
      <vt:lpstr>Knowledge Check 2 – Enrollment</vt:lpstr>
      <vt:lpstr>Original Medicare</vt:lpstr>
      <vt:lpstr>Original Medicare:  Parts A and B</vt:lpstr>
      <vt:lpstr>Original Medicare – Part A</vt:lpstr>
      <vt:lpstr>Medicare hospital insurance (Part A) </vt:lpstr>
      <vt:lpstr>Medicare Part A (hospital insurance) </vt:lpstr>
      <vt:lpstr>Examples of Medicare Part A</vt:lpstr>
      <vt:lpstr>Original Medicare – Part B</vt:lpstr>
      <vt:lpstr>Medicare medical insurance (Part B) </vt:lpstr>
      <vt:lpstr>Medicare Part B (medical insurance)</vt:lpstr>
      <vt:lpstr>Examples of Medicare Part B </vt:lpstr>
      <vt:lpstr>Does a client need Part B?</vt:lpstr>
      <vt:lpstr>Examples of Part B coverage considerations</vt:lpstr>
      <vt:lpstr>Paying for Medicare Parts A and B</vt:lpstr>
      <vt:lpstr>Example:  Coverage for “medically necessary”</vt:lpstr>
      <vt:lpstr>Knowledge Check 3 – Parts of Medicare</vt:lpstr>
      <vt:lpstr>Medicare prescription drug coverage</vt:lpstr>
      <vt:lpstr>Medicare Part D</vt:lpstr>
      <vt:lpstr>Medicare Part D </vt:lpstr>
      <vt:lpstr>Who can enroll in Part D?</vt:lpstr>
      <vt:lpstr>Do all clients need Part D?</vt:lpstr>
      <vt:lpstr>What Part D covers</vt:lpstr>
      <vt:lpstr>Examples of Part D plan coverage</vt:lpstr>
      <vt:lpstr>Medicare drug plan costs</vt:lpstr>
      <vt:lpstr>When can clients enroll in Part D?</vt:lpstr>
      <vt:lpstr>How do clients choose a Part D plan?</vt:lpstr>
      <vt:lpstr>Knowledge Check 4 – Part D</vt:lpstr>
      <vt:lpstr>Medigaps</vt:lpstr>
      <vt:lpstr>Medigap (Medicare Supplement)</vt:lpstr>
      <vt:lpstr>What is a Medigap plan?</vt:lpstr>
      <vt:lpstr>How to compare Medigap plans</vt:lpstr>
      <vt:lpstr>Approved Medigap plans and rates</vt:lpstr>
      <vt:lpstr>Example of Medigap plan</vt:lpstr>
      <vt:lpstr>Who is eligible for a Medigap?</vt:lpstr>
      <vt:lpstr>Do clients need a Medigap?</vt:lpstr>
      <vt:lpstr>When to enroll in a Medigap</vt:lpstr>
      <vt:lpstr>When to enroll in a Medigap</vt:lpstr>
      <vt:lpstr>Examples of Medigap OEP</vt:lpstr>
      <vt:lpstr>Examples of Medigap enrollment rules</vt:lpstr>
      <vt:lpstr>Things to consider about Medigaps </vt:lpstr>
      <vt:lpstr>Things to consider about Medigaps (continued)</vt:lpstr>
      <vt:lpstr>How to find the right Medigap plan</vt:lpstr>
      <vt:lpstr>Knowledge Check 5 - Medigaps</vt:lpstr>
      <vt:lpstr>Medicare Advantage (MA) plans</vt:lpstr>
      <vt:lpstr>Medicare Advantage</vt:lpstr>
      <vt:lpstr>Medicare Advantage (Part C)</vt:lpstr>
      <vt:lpstr>How Medicare Advantage (MA) plans work</vt:lpstr>
      <vt:lpstr>Who is eligible? </vt:lpstr>
      <vt:lpstr>When can clients enroll in an MA plan?</vt:lpstr>
      <vt:lpstr>Examples of Medicare Advantage plan</vt:lpstr>
      <vt:lpstr>Example of Medicare Advantage plan</vt:lpstr>
      <vt:lpstr>What are Medicare Advantage plan costs?</vt:lpstr>
      <vt:lpstr>Four most common types of MA plans</vt:lpstr>
      <vt:lpstr>Things to consider about MA plans </vt:lpstr>
      <vt:lpstr>Shopping for MA plans</vt:lpstr>
      <vt:lpstr>Where do clients enroll?</vt:lpstr>
      <vt:lpstr>Low-Income Assistance</vt:lpstr>
      <vt:lpstr>LIS/Extra Help automatic enrollment</vt:lpstr>
      <vt:lpstr>What is a Medicare Savings Program?</vt:lpstr>
      <vt:lpstr>Qualified Medicare Beneficiary (QMB)</vt:lpstr>
      <vt:lpstr>Specified Low-income Medicare Beneficiary (SLMB)</vt:lpstr>
      <vt:lpstr>Qualified Individual (QI-1)</vt:lpstr>
      <vt:lpstr>Rainbow Chart</vt:lpstr>
      <vt:lpstr>Rainbow Chart page</vt:lpstr>
      <vt:lpstr>Help paying for Part D</vt:lpstr>
      <vt:lpstr>Example of help paying Part D premium</vt:lpstr>
      <vt:lpstr>Training tools and wrap-up</vt:lpstr>
      <vt:lpstr>Medicare.gov</vt:lpstr>
      <vt:lpstr>Plan Finder</vt:lpstr>
      <vt:lpstr>Office of the Insurance Commissioner</vt:lpstr>
      <vt:lpstr>My SHIBA (continued)</vt:lpstr>
      <vt:lpstr>Referrals and providing more insurance help</vt:lpstr>
      <vt:lpstr>Final thoughts and questions</vt:lpstr>
      <vt:lpstr>PowerPoint Presentation</vt:lpstr>
    </vt:vector>
  </TitlesOfParts>
  <Company>Office of Insurance Commissioner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Statewide Health Insurance Benefits Advisors Basic Training</dc:title>
  <dc:subject>Training for new SHIBA volunteers about Medicare</dc:subject>
  <dc:creator>Wells, Donna (OIC);SHIBAS@oic.wa.gov</dc:creator>
  <cp:lastModifiedBy>Davis, Nick (OIC)</cp:lastModifiedBy>
  <cp:revision>1002</cp:revision>
  <cp:lastPrinted>2021-01-13T19:01:26Z</cp:lastPrinted>
  <dcterms:created xsi:type="dcterms:W3CDTF">2016-01-05T16:06:02Z</dcterms:created>
  <dcterms:modified xsi:type="dcterms:W3CDTF">2024-05-23T00:12:44Z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0x01010095EF5F7CB88C994BB50EF0C1575E1E30</vt:lpwstr>
  </property>
</Properties>
</file>