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6"/>
  </p:notesMasterIdLst>
  <p:handoutMasterIdLst>
    <p:handoutMasterId r:id="rId107"/>
  </p:handoutMasterIdLst>
  <p:sldIdLst>
    <p:sldId id="257" r:id="rId5"/>
    <p:sldId id="260" r:id="rId6"/>
    <p:sldId id="441" r:id="rId7"/>
    <p:sldId id="404" r:id="rId8"/>
    <p:sldId id="395" r:id="rId9"/>
    <p:sldId id="393" r:id="rId10"/>
    <p:sldId id="337" r:id="rId11"/>
    <p:sldId id="273" r:id="rId12"/>
    <p:sldId id="261" r:id="rId13"/>
    <p:sldId id="272" r:id="rId14"/>
    <p:sldId id="275" r:id="rId15"/>
    <p:sldId id="409" r:id="rId16"/>
    <p:sldId id="374" r:id="rId17"/>
    <p:sldId id="276" r:id="rId18"/>
    <p:sldId id="278" r:id="rId19"/>
    <p:sldId id="351" r:id="rId20"/>
    <p:sldId id="265" r:id="rId21"/>
    <p:sldId id="286" r:id="rId22"/>
    <p:sldId id="281" r:id="rId23"/>
    <p:sldId id="279" r:id="rId24"/>
    <p:sldId id="282" r:id="rId25"/>
    <p:sldId id="280" r:id="rId26"/>
    <p:sldId id="283" r:id="rId27"/>
    <p:sldId id="285" r:id="rId28"/>
    <p:sldId id="331" r:id="rId29"/>
    <p:sldId id="287" r:id="rId30"/>
    <p:sldId id="288" r:id="rId31"/>
    <p:sldId id="363" r:id="rId32"/>
    <p:sldId id="264" r:id="rId33"/>
    <p:sldId id="416" r:id="rId34"/>
    <p:sldId id="289" r:id="rId35"/>
    <p:sldId id="290" r:id="rId36"/>
    <p:sldId id="291" r:id="rId37"/>
    <p:sldId id="292" r:id="rId38"/>
    <p:sldId id="293" r:id="rId39"/>
    <p:sldId id="294" r:id="rId40"/>
    <p:sldId id="295" r:id="rId41"/>
    <p:sldId id="296" r:id="rId42"/>
    <p:sldId id="298" r:id="rId43"/>
    <p:sldId id="300" r:id="rId44"/>
    <p:sldId id="299" r:id="rId45"/>
    <p:sldId id="304" r:id="rId46"/>
    <p:sldId id="354" r:id="rId47"/>
    <p:sldId id="266" r:id="rId48"/>
    <p:sldId id="417" r:id="rId49"/>
    <p:sldId id="267" r:id="rId50"/>
    <p:sldId id="306" r:id="rId51"/>
    <p:sldId id="307" r:id="rId52"/>
    <p:sldId id="308" r:id="rId53"/>
    <p:sldId id="309" r:id="rId54"/>
    <p:sldId id="310" r:id="rId55"/>
    <p:sldId id="313" r:id="rId56"/>
    <p:sldId id="312" r:id="rId57"/>
    <p:sldId id="355" r:id="rId58"/>
    <p:sldId id="263" r:id="rId59"/>
    <p:sldId id="418" r:id="rId60"/>
    <p:sldId id="269" r:id="rId61"/>
    <p:sldId id="412" r:id="rId62"/>
    <p:sldId id="314" r:id="rId63"/>
    <p:sldId id="270" r:id="rId64"/>
    <p:sldId id="271" r:id="rId65"/>
    <p:sldId id="318" r:id="rId66"/>
    <p:sldId id="342" r:id="rId67"/>
    <p:sldId id="317" r:id="rId68"/>
    <p:sldId id="316" r:id="rId69"/>
    <p:sldId id="332" r:id="rId70"/>
    <p:sldId id="268" r:id="rId71"/>
    <p:sldId id="320" r:id="rId72"/>
    <p:sldId id="321" r:id="rId73"/>
    <p:sldId id="364" r:id="rId74"/>
    <p:sldId id="262" r:id="rId75"/>
    <p:sldId id="419" r:id="rId76"/>
    <p:sldId id="319" r:id="rId77"/>
    <p:sldId id="322" r:id="rId78"/>
    <p:sldId id="323" r:id="rId79"/>
    <p:sldId id="324" r:id="rId80"/>
    <p:sldId id="335" r:id="rId81"/>
    <p:sldId id="336" r:id="rId82"/>
    <p:sldId id="325" r:id="rId83"/>
    <p:sldId id="326" r:id="rId84"/>
    <p:sldId id="327" r:id="rId85"/>
    <p:sldId id="328" r:id="rId86"/>
    <p:sldId id="329" r:id="rId87"/>
    <p:sldId id="444" r:id="rId88"/>
    <p:sldId id="378" r:id="rId89"/>
    <p:sldId id="445" r:id="rId90"/>
    <p:sldId id="350" r:id="rId91"/>
    <p:sldId id="370" r:id="rId92"/>
    <p:sldId id="373" r:id="rId93"/>
    <p:sldId id="446" r:id="rId94"/>
    <p:sldId id="447" r:id="rId95"/>
    <p:sldId id="311" r:id="rId96"/>
    <p:sldId id="333" r:id="rId97"/>
    <p:sldId id="405" r:id="rId98"/>
    <p:sldId id="438" r:id="rId99"/>
    <p:sldId id="443" r:id="rId100"/>
    <p:sldId id="442" r:id="rId101"/>
    <p:sldId id="440" r:id="rId102"/>
    <p:sldId id="384" r:id="rId103"/>
    <p:sldId id="349" r:id="rId104"/>
    <p:sldId id="345" r:id="rId105"/>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p:defaultTextStyle>
  <p:extLst>
    <p:ext uri="{521415D9-36F7-43E2-AB2F-B90AF26B5E84}">
      <p14:sectionLst xmlns:p14="http://schemas.microsoft.com/office/powerpoint/2010/main">
        <p14:section name="Default Section" id="{950C12E7-8B35-4E1C-A8B8-1A1A1E5F2077}">
          <p14:sldIdLst>
            <p14:sldId id="257"/>
            <p14:sldId id="260"/>
            <p14:sldId id="441"/>
            <p14:sldId id="404"/>
            <p14:sldId id="395"/>
            <p14:sldId id="393"/>
            <p14:sldId id="337"/>
            <p14:sldId id="273"/>
            <p14:sldId id="261"/>
            <p14:sldId id="272"/>
            <p14:sldId id="275"/>
            <p14:sldId id="409"/>
            <p14:sldId id="374"/>
            <p14:sldId id="276"/>
            <p14:sldId id="278"/>
            <p14:sldId id="351"/>
            <p14:sldId id="265"/>
            <p14:sldId id="286"/>
            <p14:sldId id="281"/>
            <p14:sldId id="279"/>
            <p14:sldId id="282"/>
            <p14:sldId id="280"/>
          </p14:sldIdLst>
        </p14:section>
        <p14:section name="Untitled Section" id="{3FBD9452-A62F-4DC2-B0BF-A53A41023E1A}">
          <p14:sldIdLst>
            <p14:sldId id="283"/>
            <p14:sldId id="285"/>
            <p14:sldId id="331"/>
            <p14:sldId id="287"/>
            <p14:sldId id="288"/>
            <p14:sldId id="363"/>
            <p14:sldId id="264"/>
            <p14:sldId id="416"/>
            <p14:sldId id="289"/>
            <p14:sldId id="290"/>
            <p14:sldId id="291"/>
            <p14:sldId id="292"/>
            <p14:sldId id="293"/>
            <p14:sldId id="294"/>
            <p14:sldId id="295"/>
            <p14:sldId id="296"/>
            <p14:sldId id="298"/>
            <p14:sldId id="300"/>
            <p14:sldId id="299"/>
            <p14:sldId id="304"/>
            <p14:sldId id="354"/>
            <p14:sldId id="266"/>
            <p14:sldId id="417"/>
            <p14:sldId id="267"/>
            <p14:sldId id="306"/>
            <p14:sldId id="307"/>
            <p14:sldId id="308"/>
            <p14:sldId id="309"/>
            <p14:sldId id="310"/>
            <p14:sldId id="313"/>
            <p14:sldId id="312"/>
            <p14:sldId id="355"/>
            <p14:sldId id="263"/>
            <p14:sldId id="418"/>
            <p14:sldId id="269"/>
            <p14:sldId id="412"/>
            <p14:sldId id="314"/>
            <p14:sldId id="270"/>
            <p14:sldId id="271"/>
            <p14:sldId id="318"/>
            <p14:sldId id="342"/>
            <p14:sldId id="317"/>
            <p14:sldId id="316"/>
            <p14:sldId id="332"/>
            <p14:sldId id="268"/>
            <p14:sldId id="320"/>
            <p14:sldId id="321"/>
            <p14:sldId id="364"/>
            <p14:sldId id="262"/>
            <p14:sldId id="419"/>
            <p14:sldId id="319"/>
            <p14:sldId id="322"/>
            <p14:sldId id="323"/>
            <p14:sldId id="324"/>
            <p14:sldId id="335"/>
            <p14:sldId id="336"/>
            <p14:sldId id="325"/>
            <p14:sldId id="326"/>
            <p14:sldId id="327"/>
            <p14:sldId id="328"/>
            <p14:sldId id="329"/>
            <p14:sldId id="444"/>
            <p14:sldId id="378"/>
            <p14:sldId id="445"/>
            <p14:sldId id="350"/>
            <p14:sldId id="370"/>
            <p14:sldId id="373"/>
            <p14:sldId id="446"/>
            <p14:sldId id="447"/>
            <p14:sldId id="311"/>
            <p14:sldId id="333"/>
            <p14:sldId id="405"/>
            <p14:sldId id="438"/>
            <p14:sldId id="443"/>
            <p14:sldId id="442"/>
            <p14:sldId id="440"/>
            <p14:sldId id="384"/>
            <p14:sldId id="349"/>
            <p14:sldId id="345"/>
          </p14:sldIdLst>
        </p14:section>
      </p14:sectionLst>
    </p:ext>
    <p:ext uri="{EFAFB233-063F-42B5-8137-9DF3F51BA10A}">
      <p15:sldGuideLst xmlns:p15="http://schemas.microsoft.com/office/powerpoint/2012/main">
        <p15:guide id="1" orient="horz" pos="864" userDrawn="1">
          <p15:clr>
            <a:srgbClr val="A4A3A4"/>
          </p15:clr>
        </p15:guide>
        <p15:guide id="2" pos="2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10E0E-547E-3DBC-FA6B-34436B60A609}" name="Wells, Donna (OIC)" initials="WD(" userId="S::DonnaW@OIC.WA.GOV::b44902ac-23f1-490d-addd-b127ee42878a" providerId="AD"/>
  <p188:author id="{4640CB82-3D1A-8AD2-8DE0-055A7263D430}" name="Figoni, Amy (OIC)" initials="FA(" userId="S::Amy.Figoni@oic.wa.gov::04af46b2-2926-4269-86ce-a85b2af3e297" providerId="AD"/>
  <p188:author id="{A4FF00D3-0744-E32B-B859-FEFE4B45C741}" name="Davis, Nick (OIC)" initials="ND" userId="S::Nick.Davis@oic.wa.gov::6f475c00-9b8d-4668-99e3-cd0e458533c9" providerId="AD"/>
  <p188:author id="{7AA4E4D8-3C44-0C27-7F09-058CA15EDA4E}" name="Schlesselman, Diana (OIC)" initials="SD(" userId="S::DianaS@oic.wa.gov::a44c0736-93b2-4231-b429-ceabb724bf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lls, Donna (OIC)" initials="WD(" lastIdx="16" clrIdx="0">
    <p:extLst>
      <p:ext uri="{19B8F6BF-5375-455C-9EA6-DF929625EA0E}">
        <p15:presenceInfo xmlns:p15="http://schemas.microsoft.com/office/powerpoint/2012/main" userId="S-1-5-21-1658443405-574029089-2274145629-2824" providerId="AD"/>
      </p:ext>
    </p:extLst>
  </p:cmAuthor>
  <p:cmAuthor id="2" name="Mercer, Liz (OIC)" initials="ML(" lastIdx="60" clrIdx="1">
    <p:extLst>
      <p:ext uri="{19B8F6BF-5375-455C-9EA6-DF929625EA0E}">
        <p15:presenceInfo xmlns:p15="http://schemas.microsoft.com/office/powerpoint/2012/main" userId="S-1-5-21-1658443405-574029089-2274145629-2900" providerId="AD"/>
      </p:ext>
    </p:extLst>
  </p:cmAuthor>
  <p:cmAuthor id="3" name="Schlesselman, Diana (OIC)" initials="SD(" lastIdx="12" clrIdx="2">
    <p:extLst>
      <p:ext uri="{19B8F6BF-5375-455C-9EA6-DF929625EA0E}">
        <p15:presenceInfo xmlns:p15="http://schemas.microsoft.com/office/powerpoint/2012/main" userId="S-1-5-21-1658443405-574029089-2274145629-8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924"/>
    <a:srgbClr val="084678"/>
    <a:srgbClr val="E0E0E0"/>
    <a:srgbClr val="D0D0D0"/>
    <a:srgbClr val="003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54948" autoAdjust="0"/>
  </p:normalViewPr>
  <p:slideViewPr>
    <p:cSldViewPr snapToGrid="0" snapToObjects="1">
      <p:cViewPr varScale="1">
        <p:scale>
          <a:sx n="62" d="100"/>
          <a:sy n="62" d="100"/>
        </p:scale>
        <p:origin x="2784" y="78"/>
      </p:cViewPr>
      <p:guideLst>
        <p:guide orient="horz" pos="864"/>
        <p:guide pos="264"/>
      </p:guideLst>
    </p:cSldViewPr>
  </p:slideViewPr>
  <p:outlineViewPr>
    <p:cViewPr>
      <p:scale>
        <a:sx n="33" d="100"/>
        <a:sy n="33" d="100"/>
      </p:scale>
      <p:origin x="0" y="-28352"/>
    </p:cViewPr>
  </p:outlineViewPr>
  <p:notesTextViewPr>
    <p:cViewPr>
      <p:scale>
        <a:sx n="3" d="2"/>
        <a:sy n="3" d="2"/>
      </p:scale>
      <p:origin x="0" y="0"/>
    </p:cViewPr>
  </p:notesTextViewPr>
  <p:sorterViewPr>
    <p:cViewPr>
      <p:scale>
        <a:sx n="200" d="100"/>
        <a:sy n="200" d="100"/>
      </p:scale>
      <p:origin x="0" y="-19824"/>
    </p:cViewPr>
  </p:sorterViewPr>
  <p:notesViewPr>
    <p:cSldViewPr snapToGrid="0" snapToObjects="1">
      <p:cViewPr varScale="1">
        <p:scale>
          <a:sx n="46" d="100"/>
          <a:sy n="46" d="100"/>
        </p:scale>
        <p:origin x="2664" y="4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E90C14BC-A176-4034-87E0-7D7810727699}" type="datetimeFigureOut">
              <a:rPr lang="en-US"/>
              <a:pPr>
                <a:defRPr/>
              </a:pPr>
              <a:t>4/18/2024</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r>
              <a:rPr lang="en-US" dirty="0"/>
              <a:t>SHIBA Advisor Basic Training  |  Updated August 2022</a:t>
            </a:r>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B5B8F38B-DE45-4275-A30E-A3255DAFA9D9}" type="slidenum">
              <a:rPr lang="en-US"/>
              <a:pPr>
                <a:defRPr/>
              </a:pPr>
              <a:t>‹#›</a:t>
            </a:fld>
            <a:endParaRPr lang="en-US" dirty="0"/>
          </a:p>
        </p:txBody>
      </p:sp>
    </p:spTree>
    <p:extLst>
      <p:ext uri="{BB962C8B-B14F-4D97-AF65-F5344CB8AC3E}">
        <p14:creationId xmlns:p14="http://schemas.microsoft.com/office/powerpoint/2010/main" val="1219933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2963" y="0"/>
            <a:ext cx="3170583" cy="480388"/>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6D3BDE0C-565D-4622-97D7-E1CD70C67F14}" type="datetimeFigureOut">
              <a:rPr lang="en-US"/>
              <a:pPr>
                <a:defRPr/>
              </a:pPr>
              <a:t>4/18/2024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2183" y="4561228"/>
            <a:ext cx="5850835" cy="4320213"/>
          </a:xfrm>
          <a:prstGeom prst="rect">
            <a:avLst/>
          </a:prstGeom>
        </p:spPr>
        <p:txBody>
          <a:bodyPr vert="horz" lIns="96653" tIns="48327" rIns="96653" bIns="48327"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5340" y="9107514"/>
            <a:ext cx="3957982" cy="480388"/>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r>
              <a:rPr lang="en-US" dirty="0"/>
              <a:t>SHIBA Advisor Basic Training  |  Updated August 2022</a:t>
            </a:r>
          </a:p>
        </p:txBody>
      </p:sp>
      <p:sp>
        <p:nvSpPr>
          <p:cNvPr id="7" name="Slide Number Placeholder 6"/>
          <p:cNvSpPr>
            <a:spLocks noGrp="1"/>
          </p:cNvSpPr>
          <p:nvPr>
            <p:ph type="sldNum" sz="quarter" idx="5"/>
          </p:nvPr>
        </p:nvSpPr>
        <p:spPr>
          <a:xfrm>
            <a:off x="4142963" y="9119173"/>
            <a:ext cx="3170583" cy="480388"/>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BAFBDE84-BE27-4B14-9633-066B9692CF47}" type="slidenum">
              <a:rPr lang="en-US"/>
              <a:pPr>
                <a:defRPr/>
              </a:pPr>
              <a:t>‹#›</a:t>
            </a:fld>
            <a:endParaRPr lang="en-US" dirty="0"/>
          </a:p>
        </p:txBody>
      </p:sp>
    </p:spTree>
    <p:extLst>
      <p:ext uri="{BB962C8B-B14F-4D97-AF65-F5344CB8AC3E}">
        <p14:creationId xmlns:p14="http://schemas.microsoft.com/office/powerpoint/2010/main" val="2653050693"/>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732183" y="4561228"/>
            <a:ext cx="5850835" cy="47338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ts val="0"/>
              </a:spcBef>
              <a:spcAft>
                <a:spcPct val="0"/>
              </a:spcAft>
              <a:buClrTx/>
              <a:buSzTx/>
              <a:buFontTx/>
              <a:buNone/>
              <a:tabLst>
                <a:tab pos="4742536" algn="r"/>
              </a:tabLst>
              <a:defRPr/>
            </a:pPr>
            <a:r>
              <a:rPr lang="en-US" sz="1800" dirty="0">
                <a:effectLst/>
                <a:latin typeface="Segoe UI" panose="020B0502040204020203" pitchFamily="34" charset="0"/>
              </a:rPr>
              <a:t>Make sure date is for most recent updates</a:t>
            </a:r>
            <a:endParaRPr lang="en-US" sz="1800" dirty="0">
              <a:effectLst/>
              <a:latin typeface="Arial" panose="020B0604020202020204" pitchFamily="34" charset="0"/>
            </a:endParaRPr>
          </a:p>
          <a:p>
            <a:pPr>
              <a:spcBef>
                <a:spcPts val="0"/>
              </a:spcBef>
              <a:tabLst>
                <a:tab pos="4742536" algn="r"/>
              </a:tabLst>
            </a:pPr>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B645BB9-6775-4A82-BDBB-1D66C0EC6A1E}" type="slidenum">
              <a:rPr lang="en-US" smtClean="0"/>
              <a:pPr>
                <a:defRPr/>
              </a:pPr>
              <a:t>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21578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32183" y="4561228"/>
            <a:ext cx="5850835" cy="45579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7157750D-2843-4387-807E-3505365960C3}" type="slidenum">
              <a:rPr lang="en-US" smtClean="0"/>
              <a:pPr>
                <a:defRPr/>
              </a:pPr>
              <a:t>10</a:t>
            </a:fld>
            <a:endParaRPr lang="en-US" dirty="0"/>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4666284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6484E81-E3D8-40A9-8F08-74CD49000D6C}" type="slidenum">
              <a:rPr lang="en-US" smtClean="0"/>
              <a:pPr>
                <a:defRPr/>
              </a:pPr>
              <a:t>100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3803405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E73D5D7-D3BC-47ED-AEBF-8AF2087AE56D}" type="slidenum">
              <a:rPr lang="en-US" smtClean="0"/>
              <a:pPr>
                <a:defRPr/>
              </a:pPr>
              <a:t>101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93324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F7FDBA6-89BA-4796-BE0B-CA76A84EFCF8}" type="slidenum">
              <a:rPr lang="en-US" smtClean="0"/>
              <a:pPr>
                <a:defRPr/>
              </a:pPr>
              <a:t>11</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531875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157750D-2843-4387-807E-3505365960C3}" type="slidenum">
              <a:rPr lang="en-US" smtClean="0"/>
              <a:pPr>
                <a:defRPr/>
              </a:pPr>
              <a:t>12</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57859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48F6562-D3C6-4674-AA08-F70570195564}" type="slidenum">
              <a:rPr lang="en-US" smtClean="0"/>
              <a:pPr>
                <a:defRPr/>
              </a:pPr>
              <a:t>13</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368169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8FF6CA6-231C-46B1-A15B-5A5F8163D723}" type="slidenum">
              <a:rPr lang="en-US" smtClean="0"/>
              <a:pPr>
                <a:defRPr/>
              </a:pPr>
              <a:t>14</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63999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9B7ABFE-F8A8-4D55-B366-F6F7FE20D1BB}" type="slidenum">
              <a:rPr lang="en-US" smtClean="0"/>
              <a:pPr>
                <a:defRPr/>
              </a:pPr>
              <a:t>15</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6142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sz="1400" dirty="0">
                <a:latin typeface="+mj-lt"/>
                <a:cs typeface="Segoe UI" panose="020B0502040204020203" pitchFamily="34" charset="0"/>
              </a:rPr>
              <a:t>Answers:</a:t>
            </a:r>
          </a:p>
          <a:p>
            <a:pPr eaLnBrk="1" hangingPunct="1">
              <a:spcBef>
                <a:spcPts val="0"/>
              </a:spcBef>
            </a:pPr>
            <a:r>
              <a:rPr lang="en-US" altLang="en-US" sz="1400" dirty="0">
                <a:latin typeface="+mj-lt"/>
                <a:cs typeface="Segoe UI" panose="020B0502040204020203" pitchFamily="34" charset="0"/>
              </a:rPr>
              <a:t>1. A, B, C, and D</a:t>
            </a:r>
          </a:p>
          <a:p>
            <a:pPr eaLnBrk="1" fontAlgn="auto" hangingPunct="1">
              <a:spcBef>
                <a:spcPts val="0"/>
              </a:spcBef>
              <a:spcAft>
                <a:spcPts val="0"/>
              </a:spcAft>
              <a:defRPr/>
            </a:pPr>
            <a:r>
              <a:rPr lang="en-US" altLang="en-US" sz="1400" dirty="0">
                <a:latin typeface="+mj-lt"/>
                <a:cs typeface="Segoe UI" panose="020B0502040204020203" pitchFamily="34" charset="0"/>
              </a:rPr>
              <a:t>2. </a:t>
            </a:r>
            <a:r>
              <a:rPr lang="en-US" sz="1400" dirty="0">
                <a:latin typeface="+mj-lt"/>
                <a:ea typeface="Segoe UI" panose="020B0502040204020203" pitchFamily="34" charset="0"/>
                <a:cs typeface="Segoe UI" panose="020B0502040204020203" pitchFamily="34" charset="0"/>
              </a:rPr>
              <a:t>Age 65 and older or Under age 65 and deemed disabled (Social Security Disability Insurance) by the Social Security Administration</a:t>
            </a:r>
            <a:endParaRPr lang="en-US" altLang="en-US" sz="1400" dirty="0">
              <a:latin typeface="+mj-lt"/>
              <a:cs typeface="Segoe UI" panose="020B0502040204020203" pitchFamily="34" charset="0"/>
            </a:endParaRPr>
          </a:p>
          <a:p>
            <a:pPr marL="948507" indent="-948507" eaLnBrk="1" hangingPunct="1">
              <a:spcBef>
                <a:spcPts val="0"/>
              </a:spcBef>
            </a:pPr>
            <a:r>
              <a:rPr lang="en-US" altLang="en-US" sz="1400" dirty="0">
                <a:latin typeface="+mj-lt"/>
                <a:cs typeface="Segoe UI" panose="020B0502040204020203" pitchFamily="34" charset="0"/>
              </a:rPr>
              <a:t>3. US citizen or LPR living in US for 5 continuous years</a:t>
            </a:r>
          </a:p>
          <a:p>
            <a:pPr marL="948507" indent="-948507" eaLnBrk="1" hangingPunct="1">
              <a:spcBef>
                <a:spcPts val="0"/>
              </a:spcBef>
            </a:pPr>
            <a:endParaRPr lang="en-US" altLang="en-US" sz="1400" dirty="0">
              <a:latin typeface="+mj-lt"/>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2030E61-7DE1-4739-AF83-3C3C88961495}"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132027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3258AA10-B22C-42D3-A98C-CCEEE27D4E04}" type="slidenum">
              <a:rPr lang="en-US" smtClean="0"/>
              <a:pPr>
                <a:defRPr/>
              </a:pPr>
              <a:t>17</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117449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F8A8000-60C8-42D7-9AD7-62E960B99449}" type="slidenum">
              <a:rPr lang="en-US" smtClean="0"/>
              <a:pPr>
                <a:defRPr/>
              </a:pPr>
              <a:t>18</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300382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51B8C20C-7293-4FC7-A9FB-47FACEB7D416}" type="slidenum">
              <a:rPr lang="en-US" smtClean="0"/>
              <a:pPr>
                <a:defRPr/>
              </a:pPr>
              <a:t>19</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73794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9F11ECD1-F476-450E-9248-F17620CBFB90}" type="slidenum">
              <a:rPr lang="en-US" smtClean="0"/>
              <a:pPr>
                <a:defRPr/>
              </a:pPr>
              <a:t>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45189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500BE28-3D1A-4830-8440-4D0F475F377E}" type="slidenum">
              <a:rPr lang="en-US" smtClean="0"/>
              <a:pPr>
                <a:defRPr/>
              </a:pPr>
              <a:t>20</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325669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6A31D5F-7016-4CD2-8196-6ECF941C7773}" type="slidenum">
              <a:rPr lang="en-US" smtClean="0"/>
              <a:pPr>
                <a:defRPr/>
              </a:pPr>
              <a:t>21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710278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C9986DA-F024-4A94-9A27-FD0CB0FCD772}" type="slidenum">
              <a:rPr lang="en-US" smtClean="0"/>
              <a:pPr>
                <a:defRPr/>
              </a:pPr>
              <a:t>22</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397084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D2356BD1-B581-4AEE-B7A3-FBD7353735EC}" type="slidenum">
              <a:rPr lang="en-US" smtClean="0"/>
              <a:pPr>
                <a:defRPr/>
              </a:pPr>
              <a:t>23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560255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2FA381-B862-4DB7-9C5B-807CE708FB32}" type="slidenum">
              <a:rPr lang="en-US" smtClean="0"/>
              <a:pPr>
                <a:defRPr/>
              </a:pPr>
              <a:t>24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643232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3993605-386E-4330-A183-11ABE51A4EFD}" type="slidenum">
              <a:rPr lang="en-US" smtClean="0"/>
              <a:pPr>
                <a:defRPr/>
              </a:pPr>
              <a:t>25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325498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50ADAD4-5D74-4971-8D25-AABDF8B3E8D7}" type="slidenum">
              <a:rPr lang="en-US" smtClean="0"/>
              <a:pPr>
                <a:defRPr/>
              </a:pPr>
              <a:t>26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378205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A70193E-4320-4FB3-8358-BDCC705CB6C9}" type="slidenum">
              <a:rPr lang="en-US" smtClean="0"/>
              <a:pPr>
                <a:defRPr/>
              </a:pPr>
              <a:t>27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98758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732183" y="4561228"/>
            <a:ext cx="5850835" cy="4717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400" dirty="0">
                <a:ea typeface="Segoe UI" panose="020B0502040204020203" pitchFamily="34" charset="0"/>
                <a:cs typeface="Segoe UI" panose="020B0502040204020203" pitchFamily="34" charset="0"/>
              </a:rPr>
              <a:t>Answers:</a:t>
            </a:r>
          </a:p>
          <a:p>
            <a:pPr marL="342900" indent="-342900">
              <a:spcBef>
                <a:spcPts val="0"/>
              </a:spcBef>
              <a:buAutoNum type="arabicPeriod"/>
            </a:pPr>
            <a:r>
              <a:rPr lang="en-US" sz="1400" dirty="0">
                <a:ea typeface="Segoe UI" panose="020B0502040204020203" pitchFamily="34" charset="0"/>
                <a:cs typeface="Segoe UI" panose="020B0502040204020203" pitchFamily="34" charset="0"/>
              </a:rPr>
              <a:t>Initial Enrollment Period (IEP)</a:t>
            </a:r>
          </a:p>
          <a:p>
            <a:pPr marL="342900" indent="-342900">
              <a:spcBef>
                <a:spcPts val="0"/>
              </a:spcBef>
              <a:buAutoNum type="arabicPeriod"/>
            </a:pPr>
            <a:r>
              <a:rPr lang="en-US" sz="1400" dirty="0">
                <a:ea typeface="Segoe UI" panose="020B0502040204020203" pitchFamily="34" charset="0"/>
                <a:cs typeface="Segoe UI" panose="020B0502040204020203" pitchFamily="34" charset="0"/>
              </a:rPr>
              <a:t>12 months</a:t>
            </a:r>
          </a:p>
        </p:txBody>
      </p:sp>
      <p:sp>
        <p:nvSpPr>
          <p:cNvPr id="4" name="Slide Number Placeholder 3"/>
          <p:cNvSpPr>
            <a:spLocks noGrp="1"/>
          </p:cNvSpPr>
          <p:nvPr>
            <p:ph type="sldNum" sz="quarter" idx="5"/>
          </p:nvPr>
        </p:nvSpPr>
        <p:spPr/>
        <p:txBody>
          <a:bodyPr/>
          <a:lstStyle/>
          <a:p>
            <a:pPr>
              <a:defRPr/>
            </a:pPr>
            <a:fld id="{23C60179-9B81-4DFD-B9C0-DA62E427F941}" type="slidenum">
              <a:rPr lang="en-US" smtClean="0"/>
              <a:pPr>
                <a:defRPr/>
              </a:pPr>
              <a:t>28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04027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9F68310-C527-4D48-B610-7D077B319D88}" type="slidenum">
              <a:rPr lang="en-US" smtClean="0"/>
              <a:pPr>
                <a:defRPr/>
              </a:pPr>
              <a:t>29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34341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this matches slides if making changes</a:t>
            </a:r>
            <a:endParaRPr lang="en-US" sz="1800" dirty="0">
              <a:effectLst/>
              <a:latin typeface="Arial" panose="020B0604020202020204" pitchFamily="34" charset="0"/>
            </a:endParaRPr>
          </a:p>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9F11ECD1-F476-450E-9248-F17620CBFB90}" type="slidenum">
              <a:rPr lang="en-US" smtClean="0"/>
              <a:pPr>
                <a:defRPr/>
              </a:pPr>
              <a:t>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978929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30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036538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6B85ED0-490A-4BF0-9784-5C11B0C3F4BE}" type="slidenum">
              <a:rPr lang="en-US" smtClean="0"/>
              <a:pPr>
                <a:defRPr/>
              </a:pPr>
              <a:t>31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86687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CF7E7DB4-478D-474F-9212-93E95914A4DB}" type="slidenum">
              <a:rPr lang="en-US" smtClean="0"/>
              <a:pPr>
                <a:defRPr/>
              </a:pPr>
              <a:t>32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233425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slide info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F605777C-06DA-4892-8CD2-D5BC4F62D9AC}" type="slidenum">
              <a:rPr lang="en-US" smtClean="0"/>
              <a:pPr>
                <a:defRPr/>
              </a:pPr>
              <a:t>33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17779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and date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7DAA9431-EF4F-4FF9-A31A-286002293C12}" type="slidenum">
              <a:rPr lang="en-US" smtClean="0"/>
              <a:pPr>
                <a:defRPr/>
              </a:pPr>
              <a:t>34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294940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5723C7D-305B-4A08-899D-4457A31B53F8}" type="slidenum">
              <a:rPr lang="en-US" smtClean="0"/>
              <a:pPr>
                <a:defRPr/>
              </a:pPr>
              <a:t>35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975936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sz="1400" dirty="0"/>
          </a:p>
        </p:txBody>
      </p:sp>
      <p:sp>
        <p:nvSpPr>
          <p:cNvPr id="4" name="Slide Number Placeholder 3"/>
          <p:cNvSpPr>
            <a:spLocks noGrp="1"/>
          </p:cNvSpPr>
          <p:nvPr>
            <p:ph type="sldNum" sz="quarter" idx="5"/>
          </p:nvPr>
        </p:nvSpPr>
        <p:spPr/>
        <p:txBody>
          <a:bodyPr/>
          <a:lstStyle/>
          <a:p>
            <a:pPr>
              <a:defRPr/>
            </a:pPr>
            <a:fld id="{975B5815-DAF6-40DC-BA4B-A0F9B1599A9B}" type="slidenum">
              <a:rPr lang="en-US" smtClean="0"/>
              <a:pPr>
                <a:defRPr/>
              </a:pPr>
              <a:t>36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520382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and date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0637C701-576A-4DE7-995E-36D800DF6A3D}" type="slidenum">
              <a:rPr lang="en-US" smtClean="0"/>
              <a:pPr>
                <a:defRPr/>
              </a:pPr>
              <a:t>37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60997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date and $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BA1826A5-6825-4C3A-9748-D78BCEA68D3A}" type="slidenum">
              <a:rPr lang="en-US" smtClean="0"/>
              <a:pPr>
                <a:defRPr/>
              </a:pPr>
              <a:t>38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618267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FB79E4-9FBB-4ECB-9A6C-74BDBDAB6157}" type="slidenum">
              <a:rPr lang="en-US" smtClean="0"/>
              <a:pPr>
                <a:defRPr/>
              </a:pPr>
              <a:t>39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6981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F4F5FA4-48FE-4782-A7BD-204385A7D599}" type="slidenum">
              <a:rPr lang="en-US" smtClean="0"/>
              <a:pPr>
                <a:defRPr/>
              </a:pPr>
              <a:t>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67802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B6DC0DB-54F4-45C2-AAB9-6D0FA279B2EB}" type="slidenum">
              <a:rPr lang="en-US" smtClean="0"/>
              <a:pPr>
                <a:defRPr/>
              </a:pPr>
              <a:t>40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864375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92E6CC1-303F-4CAA-8182-E6E0D62AEA55}" type="slidenum">
              <a:rPr lang="en-US" smtClean="0"/>
              <a:pPr>
                <a:defRPr/>
              </a:pPr>
              <a:t>41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674989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cs typeface="Segoe UI" panose="020B0502040204020203" pitchFamily="34" charset="0"/>
              </a:rPr>
              <a:t>Trainers: This could be an opportunity to discuss the term “medically necessary.”</a:t>
            </a:r>
          </a:p>
        </p:txBody>
      </p:sp>
      <p:sp>
        <p:nvSpPr>
          <p:cNvPr id="4" name="Slide Number Placeholder 3"/>
          <p:cNvSpPr>
            <a:spLocks noGrp="1"/>
          </p:cNvSpPr>
          <p:nvPr>
            <p:ph type="sldNum" sz="quarter" idx="5"/>
          </p:nvPr>
        </p:nvSpPr>
        <p:spPr/>
        <p:txBody>
          <a:bodyPr/>
          <a:lstStyle/>
          <a:p>
            <a:pPr>
              <a:defRPr/>
            </a:pPr>
            <a:fld id="{E336FDC3-E071-4DA3-91AE-9833F63EC66B}" type="slidenum">
              <a:rPr lang="en-US" smtClean="0"/>
              <a:pPr>
                <a:defRPr/>
              </a:pPr>
              <a:t>42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104758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sz="1400" dirty="0">
                <a:cs typeface="Segoe UI" panose="020B0502040204020203" pitchFamily="34" charset="0"/>
              </a:rPr>
              <a:t>Answers:</a:t>
            </a:r>
          </a:p>
          <a:p>
            <a:pPr marL="342900" indent="-342900">
              <a:spcBef>
                <a:spcPts val="0"/>
              </a:spcBef>
              <a:buAutoNum type="arabicPeriod"/>
            </a:pPr>
            <a:r>
              <a:rPr lang="en-US" altLang="en-US" sz="1400" dirty="0">
                <a:cs typeface="Segoe UI" panose="020B0502040204020203" pitchFamily="34" charset="0"/>
              </a:rPr>
              <a:t>A &amp; B</a:t>
            </a:r>
          </a:p>
          <a:p>
            <a:pPr marL="342900" indent="-342900">
              <a:spcBef>
                <a:spcPts val="0"/>
              </a:spcBef>
              <a:buAutoNum type="arabicPeriod"/>
            </a:pPr>
            <a:r>
              <a:rPr lang="en-US" altLang="en-US" sz="1400" dirty="0">
                <a:cs typeface="Segoe UI" panose="020B0502040204020203" pitchFamily="34" charset="0"/>
              </a:rPr>
              <a:t>Medical</a:t>
            </a:r>
          </a:p>
        </p:txBody>
      </p:sp>
      <p:sp>
        <p:nvSpPr>
          <p:cNvPr id="4" name="Slide Number Placeholder 3"/>
          <p:cNvSpPr>
            <a:spLocks noGrp="1"/>
          </p:cNvSpPr>
          <p:nvPr>
            <p:ph type="sldNum" sz="quarter" idx="5"/>
          </p:nvPr>
        </p:nvSpPr>
        <p:spPr/>
        <p:txBody>
          <a:bodyPr/>
          <a:lstStyle/>
          <a:p>
            <a:pPr>
              <a:defRPr/>
            </a:pPr>
            <a:fld id="{AB281B38-1504-4226-8E2D-79E689ED28A6}" type="slidenum">
              <a:rPr lang="en-US" smtClean="0"/>
              <a:pPr>
                <a:defRPr/>
              </a:pPr>
              <a:t>43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610563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1BD8C3A-3BFA-42BD-B730-9FBE6EF8D89B}" type="slidenum">
              <a:rPr lang="en-US" smtClean="0"/>
              <a:pPr>
                <a:defRPr/>
              </a:pPr>
              <a:t>44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44517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45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496361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81461D1D-2B91-42CE-911C-532BB0BD1300}" type="slidenum">
              <a:rPr lang="en-US" smtClean="0"/>
              <a:pPr>
                <a:defRPr/>
              </a:pPr>
              <a:t>46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794301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xfrm>
            <a:off x="732183" y="4561228"/>
            <a:ext cx="5850835" cy="4694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3B973AA7-DBF5-46E0-8FFD-667CBAF4E894}" type="slidenum">
              <a:rPr lang="en-US" smtClean="0"/>
              <a:pPr>
                <a:defRPr/>
              </a:pPr>
              <a:t>47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70970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3B37452-0943-4C52-9F4D-8547349E2929}" type="slidenum">
              <a:rPr lang="en-US" smtClean="0"/>
              <a:pPr>
                <a:defRPr/>
              </a:pPr>
              <a:t>48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459033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A740405-45F5-480E-81CF-38F4D6F45F45}" type="slidenum">
              <a:rPr lang="en-US" smtClean="0"/>
              <a:pPr>
                <a:defRPr/>
              </a:pPr>
              <a:t>49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37161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BAFBDE84-BE27-4B14-9633-066B9692CF47}" type="slidenum">
              <a:rPr lang="en-US" smtClean="0"/>
              <a:pPr>
                <a:defRPr/>
              </a:pPr>
              <a:t>5</a:t>
            </a:fld>
            <a:endParaRPr lang="en-US" dirty="0"/>
          </a:p>
        </p:txBody>
      </p:sp>
      <p:sp>
        <p:nvSpPr>
          <p:cNvPr id="6" name="Footer Placeholder 5"/>
          <p:cNvSpPr>
            <a:spLocks noGrp="1"/>
          </p:cNvSpPr>
          <p:nvPr>
            <p:ph type="ftr" sz="quarter" idx="12"/>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55469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AFB93E-5AC2-4E3F-9119-2DEDA0B8115D}" type="slidenum">
              <a:rPr lang="en-US" smtClean="0"/>
              <a:pPr>
                <a:defRPr/>
              </a:pPr>
              <a:t>50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242605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9C652794-B9D8-49E8-981C-9658C1133303}" type="slidenum">
              <a:rPr lang="en-US" smtClean="0"/>
              <a:pPr>
                <a:defRPr/>
              </a:pPr>
              <a:t>51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74982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926071F-8C19-479A-9BCF-7D9B464E7020}" type="slidenum">
              <a:rPr lang="en-US" smtClean="0"/>
              <a:pPr>
                <a:defRPr/>
              </a:pPr>
              <a:t>52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89877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EA43804-5A68-46D2-89D6-23CAB62D85C2}" type="slidenum">
              <a:rPr lang="en-US" smtClean="0"/>
              <a:pPr>
                <a:defRPr/>
              </a:pPr>
              <a:t>53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841091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xfrm>
            <a:off x="732183" y="4561228"/>
            <a:ext cx="5850835" cy="4702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spcAft>
                <a:spcPts val="0"/>
              </a:spcAft>
              <a:buNone/>
            </a:pPr>
            <a:r>
              <a:rPr lang="en-US" altLang="en-US" sz="1400" dirty="0">
                <a:latin typeface="Segoe UI" panose="020B0502040204020203" pitchFamily="34" charset="0"/>
                <a:cs typeface="Segoe UI" panose="020B0502040204020203" pitchFamily="34" charset="0"/>
              </a:rPr>
              <a:t>Answers:</a:t>
            </a:r>
          </a:p>
          <a:p>
            <a:pPr marL="342900" indent="-342900">
              <a:spcBef>
                <a:spcPts val="0"/>
              </a:spcBef>
              <a:spcAft>
                <a:spcPts val="0"/>
              </a:spcAft>
              <a:buAutoNum type="arabicPeriod"/>
            </a:pPr>
            <a:r>
              <a:rPr lang="en-US" altLang="en-US" sz="1400" dirty="0">
                <a:latin typeface="Segoe UI" panose="020B0502040204020203" pitchFamily="34" charset="0"/>
                <a:cs typeface="Segoe UI" panose="020B0502040204020203" pitchFamily="34" charset="0"/>
              </a:rPr>
              <a:t>Prescription drugs</a:t>
            </a:r>
          </a:p>
          <a:p>
            <a:pPr marL="342900" indent="-342900">
              <a:spcBef>
                <a:spcPts val="0"/>
              </a:spcBef>
              <a:spcAft>
                <a:spcPts val="0"/>
              </a:spcAft>
              <a:buAutoNum type="arabicPeriod"/>
            </a:pPr>
            <a:r>
              <a:rPr lang="en-US" altLang="en-US" sz="1400" dirty="0">
                <a:latin typeface="Segoe UI" panose="020B0502040204020203" pitchFamily="34" charset="0"/>
                <a:cs typeface="Segoe UI" panose="020B0502040204020203" pitchFamily="34" charset="0"/>
              </a:rPr>
              <a:t>IEP, OEP, SEP</a:t>
            </a:r>
          </a:p>
        </p:txBody>
      </p:sp>
      <p:sp>
        <p:nvSpPr>
          <p:cNvPr id="4" name="Slide Number Placeholder 3"/>
          <p:cNvSpPr>
            <a:spLocks noGrp="1"/>
          </p:cNvSpPr>
          <p:nvPr>
            <p:ph type="sldNum" sz="quarter" idx="5"/>
          </p:nvPr>
        </p:nvSpPr>
        <p:spPr/>
        <p:txBody>
          <a:bodyPr/>
          <a:lstStyle/>
          <a:p>
            <a:pPr>
              <a:defRPr/>
            </a:pPr>
            <a:fld id="{6E34ACE8-30D1-462B-B7EE-C0088C4341D6}" type="slidenum">
              <a:rPr lang="en-US" smtClean="0"/>
              <a:pPr>
                <a:defRPr/>
              </a:pPr>
              <a:t>54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2808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93AD09B-C2BC-4823-979E-912186E5B4D7}" type="slidenum">
              <a:rPr lang="en-US" smtClean="0"/>
              <a:pPr>
                <a:defRPr/>
              </a:pPr>
              <a:t>55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96193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56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00972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EA15ED7-FB81-44ED-87CA-77688A8B8495}" type="slidenum">
              <a:rPr lang="en-US" smtClean="0"/>
              <a:pPr>
                <a:defRPr/>
              </a:pPr>
              <a:t>57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543504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CEA15ED7-FB81-44ED-87CA-77688A8B8495}" type="slidenum">
              <a:rPr lang="en-US" smtClean="0"/>
              <a:pPr>
                <a:defRPr/>
              </a:pPr>
              <a:t>58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251053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sz="1400" dirty="0"/>
          </a:p>
        </p:txBody>
      </p:sp>
      <p:sp>
        <p:nvSpPr>
          <p:cNvPr id="4" name="Slide Number Placeholder 3"/>
          <p:cNvSpPr>
            <a:spLocks noGrp="1"/>
          </p:cNvSpPr>
          <p:nvPr>
            <p:ph type="sldNum" sz="quarter" idx="5"/>
          </p:nvPr>
        </p:nvSpPr>
        <p:spPr/>
        <p:txBody>
          <a:bodyPr/>
          <a:lstStyle/>
          <a:p>
            <a:pPr>
              <a:defRPr/>
            </a:pPr>
            <a:fld id="{B12E9E58-E661-4CFC-8DE0-07AFD790BC8C}" type="slidenum">
              <a:rPr lang="en-US" smtClean="0"/>
              <a:pPr>
                <a:defRPr/>
              </a:pPr>
              <a:t>59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77388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006721E-E2C8-4E80-A768-586337385E3A}" type="slidenum">
              <a:rPr lang="en-US" smtClean="0"/>
              <a:pPr>
                <a:defRPr/>
              </a:pPr>
              <a:t>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30637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332E432-B38A-4AA4-809A-C9426BFE4561}" type="slidenum">
              <a:rPr lang="en-US" smtClean="0"/>
              <a:pPr>
                <a:defRPr/>
              </a:pPr>
              <a:t>60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05240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A2ADA98-96CC-4A7C-9E7A-687AB8B9AC59}"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401514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8F92680-B695-4C86-B1E3-C185046F012F}" type="slidenum">
              <a:rPr lang="en-US" smtClean="0"/>
              <a:pPr>
                <a:defRPr/>
              </a:pPr>
              <a:t>62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435268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3C9D411-B962-4BF9-8717-100FF5350F6D}" type="slidenum">
              <a:rPr lang="en-US" smtClean="0"/>
              <a:pPr>
                <a:defRPr/>
              </a:pPr>
              <a:t>63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89111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4254">
              <a:defRPr/>
            </a:pPr>
            <a:endParaRPr lang="en-US" sz="1400" dirty="0"/>
          </a:p>
        </p:txBody>
      </p:sp>
      <p:sp>
        <p:nvSpPr>
          <p:cNvPr id="4" name="Slide Number Placeholder 3"/>
          <p:cNvSpPr>
            <a:spLocks noGrp="1"/>
          </p:cNvSpPr>
          <p:nvPr>
            <p:ph type="sldNum" sz="quarter" idx="5"/>
          </p:nvPr>
        </p:nvSpPr>
        <p:spPr/>
        <p:txBody>
          <a:bodyPr/>
          <a:lstStyle/>
          <a:p>
            <a:pPr>
              <a:defRPr/>
            </a:pPr>
            <a:fld id="{B670BEC3-DE3A-42BB-AC62-A9C64899E658}" type="slidenum">
              <a:rPr lang="en-US" smtClean="0"/>
              <a:pPr>
                <a:defRPr/>
              </a:pPr>
              <a:t>64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981984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7E26D5D-6CA1-49EB-8E92-B1540BBA4293}" type="slidenum">
              <a:rPr lang="en-US" smtClean="0"/>
              <a:pPr>
                <a:defRPr/>
              </a:pPr>
              <a:t>65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9441282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7A89C9F-EE7E-4DE5-A0C4-F6816EF1FA11}" type="slidenum">
              <a:rPr lang="en-US" smtClean="0"/>
              <a:pPr>
                <a:defRPr/>
              </a:pPr>
              <a:t>66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296436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C2D3311A-EC58-413F-A993-AB90CC00E8B2}" type="slidenum">
              <a:rPr lang="en-US" smtClean="0">
                <a:cs typeface="Segoe UI" panose="020B0502040204020203" pitchFamily="34" charset="0"/>
              </a:rPr>
              <a:pPr>
                <a:defRPr/>
              </a:pPr>
              <a:t>67</a:t>
            </a:fld>
            <a:endParaRPr lang="en-US" dirty="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dirty="0">
                <a:cs typeface="Segoe UI" panose="020B0502040204020203" pitchFamily="34" charset="0"/>
              </a:rPr>
              <a:t>SHIBA Advisor Basic Training  |  Updated August 2022</a:t>
            </a:r>
          </a:p>
        </p:txBody>
      </p:sp>
    </p:spTree>
    <p:extLst>
      <p:ext uri="{BB962C8B-B14F-4D97-AF65-F5344CB8AC3E}">
        <p14:creationId xmlns:p14="http://schemas.microsoft.com/office/powerpoint/2010/main" val="32343473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854DFB1-45C3-4517-951A-0509F2C16D6D}" type="slidenum">
              <a:rPr lang="en-US" smtClean="0"/>
              <a:pPr>
                <a:defRPr/>
              </a:pPr>
              <a:t>68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928032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AAF6C72-8E8B-440E-BA84-CD78C89BFE5E}" type="slidenum">
              <a:rPr lang="en-US" smtClean="0"/>
              <a:pPr>
                <a:defRPr/>
              </a:pPr>
              <a:t>69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55108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6A796FE-1318-4B99-86AC-FCEFE6D21D1E}" type="slidenum">
              <a:rPr lang="en-US" smtClean="0"/>
              <a:pPr>
                <a:defRPr/>
              </a:pPr>
              <a:t>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944140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xfrm>
            <a:off x="732183" y="4561228"/>
            <a:ext cx="5850835" cy="4709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0"/>
              </a:spcAft>
            </a:pPr>
            <a:r>
              <a:rPr lang="en-US" altLang="en-US" sz="1400" dirty="0">
                <a:cs typeface="Segoe UI" panose="020B0502040204020203" pitchFamily="34" charset="0"/>
              </a:rPr>
              <a:t>Answers:</a:t>
            </a:r>
          </a:p>
          <a:p>
            <a:pPr marL="342900" indent="-342900">
              <a:spcBef>
                <a:spcPts val="0"/>
              </a:spcBef>
              <a:spcAft>
                <a:spcPts val="0"/>
              </a:spcAft>
              <a:buAutoNum type="arabicPeriod"/>
            </a:pPr>
            <a:r>
              <a:rPr lang="en-US" altLang="en-US" sz="1400" dirty="0">
                <a:cs typeface="Segoe UI" panose="020B0502040204020203" pitchFamily="34" charset="0"/>
              </a:rPr>
              <a:t>A &amp; B</a:t>
            </a:r>
          </a:p>
          <a:p>
            <a:pPr marL="342900" indent="-342900">
              <a:spcBef>
                <a:spcPts val="0"/>
              </a:spcBef>
              <a:spcAft>
                <a:spcPts val="0"/>
              </a:spcAft>
              <a:buAutoNum type="arabicPeriod"/>
            </a:pPr>
            <a:r>
              <a:rPr lang="en-US" altLang="en-US" sz="1400" dirty="0">
                <a:cs typeface="Segoe UI" panose="020B0502040204020203" pitchFamily="34" charset="0"/>
              </a:rPr>
              <a:t>During 6 month period starting the first day they turn 65 or older AND are enrolled in Part B, if they currently have a Medigap Plan B through N (minus plan A), or changing from Plan A to a different Plan A</a:t>
            </a:r>
          </a:p>
        </p:txBody>
      </p:sp>
      <p:sp>
        <p:nvSpPr>
          <p:cNvPr id="4" name="Slide Number Placeholder 3"/>
          <p:cNvSpPr>
            <a:spLocks noGrp="1"/>
          </p:cNvSpPr>
          <p:nvPr>
            <p:ph type="sldNum" sz="quarter" idx="5"/>
          </p:nvPr>
        </p:nvSpPr>
        <p:spPr/>
        <p:txBody>
          <a:bodyPr/>
          <a:lstStyle/>
          <a:p>
            <a:pPr>
              <a:defRPr/>
            </a:pPr>
            <a:fld id="{02FCBEE1-4DE2-4C82-A9FF-E3C54CEA8EFD}" type="slidenum">
              <a:rPr lang="en-US" smtClean="0"/>
              <a:pPr>
                <a:defRPr/>
              </a:pPr>
              <a:t>70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391554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E0D0EA-813F-45BA-B45C-0739775F574E}" type="slidenum">
              <a:rPr lang="en-US" smtClean="0"/>
              <a:pPr>
                <a:defRPr/>
              </a:pPr>
              <a:t>71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9804957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72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994116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E8F70A9-CD55-413B-9AE1-19033AC95B32}" type="slidenum">
              <a:rPr lang="en-US" smtClean="0"/>
              <a:pPr>
                <a:defRPr/>
              </a:pPr>
              <a:t>73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256309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CC50368-94DD-4659-B868-7269F15564FF}" type="slidenum">
              <a:rPr lang="en-US" smtClean="0"/>
              <a:pPr>
                <a:defRPr/>
              </a:pPr>
              <a:t>74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786534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D27C408-69DC-4E7A-907C-817EF48A613F}" type="slidenum">
              <a:rPr lang="en-US" smtClean="0"/>
              <a:pPr>
                <a:defRPr/>
              </a:pPr>
              <a:t>75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8969541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D6AA8EF3-D3C5-48F4-832B-785D687E2171}" type="slidenum">
              <a:rPr lang="en-US" smtClean="0"/>
              <a:pPr>
                <a:defRPr/>
              </a:pPr>
              <a:t>76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283253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98E7F3A-844C-4A08-8455-29500F7BF427}" type="slidenum">
              <a:rPr lang="en-US" smtClean="0"/>
              <a:pPr>
                <a:defRPr/>
              </a:pPr>
              <a:t>77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51104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394FDFF-F6EC-47E7-82DC-8EB5A8043A73}" type="slidenum">
              <a:rPr lang="en-US" smtClean="0"/>
              <a:pPr>
                <a:defRPr/>
              </a:pPr>
              <a:t>78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0083086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90D5622-40BF-4911-BDCA-21CC08078257}" type="slidenum">
              <a:rPr lang="en-US" smtClean="0"/>
              <a:pPr>
                <a:defRPr/>
              </a:pPr>
              <a:t>79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63111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CE039B5-F417-41E3-80E9-EA19CE1FF178}" type="slidenum">
              <a:rPr lang="en-US" smtClean="0"/>
              <a:pPr>
                <a:defRPr/>
              </a:pPr>
              <a:t>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521787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date is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0492368C-E579-4DF9-B98E-ED5BFE461FED}" type="slidenum">
              <a:rPr lang="en-US" smtClean="0"/>
              <a:pPr>
                <a:defRPr/>
              </a:pPr>
              <a:t>80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534353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A7651073-A545-4054-92C8-E461F2F66A65}" type="slidenum">
              <a:rPr lang="en-US" smtClean="0"/>
              <a:pPr>
                <a:defRPr/>
              </a:pPr>
              <a:t>81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5889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xfrm>
            <a:off x="732183" y="4561228"/>
            <a:ext cx="5850835" cy="4709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4254">
              <a:spcBef>
                <a:spcPts val="0"/>
              </a:spcBef>
              <a:defRPr/>
            </a:pPr>
            <a:endParaRPr 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47DABF38-EAA8-4C64-9506-E5E2F0F6A762}" type="slidenum">
              <a:rPr lang="en-US" smtClean="0"/>
              <a:pPr>
                <a:defRPr/>
              </a:pPr>
              <a:t>82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652119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9C7C8BE-1FF0-48E8-B169-5F258F0CE1E3}" type="slidenum">
              <a:rPr lang="en-US" smtClean="0"/>
              <a:pPr>
                <a:defRPr/>
              </a:pPr>
              <a:t>83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8158055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E0D0EA-813F-45BA-B45C-0739775F574E}" type="slidenum">
              <a:rPr lang="en-US" smtClean="0"/>
              <a:pPr>
                <a:defRPr/>
              </a:pPr>
              <a:t>84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963735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SHIBA Advisor Basic Training  |  Updated August 2022</a:t>
            </a:r>
            <a:endParaRPr lang="en-US" dirty="0"/>
          </a:p>
        </p:txBody>
      </p:sp>
      <p:sp>
        <p:nvSpPr>
          <p:cNvPr id="5" name="Slide Number Placeholder 4"/>
          <p:cNvSpPr>
            <a:spLocks noGrp="1"/>
          </p:cNvSpPr>
          <p:nvPr>
            <p:ph type="sldNum" sz="quarter" idx="5"/>
          </p:nvPr>
        </p:nvSpPr>
        <p:spPr/>
        <p:txBody>
          <a:bodyPr/>
          <a:lstStyle/>
          <a:p>
            <a:pPr>
              <a:defRPr/>
            </a:pPr>
            <a:fld id="{BAFBDE84-BE27-4B14-9633-066B9692CF47}" type="slidenum">
              <a:rPr lang="en-US" smtClean="0"/>
              <a:pPr>
                <a:defRPr/>
              </a:pPr>
              <a:t>85</a:t>
            </a:fld>
            <a:endParaRPr lang="en-US" dirty="0"/>
          </a:p>
        </p:txBody>
      </p:sp>
    </p:spTree>
    <p:extLst>
      <p:ext uri="{BB962C8B-B14F-4D97-AF65-F5344CB8AC3E}">
        <p14:creationId xmlns:p14="http://schemas.microsoft.com/office/powerpoint/2010/main" val="2790080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B9D91AF-B66A-9CFC-4983-F510EA6BD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F4CE569-2735-AC33-4E18-FB1A9A9007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70CD543D-F4DF-6613-50AE-DD7E81674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AD08B011-1A28-4511-80A6-08966203D987}" type="slidenum">
              <a:rPr lang="en-US" altLang="en-US" smtClean="0">
                <a:solidFill>
                  <a:srgbClr val="000000"/>
                </a:solidFill>
                <a:latin typeface="Calibri" panose="020F0502020204030204" pitchFamily="34" charset="0"/>
              </a:rPr>
              <a:pPr/>
              <a:t>86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17EB487-7F90-3FFA-F6EF-8696744CC6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0EFF011-D342-780D-6766-9130046FD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is updated</a:t>
            </a:r>
            <a:endParaRPr lang="en-US" sz="1800" dirty="0">
              <a:effectLst/>
              <a:latin typeface="Arial" panose="020B0604020202020204" pitchFamily="34" charset="0"/>
            </a:endParaRPr>
          </a:p>
          <a:p>
            <a:endParaRPr lang="en-US" altLang="en-US" dirty="0"/>
          </a:p>
        </p:txBody>
      </p:sp>
      <p:sp>
        <p:nvSpPr>
          <p:cNvPr id="31748" name="Slide Number Placeholder 3">
            <a:extLst>
              <a:ext uri="{FF2B5EF4-FFF2-40B4-BE49-F238E27FC236}">
                <a16:creationId xmlns:a16="http://schemas.microsoft.com/office/drawing/2014/main" id="{726A0A2D-326E-0B8E-0F43-8D33780087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2191C050-9A90-4A98-83E7-2E9E4CBF53DD}" type="slidenum">
              <a:rPr lang="en-US" altLang="en-US" smtClean="0">
                <a:solidFill>
                  <a:srgbClr val="000000"/>
                </a:solidFill>
                <a:latin typeface="Calibri" panose="020F0502020204030204" pitchFamily="34" charset="0"/>
              </a:rPr>
              <a:pPr/>
              <a:t>87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94142B3-39D2-2C89-4CB6-BF8502FDBC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A237E98-D53E-5340-196B-2035BF71DF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is updated</a:t>
            </a:r>
            <a:endParaRPr lang="en-US" sz="1800" dirty="0">
              <a:effectLst/>
              <a:latin typeface="Arial" panose="020B0604020202020204" pitchFamily="34" charset="0"/>
            </a:endParaRPr>
          </a:p>
          <a:p>
            <a:endParaRPr lang="en-US" altLang="en-US" dirty="0"/>
          </a:p>
        </p:txBody>
      </p:sp>
      <p:sp>
        <p:nvSpPr>
          <p:cNvPr id="33796" name="Slide Number Placeholder 3">
            <a:extLst>
              <a:ext uri="{FF2B5EF4-FFF2-40B4-BE49-F238E27FC236}">
                <a16:creationId xmlns:a16="http://schemas.microsoft.com/office/drawing/2014/main" id="{27C07C09-6945-8A94-4BD5-22AE85DBA1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B41E3BA8-7954-4929-982C-E4FD469EE36A}" type="slidenum">
              <a:rPr lang="en-US" altLang="en-US" smtClean="0">
                <a:latin typeface="Calibri" panose="020F0502020204030204" pitchFamily="34" charset="0"/>
              </a:rPr>
              <a:pPr/>
              <a:t>88</a:t>
            </a:fld>
            <a:endParaRPr lang="en-US" altLang="en-US">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C9D90DF-07F3-3C8A-3B31-406F85CD80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B932048-697B-1BF0-42CF-2123FF00FE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is updated</a:t>
            </a:r>
            <a:endParaRPr lang="en-US" sz="1800" dirty="0">
              <a:effectLst/>
              <a:latin typeface="Arial" panose="020B0604020202020204" pitchFamily="34" charset="0"/>
            </a:endParaRPr>
          </a:p>
          <a:p>
            <a:endParaRPr lang="en-US" altLang="en-US" dirty="0"/>
          </a:p>
        </p:txBody>
      </p:sp>
      <p:sp>
        <p:nvSpPr>
          <p:cNvPr id="35844" name="Slide Number Placeholder 3">
            <a:extLst>
              <a:ext uri="{FF2B5EF4-FFF2-40B4-BE49-F238E27FC236}">
                <a16:creationId xmlns:a16="http://schemas.microsoft.com/office/drawing/2014/main" id="{D72F727D-FC3C-B782-1DFF-3E5F475D8B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839CB7F6-E3C9-479D-BA16-DEF4821E8504}" type="slidenum">
              <a:rPr lang="en-US" altLang="en-US" smtClean="0">
                <a:latin typeface="Calibri" panose="020F0502020204030204" pitchFamily="34" charset="0"/>
              </a:rPr>
              <a:pPr/>
              <a:t>89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09C169F-2663-435C-9400-065917A2305B}" type="slidenum">
              <a:rPr lang="en-US" smtClean="0"/>
              <a:pPr>
                <a:defRPr/>
              </a:pPr>
              <a:t>9</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1388510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a:t>SHIBA Advisor Basic Training  |  Updated August 2022</a:t>
            </a:r>
            <a:endParaRPr lang="en-US" dirty="0"/>
          </a:p>
        </p:txBody>
      </p:sp>
      <p:sp>
        <p:nvSpPr>
          <p:cNvPr id="5" name="Slide Number Placeholder 4"/>
          <p:cNvSpPr>
            <a:spLocks noGrp="1"/>
          </p:cNvSpPr>
          <p:nvPr>
            <p:ph type="sldNum" sz="quarter" idx="5"/>
          </p:nvPr>
        </p:nvSpPr>
        <p:spPr/>
        <p:txBody>
          <a:bodyPr/>
          <a:lstStyle/>
          <a:p>
            <a:pPr>
              <a:defRPr/>
            </a:pPr>
            <a:fld id="{BAFBDE84-BE27-4B14-9633-066B9692CF47}" type="slidenum">
              <a:rPr lang="en-US" smtClean="0"/>
              <a:pPr>
                <a:defRPr/>
              </a:pPr>
              <a:t>90</a:t>
            </a:fld>
            <a:endParaRPr lang="en-US" dirty="0"/>
          </a:p>
        </p:txBody>
      </p:sp>
    </p:spTree>
    <p:extLst>
      <p:ext uri="{BB962C8B-B14F-4D97-AF65-F5344CB8AC3E}">
        <p14:creationId xmlns:p14="http://schemas.microsoft.com/office/powerpoint/2010/main" val="34334936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a:t>SHIBA Advisor Basic Training  |  Updated August 2022</a:t>
            </a:r>
            <a:endParaRPr lang="en-US" dirty="0"/>
          </a:p>
        </p:txBody>
      </p:sp>
      <p:sp>
        <p:nvSpPr>
          <p:cNvPr id="5" name="Slide Number Placeholder 4"/>
          <p:cNvSpPr>
            <a:spLocks noGrp="1"/>
          </p:cNvSpPr>
          <p:nvPr>
            <p:ph type="sldNum" sz="quarter" idx="5"/>
          </p:nvPr>
        </p:nvSpPr>
        <p:spPr/>
        <p:txBody>
          <a:bodyPr/>
          <a:lstStyle/>
          <a:p>
            <a:pPr>
              <a:defRPr/>
            </a:pPr>
            <a:fld id="{BAFBDE84-BE27-4B14-9633-066B9692CF47}" type="slidenum">
              <a:rPr lang="en-US" smtClean="0"/>
              <a:pPr>
                <a:defRPr/>
              </a:pPr>
              <a:t>91</a:t>
            </a:fld>
            <a:endParaRPr lang="en-US" dirty="0"/>
          </a:p>
        </p:txBody>
      </p:sp>
    </p:spTree>
    <p:extLst>
      <p:ext uri="{BB962C8B-B14F-4D97-AF65-F5344CB8AC3E}">
        <p14:creationId xmlns:p14="http://schemas.microsoft.com/office/powerpoint/2010/main" val="5581745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CB9AA2B-19B5-4F96-BA68-28760CD73713}" type="slidenum">
              <a:rPr lang="en-US" smtClean="0"/>
              <a:pPr>
                <a:defRPr/>
              </a:pPr>
              <a:t>92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7186184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38530FBA-03BA-438F-8FF9-2A700108BB08}" type="slidenum">
              <a:rPr lang="en-US" smtClean="0"/>
              <a:pPr>
                <a:defRPr/>
              </a:pPr>
              <a:t>93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9047594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E0D0EA-813F-45BA-B45C-0739775F574E}" type="slidenum">
              <a:rPr lang="en-US" smtClean="0"/>
              <a:pPr>
                <a:defRPr/>
              </a:pPr>
              <a:t>94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2056210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5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917C774-BEBE-4B30-8935-AEA42CC63D4F}" type="slidenum">
              <a:rPr lang="en-US" sz="1500">
                <a:latin typeface="Segoe UI" panose="020B0502040204020203" pitchFamily="34" charset="0"/>
                <a:cs typeface="Segoe UI" panose="020B0502040204020203" pitchFamily="34" charset="0"/>
              </a:rPr>
              <a:pPr>
                <a:defRPr/>
              </a:pPr>
              <a:t>95</a:t>
            </a:fld>
            <a:endParaRPr lang="en-US" sz="15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dirty="0">
                <a:cs typeface="Segoe UI" panose="020B0502040204020203" pitchFamily="34" charset="0"/>
              </a:rPr>
              <a:t>SHIBA Advisor Basic Training  |  Updated August 2022</a:t>
            </a:r>
          </a:p>
        </p:txBody>
      </p:sp>
    </p:spTree>
    <p:extLst>
      <p:ext uri="{BB962C8B-B14F-4D97-AF65-F5344CB8AC3E}">
        <p14:creationId xmlns:p14="http://schemas.microsoft.com/office/powerpoint/2010/main" val="35625827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5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917C774-BEBE-4B30-8935-AEA42CC63D4F}" type="slidenum">
              <a:rPr lang="en-US" sz="1500">
                <a:latin typeface="Segoe UI" panose="020B0502040204020203" pitchFamily="34" charset="0"/>
                <a:cs typeface="Segoe UI" panose="020B0502040204020203" pitchFamily="34" charset="0"/>
              </a:rPr>
              <a:pPr>
                <a:defRPr/>
              </a:pPr>
              <a:t>96</a:t>
            </a:fld>
            <a:endParaRPr lang="en-US" sz="15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dirty="0">
                <a:cs typeface="Segoe UI" panose="020B0502040204020203" pitchFamily="34" charset="0"/>
              </a:rPr>
              <a:t>SHIBA Advisor Basic Training  |  Updated August 2022</a:t>
            </a:r>
          </a:p>
        </p:txBody>
      </p:sp>
    </p:spTree>
    <p:extLst>
      <p:ext uri="{BB962C8B-B14F-4D97-AF65-F5344CB8AC3E}">
        <p14:creationId xmlns:p14="http://schemas.microsoft.com/office/powerpoint/2010/main" val="20857671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917C774-BEBE-4B30-8935-AEA42CC63D4F}" type="slidenum">
              <a:rPr lang="en-US" smtClean="0"/>
              <a:pPr>
                <a:defRPr/>
              </a:pPr>
              <a:t>97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7855569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917C774-BEBE-4B30-8935-AEA42CC63D4F}" type="slidenum">
              <a:rPr lang="en-US" smtClean="0"/>
              <a:pPr>
                <a:defRPr/>
              </a:pPr>
              <a:t>98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5212972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BAFBDE84-BE27-4B14-9633-066B9692CF47}" type="slidenum">
              <a:rPr lang="en-US" smtClean="0"/>
              <a:pPr>
                <a:defRPr/>
              </a:pPr>
              <a:t>99</a:t>
            </a:fld>
            <a:endParaRPr lang="en-US" dirty="0"/>
          </a:p>
        </p:txBody>
      </p:sp>
      <p:sp>
        <p:nvSpPr>
          <p:cNvPr id="6" name="Footer Placeholder 5"/>
          <p:cNvSpPr>
            <a:spLocks noGrp="1"/>
          </p:cNvSpPr>
          <p:nvPr>
            <p:ph type="ftr" sz="quarter" idx="12"/>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660762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Photo">
    <p:spTree>
      <p:nvGrpSpPr>
        <p:cNvPr id="1" name=""/>
        <p:cNvGrpSpPr/>
        <p:nvPr/>
      </p:nvGrpSpPr>
      <p:grpSpPr>
        <a:xfrm>
          <a:off x="0" y="0"/>
          <a:ext cx="0" cy="0"/>
          <a:chOff x="0" y="0"/>
          <a:chExt cx="0" cy="0"/>
        </a:xfrm>
      </p:grpSpPr>
      <p:sp>
        <p:nvSpPr>
          <p:cNvPr id="4" name="Rectangle 3"/>
          <p:cNvSpPr/>
          <p:nvPr userDrawn="1"/>
        </p:nvSpPr>
        <p:spPr>
          <a:xfrm>
            <a:off x="0" y="3846514"/>
            <a:ext cx="9144000" cy="301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11"/>
          <p:cNvGrpSpPr>
            <a:grpSpLocks/>
          </p:cNvGrpSpPr>
          <p:nvPr userDrawn="1"/>
        </p:nvGrpSpPr>
        <p:grpSpPr bwMode="auto">
          <a:xfrm>
            <a:off x="0" y="5683252"/>
            <a:ext cx="9144000" cy="795338"/>
            <a:chOff x="1" y="5683019"/>
            <a:chExt cx="9143999" cy="796178"/>
          </a:xfrm>
        </p:grpSpPr>
        <p:sp>
          <p:nvSpPr>
            <p:cNvPr id="6" name="Rectangle 5"/>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6" descr="SHIBAlogo_RGB_landscap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9" descr="C:\Documents and Settings\ab29\Local Settings\Temporary Internet Files\Content.IE5\8SIXVW2N\MP900409640[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84727" y="-1584"/>
            <a:ext cx="2128839"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b29\Local Settings\Temporary Internet Files\Content.IE5\7ZND71FB\MP900309115[1].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73327" y="-1584"/>
            <a:ext cx="23542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Documents and Settings\ab29\Local Settings\Temporary Internet Files\Content.IE5\I0WIJ97D\MP900438813[1].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7937"/>
            <a:ext cx="2574925" cy="35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ispanic over 65 couple.JPG"/>
          <p:cNvPicPr>
            <a:picLocks noChangeAspect="1"/>
          </p:cNvPicPr>
          <p:nvPr userDrawn="1"/>
        </p:nvPicPr>
        <p:blipFill>
          <a:blip r:embed="rId6" cstate="screen">
            <a:extLst>
              <a:ext uri="{28A0092B-C50C-407E-A947-70E740481C1C}">
                <a14:useLocalDpi xmlns:a14="http://schemas.microsoft.com/office/drawing/2010/main"/>
              </a:ext>
            </a:extLst>
          </a:blip>
          <a:srcRect t="-23"/>
          <a:stretch>
            <a:fillRect/>
          </a:stretch>
        </p:blipFill>
        <p:spPr bwMode="auto">
          <a:xfrm>
            <a:off x="6870702" y="1"/>
            <a:ext cx="2273300" cy="35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341624" y="3896376"/>
            <a:ext cx="8463512" cy="651067"/>
          </a:xfrm>
        </p:spPr>
        <p:txBody>
          <a:bodyPr>
            <a:noAutofit/>
          </a:bodyPr>
          <a:lstStyle>
            <a:lvl1pPr algn="r">
              <a:defRPr sz="3600"/>
            </a:lvl1pPr>
          </a:lstStyle>
          <a:p>
            <a:r>
              <a:rPr lang="en-US" dirty="0"/>
              <a:t>Click to edit Master title style</a:t>
            </a:r>
          </a:p>
        </p:txBody>
      </p:sp>
      <p:sp>
        <p:nvSpPr>
          <p:cNvPr id="16" name="Subtitle 2"/>
          <p:cNvSpPr>
            <a:spLocks noGrp="1"/>
          </p:cNvSpPr>
          <p:nvPr>
            <p:ph type="subTitle" idx="1"/>
          </p:nvPr>
        </p:nvSpPr>
        <p:spPr>
          <a:xfrm>
            <a:off x="341624" y="4547439"/>
            <a:ext cx="8463512" cy="450720"/>
          </a:xfrm>
        </p:spPr>
        <p:txBody>
          <a:bodyPr>
            <a:normAutofit/>
          </a:bodyPr>
          <a:lstStyle>
            <a:lvl1pPr marL="0" indent="0" algn="r">
              <a:buNone/>
              <a:defRPr sz="2000" i="1">
                <a:solidFill>
                  <a:srgbClr val="084678"/>
                </a:solidFill>
              </a:defRPr>
            </a:lvl1pPr>
            <a:lvl2pPr marL="457210" indent="0" algn="ctr">
              <a:buNone/>
              <a:defRPr>
                <a:solidFill>
                  <a:schemeClr val="tx1">
                    <a:tint val="75000"/>
                  </a:schemeClr>
                </a:solidFill>
              </a:defRPr>
            </a:lvl2pPr>
            <a:lvl3pPr marL="914420" indent="0" algn="ctr">
              <a:buNone/>
              <a:defRPr>
                <a:solidFill>
                  <a:schemeClr val="tx1">
                    <a:tint val="75000"/>
                  </a:schemeClr>
                </a:solidFill>
              </a:defRPr>
            </a:lvl3pPr>
            <a:lvl4pPr marL="1371630" indent="0" algn="ctr">
              <a:buNone/>
              <a:defRPr>
                <a:solidFill>
                  <a:schemeClr val="tx1">
                    <a:tint val="75000"/>
                  </a:schemeClr>
                </a:solidFill>
              </a:defRPr>
            </a:lvl4pPr>
            <a:lvl5pPr marL="1828840" indent="0" algn="ctr">
              <a:buNone/>
              <a:defRPr>
                <a:solidFill>
                  <a:schemeClr val="tx1">
                    <a:tint val="75000"/>
                  </a:schemeClr>
                </a:solidFill>
              </a:defRPr>
            </a:lvl5pPr>
            <a:lvl6pPr marL="2286050" indent="0" algn="ctr">
              <a:buNone/>
              <a:defRPr>
                <a:solidFill>
                  <a:schemeClr val="tx1">
                    <a:tint val="75000"/>
                  </a:schemeClr>
                </a:solidFill>
              </a:defRPr>
            </a:lvl6pPr>
            <a:lvl7pPr marL="2743259" indent="0" algn="ctr">
              <a:buNone/>
              <a:defRPr>
                <a:solidFill>
                  <a:schemeClr val="tx1">
                    <a:tint val="75000"/>
                  </a:schemeClr>
                </a:solidFill>
              </a:defRPr>
            </a:lvl7pPr>
            <a:lvl8pPr marL="3200469" indent="0" algn="ctr">
              <a:buNone/>
              <a:defRPr>
                <a:solidFill>
                  <a:schemeClr val="tx1">
                    <a:tint val="75000"/>
                  </a:schemeClr>
                </a:solidFill>
              </a:defRPr>
            </a:lvl8pPr>
            <a:lvl9pPr marL="365767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708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65949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9" y="471661"/>
            <a:ext cx="5486400" cy="4114800"/>
          </a:xfrm>
        </p:spPr>
        <p:txBody>
          <a:bodyPr rtlCol="0">
            <a:normAutofit/>
          </a:bodyPr>
          <a:lstStyle>
            <a:lvl1pPr marL="0" indent="0">
              <a:buNone/>
              <a:defRPr sz="3200"/>
            </a:lvl1pPr>
            <a:lvl2pPr marL="457210" indent="0">
              <a:buNone/>
              <a:defRPr sz="2801"/>
            </a:lvl2pPr>
            <a:lvl3pPr marL="914420" indent="0">
              <a:buNone/>
              <a:defRPr sz="2400"/>
            </a:lvl3pPr>
            <a:lvl4pPr marL="1371630" indent="0">
              <a:buNone/>
              <a:defRPr sz="2000"/>
            </a:lvl4pPr>
            <a:lvl5pPr marL="1828840" indent="0">
              <a:buNone/>
              <a:defRPr sz="2000"/>
            </a:lvl5pPr>
            <a:lvl6pPr marL="2286050" indent="0">
              <a:buNone/>
              <a:defRPr sz="2000"/>
            </a:lvl6pPr>
            <a:lvl7pPr marL="2743259" indent="0">
              <a:buNone/>
              <a:defRPr sz="2000"/>
            </a:lvl7pPr>
            <a:lvl8pPr marL="3200469" indent="0">
              <a:buNone/>
              <a:defRPr sz="2000"/>
            </a:lvl8pPr>
            <a:lvl9pPr marL="365767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9" y="5347516"/>
            <a:ext cx="5486400" cy="683573"/>
          </a:xfrm>
        </p:spPr>
        <p:txBody>
          <a:bodyPr/>
          <a:lstStyle>
            <a:lvl1pPr marL="0" indent="0">
              <a:buNone/>
              <a:defRPr sz="1400"/>
            </a:lvl1pPr>
            <a:lvl2pPr marL="457210" indent="0">
              <a:buNone/>
              <a:defRPr sz="1200"/>
            </a:lvl2pPr>
            <a:lvl3pPr marL="914420" indent="0">
              <a:buNone/>
              <a:defRPr sz="1001"/>
            </a:lvl3pPr>
            <a:lvl4pPr marL="1371630" indent="0">
              <a:buNone/>
              <a:defRPr sz="900"/>
            </a:lvl4pPr>
            <a:lvl5pPr marL="1828840" indent="0">
              <a:buNone/>
              <a:defRPr sz="900"/>
            </a:lvl5pPr>
            <a:lvl6pPr marL="2286050" indent="0">
              <a:buNone/>
              <a:defRPr sz="900"/>
            </a:lvl6pPr>
            <a:lvl7pPr marL="2743259" indent="0">
              <a:buNone/>
              <a:defRPr sz="900"/>
            </a:lvl7pPr>
            <a:lvl8pPr marL="3200469" indent="0">
              <a:buNone/>
              <a:defRPr sz="900"/>
            </a:lvl8pPr>
            <a:lvl9pPr marL="3657679"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158876" y="6315076"/>
            <a:ext cx="4696121" cy="200025"/>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b="1"/>
            </a:lvl1pPr>
          </a:lstStyle>
          <a:p>
            <a:pPr>
              <a:defRPr/>
            </a:pPr>
            <a:fld id="{7E3C86B8-E85C-4D6E-A744-28FE3D98F8DF}" type="slidenum">
              <a:rPr lang="en-US" smtClean="0"/>
              <a:pPr>
                <a:defRPr/>
              </a:pPr>
              <a:t>‹#›</a:t>
            </a:fld>
            <a:endParaRPr lang="en-US" dirty="0"/>
          </a:p>
        </p:txBody>
      </p:sp>
    </p:spTree>
    <p:extLst>
      <p:ext uri="{BB962C8B-B14F-4D97-AF65-F5344CB8AC3E}">
        <p14:creationId xmlns:p14="http://schemas.microsoft.com/office/powerpoint/2010/main" val="424118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158876" y="6315076"/>
            <a:ext cx="4767005" cy="200025"/>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b="1"/>
            </a:lvl1pPr>
          </a:lstStyle>
          <a:p>
            <a:pPr>
              <a:defRPr/>
            </a:pPr>
            <a:fld id="{01169831-F52D-4AFA-95AC-CD682E3096B8}" type="slidenum">
              <a:rPr lang="en-US" smtClean="0"/>
              <a:pPr>
                <a:defRPr/>
              </a:pPr>
              <a:t>‹#›</a:t>
            </a:fld>
            <a:endParaRPr lang="en-US" dirty="0"/>
          </a:p>
        </p:txBody>
      </p:sp>
    </p:spTree>
    <p:extLst>
      <p:ext uri="{BB962C8B-B14F-4D97-AF65-F5344CB8AC3E}">
        <p14:creationId xmlns:p14="http://schemas.microsoft.com/office/powerpoint/2010/main" val="400070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2"/>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158878" y="6315076"/>
            <a:ext cx="4788269" cy="200025"/>
          </a:xfrm>
        </p:spPr>
        <p:txBody>
          <a:bodyPr/>
          <a:lstStyle>
            <a:lvl1pPr>
              <a:defRPr sz="1200"/>
            </a:lvl1pPr>
          </a:lstStyle>
          <a:p>
            <a:pPr>
              <a:defRPr/>
            </a:pPr>
            <a:r>
              <a:rPr lang="en-US" dirty="0"/>
              <a:t>Statewide Health Insurance Benefits Advisors Basic Training  |  Updated August 2022</a:t>
            </a:r>
          </a:p>
        </p:txBody>
      </p:sp>
      <p:sp>
        <p:nvSpPr>
          <p:cNvPr id="5" name="Slide Number Placeholder 5"/>
          <p:cNvSpPr>
            <a:spLocks noGrp="1"/>
          </p:cNvSpPr>
          <p:nvPr>
            <p:ph type="sldNum" sz="quarter" idx="11"/>
          </p:nvPr>
        </p:nvSpPr>
        <p:spPr/>
        <p:txBody>
          <a:bodyPr/>
          <a:lstStyle>
            <a:lvl1pPr>
              <a:defRPr b="1"/>
            </a:lvl1pPr>
          </a:lstStyle>
          <a:p>
            <a:pPr>
              <a:defRPr/>
            </a:pPr>
            <a:fld id="{1A9247A7-BA2B-4CEE-A426-EF4A5C55571A}" type="slidenum">
              <a:rPr lang="en-US" smtClean="0"/>
              <a:pPr>
                <a:defRPr/>
              </a:pPr>
              <a:t>‹#›</a:t>
            </a:fld>
            <a:endParaRPr lang="en-US" dirty="0"/>
          </a:p>
        </p:txBody>
      </p:sp>
    </p:spTree>
    <p:extLst>
      <p:ext uri="{BB962C8B-B14F-4D97-AF65-F5344CB8AC3E}">
        <p14:creationId xmlns:p14="http://schemas.microsoft.com/office/powerpoint/2010/main" val="241972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23D3-FC5B-1AE5-6D09-C506ED20028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D518691-9F69-4C42-7563-0583D5CE6978}"/>
              </a:ext>
            </a:extLst>
          </p:cNvPr>
          <p:cNvSpPr>
            <a:spLocks noGrp="1"/>
          </p:cNvSpPr>
          <p:nvPr>
            <p:ph type="ftr" sz="quarter" idx="10"/>
          </p:nvPr>
        </p:nvSpPr>
        <p:spPr/>
        <p:txBody>
          <a:bodyPr/>
          <a:lstStyle/>
          <a:p>
            <a:pPr>
              <a:defRPr/>
            </a:pPr>
            <a:r>
              <a:rPr lang="en-US" dirty="0"/>
              <a:t>Statewide Health Insurance Benefits Advisors Basic Training  |  Updated August 2022</a:t>
            </a:r>
          </a:p>
        </p:txBody>
      </p:sp>
      <p:sp>
        <p:nvSpPr>
          <p:cNvPr id="4" name="Slide Number Placeholder 3">
            <a:extLst>
              <a:ext uri="{FF2B5EF4-FFF2-40B4-BE49-F238E27FC236}">
                <a16:creationId xmlns:a16="http://schemas.microsoft.com/office/drawing/2014/main" id="{4E7334CB-1283-F174-3D0D-D2221611A628}"/>
              </a:ext>
            </a:extLst>
          </p:cNvPr>
          <p:cNvSpPr>
            <a:spLocks noGrp="1"/>
          </p:cNvSpPr>
          <p:nvPr>
            <p:ph type="sldNum" sz="quarter" idx="11"/>
          </p:nvPr>
        </p:nvSpPr>
        <p:spPr/>
        <p:txBody>
          <a:bodyPr/>
          <a:lstStyle/>
          <a:p>
            <a:pPr>
              <a:defRPr/>
            </a:pPr>
            <a:fld id="{54D28481-BD6C-4794-B8B2-21346FE8745F}" type="slidenum">
              <a:rPr lang="en-US" smtClean="0"/>
              <a:pPr>
                <a:defRPr/>
              </a:pPr>
              <a:t>‹#›</a:t>
            </a:fld>
            <a:endParaRPr lang="en-US" dirty="0"/>
          </a:p>
        </p:txBody>
      </p:sp>
    </p:spTree>
    <p:extLst>
      <p:ext uri="{BB962C8B-B14F-4D97-AF65-F5344CB8AC3E}">
        <p14:creationId xmlns:p14="http://schemas.microsoft.com/office/powerpoint/2010/main" val="347143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o Photo">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4"/>
            <a:ext cx="9144000" cy="5340350"/>
            <a:chOff x="0" y="1"/>
            <a:chExt cx="9144000" cy="5339644"/>
          </a:xfrm>
        </p:grpSpPr>
        <p:sp>
          <p:nvSpPr>
            <p:cNvPr id="5" name="Rectangle 4"/>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userDrawn="1"/>
          </p:nvSpPr>
          <p:spPr>
            <a:xfrm>
              <a:off x="0" y="1065073"/>
              <a:ext cx="8148638" cy="4274572"/>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7" name="Group 14"/>
          <p:cNvGrpSpPr>
            <a:grpSpLocks/>
          </p:cNvGrpSpPr>
          <p:nvPr userDrawn="1"/>
        </p:nvGrpSpPr>
        <p:grpSpPr bwMode="auto">
          <a:xfrm>
            <a:off x="0" y="5683252"/>
            <a:ext cx="9144000" cy="795338"/>
            <a:chOff x="1" y="5683019"/>
            <a:chExt cx="9143999" cy="796178"/>
          </a:xfrm>
        </p:grpSpPr>
        <p:sp>
          <p:nvSpPr>
            <p:cNvPr id="8" name="Rectangle 7"/>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 name="Picture 18" descr="SHIBAlogo_RGB_landscap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980375"/>
            <a:ext cx="8463512" cy="1470025"/>
          </a:xfrm>
        </p:spPr>
        <p:txBody>
          <a:bodyPr anchor="b">
            <a:noAutofit/>
          </a:bodyPr>
          <a:lstStyle>
            <a:lvl1pPr algn="r">
              <a:defRPr sz="4400"/>
            </a:lvl1pPr>
          </a:lstStyle>
          <a:p>
            <a:r>
              <a:rPr lang="en-US"/>
              <a:t>Click to edit Master title style</a:t>
            </a:r>
            <a:endParaRPr lang="en-US" dirty="0"/>
          </a:p>
        </p:txBody>
      </p:sp>
      <p:sp>
        <p:nvSpPr>
          <p:cNvPr id="16" name="Subtitle 2"/>
          <p:cNvSpPr>
            <a:spLocks noGrp="1"/>
          </p:cNvSpPr>
          <p:nvPr>
            <p:ph type="subTitle" idx="1"/>
          </p:nvPr>
        </p:nvSpPr>
        <p:spPr>
          <a:xfrm>
            <a:off x="341624" y="2576841"/>
            <a:ext cx="8463512" cy="646525"/>
          </a:xfrm>
        </p:spPr>
        <p:txBody>
          <a:bodyPr>
            <a:normAutofit/>
          </a:bodyPr>
          <a:lstStyle>
            <a:lvl1pPr marL="0" indent="0" algn="r">
              <a:buNone/>
              <a:defRPr sz="3000" i="1">
                <a:solidFill>
                  <a:srgbClr val="084678"/>
                </a:solidFill>
              </a:defRPr>
            </a:lvl1pPr>
            <a:lvl2pPr marL="457210" indent="0" algn="ctr">
              <a:buNone/>
              <a:defRPr>
                <a:solidFill>
                  <a:schemeClr val="tx1">
                    <a:tint val="75000"/>
                  </a:schemeClr>
                </a:solidFill>
              </a:defRPr>
            </a:lvl2pPr>
            <a:lvl3pPr marL="914420" indent="0" algn="ctr">
              <a:buNone/>
              <a:defRPr>
                <a:solidFill>
                  <a:schemeClr val="tx1">
                    <a:tint val="75000"/>
                  </a:schemeClr>
                </a:solidFill>
              </a:defRPr>
            </a:lvl3pPr>
            <a:lvl4pPr marL="1371630" indent="0" algn="ctr">
              <a:buNone/>
              <a:defRPr>
                <a:solidFill>
                  <a:schemeClr val="tx1">
                    <a:tint val="75000"/>
                  </a:schemeClr>
                </a:solidFill>
              </a:defRPr>
            </a:lvl4pPr>
            <a:lvl5pPr marL="1828840" indent="0" algn="ctr">
              <a:buNone/>
              <a:defRPr>
                <a:solidFill>
                  <a:schemeClr val="tx1">
                    <a:tint val="75000"/>
                  </a:schemeClr>
                </a:solidFill>
              </a:defRPr>
            </a:lvl5pPr>
            <a:lvl6pPr marL="2286050" indent="0" algn="ctr">
              <a:buNone/>
              <a:defRPr>
                <a:solidFill>
                  <a:schemeClr val="tx1">
                    <a:tint val="75000"/>
                  </a:schemeClr>
                </a:solidFill>
              </a:defRPr>
            </a:lvl6pPr>
            <a:lvl7pPr marL="2743259" indent="0" algn="ctr">
              <a:buNone/>
              <a:defRPr>
                <a:solidFill>
                  <a:schemeClr val="tx1">
                    <a:tint val="75000"/>
                  </a:schemeClr>
                </a:solidFill>
              </a:defRPr>
            </a:lvl7pPr>
            <a:lvl8pPr marL="3200469" indent="0" algn="ctr">
              <a:buNone/>
              <a:defRPr>
                <a:solidFill>
                  <a:schemeClr val="tx1">
                    <a:tint val="75000"/>
                  </a:schemeClr>
                </a:solidFill>
              </a:defRPr>
            </a:lvl8pPr>
            <a:lvl9pPr marL="3657679"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a:xfrm>
            <a:off x="3562353" y="3232151"/>
            <a:ext cx="5243513" cy="406400"/>
          </a:xfrm>
          <a:prstGeom prst="rect">
            <a:avLst/>
          </a:prstGeom>
        </p:spPr>
        <p:txBody>
          <a:bodyPr anchor="t"/>
          <a:lstStyle>
            <a:lvl1pPr>
              <a:defRPr sz="1400">
                <a:solidFill>
                  <a:srgbClr val="084678"/>
                </a:solidFill>
              </a:defRPr>
            </a:lvl1pPr>
          </a:lstStyle>
          <a:p>
            <a:pPr>
              <a:defRPr/>
            </a:pPr>
            <a:endParaRPr lang="en-US" dirty="0"/>
          </a:p>
        </p:txBody>
      </p:sp>
    </p:spTree>
    <p:extLst>
      <p:ext uri="{BB962C8B-B14F-4D97-AF65-F5344CB8AC3E}">
        <p14:creationId xmlns:p14="http://schemas.microsoft.com/office/powerpoint/2010/main" val="119081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1"/>
            <a:ext cx="9144000" cy="3846513"/>
            <a:chOff x="0" y="1"/>
            <a:chExt cx="12692560" cy="5339644"/>
          </a:xfrm>
        </p:grpSpPr>
        <p:sp>
          <p:nvSpPr>
            <p:cNvPr id="5" name="Rectangle 4"/>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userDrawn="1"/>
          </p:nvSpPr>
          <p:spPr>
            <a:xfrm>
              <a:off x="0" y="1064404"/>
              <a:ext cx="8148800" cy="4275241"/>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p:nvPr>
        </p:nvSpPr>
        <p:spPr>
          <a:xfrm>
            <a:off x="340175" y="4270840"/>
            <a:ext cx="8464963" cy="651067"/>
          </a:xfrm>
        </p:spPr>
        <p:txBody>
          <a:bodyPr>
            <a:normAutofit/>
          </a:bodyPr>
          <a:lstStyle>
            <a:lvl1pPr algn="r">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340175" y="4921905"/>
            <a:ext cx="8464963" cy="808824"/>
          </a:xfrm>
        </p:spPr>
        <p:txBody>
          <a:bodyPr/>
          <a:lstStyle>
            <a:lvl1pPr marL="0" indent="0" algn="r">
              <a:buNone/>
              <a:defRPr sz="2000" i="1">
                <a:solidFill>
                  <a:srgbClr val="084678"/>
                </a:solidFill>
              </a:defRPr>
            </a:lvl1pPr>
            <a:lvl2pPr marL="457210" indent="0">
              <a:buNone/>
              <a:defRPr sz="1800">
                <a:solidFill>
                  <a:schemeClr val="tx1">
                    <a:tint val="75000"/>
                  </a:schemeClr>
                </a:solidFill>
              </a:defRPr>
            </a:lvl2pPr>
            <a:lvl3pPr marL="914420" indent="0">
              <a:buNone/>
              <a:defRPr sz="1600">
                <a:solidFill>
                  <a:schemeClr val="tx1">
                    <a:tint val="75000"/>
                  </a:schemeClr>
                </a:solidFill>
              </a:defRPr>
            </a:lvl3pPr>
            <a:lvl4pPr marL="1371630" indent="0">
              <a:buNone/>
              <a:defRPr sz="1400">
                <a:solidFill>
                  <a:schemeClr val="tx1">
                    <a:tint val="75000"/>
                  </a:schemeClr>
                </a:solidFill>
              </a:defRPr>
            </a:lvl4pPr>
            <a:lvl5pPr marL="1828840" indent="0">
              <a:buNone/>
              <a:defRPr sz="1400">
                <a:solidFill>
                  <a:schemeClr val="tx1">
                    <a:tint val="75000"/>
                  </a:schemeClr>
                </a:solidFill>
              </a:defRPr>
            </a:lvl5pPr>
            <a:lvl6pPr marL="2286050" indent="0">
              <a:buNone/>
              <a:defRPr sz="1400">
                <a:solidFill>
                  <a:schemeClr val="tx1">
                    <a:tint val="75000"/>
                  </a:schemeClr>
                </a:solidFill>
              </a:defRPr>
            </a:lvl6pPr>
            <a:lvl7pPr marL="2743259" indent="0">
              <a:buNone/>
              <a:defRPr sz="1400">
                <a:solidFill>
                  <a:schemeClr val="tx1">
                    <a:tint val="75000"/>
                  </a:schemeClr>
                </a:solidFill>
              </a:defRPr>
            </a:lvl7pPr>
            <a:lvl8pPr marL="3200469" indent="0">
              <a:buNone/>
              <a:defRPr sz="1400">
                <a:solidFill>
                  <a:schemeClr val="tx1">
                    <a:tint val="75000"/>
                  </a:schemeClr>
                </a:solidFill>
              </a:defRPr>
            </a:lvl8pPr>
            <a:lvl9pPr marL="3657679"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defRPr sz="1200"/>
            </a:lvl1pPr>
          </a:lstStyle>
          <a:p>
            <a:pPr>
              <a:defRPr/>
            </a:pPr>
            <a:r>
              <a:rPr lang="en-US" dirty="0"/>
              <a:t>Statewide Health Insurance Benefits Advisors Basic Training  |  Updated August 2022</a:t>
            </a:r>
          </a:p>
        </p:txBody>
      </p:sp>
      <p:sp>
        <p:nvSpPr>
          <p:cNvPr id="8" name="Slide Number Placeholder 5"/>
          <p:cNvSpPr>
            <a:spLocks noGrp="1"/>
          </p:cNvSpPr>
          <p:nvPr>
            <p:ph type="sldNum" sz="quarter" idx="11"/>
          </p:nvPr>
        </p:nvSpPr>
        <p:spPr/>
        <p:txBody>
          <a:bodyPr/>
          <a:lstStyle>
            <a:lvl1pPr>
              <a:defRPr sz="1200"/>
            </a:lvl1pPr>
          </a:lstStyle>
          <a:p>
            <a:pPr>
              <a:defRPr/>
            </a:pPr>
            <a:fld id="{91EAB261-394D-4D9C-9A31-C9FF847D6AC9}" type="slidenum">
              <a:rPr lang="en-US" smtClean="0"/>
              <a:pPr>
                <a:defRPr/>
              </a:pPr>
              <a:t>‹#›</a:t>
            </a:fld>
            <a:endParaRPr lang="en-US" dirty="0"/>
          </a:p>
        </p:txBody>
      </p:sp>
    </p:spTree>
    <p:extLst>
      <p:ext uri="{BB962C8B-B14F-4D97-AF65-F5344CB8AC3E}">
        <p14:creationId xmlns:p14="http://schemas.microsoft.com/office/powerpoint/2010/main" val="371883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1158875" y="6315076"/>
            <a:ext cx="6028506" cy="125053"/>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sz="1200" b="1"/>
            </a:lvl1pPr>
          </a:lstStyle>
          <a:p>
            <a:pPr>
              <a:defRPr/>
            </a:pPr>
            <a:fld id="{74481FA7-81C5-4C22-B35E-8DC15B33B2C9}" type="slidenum">
              <a:rPr lang="en-US" smtClean="0"/>
              <a:pPr>
                <a:defRPr/>
              </a:pPr>
              <a:t>‹#›</a:t>
            </a:fld>
            <a:endParaRPr lang="en-US" dirty="0"/>
          </a:p>
        </p:txBody>
      </p:sp>
    </p:spTree>
    <p:extLst>
      <p:ext uri="{BB962C8B-B14F-4D97-AF65-F5344CB8AC3E}">
        <p14:creationId xmlns:p14="http://schemas.microsoft.com/office/powerpoint/2010/main" val="259433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211" y="1312057"/>
            <a:ext cx="4135591" cy="4814107"/>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12057"/>
            <a:ext cx="4156936" cy="4814107"/>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a:xfrm>
            <a:off x="1158878" y="6315076"/>
            <a:ext cx="4639413" cy="200025"/>
          </a:xfrm>
        </p:spPr>
        <p:txBody>
          <a:bodyPr/>
          <a:lstStyle>
            <a:lvl1pPr>
              <a:defRPr sz="1200"/>
            </a:lvl1pPr>
          </a:lstStyle>
          <a:p>
            <a:pPr>
              <a:defRPr/>
            </a:pPr>
            <a:r>
              <a:rPr lang="en-US" dirty="0"/>
              <a:t>Statewide Health Insurance Benefits Advisors Basic Training  |  Updated August 2022</a:t>
            </a:r>
          </a:p>
        </p:txBody>
      </p:sp>
      <p:sp>
        <p:nvSpPr>
          <p:cNvPr id="7" name="Slide Number Placeholder 6"/>
          <p:cNvSpPr>
            <a:spLocks noGrp="1"/>
          </p:cNvSpPr>
          <p:nvPr>
            <p:ph type="sldNum" sz="quarter" idx="11"/>
          </p:nvPr>
        </p:nvSpPr>
        <p:spPr/>
        <p:txBody>
          <a:bodyPr/>
          <a:lstStyle>
            <a:lvl1pPr>
              <a:defRPr b="1"/>
            </a:lvl1pPr>
          </a:lstStyle>
          <a:p>
            <a:pPr>
              <a:defRPr/>
            </a:pPr>
            <a:fld id="{26D3C64C-C60F-4F25-9B2F-A3255CB5B5FE}" type="slidenum">
              <a:rPr lang="en-US" smtClean="0"/>
              <a:pPr>
                <a:defRPr/>
              </a:pPr>
              <a:t>‹#›</a:t>
            </a:fld>
            <a:endParaRPr lang="en-US" dirty="0"/>
          </a:p>
        </p:txBody>
      </p:sp>
    </p:spTree>
    <p:extLst>
      <p:ext uri="{BB962C8B-B14F-4D97-AF65-F5344CB8AC3E}">
        <p14:creationId xmlns:p14="http://schemas.microsoft.com/office/powerpoint/2010/main" val="58132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209" y="1312060"/>
            <a:ext cx="4137179" cy="862819"/>
          </a:xfrm>
        </p:spPr>
        <p:txBody>
          <a:bodyPr/>
          <a:lstStyle>
            <a:lvl1pPr marL="0" indent="0">
              <a:buNone/>
              <a:defRPr sz="2400" b="1">
                <a:solidFill>
                  <a:srgbClr val="084678"/>
                </a:solidFill>
              </a:defRPr>
            </a:lvl1pPr>
            <a:lvl2pPr marL="457210" indent="0">
              <a:buNone/>
              <a:defRPr sz="2000" b="1"/>
            </a:lvl2pPr>
            <a:lvl3pPr marL="914420" indent="0">
              <a:buNone/>
              <a:defRPr sz="1800" b="1"/>
            </a:lvl3pPr>
            <a:lvl4pPr marL="1371630" indent="0">
              <a:buNone/>
              <a:defRPr sz="1600" b="1"/>
            </a:lvl4pPr>
            <a:lvl5pPr marL="1828840" indent="0">
              <a:buNone/>
              <a:defRPr sz="1600" b="1"/>
            </a:lvl5pPr>
            <a:lvl6pPr marL="2286050" indent="0">
              <a:buNone/>
              <a:defRPr sz="1600" b="1"/>
            </a:lvl6pPr>
            <a:lvl7pPr marL="2743259" indent="0">
              <a:buNone/>
              <a:defRPr sz="1600" b="1"/>
            </a:lvl7pPr>
            <a:lvl8pPr marL="3200469" indent="0">
              <a:buNone/>
              <a:defRPr sz="1600" b="1"/>
            </a:lvl8pPr>
            <a:lvl9pPr marL="3657679" indent="0">
              <a:buNone/>
              <a:defRPr sz="1600" b="1"/>
            </a:lvl9pPr>
          </a:lstStyle>
          <a:p>
            <a:pPr lvl="0"/>
            <a:r>
              <a:rPr lang="en-US"/>
              <a:t>Click to edit Master text styles</a:t>
            </a:r>
          </a:p>
        </p:txBody>
      </p:sp>
      <p:sp>
        <p:nvSpPr>
          <p:cNvPr id="4" name="Content Placeholder 3"/>
          <p:cNvSpPr>
            <a:spLocks noGrp="1"/>
          </p:cNvSpPr>
          <p:nvPr>
            <p:ph sz="half" idx="2"/>
          </p:nvPr>
        </p:nvSpPr>
        <p:spPr>
          <a:xfrm>
            <a:off x="360209" y="2174875"/>
            <a:ext cx="41371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312060"/>
            <a:ext cx="4160111" cy="862819"/>
          </a:xfrm>
        </p:spPr>
        <p:txBody>
          <a:bodyPr/>
          <a:lstStyle>
            <a:lvl1pPr marL="0" indent="0">
              <a:buNone/>
              <a:defRPr sz="2400" b="1">
                <a:solidFill>
                  <a:srgbClr val="084678"/>
                </a:solidFill>
              </a:defRPr>
            </a:lvl1pPr>
            <a:lvl2pPr marL="457210" indent="0">
              <a:buNone/>
              <a:defRPr sz="2000" b="1"/>
            </a:lvl2pPr>
            <a:lvl3pPr marL="914420" indent="0">
              <a:buNone/>
              <a:defRPr sz="1800" b="1"/>
            </a:lvl3pPr>
            <a:lvl4pPr marL="1371630" indent="0">
              <a:buNone/>
              <a:defRPr sz="1600" b="1"/>
            </a:lvl4pPr>
            <a:lvl5pPr marL="1828840" indent="0">
              <a:buNone/>
              <a:defRPr sz="1600" b="1"/>
            </a:lvl5pPr>
            <a:lvl6pPr marL="2286050" indent="0">
              <a:buNone/>
              <a:defRPr sz="1600" b="1"/>
            </a:lvl6pPr>
            <a:lvl7pPr marL="2743259" indent="0">
              <a:buNone/>
              <a:defRPr sz="1600" b="1"/>
            </a:lvl7pPr>
            <a:lvl8pPr marL="3200469" indent="0">
              <a:buNone/>
              <a:defRPr sz="1600" b="1"/>
            </a:lvl8pPr>
            <a:lvl9pPr marL="36576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a:xfrm>
            <a:off x="1158876" y="6315076"/>
            <a:ext cx="4568531" cy="200025"/>
          </a:xfrm>
        </p:spPr>
        <p:txBody>
          <a:bodyPr/>
          <a:lstStyle>
            <a:lvl1pPr>
              <a:defRPr sz="1200"/>
            </a:lvl1pPr>
          </a:lstStyle>
          <a:p>
            <a:pPr>
              <a:defRPr/>
            </a:pPr>
            <a:r>
              <a:rPr lang="en-US" dirty="0"/>
              <a:t>Statewide Health Insurance Benefits Advisors Basic Training  |  Updated August 2022</a:t>
            </a:r>
          </a:p>
        </p:txBody>
      </p:sp>
      <p:sp>
        <p:nvSpPr>
          <p:cNvPr id="9" name="Slide Number Placeholder 8"/>
          <p:cNvSpPr>
            <a:spLocks noGrp="1"/>
          </p:cNvSpPr>
          <p:nvPr>
            <p:ph type="sldNum" sz="quarter" idx="11"/>
          </p:nvPr>
        </p:nvSpPr>
        <p:spPr/>
        <p:txBody>
          <a:bodyPr/>
          <a:lstStyle>
            <a:lvl1pPr>
              <a:defRPr b="1"/>
            </a:lvl1pPr>
          </a:lstStyle>
          <a:p>
            <a:pPr>
              <a:defRPr/>
            </a:pPr>
            <a:fld id="{BB0BD73E-0013-41B0-A7AC-495302546E86}" type="slidenum">
              <a:rPr lang="en-US" smtClean="0"/>
              <a:pPr>
                <a:defRPr/>
              </a:pPr>
              <a:t>‹#›</a:t>
            </a:fld>
            <a:endParaRPr lang="en-US" dirty="0"/>
          </a:p>
        </p:txBody>
      </p:sp>
    </p:spTree>
    <p:extLst>
      <p:ext uri="{BB962C8B-B14F-4D97-AF65-F5344CB8AC3E}">
        <p14:creationId xmlns:p14="http://schemas.microsoft.com/office/powerpoint/2010/main" val="388962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a:xfrm>
            <a:off x="1158877" y="6315076"/>
            <a:ext cx="4653591" cy="200025"/>
          </a:xfrm>
        </p:spPr>
        <p:txBody>
          <a:bodyPr/>
          <a:lstStyle>
            <a:lvl1pPr>
              <a:defRPr sz="1200"/>
            </a:lvl1pPr>
          </a:lstStyle>
          <a:p>
            <a:pPr>
              <a:defRPr/>
            </a:pPr>
            <a:r>
              <a:rPr lang="en-US" dirty="0"/>
              <a:t>Statewide Health Insurance Benefits Advisors Basic Training  |  Updated August 2022</a:t>
            </a:r>
          </a:p>
        </p:txBody>
      </p:sp>
      <p:sp>
        <p:nvSpPr>
          <p:cNvPr id="5" name="Slide Number Placeholder 4"/>
          <p:cNvSpPr>
            <a:spLocks noGrp="1"/>
          </p:cNvSpPr>
          <p:nvPr>
            <p:ph type="sldNum" sz="quarter" idx="11"/>
          </p:nvPr>
        </p:nvSpPr>
        <p:spPr/>
        <p:txBody>
          <a:bodyPr/>
          <a:lstStyle>
            <a:lvl1pPr>
              <a:defRPr b="1"/>
            </a:lvl1pPr>
          </a:lstStyle>
          <a:p>
            <a:pPr>
              <a:defRPr/>
            </a:pPr>
            <a:fld id="{C7BF53FD-4222-4F6E-9A56-279276A75191}" type="slidenum">
              <a:rPr lang="en-US" smtClean="0"/>
              <a:pPr>
                <a:defRPr/>
              </a:pPr>
              <a:t>‹#›</a:t>
            </a:fld>
            <a:endParaRPr lang="en-US" dirty="0"/>
          </a:p>
        </p:txBody>
      </p:sp>
    </p:spTree>
    <p:extLst>
      <p:ext uri="{BB962C8B-B14F-4D97-AF65-F5344CB8AC3E}">
        <p14:creationId xmlns:p14="http://schemas.microsoft.com/office/powerpoint/2010/main" val="32602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158877" y="6303646"/>
            <a:ext cx="6036311" cy="200025"/>
          </a:xfrm>
        </p:spPr>
        <p:txBody>
          <a:bodyPr/>
          <a:lstStyle>
            <a:lvl1pPr>
              <a:defRPr sz="1200"/>
            </a:lvl1pPr>
          </a:lstStyle>
          <a:p>
            <a:pPr>
              <a:defRPr/>
            </a:pPr>
            <a:r>
              <a:rPr lang="en-US" dirty="0"/>
              <a:t>Statewide Health Insurance Benefits Advisors Basic Training  |  Updated August 2022</a:t>
            </a:r>
          </a:p>
        </p:txBody>
      </p:sp>
      <p:sp>
        <p:nvSpPr>
          <p:cNvPr id="3" name="Slide Number Placeholder 5"/>
          <p:cNvSpPr>
            <a:spLocks noGrp="1"/>
          </p:cNvSpPr>
          <p:nvPr>
            <p:ph type="sldNum" sz="quarter" idx="11"/>
          </p:nvPr>
        </p:nvSpPr>
        <p:spPr/>
        <p:txBody>
          <a:bodyPr/>
          <a:lstStyle>
            <a:lvl1pPr>
              <a:defRPr b="1"/>
            </a:lvl1pPr>
          </a:lstStyle>
          <a:p>
            <a:pPr>
              <a:defRPr/>
            </a:pPr>
            <a:fld id="{022667C3-1A16-4F93-85B6-182022BDC9A2}" type="slidenum">
              <a:rPr lang="en-US" smtClean="0"/>
              <a:pPr>
                <a:defRPr/>
              </a:pPr>
              <a:t>‹#›</a:t>
            </a:fld>
            <a:endParaRPr lang="en-US" dirty="0"/>
          </a:p>
        </p:txBody>
      </p:sp>
    </p:spTree>
    <p:extLst>
      <p:ext uri="{BB962C8B-B14F-4D97-AF65-F5344CB8AC3E}">
        <p14:creationId xmlns:p14="http://schemas.microsoft.com/office/powerpoint/2010/main" val="106190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92" y="273050"/>
            <a:ext cx="3008313" cy="107125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13297" y="273054"/>
            <a:ext cx="509184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392" y="1435104"/>
            <a:ext cx="3008313" cy="4691063"/>
          </a:xfrm>
        </p:spPr>
        <p:txBody>
          <a:bodyPr/>
          <a:lstStyle>
            <a:lvl1pPr marL="0" indent="0">
              <a:buNone/>
              <a:defRPr sz="1400"/>
            </a:lvl1pPr>
            <a:lvl2pPr marL="457210" indent="0">
              <a:buNone/>
              <a:defRPr sz="1200"/>
            </a:lvl2pPr>
            <a:lvl3pPr marL="914420" indent="0">
              <a:buNone/>
              <a:defRPr sz="1001"/>
            </a:lvl3pPr>
            <a:lvl4pPr marL="1371630" indent="0">
              <a:buNone/>
              <a:defRPr sz="900"/>
            </a:lvl4pPr>
            <a:lvl5pPr marL="1828840" indent="0">
              <a:buNone/>
              <a:defRPr sz="900"/>
            </a:lvl5pPr>
            <a:lvl6pPr marL="2286050" indent="0">
              <a:buNone/>
              <a:defRPr sz="900"/>
            </a:lvl6pPr>
            <a:lvl7pPr marL="2743259" indent="0">
              <a:buNone/>
              <a:defRPr sz="900"/>
            </a:lvl7pPr>
            <a:lvl8pPr marL="3200469" indent="0">
              <a:buNone/>
              <a:defRPr sz="900"/>
            </a:lvl8pPr>
            <a:lvl9pPr marL="3657679"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1158876" y="6315076"/>
            <a:ext cx="4689032" cy="200025"/>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b="1"/>
            </a:lvl1pPr>
          </a:lstStyle>
          <a:p>
            <a:pPr>
              <a:defRPr/>
            </a:pPr>
            <a:fld id="{C3843137-2766-42E9-A406-A82C8387F923}" type="slidenum">
              <a:rPr lang="en-US" smtClean="0"/>
              <a:pPr>
                <a:defRPr/>
              </a:pPr>
              <a:t>‹#›</a:t>
            </a:fld>
            <a:endParaRPr lang="en-US" dirty="0"/>
          </a:p>
        </p:txBody>
      </p:sp>
    </p:spTree>
    <p:extLst>
      <p:ext uri="{BB962C8B-B14F-4D97-AF65-F5344CB8AC3E}">
        <p14:creationId xmlns:p14="http://schemas.microsoft.com/office/powerpoint/2010/main" val="410600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6108704"/>
            <a:ext cx="9144000" cy="639763"/>
            <a:chOff x="1" y="6108807"/>
            <a:chExt cx="9143999" cy="639897"/>
          </a:xfrm>
        </p:grpSpPr>
        <p:sp>
          <p:nvSpPr>
            <p:cNvPr id="7" name="Rectangle 6"/>
            <p:cNvSpPr/>
            <p:nvPr userDrawn="1"/>
          </p:nvSpPr>
          <p:spPr>
            <a:xfrm>
              <a:off x="1027114" y="6258063"/>
              <a:ext cx="8116886"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userDrawn="1"/>
          </p:nvSpPr>
          <p:spPr>
            <a:xfrm>
              <a:off x="1" y="6258063"/>
              <a:ext cx="231775"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3" name="Picture 13" descr="SHIBAlogo_RGB_abridged.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343231" y="6108807"/>
              <a:ext cx="571755" cy="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360365"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60365" y="1311278"/>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158878" y="6315076"/>
            <a:ext cx="4852065" cy="200025"/>
          </a:xfrm>
          <a:prstGeom prst="rect">
            <a:avLst/>
          </a:prstGeom>
        </p:spPr>
        <p:txBody>
          <a:bodyPr vert="horz" lIns="0" tIns="0" rIns="0" bIns="0" rtlCol="0" anchor="ctr"/>
          <a:lstStyle>
            <a:lvl1pPr algn="l" eaLnBrk="1" fontAlgn="auto" hangingPunct="1">
              <a:spcBef>
                <a:spcPts val="0"/>
              </a:spcBef>
              <a:spcAft>
                <a:spcPts val="0"/>
              </a:spcAft>
              <a:defRPr sz="1200">
                <a:solidFill>
                  <a:schemeClr val="tx1">
                    <a:lumMod val="75000"/>
                    <a:lumOff val="25000"/>
                  </a:schemeClr>
                </a:solidFill>
                <a:latin typeface="Segoe UI"/>
                <a:cs typeface="Segoe UI"/>
              </a:defRPr>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4"/>
          </p:nvPr>
        </p:nvSpPr>
        <p:spPr>
          <a:xfrm>
            <a:off x="8166101" y="6315076"/>
            <a:ext cx="639763" cy="200025"/>
          </a:xfrm>
          <a:prstGeom prst="rect">
            <a:avLst/>
          </a:prstGeom>
        </p:spPr>
        <p:txBody>
          <a:bodyPr vert="horz" lIns="0" tIns="0" rIns="0" bIns="0" rtlCol="0" anchor="ctr"/>
          <a:lstStyle>
            <a:lvl1pPr algn="r" eaLnBrk="1" fontAlgn="auto" hangingPunct="1">
              <a:spcBef>
                <a:spcPts val="0"/>
              </a:spcBef>
              <a:spcAft>
                <a:spcPts val="0"/>
              </a:spcAft>
              <a:defRPr sz="1001" b="1">
                <a:solidFill>
                  <a:schemeClr val="tx1">
                    <a:lumMod val="75000"/>
                    <a:lumOff val="25000"/>
                  </a:schemeClr>
                </a:solidFill>
                <a:latin typeface="Segoe UI"/>
                <a:cs typeface="Segoe UI"/>
              </a:defRPr>
            </a:lvl1pPr>
          </a:lstStyle>
          <a:p>
            <a:pPr>
              <a:defRPr/>
            </a:pPr>
            <a:fld id="{54D28481-BD6C-4794-B8B2-21346FE8745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09" r:id="rId8"/>
    <p:sldLayoutId id="2147484710" r:id="rId9"/>
    <p:sldLayoutId id="2147484711" r:id="rId10"/>
    <p:sldLayoutId id="2147484720" r:id="rId11"/>
    <p:sldLayoutId id="2147484712" r:id="rId12"/>
    <p:sldLayoutId id="2147484721" r:id="rId13"/>
  </p:sldLayoutIdLst>
  <p:hf hdr="0" dt="0"/>
  <p:txStyles>
    <p:titleStyle>
      <a:lvl1pPr algn="l" defTabSz="457210" rtl="0" eaLnBrk="0" fontAlgn="base" hangingPunct="0">
        <a:spcBef>
          <a:spcPct val="0"/>
        </a:spcBef>
        <a:spcAft>
          <a:spcPct val="0"/>
        </a:spcAft>
        <a:defRPr sz="3600" kern="1200">
          <a:solidFill>
            <a:srgbClr val="084678"/>
          </a:solidFill>
          <a:latin typeface="Segoe UI"/>
          <a:ea typeface="+mj-ea"/>
          <a:cs typeface="Segoe UI"/>
        </a:defRPr>
      </a:lvl1pPr>
      <a:lvl2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1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2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3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4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p:titleStyle>
    <p:bodyStyle>
      <a:lvl1pPr algn="l" defTabSz="457210" rtl="0" eaLnBrk="0" fontAlgn="base" hangingPunct="0">
        <a:spcBef>
          <a:spcPct val="20000"/>
        </a:spcBef>
        <a:spcAft>
          <a:spcPct val="0"/>
        </a:spcAft>
        <a:buFont typeface="Wingdings" panose="05000000000000000000" pitchFamily="2" charset="2"/>
        <a:defRPr sz="2801" kern="1200">
          <a:solidFill>
            <a:schemeClr val="tx1"/>
          </a:solidFill>
          <a:latin typeface="Segoe UI"/>
          <a:ea typeface="+mn-ea"/>
          <a:cs typeface="Segoe UI"/>
        </a:defRPr>
      </a:lvl1pPr>
      <a:lvl2pPr marL="742968" indent="-285757" algn="l" defTabSz="45721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25" indent="-228605" algn="l" defTabSz="45721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35" indent="-228605" algn="l" defTabSz="45721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45" indent="-228605" algn="l" defTabSz="45721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54" indent="-228605" algn="l" defTabSz="457210" rtl="0" eaLnBrk="1" latinLnBrk="0" hangingPunct="1">
        <a:spcBef>
          <a:spcPct val="20000"/>
        </a:spcBef>
        <a:buFont typeface="Arial"/>
        <a:buChar char="•"/>
        <a:defRPr sz="2000" kern="1200">
          <a:solidFill>
            <a:schemeClr val="tx1"/>
          </a:solidFill>
          <a:latin typeface="+mn-lt"/>
          <a:ea typeface="+mn-ea"/>
          <a:cs typeface="+mn-cs"/>
        </a:defRPr>
      </a:lvl6pPr>
      <a:lvl7pPr marL="2971866" indent="-228605" algn="l" defTabSz="457210" rtl="0" eaLnBrk="1" latinLnBrk="0" hangingPunct="1">
        <a:spcBef>
          <a:spcPct val="20000"/>
        </a:spcBef>
        <a:buFont typeface="Arial"/>
        <a:buChar char="•"/>
        <a:defRPr sz="2000" kern="1200">
          <a:solidFill>
            <a:schemeClr val="tx1"/>
          </a:solidFill>
          <a:latin typeface="+mn-lt"/>
          <a:ea typeface="+mn-ea"/>
          <a:cs typeface="+mn-cs"/>
        </a:defRPr>
      </a:lvl7pPr>
      <a:lvl8pPr marL="3429074" indent="-228605" algn="l" defTabSz="457210" rtl="0" eaLnBrk="1" latinLnBrk="0" hangingPunct="1">
        <a:spcBef>
          <a:spcPct val="20000"/>
        </a:spcBef>
        <a:buFont typeface="Arial"/>
        <a:buChar char="•"/>
        <a:defRPr sz="2000" kern="1200">
          <a:solidFill>
            <a:schemeClr val="tx1"/>
          </a:solidFill>
          <a:latin typeface="+mn-lt"/>
          <a:ea typeface="+mn-ea"/>
          <a:cs typeface="+mn-cs"/>
        </a:defRPr>
      </a:lvl8pPr>
      <a:lvl9pPr marL="3886284" indent="-228605" algn="l" defTabSz="4572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0" rtl="0" eaLnBrk="1" latinLnBrk="0" hangingPunct="1">
        <a:defRPr sz="1800" kern="1200">
          <a:solidFill>
            <a:schemeClr val="tx1"/>
          </a:solidFill>
          <a:latin typeface="+mn-lt"/>
          <a:ea typeface="+mn-ea"/>
          <a:cs typeface="+mn-cs"/>
        </a:defRPr>
      </a:lvl1pPr>
      <a:lvl2pPr marL="457210" algn="l" defTabSz="457210" rtl="0" eaLnBrk="1" latinLnBrk="0" hangingPunct="1">
        <a:defRPr sz="1800" kern="1200">
          <a:solidFill>
            <a:schemeClr val="tx1"/>
          </a:solidFill>
          <a:latin typeface="+mn-lt"/>
          <a:ea typeface="+mn-ea"/>
          <a:cs typeface="+mn-cs"/>
        </a:defRPr>
      </a:lvl2pPr>
      <a:lvl3pPr marL="914420" algn="l" defTabSz="457210" rtl="0" eaLnBrk="1" latinLnBrk="0" hangingPunct="1">
        <a:defRPr sz="1800" kern="1200">
          <a:solidFill>
            <a:schemeClr val="tx1"/>
          </a:solidFill>
          <a:latin typeface="+mn-lt"/>
          <a:ea typeface="+mn-ea"/>
          <a:cs typeface="+mn-cs"/>
        </a:defRPr>
      </a:lvl3pPr>
      <a:lvl4pPr marL="1371630" algn="l" defTabSz="457210" rtl="0" eaLnBrk="1" latinLnBrk="0" hangingPunct="1">
        <a:defRPr sz="1800" kern="1200">
          <a:solidFill>
            <a:schemeClr val="tx1"/>
          </a:solidFill>
          <a:latin typeface="+mn-lt"/>
          <a:ea typeface="+mn-ea"/>
          <a:cs typeface="+mn-cs"/>
        </a:defRPr>
      </a:lvl4pPr>
      <a:lvl5pPr marL="1828840" algn="l" defTabSz="457210" rtl="0" eaLnBrk="1" latinLnBrk="0" hangingPunct="1">
        <a:defRPr sz="1800" kern="1200">
          <a:solidFill>
            <a:schemeClr val="tx1"/>
          </a:solidFill>
          <a:latin typeface="+mn-lt"/>
          <a:ea typeface="+mn-ea"/>
          <a:cs typeface="+mn-cs"/>
        </a:defRPr>
      </a:lvl5pPr>
      <a:lvl6pPr marL="2286050" algn="l" defTabSz="457210" rtl="0" eaLnBrk="1" latinLnBrk="0" hangingPunct="1">
        <a:defRPr sz="1800" kern="1200">
          <a:solidFill>
            <a:schemeClr val="tx1"/>
          </a:solidFill>
          <a:latin typeface="+mn-lt"/>
          <a:ea typeface="+mn-ea"/>
          <a:cs typeface="+mn-cs"/>
        </a:defRPr>
      </a:lvl6pPr>
      <a:lvl7pPr marL="2743259" algn="l" defTabSz="457210" rtl="0" eaLnBrk="1" latinLnBrk="0" hangingPunct="1">
        <a:defRPr sz="1800" kern="1200">
          <a:solidFill>
            <a:schemeClr val="tx1"/>
          </a:solidFill>
          <a:latin typeface="+mn-lt"/>
          <a:ea typeface="+mn-ea"/>
          <a:cs typeface="+mn-cs"/>
        </a:defRPr>
      </a:lvl7pPr>
      <a:lvl8pPr marL="3200469" algn="l" defTabSz="457210" rtl="0" eaLnBrk="1" latinLnBrk="0" hangingPunct="1">
        <a:defRPr sz="1800" kern="1200">
          <a:solidFill>
            <a:schemeClr val="tx1"/>
          </a:solidFill>
          <a:latin typeface="+mn-lt"/>
          <a:ea typeface="+mn-ea"/>
          <a:cs typeface="+mn-cs"/>
        </a:defRPr>
      </a:lvl8pPr>
      <a:lvl9pPr marL="3657679" algn="l" defTabSz="457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mailto:shiba@oic.wa.gov" TargetMode="External"/><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hyperlink" Target="https://www.insurance.wa.gov/my-shiba"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facebook.com/medicare/videos/guard-your-medicare-card/93057075067419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ssa.gov/" TargetMode="External"/><Relationship Id="rId4" Type="http://schemas.openxmlformats.org/officeDocument/2006/relationships/hyperlink" Target="https://www.ssa.gov/loca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surance.wa.gov/sites/default/files/documents/2024-medicare-parts-a-b-chart.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s://www.insurance.wa.gov/media/1053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nsurance.wa.gov/sites/default/files/documents/2024-medicare-parts-a-b-chart.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insurance.wa.gov/sites/default/files/documents/2024-medicare-parts-a-b-chart.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urance.wa.gov/my-shib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hyperlink" Target="https://www.insurance.wa.gov/sites/default/files/documents/medicare-supp-plans_71.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insurance.wa.gov/sites/default/files/documents/medicare-supp-plans_71.pdf"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bing.com/images/search?q=state+workers&amp;qs=n&amp;form=QBIR&amp;pq=state+workers&amp;sc=8-13&amp;sp=-1&amp;s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tmp"/></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www.insurance.wa.gov/sites/default/files/documents/2024-rainbow-chart-extra-help_0.pdf"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s://www.medicare.gov/plan-compare/#/?lang=en" TargetMode="External"/><Relationship Id="rId2" Type="http://schemas.openxmlformats.org/officeDocument/2006/relationships/notesSlide" Target="../notesSlides/notesSlide95.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hyperlink" Target="https://www.medicarerights.org/pdf/Plan_Finder_Training_Scenarios.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medicare.gov/plan-compare/#/?lang=en" TargetMode="External"/><Relationship Id="rId2" Type="http://schemas.openxmlformats.org/officeDocument/2006/relationships/notesSlide" Target="../notesSlides/notesSlide96.xml"/><Relationship Id="rId1" Type="http://schemas.openxmlformats.org/officeDocument/2006/relationships/slideLayout" Target="../slideLayouts/slideLayout4.xml"/><Relationship Id="rId5" Type="http://schemas.openxmlformats.org/officeDocument/2006/relationships/image" Target="../media/image43.tmp"/><Relationship Id="rId4" Type="http://schemas.openxmlformats.org/officeDocument/2006/relationships/hyperlink" Target="https://www.medicarerights.org/pdf/Plan_Finder_Training_Scenarios.pdf"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www.insurance.wa.gov/"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 Id="rId5" Type="http://schemas.openxmlformats.org/officeDocument/2006/relationships/image" Target="../media/image44.tmp"/><Relationship Id="rId4" Type="http://schemas.openxmlformats.org/officeDocument/2006/relationships/hyperlink" Target="https://www.medicarerights.org/pdf/Plan_Finder_Training_Scenarios.pdf"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www.insurance.wa.gov/my-shiba" TargetMode="External"/><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image" Target="../media/image45.tmp"/><Relationship Id="rId4" Type="http://schemas.openxmlformats.org/officeDocument/2006/relationships/hyperlink" Target="https://www.medicarerights.org/pdf/Plan_Finder_Training_Scenarios.pdf"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insurance.wa.gov/" TargetMode="External"/><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p:nvPr>
        </p:nvSpPr>
        <p:spPr>
          <a:xfrm>
            <a:off x="341315" y="3895725"/>
            <a:ext cx="8464551" cy="652464"/>
          </a:xfrm>
        </p:spPr>
        <p:txBody>
          <a:bodyPr/>
          <a:lstStyle/>
          <a:p>
            <a:pPr eaLnBrk="1" hangingPunct="1"/>
            <a:r>
              <a:rPr lang="en-US" altLang="en-US" dirty="0">
                <a:latin typeface="Segoe UI" panose="020B0502040204020203" pitchFamily="34" charset="0"/>
                <a:cs typeface="Segoe UI" panose="020B0502040204020203" pitchFamily="34" charset="0"/>
              </a:rPr>
              <a:t>Statewide Health Insurance Benefits Advisors Basic Training</a:t>
            </a:r>
          </a:p>
        </p:txBody>
      </p:sp>
      <p:sp>
        <p:nvSpPr>
          <p:cNvPr id="13315" name="TextBox 1"/>
          <p:cNvSpPr txBox="1">
            <a:spLocks noChangeArrowheads="1"/>
          </p:cNvSpPr>
          <p:nvPr/>
        </p:nvSpPr>
        <p:spPr bwMode="auto">
          <a:xfrm>
            <a:off x="6477003" y="5932489"/>
            <a:ext cx="2328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a:spcBef>
                <a:spcPct val="0"/>
              </a:spcBef>
              <a:buFontTx/>
              <a:buNone/>
            </a:pPr>
            <a:r>
              <a:rPr lang="en-US" altLang="en-US" sz="1200" dirty="0"/>
              <a:t>Updated April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101</a:t>
            </a:r>
          </a:p>
        </p:txBody>
      </p:sp>
      <p:sp>
        <p:nvSpPr>
          <p:cNvPr id="2" name="Rectangle 2"/>
          <p:cNvSpPr>
            <a:spLocks noChangeArrowheads="1"/>
          </p:cNvSpPr>
          <p:nvPr/>
        </p:nvSpPr>
        <p:spPr bwMode="auto">
          <a:xfrm>
            <a:off x="311206" y="1240637"/>
            <a:ext cx="837267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20"/>
            <a:r>
              <a:rPr lang="en-US" altLang="en-US" sz="2400" dirty="0">
                <a:latin typeface="Segoe UI"/>
                <a:cs typeface="Segoe UI"/>
              </a:rPr>
              <a:t>Medicare is our country's health insurance program for people aged 65 or older, and certain people under age 65 with disabilities. The program helps with the cost of health care but it doesn‘t cover all medical expenses or the cost of most long-term care.  </a:t>
            </a:r>
            <a:endParaRPr lang="en-US" altLang="en-US" sz="2400" dirty="0">
              <a:latin typeface="Segoe UI" panose="020B0502040204020203" pitchFamily="34" charset="0"/>
              <a:cs typeface="Segoe UI" panose="020B0502040204020203" pitchFamily="34" charset="0"/>
            </a:endParaRPr>
          </a:p>
          <a:p>
            <a:pPr defTabSz="914420"/>
            <a:endParaRPr lang="en-US" altLang="en-US" sz="2400" dirty="0">
              <a:latin typeface="Segoe UI" panose="020B0502040204020203" pitchFamily="34" charset="0"/>
              <a:cs typeface="Segoe UI" panose="020B0502040204020203" pitchFamily="34" charset="0"/>
            </a:endParaRPr>
          </a:p>
          <a:p>
            <a:pPr defTabSz="914420"/>
            <a:r>
              <a:rPr lang="en-US" altLang="en-US" sz="2400" dirty="0">
                <a:latin typeface="Segoe UI" panose="020B0502040204020203" pitchFamily="34" charset="0"/>
                <a:cs typeface="Segoe UI" panose="020B0502040204020203" pitchFamily="34" charset="0"/>
              </a:rPr>
              <a:t>Clients have choices for how they get Medicare coverage. If they choose to have Original Medicare (OM) coverage, they can buy a Medicare supplement policy (Medigap) from a private insurance company to cover some of the costs that Medicare does not.</a:t>
            </a:r>
          </a:p>
          <a:p>
            <a:pPr defTabSz="914420"/>
            <a:endParaRPr lang="en-US" altLang="en-US" sz="800" dirty="0">
              <a:latin typeface="Segoe UI" panose="020B0502040204020203" pitchFamily="34" charset="0"/>
              <a:cs typeface="Segoe UI" panose="020B0502040204020203" pitchFamily="34" charset="0"/>
            </a:endParaRPr>
          </a:p>
        </p:txBody>
      </p:sp>
      <p:sp>
        <p:nvSpPr>
          <p:cNvPr id="3" name="Rectangle 3"/>
          <p:cNvSpPr>
            <a:spLocks noChangeArrowheads="1"/>
          </p:cNvSpPr>
          <p:nvPr/>
        </p:nvSpPr>
        <p:spPr bwMode="auto">
          <a:xfrm>
            <a:off x="360364" y="3891426"/>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20"/>
            <a:br>
              <a:rPr lang="en-US" altLang="en-US" sz="1100">
                <a:latin typeface="Calibri" panose="020F0502020204030204" pitchFamily="34" charset="0"/>
                <a:ea typeface="Times New Roman" panose="02020603050405020304" pitchFamily="18" charset="0"/>
                <a:cs typeface="Calibri" panose="020F0502020204030204" pitchFamily="34" charset="0"/>
              </a:rPr>
            </a:br>
            <a:br>
              <a:rPr lang="en-US" altLang="en-US" sz="1100">
                <a:latin typeface="Calibri" panose="020F0502020204030204" pitchFamily="34" charset="0"/>
                <a:ea typeface="Times New Roman" panose="02020603050405020304" pitchFamily="18" charset="0"/>
                <a:cs typeface="Calibri" panose="020F0502020204030204" pitchFamily="34" charset="0"/>
              </a:rPr>
            </a:br>
            <a:endParaRPr lang="en-US" altLang="en-US">
              <a:latin typeface="Arial" panose="020B0604020202020204" pitchFamily="34" charset="0"/>
            </a:endParaRPr>
          </a:p>
        </p:txBody>
      </p:sp>
      <p:sp>
        <p:nvSpPr>
          <p:cNvPr id="9" name="TextBox 8"/>
          <p:cNvSpPr txBox="1"/>
          <p:nvPr/>
        </p:nvSpPr>
        <p:spPr>
          <a:xfrm>
            <a:off x="5415392" y="5899357"/>
            <a:ext cx="3390473"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Continued on next slide</a:t>
            </a: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10</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Final thoughts and questions</a:t>
            </a:r>
          </a:p>
        </p:txBody>
      </p:sp>
      <p:sp>
        <p:nvSpPr>
          <p:cNvPr id="209925" name="Content Placeholder 2"/>
          <p:cNvSpPr txBox="1">
            <a:spLocks/>
          </p:cNvSpPr>
          <p:nvPr/>
        </p:nvSpPr>
        <p:spPr bwMode="auto">
          <a:xfrm>
            <a:off x="321037" y="1250917"/>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eaLnBrk="1" hangingPunct="1">
              <a:buFont typeface="Arial" panose="020B0604020202020204" pitchFamily="34" charset="0"/>
              <a:buChar char="•"/>
            </a:pPr>
            <a:r>
              <a:rPr lang="en-US" altLang="en-US" sz="2801" dirty="0"/>
              <a:t>What questions do you have?</a:t>
            </a:r>
          </a:p>
          <a:p>
            <a:pPr eaLnBrk="1" hangingPunct="1">
              <a:buFont typeface="Arial" panose="020B0604020202020204" pitchFamily="34" charset="0"/>
              <a:buChar char="•"/>
            </a:pPr>
            <a:r>
              <a:rPr lang="en-US" altLang="en-US" sz="2801" dirty="0"/>
              <a:t>Did we answer your questions from the start of training?</a:t>
            </a:r>
          </a:p>
          <a:p>
            <a:pPr eaLnBrk="1" hangingPunct="1">
              <a:buFont typeface="Arial" panose="020B0604020202020204" pitchFamily="34" charset="0"/>
              <a:buChar char="•"/>
            </a:pPr>
            <a:r>
              <a:rPr lang="en-US" altLang="en-US" sz="2801" dirty="0"/>
              <a:t>Where do you hope or plan to go from here?</a:t>
            </a:r>
          </a:p>
          <a:p>
            <a:pPr eaLnBrk="1" hangingPunct="1">
              <a:buFont typeface="Arial" panose="020B0604020202020204" pitchFamily="34" charset="0"/>
              <a:buChar char="•"/>
            </a:pPr>
            <a:r>
              <a:rPr lang="en-US" altLang="en-US" sz="2801" dirty="0"/>
              <a:t>What can we do to help?</a:t>
            </a:r>
          </a:p>
        </p:txBody>
      </p:sp>
      <p:sp>
        <p:nvSpPr>
          <p:cNvPr id="209926" name="TextBox 1"/>
          <p:cNvSpPr txBox="1">
            <a:spLocks noChangeArrowheads="1"/>
          </p:cNvSpPr>
          <p:nvPr/>
        </p:nvSpPr>
        <p:spPr bwMode="auto">
          <a:xfrm>
            <a:off x="585791" y="4243390"/>
            <a:ext cx="786288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ctr">
              <a:spcBef>
                <a:spcPct val="0"/>
              </a:spcBef>
              <a:spcAft>
                <a:spcPts val="600"/>
              </a:spcAft>
            </a:pPr>
            <a:r>
              <a:rPr lang="en-US" altLang="en-US" sz="2400" dirty="0">
                <a:latin typeface="News Gothic MT"/>
              </a:rPr>
              <a:t>Contact SHIBA:</a:t>
            </a:r>
            <a:endParaRPr lang="en-US" altLang="en-US" sz="2400" dirty="0">
              <a:latin typeface="News Gothic MT"/>
              <a:hlinkClick r:id="rId3"/>
            </a:endParaRPr>
          </a:p>
          <a:p>
            <a:pPr algn="ctr">
              <a:spcBef>
                <a:spcPct val="0"/>
              </a:spcBef>
              <a:spcAft>
                <a:spcPts val="600"/>
              </a:spcAft>
            </a:pPr>
            <a:r>
              <a:rPr lang="en-US" altLang="en-US" sz="2400" dirty="0">
                <a:latin typeface="News Gothic MT"/>
                <a:hlinkClick r:id="rId3"/>
              </a:rPr>
              <a:t>shiba@oic.wa.gov</a:t>
            </a:r>
            <a:r>
              <a:rPr lang="en-US" altLang="en-US" sz="2400" dirty="0">
                <a:latin typeface="News Gothic MT"/>
              </a:rPr>
              <a:t>	1-800-562-6900</a:t>
            </a:r>
          </a:p>
          <a:p>
            <a:pPr algn="ctr">
              <a:spcBef>
                <a:spcPct val="0"/>
              </a:spcBef>
              <a:spcAft>
                <a:spcPts val="600"/>
              </a:spcAft>
            </a:pPr>
            <a:r>
              <a:rPr lang="en-US" altLang="en-US" sz="2400" dirty="0">
                <a:latin typeface="News Gothic MT"/>
                <a:hlinkClick r:id="rId4"/>
              </a:rPr>
              <a:t>www.insurance.wa.gov/my-shiba</a:t>
            </a:r>
            <a:endParaRPr lang="en-US" altLang="en-US" sz="2400" dirty="0">
              <a:latin typeface="News Gothic MT"/>
            </a:endParaRPr>
          </a:p>
        </p:txBody>
      </p:sp>
      <p:sp>
        <p:nvSpPr>
          <p:cNvPr id="3" name="Slide Number Placeholder 2"/>
          <p:cNvSpPr>
            <a:spLocks noGrp="1"/>
          </p:cNvSpPr>
          <p:nvPr>
            <p:ph type="sldNum" sz="quarter" idx="11"/>
          </p:nvPr>
        </p:nvSpPr>
        <p:spPr/>
        <p:txBody>
          <a:bodyPr/>
          <a:lstStyle/>
          <a:p>
            <a:pPr>
              <a:defRPr/>
            </a:pPr>
            <a:fld id="{C7BF53FD-4222-4F6E-9A56-279276A75191}" type="slidenum">
              <a:rPr lang="en-US" sz="1200"/>
              <a:pPr>
                <a:defRPr/>
              </a:pPr>
              <a:t>100</a:t>
            </a:fld>
            <a:endParaRPr lang="en-US" sz="1200"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2" descr="Screen Clipp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85765"/>
            <a:ext cx="91440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022667C3-1A16-4F93-85B6-182022BDC9A2}" type="slidenum">
              <a:rPr lang="en-US" sz="1200"/>
              <a:pPr>
                <a:defRPr/>
              </a:pPr>
              <a:t>101</a:t>
            </a:fld>
            <a:endParaRPr lang="en-US" sz="1200"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The four parts of Medicare</a:t>
            </a:r>
          </a:p>
        </p:txBody>
      </p:sp>
      <p:pic>
        <p:nvPicPr>
          <p:cNvPr id="53253" name="Picture 7" descr="parts of medic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35052"/>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Date Placeholder 2"/>
          <p:cNvSpPr txBox="1">
            <a:spLocks/>
          </p:cNvSpPr>
          <p:nvPr/>
        </p:nvSpPr>
        <p:spPr bwMode="auto">
          <a:xfrm>
            <a:off x="5757864" y="5834063"/>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eaLnBrk="1" hangingPunct="1">
              <a:spcBef>
                <a:spcPct val="0"/>
              </a:spcBef>
              <a:buFontTx/>
              <a:buNone/>
            </a:pPr>
            <a:endParaRPr lang="en-US" altLang="en-US" sz="1400" b="1"/>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11</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101 </a:t>
            </a:r>
            <a:r>
              <a:rPr lang="en-US" altLang="en-US" i="1" dirty="0">
                <a:latin typeface="Segoe UI" panose="020B0502040204020203" pitchFamily="34" charset="0"/>
                <a:cs typeface="Segoe UI" panose="020B0502040204020203" pitchFamily="34" charset="0"/>
              </a:rPr>
              <a:t>(continued)</a:t>
            </a:r>
            <a:endParaRPr lang="en-US" altLang="en-US" sz="3200" i="1" dirty="0">
              <a:latin typeface="Segoe UI" panose="020B0502040204020203" pitchFamily="34" charset="0"/>
              <a:cs typeface="Segoe UI" panose="020B0502040204020203" pitchFamily="34" charset="0"/>
            </a:endParaRPr>
          </a:p>
        </p:txBody>
      </p:sp>
      <p:sp>
        <p:nvSpPr>
          <p:cNvPr id="2" name="Rectangle 2"/>
          <p:cNvSpPr>
            <a:spLocks noChangeArrowheads="1"/>
          </p:cNvSpPr>
          <p:nvPr/>
        </p:nvSpPr>
        <p:spPr bwMode="auto">
          <a:xfrm>
            <a:off x="360366" y="1533893"/>
            <a:ext cx="31533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20"/>
            <a:r>
              <a:rPr lang="en-US" altLang="en-US" sz="2400" dirty="0">
                <a:latin typeface="Segoe UI" panose="020B0502040204020203" pitchFamily="34" charset="0"/>
                <a:cs typeface="Segoe UI" panose="020B0502040204020203" pitchFamily="34" charset="0"/>
              </a:rPr>
              <a:t>Medicare clients have options. </a:t>
            </a:r>
          </a:p>
          <a:p>
            <a:pPr defTabSz="914420"/>
            <a:endParaRPr lang="en-US" altLang="en-US" sz="2400" dirty="0">
              <a:latin typeface="Segoe UI" panose="020B0502040204020203" pitchFamily="34" charset="0"/>
              <a:cs typeface="Segoe UI" panose="020B0502040204020203" pitchFamily="34" charset="0"/>
            </a:endParaRPr>
          </a:p>
          <a:p>
            <a:pPr defTabSz="914420"/>
            <a:r>
              <a:rPr lang="en-US" altLang="en-US" sz="2400" dirty="0">
                <a:latin typeface="Segoe UI" panose="020B0502040204020203" pitchFamily="34" charset="0"/>
                <a:cs typeface="Segoe UI" panose="020B0502040204020203" pitchFamily="34" charset="0"/>
              </a:rPr>
              <a:t>We’ll start by covering the basics of each part of Medicare and later we’ll look more closely at the coverage options shown at the right.  </a:t>
            </a:r>
          </a:p>
        </p:txBody>
      </p:sp>
      <p:sp>
        <p:nvSpPr>
          <p:cNvPr id="3" name="Rectangle 3"/>
          <p:cNvSpPr>
            <a:spLocks noChangeArrowheads="1"/>
          </p:cNvSpPr>
          <p:nvPr/>
        </p:nvSpPr>
        <p:spPr bwMode="auto">
          <a:xfrm>
            <a:off x="360364" y="3891426"/>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20"/>
            <a:br>
              <a:rPr lang="en-US" altLang="en-US" sz="1100">
                <a:latin typeface="Calibri" panose="020F0502020204030204" pitchFamily="34" charset="0"/>
                <a:ea typeface="Times New Roman" panose="02020603050405020304" pitchFamily="18" charset="0"/>
                <a:cs typeface="Calibri" panose="020F0502020204030204" pitchFamily="34" charset="0"/>
              </a:rPr>
            </a:br>
            <a:br>
              <a:rPr lang="en-US" altLang="en-US" sz="1100">
                <a:latin typeface="Calibri" panose="020F0502020204030204" pitchFamily="34" charset="0"/>
                <a:ea typeface="Times New Roman" panose="02020603050405020304" pitchFamily="18" charset="0"/>
                <a:cs typeface="Calibri" panose="020F0502020204030204" pitchFamily="34" charset="0"/>
              </a:rPr>
            </a:br>
            <a:endParaRPr lang="en-US" altLang="en-US">
              <a:latin typeface="Arial" panose="020B0604020202020204" pitchFamily="34" charset="0"/>
            </a:endParaRPr>
          </a:p>
        </p:txBody>
      </p:sp>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9665" y="1029016"/>
            <a:ext cx="4665379" cy="522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12</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153041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7211" y="1184875"/>
            <a:ext cx="4411339" cy="4867836"/>
          </a:xfrm>
          <a:prstGeom prst="rect">
            <a:avLst/>
          </a:prstGeom>
        </p:spPr>
      </p:pic>
      <p:sp>
        <p:nvSpPr>
          <p:cNvPr id="55298"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Medicare Parts A, B and D</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13</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Who is eligible for Medicare?</a:t>
            </a:r>
          </a:p>
        </p:txBody>
      </p:sp>
      <p:sp>
        <p:nvSpPr>
          <p:cNvPr id="3" name="Content Placeholder 2"/>
          <p:cNvSpPr>
            <a:spLocks noGrp="1"/>
          </p:cNvSpPr>
          <p:nvPr>
            <p:ph idx="1"/>
          </p:nvPr>
        </p:nvSpPr>
        <p:spPr>
          <a:xfrm>
            <a:off x="360365" y="1311276"/>
            <a:ext cx="8445500" cy="4525963"/>
          </a:xfrm>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Age 65 and older.</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Under age 65 and deemed disabled (Social Security Disability Insurance) by the Social Security Administration (SSA).</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24-month waiting period</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No waiting period if diagnosed with ESRD or ALS</a:t>
            </a:r>
          </a:p>
          <a:p>
            <a:pPr marL="0" lvl="1" indent="0" eaLnBrk="1" fontAlgn="auto" hangingPunct="1">
              <a:spcAft>
                <a:spcPts val="0"/>
              </a:spcAft>
              <a:buNone/>
              <a:defRPr/>
            </a:pPr>
            <a:endParaRPr lang="en-US" sz="1001" dirty="0">
              <a:latin typeface="Segoe UI" panose="020B0502040204020203" pitchFamily="34" charset="0"/>
              <a:ea typeface="Segoe UI" panose="020B0502040204020203" pitchFamily="34" charset="0"/>
              <a:cs typeface="Segoe UI" panose="020B0502040204020203" pitchFamily="34" charset="0"/>
            </a:endParaRPr>
          </a:p>
          <a:p>
            <a:pPr marL="0" lvl="1" indent="0" eaLnBrk="1" fontAlgn="auto" hangingPunct="1">
              <a:spcAft>
                <a:spcPts val="0"/>
              </a:spcAft>
              <a:buNone/>
              <a:defRPr/>
            </a:pPr>
            <a:r>
              <a:rPr lang="en-US" sz="2801" dirty="0">
                <a:latin typeface="Segoe UI" panose="020B0502040204020203" pitchFamily="34" charset="0"/>
                <a:ea typeface="Segoe UI" panose="020B0502040204020203" pitchFamily="34" charset="0"/>
                <a:cs typeface="Segoe UI" panose="020B0502040204020203" pitchFamily="34" charset="0"/>
              </a:rPr>
              <a:t>Note: Must be a US citizen or legal permanent resident (LPR). If a client is an LPR, they must reside in the U.S. for 5 continuous years.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14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Medicare card</a:t>
            </a:r>
          </a:p>
        </p:txBody>
      </p:sp>
      <p:pic>
        <p:nvPicPr>
          <p:cNvPr id="59397"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995" y="3088803"/>
            <a:ext cx="4428495" cy="27906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0366" y="1251290"/>
            <a:ext cx="8445500" cy="1569660"/>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Are clients using the new Medicare card that came out in 2018? Tell them to guard their card. Help prevent fraud!</a:t>
            </a:r>
          </a:p>
          <a:p>
            <a:r>
              <a:rPr lang="en-US" sz="2400" dirty="0">
                <a:latin typeface="Segoe UI" panose="020B0502040204020203" pitchFamily="34" charset="0"/>
                <a:cs typeface="Segoe UI" panose="020B0502040204020203" pitchFamily="34" charset="0"/>
                <a:hlinkClick r:id="rId4"/>
              </a:rPr>
              <a:t>https://www.facebook.com/medicare/videos/guard-your-medicare-card/930570750674196/</a:t>
            </a:r>
            <a:r>
              <a:rPr lang="en-US" sz="2400" dirty="0">
                <a:latin typeface="Segoe UI" panose="020B0502040204020203" pitchFamily="34" charset="0"/>
                <a:cs typeface="Segoe UI" panose="020B0502040204020203" pitchFamily="34" charset="0"/>
              </a:rPr>
              <a:t>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15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#1 – Intro to Medicare</a:t>
            </a:r>
          </a:p>
        </p:txBody>
      </p:sp>
      <p:sp>
        <p:nvSpPr>
          <p:cNvPr id="61445" name="Content Placeholder 2"/>
          <p:cNvSpPr>
            <a:spLocks noGrp="1"/>
          </p:cNvSpPr>
          <p:nvPr>
            <p:ph idx="1"/>
          </p:nvPr>
        </p:nvSpPr>
        <p:spPr>
          <a:xfrm>
            <a:off x="360365" y="1294408"/>
            <a:ext cx="8445500" cy="4901883"/>
          </a:xfrm>
        </p:spPr>
        <p:txBody>
          <a:bodyPr/>
          <a:lstStyle/>
          <a:p>
            <a:pPr eaLnBrk="1" hangingPunct="1"/>
            <a:r>
              <a:rPr lang="en-US" altLang="en-US" dirty="0">
                <a:latin typeface="Segoe UI" panose="020B0502040204020203" pitchFamily="34" charset="0"/>
                <a:cs typeface="Segoe UI" panose="020B0502040204020203" pitchFamily="34" charset="0"/>
              </a:rPr>
              <a:t>1.	What are the four parts of Medicare?</a:t>
            </a:r>
          </a:p>
          <a:p>
            <a:pPr eaLnBrk="1" hangingPunct="1"/>
            <a:endParaRPr lang="en-US" altLang="en-US" dirty="0">
              <a:latin typeface="Segoe UI" panose="020B0502040204020203" pitchFamily="34" charset="0"/>
              <a:cs typeface="Segoe UI" panose="020B0502040204020203" pitchFamily="34" charset="0"/>
            </a:endParaRPr>
          </a:p>
          <a:p>
            <a:pPr eaLnBrk="1" hangingPunct="1"/>
            <a:r>
              <a:rPr lang="en-US" altLang="en-US" dirty="0">
                <a:latin typeface="Segoe UI" panose="020B0502040204020203" pitchFamily="34" charset="0"/>
                <a:cs typeface="Segoe UI" panose="020B0502040204020203" pitchFamily="34" charset="0"/>
              </a:rPr>
              <a:t>2.	Who is eligible for Medicare?</a:t>
            </a:r>
          </a:p>
          <a:p>
            <a:pPr marL="914420" indent="-914420" eaLnBrk="1" hangingPunct="1"/>
            <a:endParaRPr lang="en-US" altLang="en-US" dirty="0">
              <a:latin typeface="Segoe UI" panose="020B0502040204020203" pitchFamily="34" charset="0"/>
              <a:cs typeface="Segoe UI" panose="020B0502040204020203" pitchFamily="34" charset="0"/>
            </a:endParaRPr>
          </a:p>
          <a:p>
            <a:pPr marL="514350" indent="-514350" eaLnBrk="1" hangingPunct="1">
              <a:buAutoNum type="arabicPeriod" startAt="3"/>
            </a:pPr>
            <a:r>
              <a:rPr lang="en-US" altLang="en-US" dirty="0">
                <a:latin typeface="Segoe UI" panose="020B0502040204020203" pitchFamily="34" charset="0"/>
                <a:cs typeface="Segoe UI" panose="020B0502040204020203" pitchFamily="34" charset="0"/>
              </a:rPr>
              <a:t>What are the residency requirements to be eligible      </a:t>
            </a:r>
          </a:p>
          <a:p>
            <a:pPr eaLnBrk="1" hangingPunct="1"/>
            <a:r>
              <a:rPr lang="en-US" altLang="en-US" dirty="0">
                <a:latin typeface="Segoe UI" panose="020B0502040204020203" pitchFamily="34" charset="0"/>
                <a:cs typeface="Segoe UI" panose="020B0502040204020203" pitchFamily="34" charset="0"/>
              </a:rPr>
              <a:t>	 for Medicare?</a:t>
            </a:r>
          </a:p>
          <a:p>
            <a:pPr marL="914420" indent="-914420" eaLnBrk="1" hangingPunct="1"/>
            <a:endParaRPr lang="en-US" altLang="en-US" dirty="0">
              <a:latin typeface="Segoe UI" panose="020B0502040204020203" pitchFamily="34" charset="0"/>
              <a:cs typeface="Segoe UI" panose="020B0502040204020203" pitchFamily="34" charset="0"/>
            </a:endParaRPr>
          </a:p>
          <a:p>
            <a:pPr marL="914420" indent="-914420" eaLnBrk="1" hangingPunct="1"/>
            <a:endParaRPr lang="en-US" altLang="en-US" sz="2400" dirty="0">
              <a:latin typeface="Segoe UI" panose="020B0502040204020203" pitchFamily="34" charset="0"/>
              <a:cs typeface="Segoe UI" panose="020B0502040204020203" pitchFamily="34" charset="0"/>
            </a:endParaRPr>
          </a:p>
          <a:p>
            <a:pPr eaLnBrk="1" hangingPunct="1"/>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16</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a:xfrm>
            <a:off x="339727" y="4270377"/>
            <a:ext cx="8466139" cy="650875"/>
          </a:xfrm>
        </p:spPr>
        <p:txBody>
          <a:bodyPr/>
          <a:lstStyle/>
          <a:p>
            <a:pPr eaLnBrk="1" hangingPunct="1"/>
            <a:r>
              <a:rPr lang="en-US" altLang="en-US">
                <a:latin typeface="Segoe UI" panose="020B0502040204020203" pitchFamily="34" charset="0"/>
                <a:cs typeface="Segoe UI" panose="020B0502040204020203" pitchFamily="34" charset="0"/>
              </a:rPr>
              <a:t>Enrollment and enrollment periods</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17</a:t>
            </a:fld>
            <a:endParaRPr lang="en-US"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Some people are automatically enrolled</a:t>
            </a:r>
          </a:p>
        </p:txBody>
      </p:sp>
      <p:sp>
        <p:nvSpPr>
          <p:cNvPr id="3" name="Content Placeholder 2"/>
          <p:cNvSpPr>
            <a:spLocks noGrp="1"/>
          </p:cNvSpPr>
          <p:nvPr>
            <p:ph idx="1"/>
          </p:nvPr>
        </p:nvSpPr>
        <p:spPr>
          <a:xfrm>
            <a:off x="365585" y="1340772"/>
            <a:ext cx="8420616" cy="4525963"/>
          </a:xfrm>
        </p:spPr>
        <p:txBody>
          <a:bodyPr rtlCol="0">
            <a:normAutofit lnSpcReduction="10000"/>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Automatic enrollment for people who turn 65 and receive:</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Social Security benefits and/or</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Railroad Retirement Board benefits </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Automatic enrollment also occurs for people:</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Under age 65 who apply to SSA for SSDI disability benefits (SSDI is Social Security Disability Insurance).  Most of those with SSDI must have received it for 24 months.</a:t>
            </a:r>
          </a:p>
          <a:p>
            <a:pPr marL="457210" lvl="2"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Will receive an enrollment packet, including a Medicare card in the mail.</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18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enrollment is NOT automatic</a:t>
            </a:r>
          </a:p>
        </p:txBody>
      </p:sp>
      <p:sp>
        <p:nvSpPr>
          <p:cNvPr id="33795" name="Content Placeholder 2"/>
          <p:cNvSpPr>
            <a:spLocks noGrp="1"/>
          </p:cNvSpPr>
          <p:nvPr>
            <p:ph idx="1"/>
          </p:nvPr>
        </p:nvSpPr>
        <p:spPr/>
        <p:txBody>
          <a:bodyPr/>
          <a:lstStyle/>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If client is </a:t>
            </a:r>
            <a:r>
              <a:rPr lang="en-US" altLang="en-US" b="1" dirty="0">
                <a:latin typeface="Segoe UI" panose="020B0502040204020203" pitchFamily="34" charset="0"/>
                <a:cs typeface="Segoe UI" panose="020B0502040204020203" pitchFamily="34" charset="0"/>
              </a:rPr>
              <a:t>not</a:t>
            </a:r>
            <a:r>
              <a:rPr lang="en-US" altLang="en-US" dirty="0">
                <a:latin typeface="Segoe UI" panose="020B0502040204020203" pitchFamily="34" charset="0"/>
                <a:cs typeface="Segoe UI" panose="020B0502040204020203" pitchFamily="34" charset="0"/>
              </a:rPr>
              <a:t> receiving Social Security Administration (SSA) retirement income</a:t>
            </a:r>
          </a:p>
          <a:p>
            <a:pPr eaLnBrk="1" hangingPunct="1">
              <a:defRPr/>
            </a:pPr>
            <a:endParaRPr lang="en-US" altLang="en-US" sz="900" dirty="0">
              <a:latin typeface="Segoe UI" panose="020B0502040204020203" pitchFamily="34" charset="0"/>
              <a:cs typeface="Segoe UI" panose="020B0502040204020203" pitchFamily="34" charset="0"/>
            </a:endParaRPr>
          </a:p>
          <a:p>
            <a:pPr marL="1200177" lvl="1" indent="-457210" eaLnBrk="1" hangingPunct="1">
              <a:buFont typeface="Courier New" panose="02070309020205020404" pitchFamily="49" charset="0"/>
              <a:buChar char="o"/>
              <a:defRPr/>
            </a:pPr>
            <a:r>
              <a:rPr lang="en-US" altLang="en-US" sz="2600" dirty="0">
                <a:latin typeface="Segoe UI" panose="020B0502040204020203" pitchFamily="34" charset="0"/>
                <a:cs typeface="Segoe UI" panose="020B0502040204020203" pitchFamily="34" charset="0"/>
              </a:rPr>
              <a:t>They will need to enroll with Social Security:</a:t>
            </a:r>
          </a:p>
          <a:p>
            <a:pPr marL="1600235" lvl="2" indent="-457210" eaLnBrk="1" hangingPunct="1">
              <a:buFont typeface="Wingdings" panose="05000000000000000000" pitchFamily="2" charset="2"/>
              <a:buChar char="§"/>
              <a:defRPr/>
            </a:pPr>
            <a:r>
              <a:rPr lang="en-US" altLang="en-US" sz="2400" dirty="0">
                <a:latin typeface="Segoe UI" panose="020B0502040204020203" pitchFamily="34" charset="0"/>
                <a:cs typeface="Segoe UI" panose="020B0502040204020203" pitchFamily="34" charset="0"/>
              </a:rPr>
              <a:t>Online at </a:t>
            </a:r>
            <a:r>
              <a:rPr lang="en-US" altLang="en-US" sz="2400" dirty="0">
                <a:latin typeface="Segoe UI" panose="020B0502040204020203" pitchFamily="34" charset="0"/>
                <a:cs typeface="Segoe UI" panose="020B0502040204020203" pitchFamily="34" charset="0"/>
                <a:hlinkClick r:id="rId3"/>
              </a:rPr>
              <a:t>www.ssa.gov</a:t>
            </a:r>
            <a:r>
              <a:rPr lang="en-US" altLang="en-US" sz="2400" dirty="0">
                <a:latin typeface="Segoe UI" panose="020B0502040204020203" pitchFamily="34" charset="0"/>
                <a:cs typeface="Segoe UI" panose="020B0502040204020203" pitchFamily="34" charset="0"/>
              </a:rPr>
              <a:t> </a:t>
            </a:r>
          </a:p>
          <a:p>
            <a:pPr marL="1600235" lvl="2" indent="-457210" eaLnBrk="1" hangingPunct="1">
              <a:buFont typeface="Wingdings" panose="05000000000000000000" pitchFamily="2" charset="2"/>
              <a:buChar char="§"/>
              <a:defRPr/>
            </a:pPr>
            <a:r>
              <a:rPr lang="en-US" altLang="en-US" sz="2400" dirty="0">
                <a:latin typeface="Segoe UI" panose="020B0502040204020203" pitchFamily="34" charset="0"/>
                <a:cs typeface="Segoe UI" panose="020B0502040204020203" pitchFamily="34" charset="0"/>
              </a:rPr>
              <a:t>Call 1-800-772-1213</a:t>
            </a:r>
          </a:p>
          <a:p>
            <a:pPr marL="1600235" lvl="2" indent="-457210" eaLnBrk="1" hangingPunct="1">
              <a:buFont typeface="Wingdings" panose="05000000000000000000" pitchFamily="2" charset="2"/>
              <a:buChar char="§"/>
              <a:defRPr/>
            </a:pPr>
            <a:r>
              <a:rPr lang="en-US" altLang="en-US" sz="2400" dirty="0">
                <a:latin typeface="Segoe UI" panose="020B0502040204020203" pitchFamily="34" charset="0"/>
                <a:cs typeface="Segoe UI" panose="020B0502040204020203" pitchFamily="34" charset="0"/>
              </a:rPr>
              <a:t>Field Office Address locator: </a:t>
            </a:r>
            <a:r>
              <a:rPr lang="en-US" altLang="en-US" sz="2400" dirty="0">
                <a:latin typeface="Segoe UI" panose="020B0502040204020203" pitchFamily="34" charset="0"/>
                <a:cs typeface="Segoe UI" panose="020B0502040204020203" pitchFamily="34" charset="0"/>
                <a:hlinkClick r:id="rId4"/>
              </a:rPr>
              <a:t>https://www.ssa.gov/locator/</a:t>
            </a:r>
            <a:r>
              <a:rPr lang="en-US" altLang="en-US" sz="2400" dirty="0">
                <a:latin typeface="Segoe UI" panose="020B0502040204020203" pitchFamily="34" charset="0"/>
                <a:cs typeface="Segoe UI" panose="020B0502040204020203" pitchFamily="34" charset="0"/>
              </a:rPr>
              <a:t> </a:t>
            </a:r>
          </a:p>
          <a:p>
            <a:pPr lvl="2" indent="0" eaLnBrk="1" hangingPunct="1">
              <a:buNone/>
              <a:defRPr/>
            </a:pPr>
            <a:endParaRPr lang="en-US" altLang="en-US" sz="900" dirty="0">
              <a:latin typeface="Segoe UI" panose="020B0502040204020203" pitchFamily="34" charset="0"/>
              <a:cs typeface="Segoe UI" panose="020B0502040204020203" pitchFamily="34" charset="0"/>
            </a:endParaRPr>
          </a:p>
          <a:p>
            <a:pPr marL="461972" lvl="2" indent="-461972" eaLnBrk="1" hangingPunct="1">
              <a:defRPr/>
            </a:pPr>
            <a:r>
              <a:rPr lang="en-US" altLang="en-US" sz="2801" dirty="0">
                <a:latin typeface="Segoe UI" panose="020B0502040204020203" pitchFamily="34" charset="0"/>
                <a:cs typeface="Segoe UI" panose="020B0502040204020203" pitchFamily="34" charset="0"/>
              </a:rPr>
              <a:t>If a client has questions about enrollment, have them contact Social Security at </a:t>
            </a:r>
            <a:r>
              <a:rPr lang="en-US" altLang="en-US" sz="2801" dirty="0">
                <a:latin typeface="Segoe UI" panose="020B0502040204020203" pitchFamily="34" charset="0"/>
                <a:cs typeface="Segoe UI" panose="020B0502040204020203" pitchFamily="34" charset="0"/>
                <a:hlinkClick r:id="rId5"/>
              </a:rPr>
              <a:t>www.ssa.gov</a:t>
            </a:r>
            <a:r>
              <a:rPr lang="en-US" altLang="en-US" sz="2801" dirty="0">
                <a:latin typeface="Segoe UI" panose="020B0502040204020203" pitchFamily="34" charset="0"/>
                <a:cs typeface="Segoe UI" panose="020B0502040204020203" pitchFamily="34" charset="0"/>
              </a:rPr>
              <a:t>.</a:t>
            </a:r>
          </a:p>
        </p:txBody>
      </p:sp>
      <p:sp>
        <p:nvSpPr>
          <p:cNvPr id="68614" name="Date Placeholder 2"/>
          <p:cNvSpPr txBox="1">
            <a:spLocks/>
          </p:cNvSpPr>
          <p:nvPr/>
        </p:nvSpPr>
        <p:spPr bwMode="auto">
          <a:xfrm>
            <a:off x="5757864" y="5837237"/>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eaLnBrk="1" hangingPunct="1">
              <a:spcBef>
                <a:spcPct val="0"/>
              </a:spcBef>
              <a:buFontTx/>
              <a:buNone/>
            </a:pPr>
            <a:endParaRPr lang="en-US" altLang="en-US" sz="1400" b="1" dirty="0"/>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19</a:t>
            </a:fld>
            <a:endParaRPr lang="en-US" dirty="0"/>
          </a:p>
        </p:txBody>
      </p:sp>
      <p:sp>
        <p:nvSpPr>
          <p:cNvPr id="2" name="Footer Placeholder 1">
            <a:extLst>
              <a:ext uri="{FF2B5EF4-FFF2-40B4-BE49-F238E27FC236}">
                <a16:creationId xmlns:a16="http://schemas.microsoft.com/office/drawing/2014/main" id="{29572542-299A-5362-DE34-566F03EF70B5}"/>
              </a:ext>
            </a:extLst>
          </p:cNvPr>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60363" y="81474"/>
            <a:ext cx="8445500" cy="970578"/>
          </a:xfrm>
        </p:spPr>
        <p:txBody>
          <a:bodyPr/>
          <a:lstStyle/>
          <a:p>
            <a:r>
              <a:rPr lang="en-US" altLang="en-US" sz="3000" dirty="0">
                <a:latin typeface="Segoe UI" panose="020B0502040204020203" pitchFamily="34" charset="0"/>
                <a:cs typeface="Segoe UI" panose="020B0502040204020203" pitchFamily="34" charset="0"/>
              </a:rPr>
              <a:t>Welcome to the Statewide Health Insurance Benefits Advisors (SHIBA) basic training!</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a:t>
            </a:fld>
            <a:endParaRPr lang="en-US" dirty="0"/>
          </a:p>
        </p:txBody>
      </p:sp>
      <p:sp>
        <p:nvSpPr>
          <p:cNvPr id="2" name="Rectangle 1"/>
          <p:cNvSpPr/>
          <p:nvPr/>
        </p:nvSpPr>
        <p:spPr>
          <a:xfrm>
            <a:off x="360364" y="1263290"/>
            <a:ext cx="8301723" cy="4524315"/>
          </a:xfrm>
          <a:prstGeom prst="rect">
            <a:avLst/>
          </a:prstGeom>
        </p:spPr>
        <p:txBody>
          <a:bodyPr wrap="square">
            <a:spAutoFit/>
          </a:bodyPr>
          <a:lstStyle/>
          <a:p>
            <a:pPr eaLnBrk="1" hangingPunct="1"/>
            <a:r>
              <a:rPr lang="en-US" altLang="en-US" sz="2400" dirty="0">
                <a:latin typeface="Segoe UI" panose="020B0502040204020203" pitchFamily="34" charset="0"/>
                <a:cs typeface="Segoe UI" panose="020B0502040204020203" pitchFamily="34" charset="0"/>
              </a:rPr>
              <a:t>As a part of introductions, please share what </a:t>
            </a:r>
            <a:br>
              <a:rPr lang="en-US" altLang="en-US" sz="2400" dirty="0">
                <a:latin typeface="Segoe UI" panose="020B0502040204020203" pitchFamily="34" charset="0"/>
                <a:cs typeface="Segoe UI" panose="020B0502040204020203" pitchFamily="34" charset="0"/>
              </a:rPr>
            </a:br>
            <a:r>
              <a:rPr lang="en-US" altLang="en-US" sz="2400" dirty="0">
                <a:latin typeface="Segoe UI" panose="020B0502040204020203" pitchFamily="34" charset="0"/>
                <a:cs typeface="Segoe UI" panose="020B0502040204020203" pitchFamily="34" charset="0"/>
              </a:rPr>
              <a:t>you would like to learn during this training.</a:t>
            </a:r>
          </a:p>
          <a:p>
            <a:pPr eaLnBrk="1" hangingPunct="1"/>
            <a:endParaRPr lang="en-US" altLang="en-US" sz="24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What questions would you like to have answered?</a:t>
            </a:r>
          </a:p>
          <a:p>
            <a:pPr eaLnBrk="1" hangingPunct="1"/>
            <a:endParaRPr lang="en-US" altLang="en-US" sz="2400" dirty="0">
              <a:latin typeface="Segoe UI" panose="020B0502040204020203" pitchFamily="34" charset="0"/>
              <a:cs typeface="Segoe UI" panose="020B0502040204020203" pitchFamily="34" charset="0"/>
            </a:endParaRPr>
          </a:p>
          <a:p>
            <a:pPr eaLnBrk="1" hangingPunct="1"/>
            <a:r>
              <a:rPr lang="en-US" altLang="en-US" sz="2400" b="1" i="1" dirty="0">
                <a:latin typeface="Segoe UI" panose="020B0502040204020203" pitchFamily="34" charset="0"/>
                <a:cs typeface="Segoe UI" panose="020B0502040204020203" pitchFamily="34" charset="0"/>
              </a:rPr>
              <a:t>A few notes: </a:t>
            </a:r>
          </a:p>
          <a:p>
            <a:pPr marL="342907" indent="-342907"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Your trainer may adjust the following slides depending on your level of experience and/or if this is a one- or two-day training.</a:t>
            </a:r>
            <a:r>
              <a:rPr lang="en-US" altLang="en-US" sz="2400" dirty="0">
                <a:solidFill>
                  <a:srgbClr val="FF0000"/>
                </a:solidFill>
                <a:latin typeface="Segoe UI" panose="020B0502040204020203" pitchFamily="34" charset="0"/>
                <a:cs typeface="Segoe UI" panose="020B0502040204020203" pitchFamily="34" charset="0"/>
              </a:rPr>
              <a:t> </a:t>
            </a:r>
          </a:p>
          <a:p>
            <a:pPr marL="342907" indent="-342907"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The electronic version of this training includes notes for many slides and is posted on My SHIBA.  Ask your trainer for more information.</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2716" y="1155004"/>
            <a:ext cx="1929371" cy="998112"/>
          </a:xfrm>
          <a:prstGeom prst="rect">
            <a:avLst/>
          </a:prstGeom>
        </p:spPr>
      </p:pic>
      <p:sp>
        <p:nvSpPr>
          <p:cNvPr id="4" name="Footer Placeholder 3">
            <a:extLst>
              <a:ext uri="{FF2B5EF4-FFF2-40B4-BE49-F238E27FC236}">
                <a16:creationId xmlns:a16="http://schemas.microsoft.com/office/drawing/2014/main" id="{13A29D0E-B111-40B2-E235-65FA16139EE0}"/>
              </a:ext>
            </a:extLst>
          </p:cNvPr>
          <p:cNvSpPr>
            <a:spLocks noGrp="1"/>
          </p:cNvSpPr>
          <p:nvPr>
            <p:ph type="ftr" sz="quarter" idx="10"/>
          </p:nvPr>
        </p:nvSpPr>
        <p:spPr/>
        <p:txBody>
          <a:bodyPr/>
          <a:lstStyle/>
          <a:p>
            <a:pPr>
              <a:defRPr/>
            </a:pPr>
            <a:r>
              <a:rPr lang="en-US" dirty="0"/>
              <a:t>Statewide Health Insurance Benefits Advisors Basic Training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Three main Medicare enrollment periods</a:t>
            </a:r>
          </a:p>
        </p:txBody>
      </p:sp>
      <p:sp>
        <p:nvSpPr>
          <p:cNvPr id="28675" name="Content Placeholder 2"/>
          <p:cNvSpPr>
            <a:spLocks noGrp="1"/>
          </p:cNvSpPr>
          <p:nvPr>
            <p:ph idx="1"/>
          </p:nvPr>
        </p:nvSpPr>
        <p:spPr>
          <a:xfrm>
            <a:off x="405277" y="1301773"/>
            <a:ext cx="8262939" cy="4525963"/>
          </a:xfrm>
        </p:spPr>
        <p:txBody>
          <a:bodyPr/>
          <a:lstStyle/>
          <a:p>
            <a:pPr marL="514362" indent="-514362" eaLnBrk="1" hangingPunct="1">
              <a:buFont typeface="News Gothic MT"/>
              <a:buAutoNum type="arabicPeriod"/>
              <a:defRPr/>
            </a:pPr>
            <a:r>
              <a:rPr lang="en-US" altLang="en-US" dirty="0">
                <a:latin typeface="Segoe UI" panose="020B0502040204020203" pitchFamily="34" charset="0"/>
                <a:cs typeface="Segoe UI" panose="020B0502040204020203" pitchFamily="34" charset="0"/>
              </a:rPr>
              <a:t>Initial Enrollment Period (IEP)</a:t>
            </a:r>
          </a:p>
          <a:p>
            <a:pPr marL="514362" indent="-514362" eaLnBrk="1" hangingPunct="1">
              <a:buFont typeface="News Gothic MT"/>
              <a:buAutoNum type="arabicPeriod"/>
              <a:defRPr/>
            </a:pPr>
            <a:r>
              <a:rPr lang="en-US" altLang="en-US" dirty="0">
                <a:latin typeface="Segoe UI" panose="020B0502040204020203" pitchFamily="34" charset="0"/>
                <a:cs typeface="Segoe UI" panose="020B0502040204020203" pitchFamily="34" charset="0"/>
              </a:rPr>
              <a:t>Special Enrollment Period (SEP)</a:t>
            </a:r>
          </a:p>
          <a:p>
            <a:pPr marL="514362" indent="-514362" eaLnBrk="1" hangingPunct="1">
              <a:buFont typeface="News Gothic MT"/>
              <a:buAutoNum type="arabicPeriod"/>
              <a:defRPr/>
            </a:pPr>
            <a:r>
              <a:rPr lang="en-US" altLang="en-US" dirty="0">
                <a:latin typeface="Segoe UI" panose="020B0502040204020203" pitchFamily="34" charset="0"/>
                <a:cs typeface="Segoe UI" panose="020B0502040204020203" pitchFamily="34" charset="0"/>
              </a:rPr>
              <a:t>General Enrollment Period (GEP)</a:t>
            </a:r>
          </a:p>
          <a:p>
            <a:pPr eaLnBrk="1" hangingPunct="1">
              <a:defRPr/>
            </a:pPr>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Initial Enrollment Period </a:t>
            </a:r>
            <a:r>
              <a:rPr lang="en-US" altLang="en-US" i="1" dirty="0">
                <a:latin typeface="Segoe UI" panose="020B0502040204020203" pitchFamily="34" charset="0"/>
                <a:cs typeface="Segoe UI" panose="020B0502040204020203" pitchFamily="34" charset="0"/>
              </a:rPr>
              <a:t>(continued)</a:t>
            </a:r>
            <a:endParaRPr lang="en-US" altLang="en-US" dirty="0">
              <a:latin typeface="Segoe UI" panose="020B0502040204020203" pitchFamily="34" charset="0"/>
              <a:cs typeface="Segoe UI" panose="020B0502040204020203" pitchFamily="34" charset="0"/>
            </a:endParaRPr>
          </a:p>
        </p:txBody>
      </p:sp>
      <p:cxnSp>
        <p:nvCxnSpPr>
          <p:cNvPr id="24" name="Straight Connector 23"/>
          <p:cNvCxnSpPr/>
          <p:nvPr/>
        </p:nvCxnSpPr>
        <p:spPr>
          <a:xfrm>
            <a:off x="447675" y="3709988"/>
            <a:ext cx="822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21</a:t>
            </a:fld>
            <a:endParaRPr lang="en-US" dirty="0"/>
          </a:p>
        </p:txBody>
      </p:sp>
      <p:sp>
        <p:nvSpPr>
          <p:cNvPr id="3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5" name="Picture 4">
            <a:extLst>
              <a:ext uri="{FF2B5EF4-FFF2-40B4-BE49-F238E27FC236}">
                <a16:creationId xmlns:a16="http://schemas.microsoft.com/office/drawing/2014/main" id="{A9E0C538-6053-8263-6A91-A7BB0E5F0444}"/>
              </a:ext>
            </a:extLst>
          </p:cNvPr>
          <p:cNvPicPr>
            <a:picLocks noChangeAspect="1"/>
          </p:cNvPicPr>
          <p:nvPr/>
        </p:nvPicPr>
        <p:blipFill>
          <a:blip r:embed="rId3"/>
          <a:stretch>
            <a:fillRect/>
          </a:stretch>
        </p:blipFill>
        <p:spPr>
          <a:xfrm>
            <a:off x="447676" y="1282251"/>
            <a:ext cx="8040756" cy="41852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Initial Enrollment Period</a:t>
            </a:r>
          </a:p>
        </p:txBody>
      </p:sp>
      <p:sp>
        <p:nvSpPr>
          <p:cNvPr id="31747" name="Content Placeholder 2"/>
          <p:cNvSpPr>
            <a:spLocks noGrp="1"/>
          </p:cNvSpPr>
          <p:nvPr>
            <p:ph idx="1"/>
          </p:nvPr>
        </p:nvSpPr>
        <p:spPr>
          <a:xfrm>
            <a:off x="370197" y="1311278"/>
            <a:ext cx="8445500" cy="4525963"/>
          </a:xfrm>
        </p:spPr>
        <p:txBody>
          <a:bodyPr/>
          <a:lstStyle/>
          <a:p>
            <a:pPr eaLnBrk="1" hangingPunct="1">
              <a:defRPr/>
            </a:pPr>
            <a:r>
              <a:rPr lang="en-US" altLang="en-US" dirty="0">
                <a:latin typeface="Segoe UI" panose="020B0502040204020203" pitchFamily="34" charset="0"/>
                <a:cs typeface="Segoe UI" panose="020B0502040204020203" pitchFamily="34" charset="0"/>
              </a:rPr>
              <a:t>When the client is first eligible to sign up for Medicare, the IEP is the 7-month window they have to sign up. </a:t>
            </a:r>
          </a:p>
          <a:p>
            <a:pPr marL="631839"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Starts 3 months before client’s 65</a:t>
            </a:r>
            <a:r>
              <a:rPr lang="en-US" altLang="en-US" baseline="30000" dirty="0">
                <a:latin typeface="Segoe UI" panose="020B0502040204020203" pitchFamily="34" charset="0"/>
                <a:cs typeface="Segoe UI" panose="020B0502040204020203" pitchFamily="34" charset="0"/>
              </a:rPr>
              <a:t>th</a:t>
            </a:r>
            <a:r>
              <a:rPr lang="en-US" altLang="en-US" dirty="0">
                <a:latin typeface="Segoe UI" panose="020B0502040204020203" pitchFamily="34" charset="0"/>
                <a:cs typeface="Segoe UI" panose="020B0502040204020203" pitchFamily="34" charset="0"/>
              </a:rPr>
              <a:t> birthday</a:t>
            </a:r>
          </a:p>
          <a:p>
            <a:pPr marL="631839"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Includes the client’s birthday month</a:t>
            </a:r>
          </a:p>
          <a:p>
            <a:pPr marL="631839"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Ends 3 months after client turns 65</a:t>
            </a:r>
          </a:p>
          <a:p>
            <a:pPr marL="631839" indent="-457210" eaLnBrk="1" hangingPunct="1">
              <a:buFont typeface="Arial" panose="020B0604020202020204" pitchFamily="34" charset="0"/>
              <a:buChar char="•"/>
              <a:defRPr/>
            </a:pPr>
            <a:endParaRPr lang="en-US" altLang="en-US" dirty="0">
              <a:latin typeface="Segoe UI" panose="020B0502040204020203" pitchFamily="34" charset="0"/>
              <a:cs typeface="Segoe UI" panose="020B0502040204020203" pitchFamily="34" charset="0"/>
            </a:endParaRPr>
          </a:p>
          <a:p>
            <a:pPr marL="174629" algn="r" eaLnBrk="1" hangingPunct="1">
              <a:defRPr/>
            </a:pPr>
            <a:endParaRPr lang="en-US" altLang="en-US" i="1"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22</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
        <p:nvSpPr>
          <p:cNvPr id="7" name="TextBox 6">
            <a:extLst>
              <a:ext uri="{FF2B5EF4-FFF2-40B4-BE49-F238E27FC236}">
                <a16:creationId xmlns:a16="http://schemas.microsoft.com/office/drawing/2014/main" id="{3D3F9CC8-38AF-4EA1-B2D2-85F5EE83B8F5}"/>
              </a:ext>
            </a:extLst>
          </p:cNvPr>
          <p:cNvSpPr txBox="1"/>
          <p:nvPr/>
        </p:nvSpPr>
        <p:spPr>
          <a:xfrm>
            <a:off x="5415392" y="5899357"/>
            <a:ext cx="3390473"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Continued on next slide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Initial Enrollment Period</a:t>
            </a:r>
          </a:p>
        </p:txBody>
      </p:sp>
      <p:pic>
        <p:nvPicPr>
          <p:cNvPr id="7680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3477" y="1408782"/>
            <a:ext cx="11398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3477" y="3421731"/>
            <a:ext cx="113982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9"/>
          <p:cNvSpPr txBox="1">
            <a:spLocks noChangeArrowheads="1"/>
          </p:cNvSpPr>
          <p:nvPr/>
        </p:nvSpPr>
        <p:spPr bwMode="auto">
          <a:xfrm>
            <a:off x="1583300" y="1408783"/>
            <a:ext cx="6934200" cy="370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801" dirty="0"/>
              <a:t>George will turn 65 in May. He enrolled in Medicare in February, and it will start on May 1. </a:t>
            </a:r>
          </a:p>
          <a:p>
            <a:pPr>
              <a:spcBef>
                <a:spcPct val="0"/>
              </a:spcBef>
              <a:buFontTx/>
              <a:buNone/>
            </a:pPr>
            <a:endParaRPr lang="en-US" altLang="en-US" sz="2801" dirty="0"/>
          </a:p>
          <a:p>
            <a:pPr>
              <a:spcBef>
                <a:spcPct val="0"/>
              </a:spcBef>
              <a:buFontTx/>
              <a:buNone/>
            </a:pPr>
            <a:endParaRPr lang="en-US" altLang="en-US" sz="1100" dirty="0"/>
          </a:p>
          <a:p>
            <a:pPr>
              <a:spcBef>
                <a:spcPct val="0"/>
              </a:spcBef>
              <a:buFontTx/>
              <a:buNone/>
            </a:pPr>
            <a:r>
              <a:rPr lang="en-US" altLang="en-US" sz="2801" dirty="0"/>
              <a:t>Sally turned 65 in May as well, but she did not enroll in Medicare until August. Sally faces no penalty, and her Medicare will start September 1.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23</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Special Enrollment Period</a:t>
            </a:r>
          </a:p>
        </p:txBody>
      </p:sp>
      <p:sp>
        <p:nvSpPr>
          <p:cNvPr id="3" name="Content Placeholder 2"/>
          <p:cNvSpPr>
            <a:spLocks noGrp="1"/>
          </p:cNvSpPr>
          <p:nvPr>
            <p:ph idx="1"/>
          </p:nvPr>
        </p:nvSpPr>
        <p:spPr/>
        <p:txBody>
          <a:bodyPr rtlCol="0">
            <a:normAutofit fontScale="92500"/>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Special Enrollment Period (lasts 8 months)</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Occurs </a:t>
            </a:r>
            <a:r>
              <a:rPr lang="en-US" b="1" u="sng" dirty="0">
                <a:latin typeface="Segoe UI" panose="020B0502040204020203" pitchFamily="34" charset="0"/>
                <a:ea typeface="Segoe UI" panose="020B0502040204020203" pitchFamily="34" charset="0"/>
                <a:cs typeface="Segoe UI" panose="020B0502040204020203" pitchFamily="34" charset="0"/>
              </a:rPr>
              <a:t>after</a:t>
            </a:r>
            <a:r>
              <a:rPr lang="en-US" dirty="0">
                <a:latin typeface="Segoe UI" panose="020B0502040204020203" pitchFamily="34" charset="0"/>
                <a:ea typeface="Segoe UI" panose="020B0502040204020203" pitchFamily="34" charset="0"/>
                <a:cs typeface="Segoe UI" panose="020B0502040204020203" pitchFamily="34" charset="0"/>
              </a:rPr>
              <a:t> the Initial Enrollment Period (IEP) ends.</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For people covered by a group health insurance plan based upon </a:t>
            </a:r>
            <a:r>
              <a:rPr lang="en-US" b="1" u="sng" dirty="0">
                <a:latin typeface="Segoe UI" panose="020B0502040204020203" pitchFamily="34" charset="0"/>
                <a:ea typeface="Segoe UI" panose="020B0502040204020203" pitchFamily="34" charset="0"/>
                <a:cs typeface="Segoe UI" panose="020B0502040204020203" pitchFamily="34" charset="0"/>
              </a:rPr>
              <a:t>current</a:t>
            </a:r>
            <a:r>
              <a:rPr lang="en-US" dirty="0">
                <a:latin typeface="Segoe UI" panose="020B0502040204020203" pitchFamily="34" charset="0"/>
                <a:ea typeface="Segoe UI" panose="020B0502040204020203" pitchFamily="34" charset="0"/>
                <a:cs typeface="Segoe UI" panose="020B0502040204020203" pitchFamily="34" charset="0"/>
              </a:rPr>
              <a:t> employment. </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Their own, a spouse’s or if disabled, then a family member’s.</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Can enroll in Medicare Part A and/or B.</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Any time still covered by the group plan.</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During the eight-month period that starts the month after employment ends or the coverage ends, whichever happens first.</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24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Special Enrollment Period</a:t>
            </a:r>
          </a:p>
        </p:txBody>
      </p:sp>
      <p:sp>
        <p:nvSpPr>
          <p:cNvPr id="82949" name="TextBox 8"/>
          <p:cNvSpPr txBox="1">
            <a:spLocks noChangeArrowheads="1"/>
          </p:cNvSpPr>
          <p:nvPr/>
        </p:nvSpPr>
        <p:spPr bwMode="auto">
          <a:xfrm>
            <a:off x="297425" y="1253048"/>
            <a:ext cx="6248400" cy="440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801" dirty="0"/>
              <a:t>Alec’s been working for a large employer and is getting ready to retire this year. He is 68 years old and has not signed up to collect Social Security or Medicare. </a:t>
            </a:r>
          </a:p>
          <a:p>
            <a:pPr>
              <a:spcBef>
                <a:spcPct val="0"/>
              </a:spcBef>
              <a:buFontTx/>
              <a:buNone/>
            </a:pPr>
            <a:endParaRPr lang="en-US" altLang="en-US" sz="2801" dirty="0"/>
          </a:p>
          <a:p>
            <a:pPr>
              <a:spcBef>
                <a:spcPct val="0"/>
              </a:spcBef>
              <a:buFontTx/>
              <a:buNone/>
            </a:pPr>
            <a:r>
              <a:rPr lang="en-US" altLang="en-US" sz="2801" dirty="0"/>
              <a:t>Alec can sign up for Medicare at any time now, using his Special Enrollment Period (SEP). His SEP will end when he has been retired for 8 months.</a:t>
            </a:r>
            <a:endParaRPr lang="en-US" altLang="en-US" sz="2801" u="sng"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7027" y="1295858"/>
            <a:ext cx="2150856" cy="3390444"/>
          </a:xfrm>
          <a:prstGeom prst="rect">
            <a:avLst/>
          </a:prstGeom>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General Enrollment Period</a:t>
            </a:r>
          </a:p>
        </p:txBody>
      </p:sp>
      <p:sp>
        <p:nvSpPr>
          <p:cNvPr id="3" name="Content Placeholder 2"/>
          <p:cNvSpPr>
            <a:spLocks noGrp="1"/>
          </p:cNvSpPr>
          <p:nvPr>
            <p:ph idx="1"/>
          </p:nvPr>
        </p:nvSpPr>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General Enrollment Period (GEP)</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If client missed Initial Enrollment Period.</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If client missed or is not eligible for a Special Enrollment period (i.e., employer coverage).</a:t>
            </a:r>
          </a:p>
          <a:p>
            <a:pPr marL="457210" lvl="1" indent="-457210" eaLnBrk="1" fontAlgn="auto" hangingPunct="1">
              <a:spcAft>
                <a:spcPts val="0"/>
              </a:spcAft>
              <a:buFont typeface="Arial"/>
              <a:buChar char="•"/>
              <a:defRPr/>
            </a:pPr>
            <a:r>
              <a:rPr lang="en-US" sz="2801" dirty="0">
                <a:latin typeface="Segoe UI" panose="020B0502040204020203" pitchFamily="34" charset="0"/>
                <a:ea typeface="Segoe UI" panose="020B0502040204020203" pitchFamily="34" charset="0"/>
                <a:cs typeface="Segoe UI" panose="020B0502040204020203" pitchFamily="34" charset="0"/>
              </a:rPr>
              <a:t>Can enroll during the GEP. </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January 1 – March 31 each year.</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Coverage starts the month following sign up.</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Premium penalties for Medicare Part A </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and/or Part B due to late enrollment possible.</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26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General Enrollment Period</a:t>
            </a:r>
          </a:p>
        </p:txBody>
      </p:sp>
      <p:sp>
        <p:nvSpPr>
          <p:cNvPr id="87045" name="TextBox 8"/>
          <p:cNvSpPr txBox="1">
            <a:spLocks noChangeArrowheads="1"/>
          </p:cNvSpPr>
          <p:nvPr/>
        </p:nvSpPr>
        <p:spPr bwMode="auto">
          <a:xfrm>
            <a:off x="228600" y="3874989"/>
            <a:ext cx="8686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400" dirty="0"/>
              <a:t>He is past his Initial Enrollment Period, and it’s been more than 8 months since he was covered by </a:t>
            </a:r>
            <a:r>
              <a:rPr lang="en-US" altLang="en-US" sz="2400" b="1" u="sng" dirty="0"/>
              <a:t>active</a:t>
            </a:r>
            <a:r>
              <a:rPr lang="en-US" altLang="en-US" sz="2400" dirty="0"/>
              <a:t> employer insurance, so he is past his Special Enrollment period. </a:t>
            </a:r>
          </a:p>
          <a:p>
            <a:pPr>
              <a:spcBef>
                <a:spcPct val="0"/>
              </a:spcBef>
              <a:buFontTx/>
              <a:buNone/>
            </a:pPr>
            <a:endParaRPr lang="en-US" altLang="en-US" sz="1600" dirty="0"/>
          </a:p>
          <a:p>
            <a:pPr>
              <a:spcBef>
                <a:spcPct val="0"/>
              </a:spcBef>
              <a:buFontTx/>
              <a:buNone/>
            </a:pPr>
            <a:r>
              <a:rPr lang="en-US" altLang="en-US" sz="2400" dirty="0"/>
              <a:t>Charlie will have to wait for the General Enrollment Period to enroll in Medicare. </a:t>
            </a:r>
            <a:endParaRPr lang="en-US" altLang="en-US" sz="2400" u="sng" dirty="0"/>
          </a:p>
        </p:txBody>
      </p:sp>
      <p:sp>
        <p:nvSpPr>
          <p:cNvPr id="4" name="TextBox 3"/>
          <p:cNvSpPr txBox="1"/>
          <p:nvPr/>
        </p:nvSpPr>
        <p:spPr>
          <a:xfrm>
            <a:off x="1812744" y="1121508"/>
            <a:ext cx="6798672" cy="2954655"/>
          </a:xfrm>
          <a:prstGeom prst="rect">
            <a:avLst/>
          </a:prstGeom>
          <a:noFill/>
        </p:spPr>
        <p:txBody>
          <a:bodyPr wrap="square" rtlCol="0">
            <a:spAutoFit/>
          </a:bodyPr>
          <a:lstStyle/>
          <a:p>
            <a:r>
              <a:rPr lang="en-US" altLang="en-US" sz="2400" dirty="0">
                <a:latin typeface="Segoe UI" panose="020B0502040204020203" pitchFamily="34" charset="0"/>
                <a:cs typeface="Segoe UI" panose="020B0502040204020203" pitchFamily="34" charset="0"/>
              </a:rPr>
              <a:t>Charlie is 68 years old. He stopped working over a year ago, and his employer doesn’t offer any retiree health coverage. He plans to sign up for Social Security when he turns 70 to get his maximum benefit. Since he is quite healthy, he thought he would wait until then to enroll in Medicare. Now he needs knee surgery!</a:t>
            </a:r>
          </a:p>
          <a:p>
            <a:endParaRPr lang="en-US" dirty="0"/>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27</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2" name="Picture 1" descr="A person with a mustache&#10;&#10;Description automatically generated with low confidence">
            <a:extLst>
              <a:ext uri="{FF2B5EF4-FFF2-40B4-BE49-F238E27FC236}">
                <a16:creationId xmlns:a16="http://schemas.microsoft.com/office/drawing/2014/main" id="{8E45129B-3F48-455C-5267-AE64CAFC7BBC}"/>
              </a:ext>
            </a:extLst>
          </p:cNvPr>
          <p:cNvPicPr>
            <a:picLocks noChangeAspect="1"/>
          </p:cNvPicPr>
          <p:nvPr/>
        </p:nvPicPr>
        <p:blipFill rotWithShape="1">
          <a:blip r:embed="rId3"/>
          <a:srcRect l="46981" r="18387" b="18918"/>
          <a:stretch/>
        </p:blipFill>
        <p:spPr>
          <a:xfrm flipH="1">
            <a:off x="228599" y="1236169"/>
            <a:ext cx="1507068" cy="18494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p:txBody>
          <a:bodyPr/>
          <a:lstStyle/>
          <a:p>
            <a:r>
              <a:rPr lang="en-US" altLang="en-US" sz="3400" dirty="0">
                <a:latin typeface="Segoe UI" panose="020B0502040204020203" pitchFamily="34" charset="0"/>
                <a:cs typeface="Segoe UI" panose="020B0502040204020203" pitchFamily="34" charset="0"/>
              </a:rPr>
              <a:t>Knowledge Check #2 – Enrollment Periods</a:t>
            </a:r>
          </a:p>
        </p:txBody>
      </p:sp>
      <p:sp>
        <p:nvSpPr>
          <p:cNvPr id="89093" name="Content Placeholder 2"/>
          <p:cNvSpPr>
            <a:spLocks noGrp="1"/>
          </p:cNvSpPr>
          <p:nvPr>
            <p:ph idx="1"/>
          </p:nvPr>
        </p:nvSpPr>
        <p:spPr>
          <a:xfrm>
            <a:off x="360365" y="1290828"/>
            <a:ext cx="8445500" cy="4941515"/>
          </a:xfrm>
        </p:spPr>
        <p:txBody>
          <a:bodyPr/>
          <a:lstStyle/>
          <a:p>
            <a:pPr marL="514350" indent="-514350" eaLnBrk="1" hangingPunct="1">
              <a:buAutoNum type="arabicPeriod"/>
            </a:pPr>
            <a:r>
              <a:rPr lang="en-US" altLang="en-US" dirty="0">
                <a:latin typeface="Segoe UI" panose="020B0502040204020203" pitchFamily="34" charset="0"/>
                <a:cs typeface="Segoe UI" panose="020B0502040204020203" pitchFamily="34" charset="0"/>
              </a:rPr>
              <a:t>The 7-month period when first starting Medicare is called…</a:t>
            </a:r>
          </a:p>
          <a:p>
            <a:pPr marL="514350" indent="-514350" eaLnBrk="1" hangingPunct="1">
              <a:buAutoNum type="arabicPeriod"/>
            </a:pPr>
            <a:endParaRPr lang="en-US" altLang="en-US" dirty="0">
              <a:latin typeface="Segoe UI" panose="020B0502040204020203" pitchFamily="34" charset="0"/>
              <a:cs typeface="Segoe UI" panose="020B0502040204020203" pitchFamily="34" charset="0"/>
            </a:endParaRPr>
          </a:p>
          <a:p>
            <a:pPr marL="514350" indent="-514350" eaLnBrk="1" hangingPunct="1">
              <a:buAutoNum type="arabicPeriod"/>
            </a:pPr>
            <a:endParaRPr lang="en-US" altLang="en-US" dirty="0">
              <a:latin typeface="Segoe UI" panose="020B0502040204020203" pitchFamily="34" charset="0"/>
              <a:cs typeface="Segoe UI" panose="020B0502040204020203" pitchFamily="34" charset="0"/>
            </a:endParaRPr>
          </a:p>
          <a:p>
            <a:pPr marL="914420" indent="-914420" eaLnBrk="1" hangingPunct="1"/>
            <a:r>
              <a:rPr lang="en-US" altLang="en-US" dirty="0">
                <a:latin typeface="Segoe UI" panose="020B0502040204020203" pitchFamily="34" charset="0"/>
                <a:cs typeface="Segoe UI" panose="020B0502040204020203" pitchFamily="34" charset="0"/>
              </a:rPr>
              <a:t>2. People may have a Part B penalty if they go without</a:t>
            </a:r>
          </a:p>
          <a:p>
            <a:pPr marL="914420" indent="-914420" eaLnBrk="1" hangingPunct="1"/>
            <a:r>
              <a:rPr lang="en-US" altLang="en-US" dirty="0">
                <a:latin typeface="Segoe UI" panose="020B0502040204020203" pitchFamily="34" charset="0"/>
                <a:cs typeface="Segoe UI" panose="020B0502040204020203" pitchFamily="34" charset="0"/>
              </a:rPr>
              <a:t>    Part B for how long…</a:t>
            </a:r>
            <a:endParaRPr lang="en-US" altLang="en-US" sz="24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28</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Original Medicare</a:t>
            </a:r>
          </a:p>
        </p:txBody>
      </p:sp>
      <p:sp>
        <p:nvSpPr>
          <p:cNvPr id="91139"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Parts A and B are referred to as Original Medicare (OM)</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29</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Basic Training table of contents </a:t>
            </a:r>
          </a:p>
        </p:txBody>
      </p:sp>
      <p:graphicFrame>
        <p:nvGraphicFramePr>
          <p:cNvPr id="4" name="Table 3"/>
          <p:cNvGraphicFramePr>
            <a:graphicFrameLocks noGrp="1"/>
          </p:cNvGraphicFramePr>
          <p:nvPr>
            <p:extLst>
              <p:ext uri="{D42A27DB-BD31-4B8C-83A1-F6EECF244321}">
                <p14:modId xmlns:p14="http://schemas.microsoft.com/office/powerpoint/2010/main" val="3736752424"/>
              </p:ext>
            </p:extLst>
          </p:nvPr>
        </p:nvGraphicFramePr>
        <p:xfrm>
          <a:off x="546539" y="1089832"/>
          <a:ext cx="7966526" cy="4572000"/>
        </p:xfrm>
        <a:graphic>
          <a:graphicData uri="http://schemas.openxmlformats.org/drawingml/2006/table">
            <a:tbl>
              <a:tblPr firstRow="1" bandRow="1">
                <a:tableStyleId>{5C22544A-7EE6-4342-B048-85BDC9FD1C3A}</a:tableStyleId>
              </a:tblPr>
              <a:tblGrid>
                <a:gridCol w="1183733">
                  <a:extLst>
                    <a:ext uri="{9D8B030D-6E8A-4147-A177-3AD203B41FA5}">
                      <a16:colId xmlns:a16="http://schemas.microsoft.com/office/drawing/2014/main" val="20000"/>
                    </a:ext>
                  </a:extLst>
                </a:gridCol>
                <a:gridCol w="6782793">
                  <a:extLst>
                    <a:ext uri="{9D8B030D-6E8A-4147-A177-3AD203B41FA5}">
                      <a16:colId xmlns:a16="http://schemas.microsoft.com/office/drawing/2014/main" val="20001"/>
                    </a:ext>
                  </a:extLst>
                </a:gridCol>
              </a:tblGrid>
              <a:tr h="377191">
                <a:tc>
                  <a:txBody>
                    <a:bodyPr/>
                    <a:lstStyle/>
                    <a:p>
                      <a:pPr algn="l"/>
                      <a:r>
                        <a:rPr lang="en-US" sz="1900" u="none" dirty="0">
                          <a:latin typeface="Segoe UI" panose="020B0502040204020203" pitchFamily="34" charset="0"/>
                          <a:cs typeface="Segoe UI" panose="020B0502040204020203" pitchFamily="34" charset="0"/>
                        </a:rPr>
                        <a:t>Slide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u="none" dirty="0">
                          <a:latin typeface="Segoe UI" panose="020B0502040204020203" pitchFamily="34" charset="0"/>
                          <a:cs typeface="Segoe UI" panose="020B0502040204020203" pitchFamily="34" charset="0"/>
                        </a:rPr>
                        <a:t>Content</a:t>
                      </a:r>
                    </a:p>
                  </a:txBody>
                  <a:tcPr/>
                </a:tc>
                <a:extLst>
                  <a:ext uri="{0D108BD9-81ED-4DB2-BD59-A6C34878D82A}">
                    <a16:rowId xmlns:a16="http://schemas.microsoft.com/office/drawing/2014/main" val="10000"/>
                  </a:ext>
                </a:extLst>
              </a:tr>
              <a:tr h="377191">
                <a:tc>
                  <a:txBody>
                    <a:bodyPr/>
                    <a:lstStyle/>
                    <a:p>
                      <a:pPr algn="l"/>
                      <a:r>
                        <a:rPr lang="en-US" sz="1900" dirty="0">
                          <a:latin typeface="Segoe UI" panose="020B0502040204020203" pitchFamily="34" charset="0"/>
                          <a:cs typeface="Segoe UI" panose="020B0502040204020203" pitchFamily="34" charset="0"/>
                        </a:rPr>
                        <a:t>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Welcome, introductions </a:t>
                      </a:r>
                      <a:r>
                        <a:rPr lang="en-US" sz="1900" baseline="0" dirty="0">
                          <a:latin typeface="Segoe UI" panose="020B0502040204020203" pitchFamily="34" charset="0"/>
                          <a:cs typeface="Segoe UI" panose="020B0502040204020203" pitchFamily="34" charset="0"/>
                        </a:rPr>
                        <a:t>and acronyms</a:t>
                      </a:r>
                      <a:endParaRPr lang="en-US" sz="19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7191">
                <a:tc>
                  <a:txBody>
                    <a:bodyPr/>
                    <a:lstStyle/>
                    <a:p>
                      <a:pPr algn="l"/>
                      <a:r>
                        <a:rPr lang="en-US" sz="1900" dirty="0">
                          <a:latin typeface="Segoe UI" panose="020B0502040204020203" pitchFamily="34" charset="0"/>
                          <a:cs typeface="Segoe UI" panose="020B0502040204020203" pitchFamily="34" charset="0"/>
                        </a:rPr>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Goals</a:t>
                      </a:r>
                    </a:p>
                  </a:txBody>
                  <a:tcPr/>
                </a:tc>
                <a:extLst>
                  <a:ext uri="{0D108BD9-81ED-4DB2-BD59-A6C34878D82A}">
                    <a16:rowId xmlns:a16="http://schemas.microsoft.com/office/drawing/2014/main" val="10002"/>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6-8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SHIBA advisor orientation</a:t>
                      </a:r>
                    </a:p>
                  </a:txBody>
                  <a:tcPr/>
                </a:tc>
                <a:extLst>
                  <a:ext uri="{0D108BD9-81ED-4DB2-BD59-A6C34878D82A}">
                    <a16:rowId xmlns:a16="http://schemas.microsoft.com/office/drawing/2014/main" val="10003"/>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9-16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Medicare introduction</a:t>
                      </a:r>
                    </a:p>
                  </a:txBody>
                  <a:tcPr/>
                </a:tc>
                <a:extLst>
                  <a:ext uri="{0D108BD9-81ED-4DB2-BD59-A6C34878D82A}">
                    <a16:rowId xmlns:a16="http://schemas.microsoft.com/office/drawing/2014/main" val="10006"/>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17-28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Enrollment and enrollment periods</a:t>
                      </a:r>
                    </a:p>
                  </a:txBody>
                  <a:tcPr/>
                </a:tc>
                <a:extLst>
                  <a:ext uri="{0D108BD9-81ED-4DB2-BD59-A6C34878D82A}">
                    <a16:rowId xmlns:a16="http://schemas.microsoft.com/office/drawing/2014/main" val="10007"/>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29-43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Original Medicare:  Parts A and B</a:t>
                      </a:r>
                    </a:p>
                  </a:txBody>
                  <a:tcPr/>
                </a:tc>
                <a:extLst>
                  <a:ext uri="{0D108BD9-81ED-4DB2-BD59-A6C34878D82A}">
                    <a16:rowId xmlns:a16="http://schemas.microsoft.com/office/drawing/2014/main" val="10008"/>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44-54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Medicare prescription drug coverage:  Part D</a:t>
                      </a:r>
                    </a:p>
                  </a:txBody>
                  <a:tcPr/>
                </a:tc>
                <a:extLst>
                  <a:ext uri="{0D108BD9-81ED-4DB2-BD59-A6C34878D82A}">
                    <a16:rowId xmlns:a16="http://schemas.microsoft.com/office/drawing/2014/main" val="10009"/>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55-70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Medigaps</a:t>
                      </a:r>
                    </a:p>
                  </a:txBody>
                  <a:tcPr/>
                </a:tc>
                <a:extLst>
                  <a:ext uri="{0D108BD9-81ED-4DB2-BD59-A6C34878D82A}">
                    <a16:rowId xmlns:a16="http://schemas.microsoft.com/office/drawing/2014/main" val="10010"/>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71-83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Medicare Advantage plans:  Part C</a:t>
                      </a:r>
                    </a:p>
                  </a:txBody>
                  <a:tcPr/>
                </a:tc>
                <a:extLst>
                  <a:ext uri="{0D108BD9-81ED-4DB2-BD59-A6C34878D82A}">
                    <a16:rowId xmlns:a16="http://schemas.microsoft.com/office/drawing/2014/main" val="10011"/>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84-93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Low-income assistance programs</a:t>
                      </a:r>
                    </a:p>
                  </a:txBody>
                  <a:tcPr/>
                </a:tc>
                <a:extLst>
                  <a:ext uri="{0D108BD9-81ED-4DB2-BD59-A6C34878D82A}">
                    <a16:rowId xmlns:a16="http://schemas.microsoft.com/office/drawing/2014/main" val="10012"/>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94-101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Training tools and wrap-up</a:t>
                      </a:r>
                    </a:p>
                  </a:txBody>
                  <a:tcPr/>
                </a:tc>
                <a:extLst>
                  <a:ext uri="{0D108BD9-81ED-4DB2-BD59-A6C34878D82A}">
                    <a16:rowId xmlns:a16="http://schemas.microsoft.com/office/drawing/2014/main" val="3338963617"/>
                  </a:ext>
                </a:extLst>
              </a:tr>
            </a:tbl>
          </a:graphicData>
        </a:graphic>
      </p:graphicFrame>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367706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Original Medicare:  Parts A and B</a:t>
            </a:r>
          </a:p>
        </p:txBody>
      </p:sp>
      <p:grpSp>
        <p:nvGrpSpPr>
          <p:cNvPr id="2" name="Group 1"/>
          <p:cNvGrpSpPr/>
          <p:nvPr/>
        </p:nvGrpSpPr>
        <p:grpSpPr>
          <a:xfrm>
            <a:off x="2155980" y="1095375"/>
            <a:ext cx="4697259" cy="5087939"/>
            <a:chOff x="2155980" y="1095375"/>
            <a:chExt cx="4697258"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155980" y="1939637"/>
              <a:ext cx="2466109" cy="1274618"/>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24190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Original Medicare – Part A</a:t>
            </a:r>
          </a:p>
        </p:txBody>
      </p:sp>
      <p:sp>
        <p:nvSpPr>
          <p:cNvPr id="93187" name="Content Placeholder 2"/>
          <p:cNvSpPr>
            <a:spLocks noGrp="1"/>
          </p:cNvSpPr>
          <p:nvPr>
            <p:ph idx="1"/>
          </p:nvPr>
        </p:nvSpPr>
        <p:spPr/>
        <p:txBody>
          <a:bodyPr/>
          <a:lstStyle/>
          <a:p>
            <a:pPr eaLnBrk="1" hangingPunct="1"/>
            <a:r>
              <a:rPr lang="en-US" altLang="en-US" dirty="0">
                <a:latin typeface="Segoe UI" panose="020B0502040204020203" pitchFamily="34" charset="0"/>
                <a:cs typeface="Segoe UI" panose="020B0502040204020203" pitchFamily="34" charset="0"/>
              </a:rPr>
              <a:t>Part A – Hospital insurance:</a:t>
            </a:r>
          </a:p>
          <a:p>
            <a:pPr marL="914420" lvl="1" indent="-457210" eaLnBrk="1" hangingPunct="1"/>
            <a:r>
              <a:rPr lang="en-US" altLang="en-US" dirty="0">
                <a:latin typeface="Segoe UI" panose="020B0502040204020203" pitchFamily="34" charset="0"/>
                <a:cs typeface="Segoe UI" panose="020B0502040204020203" pitchFamily="34" charset="0"/>
              </a:rPr>
              <a:t>Inpatient hospital</a:t>
            </a:r>
          </a:p>
          <a:p>
            <a:pPr marL="914420" lvl="1" indent="-457210" eaLnBrk="1" hangingPunct="1"/>
            <a:r>
              <a:rPr lang="en-US" altLang="en-US" dirty="0">
                <a:latin typeface="Segoe UI" panose="020B0502040204020203" pitchFamily="34" charset="0"/>
                <a:cs typeface="Segoe UI" panose="020B0502040204020203" pitchFamily="34" charset="0"/>
              </a:rPr>
              <a:t>Skilled nursing facility (limited)</a:t>
            </a:r>
          </a:p>
          <a:p>
            <a:pPr marL="914420" lvl="1" indent="-457210" eaLnBrk="1" hangingPunct="1"/>
            <a:r>
              <a:rPr lang="en-US" altLang="en-US" dirty="0">
                <a:latin typeface="Segoe UI" panose="020B0502040204020203" pitchFamily="34" charset="0"/>
                <a:cs typeface="Segoe UI" panose="020B0502040204020203" pitchFamily="34" charset="0"/>
              </a:rPr>
              <a:t>Home health care</a:t>
            </a:r>
          </a:p>
          <a:p>
            <a:pPr marL="914420" lvl="1" indent="-457210" eaLnBrk="1" hangingPunct="1"/>
            <a:r>
              <a:rPr lang="en-US" altLang="en-US" dirty="0">
                <a:latin typeface="Segoe UI" panose="020B0502040204020203" pitchFamily="34" charset="0"/>
                <a:cs typeface="Segoe UI" panose="020B0502040204020203" pitchFamily="34" charset="0"/>
              </a:rPr>
              <a:t>Hospice care</a:t>
            </a:r>
          </a:p>
          <a:p>
            <a:pPr marL="914420" lvl="1" indent="-457210" eaLnBrk="1" hangingPunct="1"/>
            <a:r>
              <a:rPr lang="en-US" altLang="en-US" dirty="0">
                <a:latin typeface="Segoe UI" panose="020B0502040204020203" pitchFamily="34" charset="0"/>
                <a:cs typeface="Segoe UI" panose="020B0502040204020203" pitchFamily="34" charset="0"/>
              </a:rPr>
              <a:t>Blood </a:t>
            </a:r>
          </a:p>
        </p:txBody>
      </p:sp>
      <p:pic>
        <p:nvPicPr>
          <p:cNvPr id="9319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80139" y="1309688"/>
            <a:ext cx="26257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31</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60364" y="337184"/>
            <a:ext cx="8445500" cy="1128712"/>
          </a:xfrm>
        </p:spPr>
        <p:txBody>
          <a:bodyPr/>
          <a:lstStyle/>
          <a:p>
            <a:pPr eaLnBrk="1" hangingPunct="1"/>
            <a:r>
              <a:rPr lang="en-US" altLang="en-US" dirty="0">
                <a:latin typeface="Segoe UI" panose="020B0502040204020203" pitchFamily="34" charset="0"/>
                <a:cs typeface="Segoe UI" panose="020B0502040204020203" pitchFamily="34" charset="0"/>
              </a:rPr>
              <a:t>Medicare hospital insurance (Part A)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
        <p:nvSpPr>
          <p:cNvPr id="8" name="TextBox 7">
            <a:extLst>
              <a:ext uri="{FF2B5EF4-FFF2-40B4-BE49-F238E27FC236}">
                <a16:creationId xmlns:a16="http://schemas.microsoft.com/office/drawing/2014/main" id="{5162C66D-CC54-4405-BD75-ADFFC85CC93A}"/>
              </a:ext>
            </a:extLst>
          </p:cNvPr>
          <p:cNvSpPr txBox="1"/>
          <p:nvPr/>
        </p:nvSpPr>
        <p:spPr>
          <a:xfrm>
            <a:off x="85203" y="1465896"/>
            <a:ext cx="2158281" cy="400110"/>
          </a:xfrm>
          <a:prstGeom prst="rect">
            <a:avLst/>
          </a:prstGeom>
          <a:noFill/>
        </p:spPr>
        <p:txBody>
          <a:bodyPr wrap="square">
            <a:spAutoFit/>
          </a:bodyPr>
          <a:lstStyle/>
          <a:p>
            <a:pPr algn="ctr"/>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3"/>
              </a:rPr>
              <a:t>here</a:t>
            </a:r>
            <a:r>
              <a:rPr lang="en-US" sz="2000" dirty="0">
                <a:latin typeface="Segoe UI" panose="020B0502040204020203" pitchFamily="34" charset="0"/>
                <a:cs typeface="Segoe UI" panose="020B0502040204020203" pitchFamily="34" charset="0"/>
              </a:rPr>
              <a:t>!</a:t>
            </a:r>
            <a:endPar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endParaRPr>
          </a:p>
        </p:txBody>
      </p:sp>
      <p:pic>
        <p:nvPicPr>
          <p:cNvPr id="3" name="Picture 2">
            <a:extLst>
              <a:ext uri="{FF2B5EF4-FFF2-40B4-BE49-F238E27FC236}">
                <a16:creationId xmlns:a16="http://schemas.microsoft.com/office/drawing/2014/main" id="{E865E5AC-8765-F240-5668-8B7B443BE787}"/>
              </a:ext>
            </a:extLst>
          </p:cNvPr>
          <p:cNvPicPr>
            <a:picLocks noChangeAspect="1"/>
          </p:cNvPicPr>
          <p:nvPr/>
        </p:nvPicPr>
        <p:blipFill>
          <a:blip r:embed="rId5"/>
          <a:stretch>
            <a:fillRect/>
          </a:stretch>
        </p:blipFill>
        <p:spPr>
          <a:xfrm>
            <a:off x="2396931" y="1052518"/>
            <a:ext cx="6661866" cy="515974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Part A (hospital insurance) </a:t>
            </a:r>
          </a:p>
        </p:txBody>
      </p:sp>
      <p:sp>
        <p:nvSpPr>
          <p:cNvPr id="3" name="Content Placeholder 2"/>
          <p:cNvSpPr>
            <a:spLocks noGrp="1"/>
          </p:cNvSpPr>
          <p:nvPr>
            <p:ph idx="1"/>
          </p:nvPr>
        </p:nvSpPr>
        <p:spPr>
          <a:xfrm>
            <a:off x="360365" y="1333587"/>
            <a:ext cx="8445500" cy="4813301"/>
          </a:xfrm>
        </p:spPr>
        <p:txBody>
          <a:bodyPr rtlCol="0">
            <a:normAutofit lnSpcReduction="10000"/>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What does Part A cost in 2024?</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Most people get Part A premium-free</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They </a:t>
            </a:r>
            <a:r>
              <a:rPr lang="en-US" b="1" dirty="0">
                <a:latin typeface="Segoe UI" panose="020B0502040204020203" pitchFamily="34" charset="0"/>
                <a:ea typeface="Segoe UI" panose="020B0502040204020203" pitchFamily="34" charset="0"/>
                <a:cs typeface="Segoe UI" panose="020B0502040204020203" pitchFamily="34" charset="0"/>
              </a:rPr>
              <a:t>or their spouse </a:t>
            </a:r>
            <a:r>
              <a:rPr lang="en-US" dirty="0">
                <a:latin typeface="Segoe UI" panose="020B0502040204020203" pitchFamily="34" charset="0"/>
                <a:ea typeface="Segoe UI" panose="020B0502040204020203" pitchFamily="34" charset="0"/>
                <a:cs typeface="Segoe UI" panose="020B0502040204020203" pitchFamily="34" charset="0"/>
              </a:rPr>
              <a:t>must have paid FICA taxes for at least 10 years (40 quarters)</a:t>
            </a:r>
          </a:p>
          <a:p>
            <a:pPr marL="457210" lvl="1" indent="-457210" eaLnBrk="1" fontAlgn="auto" hangingPunct="1">
              <a:spcAft>
                <a:spcPts val="0"/>
              </a:spcAft>
              <a:buFont typeface="Arial"/>
              <a:buChar char="•"/>
              <a:defRPr/>
            </a:pPr>
            <a:r>
              <a:rPr lang="en-US" sz="2801" b="1" dirty="0">
                <a:latin typeface="Segoe UI" panose="020B0502040204020203" pitchFamily="34" charset="0"/>
                <a:ea typeface="Segoe UI" panose="020B0502040204020203" pitchFamily="34" charset="0"/>
                <a:cs typeface="Segoe UI" panose="020B0502040204020203" pitchFamily="34" charset="0"/>
              </a:rPr>
              <a:t>IF </a:t>
            </a:r>
            <a:r>
              <a:rPr lang="en-US" sz="2801" dirty="0">
                <a:latin typeface="Segoe UI" panose="020B0502040204020203" pitchFamily="34" charset="0"/>
                <a:ea typeface="Segoe UI" panose="020B0502040204020203" pitchFamily="34" charset="0"/>
                <a:cs typeface="Segoe UI" panose="020B0502040204020203" pitchFamily="34" charset="0"/>
              </a:rPr>
              <a:t>they paid into Medicare less than 10 years, they:</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Can pay a premium to get Part A</a:t>
            </a:r>
          </a:p>
          <a:p>
            <a:pPr marL="1541496" lvl="3" indent="-342907" eaLnBrk="1" fontAlgn="auto" hangingPunct="1">
              <a:spcAft>
                <a:spcPts val="0"/>
              </a:spcAft>
              <a:buFont typeface="Wingdings" panose="05000000000000000000" pitchFamily="2" charset="2"/>
              <a:buChar char="v"/>
              <a:defRPr/>
            </a:pPr>
            <a:r>
              <a:rPr lang="en-US" sz="2200" dirty="0">
                <a:latin typeface="Segoe UI" panose="020B0502040204020203" pitchFamily="34" charset="0"/>
                <a:ea typeface="Segoe UI" panose="020B0502040204020203" pitchFamily="34" charset="0"/>
                <a:cs typeface="Segoe UI" panose="020B0502040204020203" pitchFamily="34" charset="0"/>
              </a:rPr>
              <a:t>$505 per month (if worked fewer than </a:t>
            </a:r>
            <a:br>
              <a:rPr lang="en-US" sz="2200" dirty="0">
                <a:latin typeface="Segoe UI" panose="020B0502040204020203" pitchFamily="34" charset="0"/>
                <a:ea typeface="Segoe UI" panose="020B0502040204020203" pitchFamily="34" charset="0"/>
                <a:cs typeface="Segoe UI" panose="020B0502040204020203" pitchFamily="34" charset="0"/>
              </a:rPr>
            </a:br>
            <a:r>
              <a:rPr lang="en-US" sz="2000" dirty="0">
                <a:latin typeface="Segoe UI" panose="020B0502040204020203" pitchFamily="34" charset="0"/>
                <a:ea typeface="Segoe UI" panose="020B0502040204020203" pitchFamily="34" charset="0"/>
                <a:cs typeface="Segoe UI" panose="020B0502040204020203" pitchFamily="34" charset="0"/>
              </a:rPr>
              <a:t>30 quarters)</a:t>
            </a:r>
          </a:p>
          <a:p>
            <a:pPr marL="1541496" lvl="3" indent="-342907" eaLnBrk="1" fontAlgn="auto" hangingPunct="1">
              <a:spcAft>
                <a:spcPts val="0"/>
              </a:spcAft>
              <a:buFont typeface="Wingdings" panose="05000000000000000000" pitchFamily="2" charset="2"/>
              <a:buChar char="v"/>
              <a:defRPr/>
            </a:pPr>
            <a:r>
              <a:rPr lang="en-US" sz="2200" dirty="0">
                <a:latin typeface="Segoe UI" panose="020B0502040204020203" pitchFamily="34" charset="0"/>
                <a:ea typeface="Segoe UI" panose="020B0502040204020203" pitchFamily="34" charset="0"/>
                <a:cs typeface="Segoe UI" panose="020B0502040204020203" pitchFamily="34" charset="0"/>
              </a:rPr>
              <a:t>$278 per month (if worked 30 -39 </a:t>
            </a:r>
          </a:p>
          <a:p>
            <a:pPr marL="1655799" lvl="4" indent="0" eaLnBrk="1" fontAlgn="auto" hangingPunct="1">
              <a:spcAft>
                <a:spcPts val="0"/>
              </a:spcAft>
              <a:buNone/>
              <a:defRPr/>
            </a:pPr>
            <a:r>
              <a:rPr lang="en-US" sz="2000" dirty="0">
                <a:latin typeface="Segoe UI" panose="020B0502040204020203" pitchFamily="34" charset="0"/>
                <a:ea typeface="Segoe UI" panose="020B0502040204020203" pitchFamily="34" charset="0"/>
                <a:cs typeface="Segoe UI" panose="020B0502040204020203" pitchFamily="34" charset="0"/>
              </a:rPr>
              <a:t>quarters)</a:t>
            </a:r>
          </a:p>
          <a:p>
            <a:pPr marL="1655799" lvl="4" indent="0" eaLnBrk="1" fontAlgn="auto" hangingPunct="1">
              <a:spcAft>
                <a:spcPts val="0"/>
              </a:spcAft>
              <a:buNone/>
              <a:defRPr/>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1262090" lvl="4" indent="0" eaLnBrk="1" fontAlgn="auto" hangingPunct="1">
              <a:spcAft>
                <a:spcPts val="0"/>
              </a:spcAft>
              <a:buNone/>
              <a:defRPr/>
            </a:pPr>
            <a:r>
              <a:rPr lang="en-US" sz="1800" dirty="0">
                <a:latin typeface="Segoe UI" panose="020B0502040204020203" pitchFamily="34" charset="0"/>
                <a:ea typeface="Segoe UI" panose="020B0502040204020203" pitchFamily="34" charset="0"/>
                <a:cs typeface="Segoe UI" panose="020B0502040204020203" pitchFamily="34" charset="0"/>
              </a:rPr>
              <a:t>See the bottom of your </a:t>
            </a:r>
            <a:r>
              <a:rPr lang="en-US" sz="1800" dirty="0">
                <a:latin typeface="Segoe UI" panose="020B0502040204020203" pitchFamily="34" charset="0"/>
                <a:ea typeface="Segoe UI" panose="020B0502040204020203" pitchFamily="34" charset="0"/>
                <a:cs typeface="Segoe UI" panose="020B0502040204020203" pitchFamily="34" charset="0"/>
                <a:hlinkClick r:id="rId3"/>
              </a:rPr>
              <a:t>Medicare Part A chart</a:t>
            </a:r>
            <a:r>
              <a:rPr lang="en-US" sz="1800" dirty="0">
                <a:latin typeface="Segoe UI" panose="020B0502040204020203" pitchFamily="34" charset="0"/>
                <a:ea typeface="Segoe UI" panose="020B0502040204020203" pitchFamily="34" charset="0"/>
                <a:cs typeface="Segoe UI" panose="020B0502040204020203" pitchFamily="34" charset="0"/>
              </a:rPr>
              <a:t>.</a:t>
            </a:r>
            <a:endParaRPr lang="en-US" dirty="0">
              <a:latin typeface="Segoe UI" panose="020B0502040204020203" pitchFamily="34" charset="0"/>
              <a:ea typeface="Segoe UI" panose="020B0502040204020203" pitchFamily="34" charset="0"/>
              <a:cs typeface="Segoe UI" panose="020B0502040204020203" pitchFamily="34" charset="0"/>
            </a:endParaRPr>
          </a:p>
          <a:p>
            <a:pPr marL="1655799" lvl="3" indent="-457210" eaLnBrk="1" fontAlgn="auto" hangingPunct="1">
              <a:spcAft>
                <a:spcPts val="0"/>
              </a:spcAft>
              <a:buFont typeface="Arial"/>
              <a:buChar char="•"/>
              <a:defRPr/>
            </a:pPr>
            <a:endParaRPr lang="en-US" sz="2200" dirty="0">
              <a:latin typeface="Segoe UI" panose="020B0502040204020203" pitchFamily="34" charset="0"/>
              <a:ea typeface="Segoe UI" panose="020B0502040204020203" pitchFamily="34" charset="0"/>
              <a:cs typeface="Segoe UI" panose="020B0502040204020203" pitchFamily="34" charset="0"/>
            </a:endParaRPr>
          </a:p>
        </p:txBody>
      </p:sp>
      <p:pic>
        <p:nvPicPr>
          <p:cNvPr id="97287"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7377" y="3522666"/>
            <a:ext cx="1200151"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33</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Medicare Part A</a:t>
            </a:r>
          </a:p>
        </p:txBody>
      </p:sp>
      <p:sp>
        <p:nvSpPr>
          <p:cNvPr id="99331" name="Content Placeholder 2"/>
          <p:cNvSpPr>
            <a:spLocks noGrp="1"/>
          </p:cNvSpPr>
          <p:nvPr>
            <p:ph idx="1"/>
          </p:nvPr>
        </p:nvSpPr>
        <p:spPr>
          <a:xfrm>
            <a:off x="360365" y="1287214"/>
            <a:ext cx="8445500" cy="4525963"/>
          </a:xfrm>
        </p:spPr>
        <p:txBody>
          <a:bodyPr/>
          <a:lstStyle/>
          <a:p>
            <a:pPr eaLnBrk="1" hangingPunct="1"/>
            <a:r>
              <a:rPr lang="en-US" altLang="en-US" dirty="0">
                <a:latin typeface="Segoe UI" panose="020B0502040204020203" pitchFamily="34" charset="0"/>
                <a:cs typeface="Segoe UI" panose="020B0502040204020203" pitchFamily="34" charset="0"/>
              </a:rPr>
              <a:t>Evelyn is a widow and has contributed to Medicare for the last 20 years through her job. She’s earned 40 working quarters throughout her active work. When Evelyn enrolls in part A, it’ll be premium-free.</a:t>
            </a:r>
          </a:p>
          <a:p>
            <a:pPr eaLnBrk="1" hangingPunct="1"/>
            <a:endParaRPr lang="en-US" altLang="en-US" dirty="0">
              <a:latin typeface="Segoe UI" panose="020B0502040204020203" pitchFamily="34" charset="0"/>
              <a:cs typeface="Segoe UI" panose="020B0502040204020203" pitchFamily="34" charset="0"/>
            </a:endParaRPr>
          </a:p>
          <a:p>
            <a:pPr eaLnBrk="1" hangingPunct="1"/>
            <a:r>
              <a:rPr lang="en-US" altLang="en-US" dirty="0">
                <a:latin typeface="Segoe UI" panose="020B0502040204020203" pitchFamily="34" charset="0"/>
                <a:cs typeface="Segoe UI" panose="020B0502040204020203" pitchFamily="34" charset="0"/>
              </a:rPr>
              <a:t>Vivian is single and has acquired only 35 quarters for Medicare, therefore she doesn’t qualify for premium-free Part A. Vivian will have to pay a monthly premium of $278 (in 2024) to receive Part A.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Vivian can also continue to earn more quarters.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Original Medicare – Part B</a:t>
            </a:r>
          </a:p>
        </p:txBody>
      </p:sp>
      <p:sp>
        <p:nvSpPr>
          <p:cNvPr id="101379" name="Content Placeholder 2"/>
          <p:cNvSpPr>
            <a:spLocks noGrp="1"/>
          </p:cNvSpPr>
          <p:nvPr>
            <p:ph idx="1"/>
          </p:nvPr>
        </p:nvSpPr>
        <p:spPr/>
        <p:txBody>
          <a:bodyPr/>
          <a:lstStyle/>
          <a:p>
            <a:pPr eaLnBrk="1" hangingPunct="1"/>
            <a:r>
              <a:rPr lang="en-US" altLang="en-US" dirty="0">
                <a:latin typeface="Segoe UI" panose="020B0502040204020203" pitchFamily="34" charset="0"/>
                <a:cs typeface="Segoe UI" panose="020B0502040204020203" pitchFamily="34" charset="0"/>
              </a:rPr>
              <a:t>Part B – Medical insurance:</a:t>
            </a:r>
          </a:p>
          <a:p>
            <a:pPr marL="914420" lvl="1" indent="-457210" eaLnBrk="1" hangingPunct="1"/>
            <a:r>
              <a:rPr lang="en-US" altLang="en-US" dirty="0">
                <a:latin typeface="Segoe UI" panose="020B0502040204020203" pitchFamily="34" charset="0"/>
                <a:cs typeface="Segoe UI" panose="020B0502040204020203" pitchFamily="34" charset="0"/>
              </a:rPr>
              <a:t>Doctor visits</a:t>
            </a:r>
          </a:p>
          <a:p>
            <a:pPr marL="914420" lvl="1" indent="-457210" eaLnBrk="1" hangingPunct="1"/>
            <a:r>
              <a:rPr lang="en-US" altLang="en-US" dirty="0">
                <a:latin typeface="Segoe UI" panose="020B0502040204020203" pitchFamily="34" charset="0"/>
                <a:cs typeface="Segoe UI" panose="020B0502040204020203" pitchFamily="34" charset="0"/>
              </a:rPr>
              <a:t>Outpatient hospital services</a:t>
            </a:r>
          </a:p>
          <a:p>
            <a:pPr marL="914420" lvl="1" indent="-457210" eaLnBrk="1" hangingPunct="1"/>
            <a:r>
              <a:rPr lang="en-US" altLang="en-US" dirty="0">
                <a:latin typeface="Segoe UI" panose="020B0502040204020203" pitchFamily="34" charset="0"/>
                <a:cs typeface="Segoe UI" panose="020B0502040204020203" pitchFamily="34" charset="0"/>
              </a:rPr>
              <a:t>Tests, labs, x-rays, etc.</a:t>
            </a:r>
          </a:p>
          <a:p>
            <a:pPr marL="914420" lvl="1" indent="-457210" eaLnBrk="1" hangingPunct="1"/>
            <a:r>
              <a:rPr lang="en-US" altLang="en-US" dirty="0">
                <a:latin typeface="Segoe UI" panose="020B0502040204020203" pitchFamily="34" charset="0"/>
                <a:cs typeface="Segoe UI" panose="020B0502040204020203" pitchFamily="34" charset="0"/>
              </a:rPr>
              <a:t>Durable medical equipment (DME) and supplies</a:t>
            </a:r>
          </a:p>
          <a:p>
            <a:pPr marL="914420" lvl="1" indent="-457210" eaLnBrk="1" hangingPunct="1"/>
            <a:r>
              <a:rPr lang="en-US" altLang="en-US" dirty="0">
                <a:latin typeface="Segoe UI" panose="020B0502040204020203" pitchFamily="34" charset="0"/>
                <a:cs typeface="Segoe UI" panose="020B0502040204020203" pitchFamily="34" charset="0"/>
              </a:rPr>
              <a:t>Preventive services</a:t>
            </a:r>
          </a:p>
        </p:txBody>
      </p:sp>
      <p:pic>
        <p:nvPicPr>
          <p:cNvPr id="10138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56313" y="1309691"/>
            <a:ext cx="1619251"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35</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medical insurance (Part B)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36</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3" name="Picture 2">
            <a:extLst>
              <a:ext uri="{FF2B5EF4-FFF2-40B4-BE49-F238E27FC236}">
                <a16:creationId xmlns:a16="http://schemas.microsoft.com/office/drawing/2014/main" id="{F20B938D-95B6-49D5-B1F9-0F593EEBAD04}"/>
              </a:ext>
            </a:extLst>
          </p:cNvPr>
          <p:cNvPicPr>
            <a:picLocks noChangeAspect="1"/>
          </p:cNvPicPr>
          <p:nvPr/>
        </p:nvPicPr>
        <p:blipFill>
          <a:blip r:embed="rId3"/>
          <a:stretch>
            <a:fillRect/>
          </a:stretch>
        </p:blipFill>
        <p:spPr>
          <a:xfrm>
            <a:off x="2351118" y="1090250"/>
            <a:ext cx="6678238" cy="5010346"/>
          </a:xfrm>
          <a:prstGeom prst="rect">
            <a:avLst/>
          </a:prstGeom>
        </p:spPr>
      </p:pic>
      <p:sp>
        <p:nvSpPr>
          <p:cNvPr id="5" name="TextBox 4">
            <a:extLst>
              <a:ext uri="{FF2B5EF4-FFF2-40B4-BE49-F238E27FC236}">
                <a16:creationId xmlns:a16="http://schemas.microsoft.com/office/drawing/2014/main" id="{5C49F452-93F0-9CBB-15F5-04BE1D7C3019}"/>
              </a:ext>
            </a:extLst>
          </p:cNvPr>
          <p:cNvSpPr txBox="1"/>
          <p:nvPr/>
        </p:nvSpPr>
        <p:spPr>
          <a:xfrm>
            <a:off x="735291" y="1404592"/>
            <a:ext cx="1404594" cy="400110"/>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4"/>
              </a:rPr>
              <a:t>here</a:t>
            </a:r>
            <a:r>
              <a:rPr lang="en-US" sz="2000" dirty="0">
                <a:latin typeface="Segoe UI" panose="020B0502040204020203" pitchFamily="34" charset="0"/>
                <a:cs typeface="Segoe UI" panose="020B0502040204020203" pitchFamily="34"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7866" y="3392490"/>
            <a:ext cx="14573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Part B (medical insurance)</a:t>
            </a:r>
          </a:p>
        </p:txBody>
      </p:sp>
      <p:sp>
        <p:nvSpPr>
          <p:cNvPr id="3" name="Content Placeholder 2"/>
          <p:cNvSpPr>
            <a:spLocks noGrp="1"/>
          </p:cNvSpPr>
          <p:nvPr>
            <p:ph idx="1"/>
          </p:nvPr>
        </p:nvSpPr>
        <p:spPr>
          <a:xfrm>
            <a:off x="370197" y="1291614"/>
            <a:ext cx="8445500" cy="4525963"/>
          </a:xfrm>
        </p:spPr>
        <p:txBody>
          <a:bodyPr rtlCol="0">
            <a:normAutofit/>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What does Part B cost?</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In 2024, most people will pay $174.70 per month</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People with higher incomes could pay more</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Social Security will notify clients if they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have to pay more or less than the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standard premium</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The amount may change depending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on the client’s yearly income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37</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Medicare Part B </a:t>
            </a:r>
          </a:p>
        </p:txBody>
      </p:sp>
      <p:sp>
        <p:nvSpPr>
          <p:cNvPr id="107523" name="Content Placeholder 2"/>
          <p:cNvSpPr>
            <a:spLocks noGrp="1"/>
          </p:cNvSpPr>
          <p:nvPr>
            <p:ph idx="1"/>
          </p:nvPr>
        </p:nvSpPr>
        <p:spPr>
          <a:xfrm>
            <a:off x="360365" y="1305097"/>
            <a:ext cx="8445500" cy="4884739"/>
          </a:xfrm>
        </p:spPr>
        <p:txBody>
          <a:bodyPr/>
          <a:lstStyle/>
          <a:p>
            <a:pPr eaLnBrk="1" hangingPunct="1"/>
            <a:r>
              <a:rPr lang="en-US" altLang="en-US" sz="2200" dirty="0">
                <a:latin typeface="Segoe UI" panose="020B0502040204020203" pitchFamily="34" charset="0"/>
                <a:cs typeface="Segoe UI" panose="020B0502040204020203" pitchFamily="34" charset="0"/>
              </a:rPr>
              <a:t>William enrolled in Medicare in 2013.  His Part B premium in 2024</a:t>
            </a:r>
            <a:br>
              <a:rPr lang="en-US" altLang="en-US" sz="2200" dirty="0">
                <a:latin typeface="Segoe UI" panose="020B0502040204020203" pitchFamily="34" charset="0"/>
                <a:cs typeface="Segoe UI" panose="020B0502040204020203" pitchFamily="34" charset="0"/>
              </a:rPr>
            </a:br>
            <a:r>
              <a:rPr lang="en-US" altLang="en-US" sz="2200" dirty="0">
                <a:latin typeface="Segoe UI" panose="020B0502040204020203" pitchFamily="34" charset="0"/>
                <a:cs typeface="Segoe UI" panose="020B0502040204020203" pitchFamily="34" charset="0"/>
              </a:rPr>
              <a:t>is $174.70.</a:t>
            </a:r>
          </a:p>
          <a:p>
            <a:pPr eaLnBrk="1" hangingPunct="1"/>
            <a:endParaRPr lang="en-US" altLang="en-US" sz="900" dirty="0">
              <a:latin typeface="Segoe UI" panose="020B0502040204020203" pitchFamily="34" charset="0"/>
              <a:cs typeface="Segoe UI" panose="020B0502040204020203" pitchFamily="34" charset="0"/>
            </a:endParaRPr>
          </a:p>
          <a:p>
            <a:pPr eaLnBrk="1" hangingPunct="1"/>
            <a:r>
              <a:rPr lang="en-US" altLang="en-US" sz="2200" dirty="0">
                <a:latin typeface="Segoe UI" panose="020B0502040204020203" pitchFamily="34" charset="0"/>
                <a:cs typeface="Segoe UI" panose="020B0502040204020203" pitchFamily="34" charset="0"/>
              </a:rPr>
              <a:t>Natasha’s Medicare started in 2018.  Her income is $105,326.02 per year.  Her Part B premium in 2024 is $244.60.</a:t>
            </a:r>
          </a:p>
          <a:p>
            <a:pPr eaLnBrk="1" hangingPunct="1"/>
            <a:endParaRPr lang="en-US" altLang="en-US" sz="1100" dirty="0">
              <a:latin typeface="Segoe UI" panose="020B0502040204020203" pitchFamily="34" charset="0"/>
              <a:cs typeface="Segoe UI" panose="020B0502040204020203" pitchFamily="34" charset="0"/>
            </a:endParaRPr>
          </a:p>
          <a:p>
            <a:pPr eaLnBrk="1" hangingPunct="1"/>
            <a:r>
              <a:rPr lang="en-US" altLang="en-US" sz="2200" dirty="0">
                <a:latin typeface="Segoe UI" panose="020B0502040204020203" pitchFamily="34" charset="0"/>
                <a:cs typeface="Segoe UI" panose="020B0502040204020203" pitchFamily="34" charset="0"/>
              </a:rPr>
              <a:t>New Medicare premiums are announced each fall for the next calendar year.  Social Security notifies individual enrollees of their premium.  Factors affecting the amount include:</a:t>
            </a:r>
          </a:p>
          <a:p>
            <a:pPr eaLnBrk="1" hangingPunct="1"/>
            <a:endParaRPr lang="en-US" altLang="en-US" sz="900" dirty="0">
              <a:latin typeface="Segoe UI" panose="020B0502040204020203" pitchFamily="34" charset="0"/>
              <a:cs typeface="Segoe UI" panose="020B0502040204020203" pitchFamily="34" charset="0"/>
            </a:endParaRPr>
          </a:p>
          <a:p>
            <a:pPr marL="631839" lvl="1" indent="-228605" eaLnBrk="1" hangingPunct="1"/>
            <a:r>
              <a:rPr lang="en-US" altLang="en-US" sz="2000" dirty="0">
                <a:latin typeface="Segoe UI" panose="020B0502040204020203" pitchFamily="34" charset="0"/>
                <a:cs typeface="Segoe UI" panose="020B0502040204020203" pitchFamily="34" charset="0"/>
              </a:rPr>
              <a:t>Current income (higher or lower may pay more or less)</a:t>
            </a:r>
          </a:p>
          <a:p>
            <a:pPr marL="631839" lvl="1" indent="-228605" eaLnBrk="1" hangingPunct="1"/>
            <a:r>
              <a:rPr lang="en-US" altLang="en-US" sz="2000" dirty="0">
                <a:latin typeface="Segoe UI" panose="020B0502040204020203" pitchFamily="34" charset="0"/>
                <a:cs typeface="Segoe UI" panose="020B0502040204020203" pitchFamily="34" charset="0"/>
              </a:rPr>
              <a:t>If there’s a cost-of-living adjustment to people’s Social Security benefit in the new year</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38</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Does a client need Part B?</a:t>
            </a:r>
          </a:p>
        </p:txBody>
      </p:sp>
      <p:sp>
        <p:nvSpPr>
          <p:cNvPr id="3" name="Content Placeholder 2"/>
          <p:cNvSpPr>
            <a:spLocks noGrp="1"/>
          </p:cNvSpPr>
          <p:nvPr>
            <p:ph idx="1"/>
          </p:nvPr>
        </p:nvSpPr>
        <p:spPr>
          <a:xfrm>
            <a:off x="360365" y="1133475"/>
            <a:ext cx="8445500" cy="4840288"/>
          </a:xfrm>
        </p:spPr>
        <p:txBody>
          <a:bodyPr rtlCol="0">
            <a:normAutofit fontScale="85000" lnSpcReduction="20000"/>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It depends. Potentially no, if:</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They have coverage through </a:t>
            </a:r>
            <a:r>
              <a:rPr lang="en-US" b="1" u="sng" dirty="0">
                <a:latin typeface="Segoe UI" panose="020B0502040204020203" pitchFamily="34" charset="0"/>
                <a:ea typeface="Segoe UI" panose="020B0502040204020203" pitchFamily="34" charset="0"/>
                <a:cs typeface="Segoe UI" panose="020B0502040204020203" pitchFamily="34" charset="0"/>
              </a:rPr>
              <a:t>active</a:t>
            </a:r>
            <a:r>
              <a:rPr lang="en-US" dirty="0">
                <a:latin typeface="Segoe UI" panose="020B0502040204020203" pitchFamily="34" charset="0"/>
                <a:ea typeface="Segoe UI" panose="020B0502040204020203" pitchFamily="34" charset="0"/>
                <a:cs typeface="Segoe UI" panose="020B0502040204020203" pitchFamily="34" charset="0"/>
              </a:rPr>
              <a:t> employment.</a:t>
            </a:r>
            <a:endParaRPr lang="en-US" u="sng" dirty="0">
              <a:latin typeface="Segoe UI" panose="020B0502040204020203" pitchFamily="34" charset="0"/>
              <a:ea typeface="Segoe UI" panose="020B0502040204020203" pitchFamily="34" charset="0"/>
              <a:cs typeface="Segoe UI" panose="020B0502040204020203" pitchFamily="34" charset="0"/>
            </a:endParaRP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Their own job, their spouse’s job, or if disabled and under 65, then another family member’s job.</a:t>
            </a:r>
          </a:p>
          <a:p>
            <a:pPr lvl="1" indent="-742968" eaLnBrk="1" fontAlgn="auto" hangingPunct="1">
              <a:spcAft>
                <a:spcPts val="0"/>
              </a:spcAft>
              <a:buNone/>
              <a:defRPr/>
            </a:pPr>
            <a:r>
              <a:rPr lang="en-US" sz="2801" dirty="0">
                <a:latin typeface="Segoe UI" panose="020B0502040204020203" pitchFamily="34" charset="0"/>
                <a:ea typeface="Segoe UI" panose="020B0502040204020203" pitchFamily="34" charset="0"/>
                <a:cs typeface="Segoe UI" panose="020B0502040204020203" pitchFamily="34" charset="0"/>
              </a:rPr>
              <a:t>Things to consider:</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Some of the decision is based upon rules about when Medicare would pay BEFORE the employer plan pays.</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People should check with their employer, in some cases, small employers will pay AFTER Medicare pays, even with active employment. </a:t>
            </a:r>
          </a:p>
          <a:p>
            <a:pPr marL="457210" lvl="1" indent="-457210" eaLnBrk="1" fontAlgn="auto" hangingPunct="1">
              <a:spcAft>
                <a:spcPts val="0"/>
              </a:spcAft>
              <a:defRPr/>
            </a:pPr>
            <a:r>
              <a:rPr lang="en-US" sz="2600" dirty="0">
                <a:latin typeface="Segoe UI" panose="020B0502040204020203" pitchFamily="34" charset="0"/>
                <a:ea typeface="Segoe UI" panose="020B0502040204020203" pitchFamily="34" charset="0"/>
                <a:cs typeface="Segoe UI" panose="020B0502040204020203" pitchFamily="34" charset="0"/>
              </a:rPr>
              <a:t>Delaying Part B may mean:</a:t>
            </a:r>
          </a:p>
          <a:p>
            <a:pPr marL="1200177" lvl="1" indent="-457210" eaLnBrk="1" fontAlgn="auto" hangingPunct="1">
              <a:spcAft>
                <a:spcPts val="0"/>
              </a:spcAft>
              <a:buFont typeface="Courier New" panose="02070309020205020404" pitchFamily="49" charset="0"/>
              <a:buChar char="o"/>
              <a:tabLst>
                <a:tab pos="2917890" algn="l"/>
              </a:tabLs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1425606"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Higher premiums (late enrollment penalty)</a:t>
            </a:r>
          </a:p>
          <a:p>
            <a:pPr marL="1425606"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Waiting for GEP</a:t>
            </a:r>
          </a:p>
          <a:p>
            <a:pPr marL="1425606"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Paying for their health care out-of-pocket</a:t>
            </a:r>
            <a:endParaRPr lang="en-US" sz="2801" dirty="0">
              <a:latin typeface="Segoe UI" panose="020B0502040204020203" pitchFamily="34" charset="0"/>
              <a:ea typeface="Segoe UI" panose="020B0502040204020203" pitchFamily="34" charset="0"/>
              <a:cs typeface="Segoe UI" panose="020B0502040204020203" pitchFamily="34" charset="0"/>
            </a:endParaRPr>
          </a:p>
          <a:p>
            <a:pPr lvl="1" indent="-742968" eaLnBrk="1" fontAlgn="auto" hangingPunct="1">
              <a:spcAft>
                <a:spcPts val="0"/>
              </a:spcAft>
              <a:buNone/>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39</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 training acronyms</a:t>
            </a:r>
          </a:p>
        </p:txBody>
      </p:sp>
      <p:sp>
        <p:nvSpPr>
          <p:cNvPr id="45059" name="Content Placeholder 2"/>
          <p:cNvSpPr>
            <a:spLocks noGrp="1"/>
          </p:cNvSpPr>
          <p:nvPr>
            <p:ph idx="1"/>
          </p:nvPr>
        </p:nvSpPr>
        <p:spPr>
          <a:xfrm>
            <a:off x="459222" y="1734715"/>
            <a:ext cx="4409343" cy="3065455"/>
          </a:xfrm>
        </p:spPr>
        <p:txBody>
          <a:bodyPr wrap="square">
            <a:spAutoFit/>
          </a:bodyPr>
          <a:lstStyle/>
          <a:p>
            <a:r>
              <a:rPr lang="en-US" altLang="en-US" sz="1200" b="1" dirty="0">
                <a:latin typeface="Segoe UI" panose="020B0502040204020203" pitchFamily="34" charset="0"/>
                <a:cs typeface="Segoe UI" panose="020B0502040204020203" pitchFamily="34" charset="0"/>
              </a:rPr>
              <a:t>ESRD	   </a:t>
            </a:r>
            <a:r>
              <a:rPr lang="en-US" altLang="en-US" sz="1200" dirty="0">
                <a:latin typeface="Segoe UI" panose="020B0502040204020203" pitchFamily="34" charset="0"/>
                <a:cs typeface="Segoe UI" panose="020B0502040204020203" pitchFamily="34" charset="0"/>
              </a:rPr>
              <a:t>End Stage Renal Disease</a:t>
            </a:r>
          </a:p>
          <a:p>
            <a:r>
              <a:rPr lang="en-US" altLang="en-US" sz="1200" b="1" dirty="0">
                <a:latin typeface="Segoe UI" panose="020B0502040204020203" pitchFamily="34" charset="0"/>
                <a:cs typeface="Segoe UI" panose="020B0502040204020203" pitchFamily="34" charset="0"/>
              </a:rPr>
              <a:t>GEP	   </a:t>
            </a:r>
            <a:r>
              <a:rPr lang="en-US" altLang="en-US" sz="1200" dirty="0">
                <a:latin typeface="Segoe UI" panose="020B0502040204020203" pitchFamily="34" charset="0"/>
                <a:cs typeface="Segoe UI" panose="020B0502040204020203" pitchFamily="34" charset="0"/>
              </a:rPr>
              <a:t>General Enrollment Period</a:t>
            </a:r>
          </a:p>
          <a:p>
            <a:r>
              <a:rPr lang="en-US" altLang="en-US" sz="1200" b="1" dirty="0">
                <a:latin typeface="Segoe UI" panose="020B0502040204020203" pitchFamily="34" charset="0"/>
                <a:cs typeface="Segoe UI" panose="020B0502040204020203" pitchFamily="34" charset="0"/>
              </a:rPr>
              <a:t>HMO	</a:t>
            </a:r>
            <a:r>
              <a:rPr lang="en-US" altLang="en-US" sz="1200" dirty="0">
                <a:latin typeface="Segoe UI" panose="020B0502040204020203" pitchFamily="34" charset="0"/>
                <a:cs typeface="Segoe UI" panose="020B0502040204020203" pitchFamily="34" charset="0"/>
              </a:rPr>
              <a:t>   Health Maintenance Organization</a:t>
            </a:r>
          </a:p>
          <a:p>
            <a:r>
              <a:rPr lang="en-US" altLang="en-US" sz="1200" b="1" dirty="0">
                <a:latin typeface="Segoe UI" panose="020B0502040204020203" pitchFamily="34" charset="0"/>
                <a:cs typeface="Segoe UI" panose="020B0502040204020203" pitchFamily="34" charset="0"/>
              </a:rPr>
              <a:t>IEP	   </a:t>
            </a:r>
            <a:r>
              <a:rPr lang="en-US" altLang="en-US" sz="1200" dirty="0">
                <a:latin typeface="Segoe UI" panose="020B0502040204020203" pitchFamily="34" charset="0"/>
                <a:cs typeface="Segoe UI" panose="020B0502040204020203" pitchFamily="34" charset="0"/>
              </a:rPr>
              <a:t>Initial Enrollment Period</a:t>
            </a:r>
          </a:p>
          <a:p>
            <a:r>
              <a:rPr lang="en-US" altLang="en-US" sz="1200" b="1" dirty="0">
                <a:latin typeface="Segoe UI" panose="020B0502040204020203" pitchFamily="34" charset="0"/>
                <a:cs typeface="Segoe UI" panose="020B0502040204020203" pitchFamily="34" charset="0"/>
              </a:rPr>
              <a:t>LIS	</a:t>
            </a:r>
            <a:r>
              <a:rPr lang="en-US" altLang="en-US" sz="1200" dirty="0">
                <a:latin typeface="Segoe UI" panose="020B0502040204020203" pitchFamily="34" charset="0"/>
                <a:cs typeface="Segoe UI" panose="020B0502040204020203" pitchFamily="34" charset="0"/>
              </a:rPr>
              <a:t>   Low Income Subsidy (Extra Help)</a:t>
            </a:r>
          </a:p>
          <a:p>
            <a:r>
              <a:rPr lang="en-US" altLang="en-US" sz="1200" b="1" dirty="0">
                <a:latin typeface="Segoe UI" panose="020B0502040204020203" pitchFamily="34" charset="0"/>
                <a:cs typeface="Segoe UI" panose="020B0502040204020203" pitchFamily="34" charset="0"/>
              </a:rPr>
              <a:t>LPR	</a:t>
            </a:r>
            <a:r>
              <a:rPr lang="en-US" altLang="en-US" sz="1200" dirty="0">
                <a:latin typeface="Segoe UI" panose="020B0502040204020203" pitchFamily="34" charset="0"/>
                <a:cs typeface="Segoe UI" panose="020B0502040204020203" pitchFamily="34" charset="0"/>
              </a:rPr>
              <a:t>   Legal Permanent Resident</a:t>
            </a:r>
          </a:p>
          <a:p>
            <a:r>
              <a:rPr lang="en-US" altLang="en-US" sz="1200" b="1" dirty="0">
                <a:latin typeface="Segoe UI" panose="020B0502040204020203" pitchFamily="34" charset="0"/>
                <a:cs typeface="Segoe UI" panose="020B0502040204020203" pitchFamily="34" charset="0"/>
              </a:rPr>
              <a:t>MA	</a:t>
            </a:r>
            <a:r>
              <a:rPr lang="en-US" altLang="en-US" sz="1200" dirty="0">
                <a:latin typeface="Segoe UI" panose="020B0502040204020203" pitchFamily="34" charset="0"/>
                <a:cs typeface="Segoe UI" panose="020B0502040204020203" pitchFamily="34" charset="0"/>
              </a:rPr>
              <a:t>   Medicare Advantage (Part C)</a:t>
            </a:r>
          </a:p>
          <a:p>
            <a:r>
              <a:rPr lang="en-US" altLang="en-US" sz="1200" b="1" dirty="0">
                <a:latin typeface="Segoe UI" panose="020B0502040204020203" pitchFamily="34" charset="0"/>
                <a:cs typeface="Segoe UI" panose="020B0502040204020203" pitchFamily="34" charset="0"/>
              </a:rPr>
              <a:t>MAPD   </a:t>
            </a:r>
            <a:r>
              <a:rPr lang="en-US" altLang="en-US" sz="1200" dirty="0">
                <a:latin typeface="Segoe UI" panose="020B0502040204020203" pitchFamily="34" charset="0"/>
                <a:cs typeface="Segoe UI" panose="020B0502040204020203" pitchFamily="34" charset="0"/>
              </a:rPr>
              <a:t>Medicare Advantage Plans </a:t>
            </a:r>
          </a:p>
          <a:p>
            <a:r>
              <a:rPr lang="en-US" altLang="en-US" sz="1200" dirty="0">
                <a:latin typeface="Segoe UI" panose="020B0502040204020203" pitchFamily="34" charset="0"/>
                <a:cs typeface="Segoe UI" panose="020B0502040204020203" pitchFamily="34" charset="0"/>
              </a:rPr>
              <a:t>	    with Prescription Drug Coverage</a:t>
            </a:r>
          </a:p>
          <a:p>
            <a:r>
              <a:rPr lang="en-US" altLang="en-US" sz="1200" b="1" dirty="0">
                <a:latin typeface="Segoe UI" panose="020B0502040204020203" pitchFamily="34" charset="0"/>
                <a:cs typeface="Segoe UI" panose="020B0502040204020203" pitchFamily="34" charset="0"/>
              </a:rPr>
              <a:t>MIPPA</a:t>
            </a:r>
            <a:r>
              <a:rPr lang="en-US" sz="1200" dirty="0"/>
              <a:t>   Medicare Improvements for Patients and Providers Act</a:t>
            </a:r>
            <a:endParaRPr lang="en-US" altLang="en-US" sz="1200" b="1" dirty="0">
              <a:latin typeface="Segoe UI" panose="020B0502040204020203" pitchFamily="34" charset="0"/>
              <a:cs typeface="Segoe UI" panose="020B0502040204020203" pitchFamily="34" charset="0"/>
            </a:endParaRPr>
          </a:p>
          <a:p>
            <a:r>
              <a:rPr lang="en-US" altLang="en-US" sz="1200" b="1" dirty="0">
                <a:latin typeface="Segoe UI" panose="020B0502040204020203" pitchFamily="34" charset="0"/>
                <a:cs typeface="Segoe UI" panose="020B0502040204020203" pitchFamily="34" charset="0"/>
              </a:rPr>
              <a:t>MSP	   </a:t>
            </a:r>
            <a:r>
              <a:rPr lang="en-US" altLang="en-US" sz="1200" dirty="0">
                <a:latin typeface="Segoe UI" panose="020B0502040204020203" pitchFamily="34" charset="0"/>
                <a:cs typeface="Segoe UI" panose="020B0502040204020203" pitchFamily="34" charset="0"/>
              </a:rPr>
              <a:t>Medicare Savings Program</a:t>
            </a:r>
          </a:p>
          <a:p>
            <a:r>
              <a:rPr lang="en-US" altLang="en-US" sz="1200" b="1" dirty="0"/>
              <a:t>OEP	</a:t>
            </a:r>
            <a:r>
              <a:rPr lang="en-US" altLang="en-US" sz="1200" dirty="0"/>
              <a:t>   Open Enrollment Period</a:t>
            </a:r>
          </a:p>
          <a:p>
            <a:r>
              <a:rPr lang="en-US" altLang="en-US" sz="1200" b="1" dirty="0"/>
              <a:t>OIC	   </a:t>
            </a:r>
            <a:r>
              <a:rPr lang="en-US" altLang="en-US" sz="1200" dirty="0"/>
              <a:t>Office of the Insurance Commissioner</a:t>
            </a:r>
          </a:p>
          <a:p>
            <a:r>
              <a:rPr lang="en-US" altLang="en-US" sz="1200" b="1" dirty="0"/>
              <a:t>OM	   </a:t>
            </a:r>
            <a:r>
              <a:rPr lang="en-US" altLang="en-US" sz="1200" dirty="0"/>
              <a:t>Original Medicare (Parts A &amp; B)</a:t>
            </a:r>
          </a:p>
        </p:txBody>
      </p:sp>
      <p:sp>
        <p:nvSpPr>
          <p:cNvPr id="45062" name="Content Placeholder 2"/>
          <p:cNvSpPr txBox="1">
            <a:spLocks/>
          </p:cNvSpPr>
          <p:nvPr/>
        </p:nvSpPr>
        <p:spPr bwMode="auto">
          <a:xfrm>
            <a:off x="4979989" y="1730047"/>
            <a:ext cx="3871912"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r>
              <a:rPr lang="en-US" altLang="en-US" sz="1200" b="1" dirty="0"/>
              <a:t>OTC	</a:t>
            </a:r>
            <a:r>
              <a:rPr lang="en-US" altLang="en-US" sz="1200" dirty="0"/>
              <a:t>   Over-the-counter</a:t>
            </a:r>
          </a:p>
          <a:p>
            <a:r>
              <a:rPr lang="en-US" altLang="en-US" sz="1200" b="1" dirty="0"/>
              <a:t>PDP	</a:t>
            </a:r>
            <a:r>
              <a:rPr lang="en-US" altLang="en-US" sz="1200" dirty="0"/>
              <a:t>   Prescription Drug Plan</a:t>
            </a:r>
          </a:p>
          <a:p>
            <a:r>
              <a:rPr lang="en-US" altLang="en-US" sz="1200" b="1" dirty="0"/>
              <a:t>PFFS	</a:t>
            </a:r>
            <a:r>
              <a:rPr lang="en-US" altLang="en-US" sz="1200" dirty="0"/>
              <a:t>   Private Fee-for-Service</a:t>
            </a:r>
          </a:p>
          <a:p>
            <a:r>
              <a:rPr lang="en-US" altLang="en-US" sz="1200" b="1" dirty="0"/>
              <a:t>PPO	</a:t>
            </a:r>
            <a:r>
              <a:rPr lang="en-US" altLang="en-US" sz="1200" dirty="0"/>
              <a:t>   Preferred Provider Organization</a:t>
            </a:r>
          </a:p>
          <a:p>
            <a:r>
              <a:rPr lang="en-US" altLang="en-US" sz="1200" b="1" dirty="0"/>
              <a:t>RTC	   </a:t>
            </a:r>
            <a:r>
              <a:rPr lang="en-US" altLang="en-US" sz="1200" dirty="0"/>
              <a:t>Regional Training Consultant</a:t>
            </a:r>
          </a:p>
          <a:p>
            <a:r>
              <a:rPr lang="en-US" altLang="en-US" sz="1200" b="1" dirty="0"/>
              <a:t>SEP	   </a:t>
            </a:r>
            <a:r>
              <a:rPr lang="en-US" altLang="en-US" sz="1200" dirty="0"/>
              <a:t>Special Enrollment Period</a:t>
            </a:r>
          </a:p>
          <a:p>
            <a:r>
              <a:rPr lang="en-US" altLang="en-US" sz="1200" b="1" dirty="0"/>
              <a:t>SHIBA   </a:t>
            </a:r>
            <a:r>
              <a:rPr lang="en-US" altLang="en-US" sz="1200" dirty="0"/>
              <a:t>Statewide Health Insurance Benefits Advisors</a:t>
            </a:r>
          </a:p>
          <a:p>
            <a:r>
              <a:rPr lang="en-US" altLang="en-US" sz="1200" b="1" dirty="0"/>
              <a:t>SHIP	   </a:t>
            </a:r>
            <a:r>
              <a:rPr lang="en-US" altLang="en-US" sz="1200" dirty="0"/>
              <a:t>State Health Insurance Assistance Program</a:t>
            </a:r>
          </a:p>
          <a:p>
            <a:r>
              <a:rPr lang="en-US" altLang="en-US" sz="1200" b="1" dirty="0"/>
              <a:t>SMP	</a:t>
            </a:r>
            <a:r>
              <a:rPr lang="en-US" altLang="en-US" sz="1200" dirty="0"/>
              <a:t>   Senior Medicare Patrol</a:t>
            </a:r>
          </a:p>
          <a:p>
            <a:r>
              <a:rPr lang="en-US" altLang="en-US" sz="1200" b="1" dirty="0"/>
              <a:t>SNP	   </a:t>
            </a:r>
            <a:r>
              <a:rPr lang="en-US" altLang="en-US" sz="1200" dirty="0"/>
              <a:t>Special Needs Plans</a:t>
            </a:r>
          </a:p>
          <a:p>
            <a:r>
              <a:rPr lang="en-US" altLang="en-US" sz="1200" b="1" dirty="0"/>
              <a:t>SSA	   </a:t>
            </a:r>
            <a:r>
              <a:rPr lang="en-US" altLang="en-US" sz="1200" dirty="0"/>
              <a:t>Social Security Administration</a:t>
            </a:r>
          </a:p>
          <a:p>
            <a:r>
              <a:rPr lang="en-US" altLang="en-US" sz="1200" b="1" dirty="0"/>
              <a:t>STARS   </a:t>
            </a:r>
            <a:r>
              <a:rPr lang="en-US" altLang="en-US" sz="1200" dirty="0"/>
              <a:t>SHIP Tracking and Reporting System</a:t>
            </a:r>
          </a:p>
          <a:p>
            <a:r>
              <a:rPr lang="en-US" altLang="en-US" sz="1200" b="1" dirty="0"/>
              <a:t>SSDI	</a:t>
            </a:r>
            <a:r>
              <a:rPr lang="en-US" altLang="en-US" sz="1200" dirty="0"/>
              <a:t>   Social Security Disability Insurance</a:t>
            </a:r>
          </a:p>
          <a:p>
            <a:r>
              <a:rPr lang="en-US" altLang="en-US" sz="1200" b="1" dirty="0"/>
              <a:t>VC</a:t>
            </a:r>
            <a:r>
              <a:rPr lang="en-US" altLang="en-US" sz="1200" dirty="0"/>
              <a:t>	   Volunteer Coordinator</a:t>
            </a:r>
          </a:p>
        </p:txBody>
      </p:sp>
      <p:sp>
        <p:nvSpPr>
          <p:cNvPr id="45063" name="Content Placeholder 2"/>
          <p:cNvSpPr txBox="1">
            <a:spLocks/>
          </p:cNvSpPr>
          <p:nvPr/>
        </p:nvSpPr>
        <p:spPr bwMode="auto">
          <a:xfrm>
            <a:off x="406402" y="1143252"/>
            <a:ext cx="8445500" cy="42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eaLnBrk="1" hangingPunct="1"/>
            <a:r>
              <a:rPr lang="en-US" altLang="en-US" sz="2801" dirty="0"/>
              <a:t>Here’s a list of acronyms used in this presentation: </a:t>
            </a:r>
            <a:endParaRPr lang="en-US" altLang="en-US" sz="2801" dirty="0">
              <a:solidFill>
                <a:srgbClr val="FF0000"/>
              </a:solidFill>
            </a:endParaRPr>
          </a:p>
        </p:txBody>
      </p:sp>
      <p:sp>
        <p:nvSpPr>
          <p:cNvPr id="45064" name="TextBox 1"/>
          <p:cNvSpPr txBox="1">
            <a:spLocks noChangeArrowheads="1"/>
          </p:cNvSpPr>
          <p:nvPr/>
        </p:nvSpPr>
        <p:spPr bwMode="auto">
          <a:xfrm>
            <a:off x="1158878" y="4969383"/>
            <a:ext cx="6626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1800" dirty="0"/>
              <a:t>A more detailed list is included with your training materials.  Training acronym lists are also available by searching “acronym” on </a:t>
            </a:r>
            <a:r>
              <a:rPr lang="en-US" altLang="en-US" sz="1800" dirty="0">
                <a:hlinkClick r:id="rId3"/>
              </a:rPr>
              <a:t>My SHIBA</a:t>
            </a:r>
            <a:r>
              <a:rPr lang="en-US" altLang="en-US" sz="1800" dirty="0"/>
              <a:t> at </a:t>
            </a:r>
            <a:r>
              <a:rPr lang="en-US" altLang="en-US" sz="1800" dirty="0">
                <a:hlinkClick r:id="rId3"/>
              </a:rPr>
              <a:t>www.insurance.wa.gov/my-shiba</a:t>
            </a:r>
            <a:r>
              <a:rPr lang="en-US" altLang="en-US" sz="1800" dirty="0"/>
              <a:t>.</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151313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60363" y="427038"/>
            <a:ext cx="8445500" cy="666751"/>
          </a:xfrm>
        </p:spPr>
        <p:txBody>
          <a:bodyPr/>
          <a:lstStyle/>
          <a:p>
            <a:pPr eaLnBrk="1" hangingPunct="1"/>
            <a:r>
              <a:rPr lang="en-US" altLang="en-US" sz="3400" dirty="0">
                <a:latin typeface="Segoe UI" panose="020B0502040204020203" pitchFamily="34" charset="0"/>
                <a:cs typeface="Segoe UI" panose="020B0502040204020203" pitchFamily="34" charset="0"/>
              </a:rPr>
              <a:t>Examples of Part B coverage considerations</a:t>
            </a:r>
          </a:p>
        </p:txBody>
      </p:sp>
      <p:sp>
        <p:nvSpPr>
          <p:cNvPr id="111621" name="TextBox 7"/>
          <p:cNvSpPr txBox="1">
            <a:spLocks noChangeArrowheads="1"/>
          </p:cNvSpPr>
          <p:nvPr/>
        </p:nvSpPr>
        <p:spPr bwMode="auto">
          <a:xfrm>
            <a:off x="304801" y="1240365"/>
            <a:ext cx="8610600" cy="354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801" dirty="0"/>
              <a:t>Maggie plans to keep working until she’s 68. She’s covered by her employer’s insurance. Maggie will sign up for Part A but defer Part B until she stops </a:t>
            </a:r>
            <a:r>
              <a:rPr lang="en-US" altLang="en-US" sz="2801" b="1" dirty="0"/>
              <a:t>actively</a:t>
            </a:r>
            <a:r>
              <a:rPr lang="en-US" altLang="en-US" sz="2801" dirty="0"/>
              <a:t> working. </a:t>
            </a:r>
          </a:p>
          <a:p>
            <a:pPr>
              <a:spcBef>
                <a:spcPct val="0"/>
              </a:spcBef>
              <a:buFontTx/>
              <a:buNone/>
            </a:pPr>
            <a:endParaRPr lang="en-US" altLang="en-US" sz="2801" dirty="0"/>
          </a:p>
          <a:p>
            <a:pPr>
              <a:spcBef>
                <a:spcPct val="0"/>
              </a:spcBef>
              <a:buFontTx/>
              <a:buNone/>
            </a:pPr>
            <a:r>
              <a:rPr lang="en-US" altLang="en-US" sz="2801" dirty="0"/>
              <a:t>Barbara retired at age 63 and has been paying for a private insurance plan. At age 65, she will start her Medicare Parts A and B.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40</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Paying for Medicare Parts A and B</a:t>
            </a:r>
          </a:p>
        </p:txBody>
      </p:sp>
      <p:sp>
        <p:nvSpPr>
          <p:cNvPr id="113667" name="Content Placeholder 2"/>
          <p:cNvSpPr>
            <a:spLocks noGrp="1"/>
          </p:cNvSpPr>
          <p:nvPr>
            <p:ph idx="1"/>
          </p:nvPr>
        </p:nvSpPr>
        <p:spPr>
          <a:xfrm>
            <a:off x="389861" y="1299240"/>
            <a:ext cx="8445500" cy="3695700"/>
          </a:xfrm>
        </p:spPr>
        <p:txBody>
          <a:bodyPr/>
          <a:lstStyle/>
          <a:p>
            <a:pPr eaLnBrk="1" hangingPunct="1"/>
            <a:r>
              <a:rPr lang="en-US" altLang="en-US" dirty="0">
                <a:latin typeface="Segoe UI" panose="020B0502040204020203" pitchFamily="34" charset="0"/>
                <a:cs typeface="Segoe UI" panose="020B0502040204020203" pitchFamily="34" charset="0"/>
              </a:rPr>
              <a:t>In addition to Part B premiums (and sometimes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Part A), client pays:</a:t>
            </a:r>
          </a:p>
          <a:p>
            <a:pPr eaLnBrk="1" hangingPunct="1"/>
            <a:endParaRPr lang="en-US" altLang="en-US" sz="900" dirty="0">
              <a:latin typeface="Segoe UI" panose="020B0502040204020203" pitchFamily="34" charset="0"/>
              <a:cs typeface="Segoe UI" panose="020B0502040204020203" pitchFamily="34" charset="0"/>
            </a:endParaRPr>
          </a:p>
          <a:p>
            <a:pPr marL="860444" lvl="1" indent="-457210" eaLnBrk="1" hangingPunct="1"/>
            <a:r>
              <a:rPr lang="en-US" altLang="en-US" sz="2600" dirty="0">
                <a:latin typeface="Segoe UI" panose="020B0502040204020203" pitchFamily="34" charset="0"/>
                <a:cs typeface="Segoe UI" panose="020B0502040204020203" pitchFamily="34" charset="0"/>
              </a:rPr>
              <a:t>Part A hospital deductible</a:t>
            </a:r>
          </a:p>
          <a:p>
            <a:pPr marL="860444" lvl="1" indent="-457210" eaLnBrk="1" hangingPunct="1"/>
            <a:r>
              <a:rPr lang="en-US" altLang="en-US" sz="2600" dirty="0">
                <a:latin typeface="Segoe UI" panose="020B0502040204020203" pitchFamily="34" charset="0"/>
                <a:cs typeface="Segoe UI" panose="020B0502040204020203" pitchFamily="34" charset="0"/>
              </a:rPr>
              <a:t>Part B yearly deductible</a:t>
            </a:r>
          </a:p>
          <a:p>
            <a:pPr marL="860444" lvl="1" indent="-457210" eaLnBrk="1" hangingPunct="1"/>
            <a:r>
              <a:rPr lang="en-US" altLang="en-US" sz="2600" dirty="0">
                <a:latin typeface="Segoe UI" panose="020B0502040204020203" pitchFamily="34" charset="0"/>
                <a:cs typeface="Segoe UI" panose="020B0502040204020203" pitchFamily="34" charset="0"/>
              </a:rPr>
              <a:t>20% coinsurance for most services </a:t>
            </a:r>
          </a:p>
          <a:p>
            <a:pPr marL="860444" lvl="1" indent="-457210" eaLnBrk="1" hangingPunct="1"/>
            <a:r>
              <a:rPr lang="en-US" altLang="en-US" sz="2600" dirty="0">
                <a:latin typeface="Segoe UI" panose="020B0502040204020203" pitchFamily="34" charset="0"/>
                <a:cs typeface="Segoe UI" panose="020B0502040204020203" pitchFamily="34" charset="0"/>
              </a:rPr>
              <a:t>May be other costs</a:t>
            </a:r>
          </a:p>
        </p:txBody>
      </p:sp>
      <p:pic>
        <p:nvPicPr>
          <p:cNvPr id="11367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13541" y="1880992"/>
            <a:ext cx="136366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54839" y="3463729"/>
            <a:ext cx="881064"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41</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sz="3200" dirty="0">
                <a:latin typeface="Segoe UI" panose="020B0502040204020203" pitchFamily="34" charset="0"/>
                <a:cs typeface="Segoe UI" panose="020B0502040204020203" pitchFamily="34" charset="0"/>
              </a:rPr>
              <a:t>Example:  Coverage for “medically necessary”</a:t>
            </a:r>
          </a:p>
        </p:txBody>
      </p:sp>
      <p:sp>
        <p:nvSpPr>
          <p:cNvPr id="117763" name="Content Placeholder 2"/>
          <p:cNvSpPr>
            <a:spLocks noGrp="1"/>
          </p:cNvSpPr>
          <p:nvPr>
            <p:ph idx="1"/>
          </p:nvPr>
        </p:nvSpPr>
        <p:spPr>
          <a:xfrm>
            <a:off x="399693" y="1111985"/>
            <a:ext cx="8572623" cy="4525963"/>
          </a:xfrm>
        </p:spPr>
        <p:txBody>
          <a:bodyPr/>
          <a:lstStyle/>
          <a:p>
            <a:pPr eaLnBrk="1" hangingPunct="1">
              <a:lnSpc>
                <a:spcPts val="3000"/>
              </a:lnSpc>
              <a:spcBef>
                <a:spcPts val="0"/>
              </a:spcBef>
            </a:pPr>
            <a:r>
              <a:rPr lang="en-US" altLang="en-US" dirty="0">
                <a:latin typeface="Segoe UI" panose="020B0502040204020203" pitchFamily="34" charset="0"/>
                <a:cs typeface="Segoe UI" panose="020B0502040204020203" pitchFamily="34" charset="0"/>
              </a:rPr>
              <a:t>Sara is diagnosed with glaucoma. Medicare does not cover eye exams related to prescribing glasses (with the exception it does cover eyeglasses after cataract surgery).</a:t>
            </a:r>
          </a:p>
          <a:p>
            <a:pPr eaLnBrk="1" hangingPunct="1">
              <a:lnSpc>
                <a:spcPts val="3000"/>
              </a:lnSpc>
              <a:spcBef>
                <a:spcPts val="0"/>
              </a:spcBef>
            </a:pPr>
            <a:endParaRPr lang="en-US" altLang="en-US" dirty="0">
              <a:latin typeface="Segoe UI" panose="020B0502040204020203" pitchFamily="34" charset="0"/>
              <a:cs typeface="Segoe UI" panose="020B0502040204020203" pitchFamily="34" charset="0"/>
            </a:endParaRPr>
          </a:p>
          <a:p>
            <a:pPr eaLnBrk="1" hangingPunct="1">
              <a:lnSpc>
                <a:spcPts val="3000"/>
              </a:lnSpc>
              <a:spcBef>
                <a:spcPts val="0"/>
              </a:spcBef>
            </a:pPr>
            <a:r>
              <a:rPr lang="en-US" altLang="en-US" dirty="0">
                <a:latin typeface="Segoe UI" panose="020B0502040204020203" pitchFamily="34" charset="0"/>
                <a:cs typeface="Segoe UI" panose="020B0502040204020203" pitchFamily="34" charset="0"/>
              </a:rPr>
              <a:t>Medicare does consider covering regularly scheduled eye exams to monitor Sara’s eye health as “medically necessary.”</a:t>
            </a:r>
          </a:p>
          <a:p>
            <a:pPr eaLnBrk="1" hangingPunct="1"/>
            <a:endParaRPr lang="en-US" altLang="en-US" dirty="0">
              <a:latin typeface="Segoe UI" panose="020B0502040204020203" pitchFamily="34" charset="0"/>
              <a:cs typeface="Segoe UI" panose="020B0502040204020203" pitchFamily="34" charset="0"/>
            </a:endParaRPr>
          </a:p>
        </p:txBody>
      </p:sp>
      <p:pic>
        <p:nvPicPr>
          <p:cNvPr id="11776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25647" y="3871851"/>
            <a:ext cx="2596055" cy="231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33093" y="4365707"/>
            <a:ext cx="4795380" cy="1754326"/>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Medically necessary </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Health care services or supplies needed to diagnose or treat an illness, injury, condition, disease or its symptoms and that meet accepted standards of medicine.  </a:t>
            </a:r>
          </a:p>
          <a:p>
            <a:endParaRPr lang="en-US" dirty="0"/>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42</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#3 – Parts of Medicare</a:t>
            </a:r>
          </a:p>
        </p:txBody>
      </p:sp>
      <p:sp>
        <p:nvSpPr>
          <p:cNvPr id="123909" name="Content Placeholder 2"/>
          <p:cNvSpPr>
            <a:spLocks noGrp="1"/>
          </p:cNvSpPr>
          <p:nvPr>
            <p:ph idx="1"/>
          </p:nvPr>
        </p:nvSpPr>
        <p:spPr>
          <a:xfrm>
            <a:off x="409268" y="1292615"/>
            <a:ext cx="8445500" cy="4810443"/>
          </a:xfrm>
        </p:spPr>
        <p:txBody>
          <a:bodyPr/>
          <a:lstStyle/>
          <a:p>
            <a:pPr marL="854093" indent="-854093" eaLnBrk="1" hangingPunct="1"/>
            <a:r>
              <a:rPr lang="en-US" altLang="en-US" dirty="0">
                <a:latin typeface="Segoe UI" panose="020B0502040204020203" pitchFamily="34" charset="0"/>
                <a:cs typeface="Segoe UI" panose="020B0502040204020203" pitchFamily="34" charset="0"/>
              </a:rPr>
              <a:t>1.	What parts of Medicare are known as Original Medicare?</a:t>
            </a:r>
          </a:p>
          <a:p>
            <a:pPr eaLnBrk="1" hangingPunct="1"/>
            <a:endParaRPr lang="en-US" altLang="en-US" dirty="0">
              <a:latin typeface="Segoe UI" panose="020B0502040204020203" pitchFamily="34" charset="0"/>
              <a:cs typeface="Segoe UI" panose="020B0502040204020203" pitchFamily="34" charset="0"/>
            </a:endParaRPr>
          </a:p>
          <a:p>
            <a:pPr eaLnBrk="1" hangingPunct="1"/>
            <a:r>
              <a:rPr lang="en-US" altLang="en-US" dirty="0">
                <a:latin typeface="Segoe UI" panose="020B0502040204020203" pitchFamily="34" charset="0"/>
                <a:cs typeface="Segoe UI" panose="020B0502040204020203" pitchFamily="34" charset="0"/>
              </a:rPr>
              <a:t>2.	    Does Part B cover hospital or medical?</a:t>
            </a:r>
          </a:p>
          <a:p>
            <a:pPr marL="854093" indent="-854093" eaLnBrk="1" hangingPunct="1"/>
            <a:endParaRPr lang="en-US" altLang="en-US" sz="2400" dirty="0">
              <a:latin typeface="Segoe UI" panose="020B0502040204020203" pitchFamily="34" charset="0"/>
              <a:cs typeface="Segoe UI" panose="020B0502040204020203" pitchFamily="34" charset="0"/>
            </a:endParaRPr>
          </a:p>
          <a:p>
            <a:pPr marL="854093" indent="-854093" eaLnBrk="1" hangingPunct="1"/>
            <a:endParaRPr lang="en-US" altLang="en-US" sz="24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43</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Medicare prescription drug coverage</a:t>
            </a:r>
          </a:p>
        </p:txBody>
      </p:sp>
      <p:sp>
        <p:nvSpPr>
          <p:cNvPr id="125955"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Also called Part D</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44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 Part D</a:t>
            </a:r>
          </a:p>
        </p:txBody>
      </p:sp>
      <p:grpSp>
        <p:nvGrpSpPr>
          <p:cNvPr id="2" name="Group 1"/>
          <p:cNvGrpSpPr/>
          <p:nvPr/>
        </p:nvGrpSpPr>
        <p:grpSpPr>
          <a:xfrm>
            <a:off x="1828802" y="1095375"/>
            <a:ext cx="5024439" cy="5087939"/>
            <a:chOff x="1828800" y="1095375"/>
            <a:chExt cx="5024438"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828800" y="3002034"/>
              <a:ext cx="3214255" cy="1376001"/>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875046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Part D </a:t>
            </a:r>
          </a:p>
        </p:txBody>
      </p:sp>
      <p:sp>
        <p:nvSpPr>
          <p:cNvPr id="128003" name="Content Placeholder 2"/>
          <p:cNvSpPr>
            <a:spLocks noGrp="1"/>
          </p:cNvSpPr>
          <p:nvPr>
            <p:ph idx="1"/>
          </p:nvPr>
        </p:nvSpPr>
        <p:spPr>
          <a:xfrm>
            <a:off x="409525" y="1291614"/>
            <a:ext cx="8282191" cy="4525963"/>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Medicare prescription drug coverage (Part D) helps clients pay for both brand-name and generic drugs. Drug plans are offered by insurance companies and other private companies approved by Medicare.</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Available to all people with Medicare Parts A and/or B.</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Provided through:</a:t>
            </a:r>
          </a:p>
          <a:p>
            <a:pPr marL="1200177" lvl="1" indent="-457210" eaLnBrk="1" hangingPunct="1"/>
            <a:r>
              <a:rPr lang="en-US" altLang="en-US" dirty="0">
                <a:latin typeface="Segoe UI" panose="020B0502040204020203" pitchFamily="34" charset="0"/>
                <a:cs typeface="Segoe UI" panose="020B0502040204020203" pitchFamily="34" charset="0"/>
              </a:rPr>
              <a:t>Stand-alone Part D plans (PDP)</a:t>
            </a:r>
          </a:p>
          <a:p>
            <a:pPr marL="1200177" lvl="1" indent="-457210" eaLnBrk="1" hangingPunct="1"/>
            <a:r>
              <a:rPr lang="en-US" altLang="en-US" dirty="0">
                <a:latin typeface="Segoe UI" panose="020B0502040204020203" pitchFamily="34" charset="0"/>
                <a:cs typeface="Segoe UI" panose="020B0502040204020203" pitchFamily="34" charset="0"/>
              </a:rPr>
              <a:t>Medicare Advantage Plans (MAPD)</a:t>
            </a:r>
          </a:p>
        </p:txBody>
      </p:sp>
      <p:pic>
        <p:nvPicPr>
          <p:cNvPr id="12800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13578" y="4371978"/>
            <a:ext cx="12287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46</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Who can enroll in Part D?</a:t>
            </a:r>
          </a:p>
        </p:txBody>
      </p:sp>
      <p:sp>
        <p:nvSpPr>
          <p:cNvPr id="3" name="Content Placeholder 2"/>
          <p:cNvSpPr>
            <a:spLocks noGrp="1"/>
          </p:cNvSpPr>
          <p:nvPr>
            <p:ph idx="1"/>
          </p:nvPr>
        </p:nvSpPr>
        <p:spPr>
          <a:xfrm>
            <a:off x="409525" y="1291614"/>
            <a:ext cx="8445500" cy="4525963"/>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Clients must:</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Have Medicare Part A </a:t>
            </a:r>
            <a:r>
              <a:rPr lang="en-US" b="1" u="sng" dirty="0">
                <a:latin typeface="Segoe UI" panose="020B0502040204020203" pitchFamily="34" charset="0"/>
                <a:ea typeface="Segoe UI" panose="020B0502040204020203" pitchFamily="34" charset="0"/>
                <a:cs typeface="Segoe UI" panose="020B0502040204020203" pitchFamily="34" charset="0"/>
              </a:rPr>
              <a:t>or</a:t>
            </a:r>
            <a:r>
              <a:rPr lang="en-US" dirty="0">
                <a:latin typeface="Segoe UI" panose="020B0502040204020203" pitchFamily="34" charset="0"/>
                <a:ea typeface="Segoe UI" panose="020B0502040204020203" pitchFamily="34" charset="0"/>
                <a:cs typeface="Segoe UI" panose="020B0502040204020203" pitchFamily="34" charset="0"/>
              </a:rPr>
              <a:t> Part B </a:t>
            </a:r>
            <a:r>
              <a:rPr lang="en-US" b="1" u="sng" dirty="0">
                <a:latin typeface="Segoe UI" panose="020B0502040204020203" pitchFamily="34" charset="0"/>
                <a:ea typeface="Segoe UI" panose="020B0502040204020203" pitchFamily="34" charset="0"/>
                <a:cs typeface="Segoe UI" panose="020B0502040204020203" pitchFamily="34" charset="0"/>
              </a:rPr>
              <a:t>or</a:t>
            </a:r>
            <a:r>
              <a:rPr lang="en-US" dirty="0">
                <a:latin typeface="Segoe UI" panose="020B0502040204020203" pitchFamily="34" charset="0"/>
                <a:ea typeface="Segoe UI" panose="020B0502040204020203" pitchFamily="34" charset="0"/>
                <a:cs typeface="Segoe UI" panose="020B0502040204020203" pitchFamily="34" charset="0"/>
              </a:rPr>
              <a:t> both. </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Live inside the U.S. and can’t be incarcerated.</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Enrollment is </a:t>
            </a:r>
            <a:r>
              <a:rPr lang="en-US" u="sng" dirty="0">
                <a:latin typeface="Segoe UI" panose="020B0502040204020203" pitchFamily="34" charset="0"/>
                <a:ea typeface="Segoe UI" panose="020B0502040204020203" pitchFamily="34" charset="0"/>
                <a:cs typeface="Segoe UI" panose="020B0502040204020203" pitchFamily="34" charset="0"/>
              </a:rPr>
              <a:t>not</a:t>
            </a:r>
            <a:r>
              <a:rPr lang="en-US" dirty="0">
                <a:latin typeface="Segoe UI" panose="020B0502040204020203" pitchFamily="34" charset="0"/>
                <a:ea typeface="Segoe UI" panose="020B0502040204020203" pitchFamily="34" charset="0"/>
                <a:cs typeface="Segoe UI" panose="020B0502040204020203" pitchFamily="34" charset="0"/>
              </a:rPr>
              <a:t> automatic</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for most. </a:t>
            </a:r>
          </a:p>
        </p:txBody>
      </p:sp>
      <p:pic>
        <p:nvPicPr>
          <p:cNvPr id="13005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03841" y="3187701"/>
            <a:ext cx="2670175" cy="266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47</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Do all clients need Part D?</a:t>
            </a:r>
          </a:p>
        </p:txBody>
      </p:sp>
      <p:sp>
        <p:nvSpPr>
          <p:cNvPr id="3" name="Content Placeholder 2"/>
          <p:cNvSpPr>
            <a:spLocks noGrp="1"/>
          </p:cNvSpPr>
          <p:nvPr>
            <p:ph idx="1"/>
          </p:nvPr>
        </p:nvSpPr>
        <p:spPr>
          <a:xfrm>
            <a:off x="389861" y="1291614"/>
            <a:ext cx="8445500" cy="4525963"/>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It depends…</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Do they already have creditable drug coverage from another source?</a:t>
            </a:r>
          </a:p>
          <a:p>
            <a:pPr eaLnBrk="1" fontAlgn="auto" hangingPunct="1">
              <a:spcAft>
                <a:spcPts val="0"/>
              </a:spcAft>
              <a:defRPr/>
            </a:pPr>
            <a:endParaRPr lang="en-US" sz="4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Creditable means it’s as good as Medicare Part D.</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For example, through an employer plan</a:t>
            </a:r>
          </a:p>
          <a:p>
            <a:pPr lvl="1" indent="0" eaLnBrk="1" fontAlgn="auto" hangingPunct="1">
              <a:spcAft>
                <a:spcPts val="0"/>
              </a:spcAft>
              <a:buNone/>
              <a:defRPr/>
            </a:pPr>
            <a:endParaRPr lang="en-US" sz="400" dirty="0">
              <a:latin typeface="Segoe UI" panose="020B0502040204020203" pitchFamily="34" charset="0"/>
              <a:ea typeface="Segoe UI" panose="020B0502040204020203" pitchFamily="34" charset="0"/>
              <a:cs typeface="Segoe UI" panose="020B0502040204020203" pitchFamily="34" charset="0"/>
            </a:endParaRPr>
          </a:p>
          <a:p>
            <a:pPr marL="457210" lvl="1" indent="-457210" eaLnBrk="1" fontAlgn="auto" hangingPunct="1">
              <a:spcAft>
                <a:spcPts val="0"/>
              </a:spcAft>
              <a:buFont typeface="Arial"/>
              <a:buChar char="•"/>
              <a:defRPr/>
            </a:pPr>
            <a:r>
              <a:rPr lang="en-US" sz="2801" dirty="0">
                <a:latin typeface="Segoe UI" panose="020B0502040204020203" pitchFamily="34" charset="0"/>
                <a:ea typeface="Segoe UI" panose="020B0502040204020203" pitchFamily="34" charset="0"/>
                <a:cs typeface="Segoe UI" panose="020B0502040204020203" pitchFamily="34" charset="0"/>
              </a:rPr>
              <a:t>Without creditable coverage, client may have:</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To wait to enroll</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A penalty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48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What Part D covers</a:t>
            </a:r>
          </a:p>
        </p:txBody>
      </p:sp>
      <p:sp>
        <p:nvSpPr>
          <p:cNvPr id="72707" name="Content Placeholder 2"/>
          <p:cNvSpPr>
            <a:spLocks noGrp="1"/>
          </p:cNvSpPr>
          <p:nvPr>
            <p:ph idx="1"/>
          </p:nvPr>
        </p:nvSpPr>
        <p:spPr>
          <a:xfrm>
            <a:off x="409525" y="1291614"/>
            <a:ext cx="8445500" cy="4525963"/>
          </a:xfrm>
        </p:spPr>
        <p:txBody>
          <a:bodyPr/>
          <a:lstStyle/>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Prescription brand-name and generic drugs only.</a:t>
            </a:r>
          </a:p>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Each plan has its own formulary (</a:t>
            </a:r>
            <a:r>
              <a:rPr lang="en-US" altLang="en-US" dirty="0"/>
              <a:t>a</a:t>
            </a:r>
            <a:r>
              <a:rPr lang="en-US" dirty="0"/>
              <a:t> list of covered prescription drugs, also called a drug list). </a:t>
            </a:r>
            <a:endParaRPr lang="en-US" altLang="en-US" dirty="0">
              <a:solidFill>
                <a:srgbClr val="FF0000"/>
              </a:solidFill>
              <a:latin typeface="Segoe UI" panose="020B0502040204020203" pitchFamily="34" charset="0"/>
              <a:cs typeface="Segoe UI" panose="020B0502040204020203" pitchFamily="34" charset="0"/>
            </a:endParaRPr>
          </a:p>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Plans must cover a range of drugs in each category.</a:t>
            </a:r>
          </a:p>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Coverage and rules vary by plan.</a:t>
            </a:r>
          </a:p>
          <a:p>
            <a:pPr marL="457210" indent="-457210" eaLnBrk="1" hangingPunct="1">
              <a:buFont typeface="Arial" panose="020B0604020202020204" pitchFamily="34" charset="0"/>
              <a:buChar char="•"/>
              <a:defRPr/>
            </a:pPr>
            <a:endParaRPr lang="en-US" altLang="en-US" sz="900" dirty="0">
              <a:latin typeface="Segoe UI" panose="020B0502040204020203" pitchFamily="34" charset="0"/>
              <a:cs typeface="Segoe UI" panose="020B0502040204020203" pitchFamily="34" charset="0"/>
            </a:endParaRPr>
          </a:p>
          <a:p>
            <a:pPr eaLnBrk="1" hangingPunct="1">
              <a:defRPr/>
            </a:pPr>
            <a:r>
              <a:rPr lang="en-US" altLang="en-US" b="1" dirty="0">
                <a:latin typeface="Segoe UI" panose="020B0502040204020203" pitchFamily="34" charset="0"/>
                <a:cs typeface="Segoe UI" panose="020B0502040204020203" pitchFamily="34" charset="0"/>
              </a:rPr>
              <a:t>Note: </a:t>
            </a:r>
            <a:r>
              <a:rPr lang="en-US" altLang="en-US" dirty="0">
                <a:latin typeface="Segoe UI" panose="020B0502040204020203" pitchFamily="34" charset="0"/>
                <a:cs typeface="Segoe UI" panose="020B0502040204020203" pitchFamily="34" charset="0"/>
              </a:rPr>
              <a:t>Part D does not cover over-the-counter drugs.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49</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training	</a:t>
            </a:r>
          </a:p>
        </p:txBody>
      </p:sp>
      <p:sp>
        <p:nvSpPr>
          <p:cNvPr id="3" name="Content Placeholder 2"/>
          <p:cNvSpPr>
            <a:spLocks noGrp="1"/>
          </p:cNvSpPr>
          <p:nvPr>
            <p:ph idx="1"/>
          </p:nvPr>
        </p:nvSpPr>
        <p:spPr>
          <a:xfrm>
            <a:off x="371168" y="1292839"/>
            <a:ext cx="8445500" cy="4525963"/>
          </a:xfrm>
        </p:spPr>
        <p:txBody>
          <a:bodyPr/>
          <a:lstStyle/>
          <a:p>
            <a:pPr marL="457210" indent="-457210">
              <a:buFont typeface="Arial" panose="020B0604020202020204" pitchFamily="34" charset="0"/>
              <a:buChar char="•"/>
            </a:pPr>
            <a:r>
              <a:rPr lang="en-US" dirty="0"/>
              <a:t>Provide you with a broad high-level overview about:</a:t>
            </a:r>
          </a:p>
          <a:p>
            <a:pPr marL="1200177" lvl="1" indent="-457210">
              <a:buFont typeface="Courier New" panose="02070309020205020404" pitchFamily="49" charset="0"/>
              <a:buChar char="o"/>
            </a:pPr>
            <a:r>
              <a:rPr lang="en-US" dirty="0"/>
              <a:t>SHIBA</a:t>
            </a:r>
          </a:p>
          <a:p>
            <a:pPr marL="1200177" lvl="1" indent="-457210">
              <a:buFont typeface="Courier New" panose="02070309020205020404" pitchFamily="49" charset="0"/>
              <a:buChar char="o"/>
            </a:pPr>
            <a:r>
              <a:rPr lang="en-US" dirty="0"/>
              <a:t>Medicare </a:t>
            </a:r>
          </a:p>
          <a:p>
            <a:pPr marL="1200177" lvl="1" indent="-457210">
              <a:buFont typeface="Courier New" panose="02070309020205020404" pitchFamily="49" charset="0"/>
              <a:buChar char="o"/>
            </a:pPr>
            <a:r>
              <a:rPr lang="en-US" dirty="0"/>
              <a:t>Senior Medicare Patrol (SMP)</a:t>
            </a:r>
            <a:br>
              <a:rPr lang="en-US" dirty="0"/>
            </a:br>
            <a:endParaRPr lang="en-US" sz="1001" dirty="0"/>
          </a:p>
          <a:p>
            <a:pPr marL="457210" indent="-457210">
              <a:buFont typeface="Arial" panose="020B0604020202020204" pitchFamily="34" charset="0"/>
              <a:buChar char="•"/>
            </a:pPr>
            <a:r>
              <a:rPr lang="en-US" dirty="0"/>
              <a:t>Ensure</a:t>
            </a:r>
            <a:r>
              <a:rPr lang="en-US" dirty="0">
                <a:solidFill>
                  <a:srgbClr val="FF0000"/>
                </a:solidFill>
              </a:rPr>
              <a:t> </a:t>
            </a:r>
            <a:r>
              <a:rPr lang="en-US" dirty="0"/>
              <a:t>you’re a confident candidate and have the basic training you need to move on to the SHIBA Path to Certification. The SHIBA Path includes the steps you’ll complete before you start advising clients on your own. </a:t>
            </a:r>
          </a:p>
          <a:p>
            <a:pPr marL="457210" indent="-457210">
              <a:buFont typeface="Arial" panose="020B0604020202020204" pitchFamily="34" charset="0"/>
              <a:buChar char="•"/>
            </a:pPr>
            <a:endParaRPr lang="en-US" dirty="0"/>
          </a:p>
          <a:p>
            <a:endParaRPr lang="en-US" dirty="0"/>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5</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2780576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Part D plan coverage</a:t>
            </a:r>
          </a:p>
        </p:txBody>
      </p:sp>
      <p:sp>
        <p:nvSpPr>
          <p:cNvPr id="136195" name="Content Placeholder 1"/>
          <p:cNvSpPr>
            <a:spLocks noGrp="1"/>
          </p:cNvSpPr>
          <p:nvPr>
            <p:ph idx="1"/>
          </p:nvPr>
        </p:nvSpPr>
        <p:spPr>
          <a:xfrm>
            <a:off x="389861" y="1291614"/>
            <a:ext cx="8445500" cy="4525963"/>
          </a:xfrm>
        </p:spPr>
        <p:txBody>
          <a:bodyPr/>
          <a:lstStyle/>
          <a:p>
            <a:r>
              <a:rPr lang="en-US" altLang="en-US" dirty="0">
                <a:latin typeface="Segoe UI" panose="020B0502040204020203" pitchFamily="34" charset="0"/>
                <a:cs typeface="Segoe UI" panose="020B0502040204020203" pitchFamily="34" charset="0"/>
              </a:rPr>
              <a:t>Bob was told by his doctor to take a low-dose aspirin daily. Since this is an over-the-counter (OTC) medication, Part D plans do not cover it.</a:t>
            </a:r>
          </a:p>
          <a:p>
            <a:endParaRPr lang="en-US" altLang="en-US" sz="1100" dirty="0">
              <a:latin typeface="Segoe UI" panose="020B0502040204020203" pitchFamily="34" charset="0"/>
              <a:cs typeface="Segoe UI" panose="020B0502040204020203" pitchFamily="34" charset="0"/>
            </a:endParaRPr>
          </a:p>
          <a:p>
            <a:r>
              <a:rPr lang="en-US" altLang="en-US" dirty="0">
                <a:latin typeface="Segoe UI" panose="020B0502040204020203" pitchFamily="34" charset="0"/>
                <a:cs typeface="Segoe UI" panose="020B0502040204020203" pitchFamily="34" charset="0"/>
              </a:rPr>
              <a:t>Samantha takes several brand-name and generic prescriptions. The Plan Finder will help her see if there’s a plan that will cover these and if there are any coverage rules, such as:</a:t>
            </a:r>
          </a:p>
          <a:p>
            <a:pPr marL="1200177" lvl="1" indent="-457210"/>
            <a:r>
              <a:rPr lang="en-US" altLang="en-US" dirty="0">
                <a:latin typeface="Segoe UI" panose="020B0502040204020203" pitchFamily="34" charset="0"/>
                <a:cs typeface="Segoe UI" panose="020B0502040204020203" pitchFamily="34" charset="0"/>
              </a:rPr>
              <a:t>Quantity limits</a:t>
            </a:r>
          </a:p>
          <a:p>
            <a:pPr marL="1200177" lvl="1" indent="-457210"/>
            <a:r>
              <a:rPr lang="en-US" altLang="en-US" dirty="0">
                <a:latin typeface="Segoe UI" panose="020B0502040204020203" pitchFamily="34" charset="0"/>
                <a:cs typeface="Segoe UI" panose="020B0502040204020203" pitchFamily="34" charset="0"/>
              </a:rPr>
              <a:t>Prior authorization</a:t>
            </a:r>
          </a:p>
          <a:p>
            <a:pPr marL="1200177" lvl="1" indent="-457210"/>
            <a:r>
              <a:rPr lang="en-US" altLang="en-US" dirty="0">
                <a:latin typeface="Segoe UI" panose="020B0502040204020203" pitchFamily="34" charset="0"/>
                <a:cs typeface="Segoe UI" panose="020B0502040204020203" pitchFamily="34" charset="0"/>
              </a:rPr>
              <a:t>Step-therapy</a:t>
            </a:r>
            <a:endParaRPr lang="en-US" altLang="en-US" b="1" dirty="0">
              <a:latin typeface="Arial" panose="020B0604020202020204" pitchFamily="34" charset="0"/>
              <a:cs typeface="Segoe UI" panose="020B0502040204020203" pitchFamily="34" charset="0"/>
            </a:endParaRPr>
          </a:p>
          <a:p>
            <a:pPr marL="1200177" lvl="1" indent="-457210"/>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drug plan costs</a:t>
            </a:r>
          </a:p>
        </p:txBody>
      </p:sp>
      <p:sp>
        <p:nvSpPr>
          <p:cNvPr id="3" name="Content Placeholder 2"/>
          <p:cNvSpPr>
            <a:spLocks noGrp="1"/>
          </p:cNvSpPr>
          <p:nvPr>
            <p:ph idx="1"/>
          </p:nvPr>
        </p:nvSpPr>
        <p:spPr>
          <a:xfrm>
            <a:off x="399693" y="1301446"/>
            <a:ext cx="8445500" cy="4525963"/>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What do clients pay?</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Cost varies by plan.</a:t>
            </a:r>
          </a:p>
          <a:p>
            <a:pPr marL="457210" indent="-457210" eaLnBrk="1" fontAlgn="auto" hangingPunct="1">
              <a:spcAft>
                <a:spcPts val="0"/>
              </a:spcAft>
              <a:buFont typeface="Arial"/>
              <a:buChar char="•"/>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Most people pay:</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A monthly premium</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A yearly deductible </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Copayments or coinsurance</a:t>
            </a:r>
          </a:p>
          <a:p>
            <a:pPr marL="1600235" lvl="2" indent="-457210" eaLnBrk="1" fontAlgn="auto" hangingPunct="1">
              <a:spcAft>
                <a:spcPts val="0"/>
              </a:spcAft>
              <a:buFont typeface="Wingdings" panose="05000000000000000000" pitchFamily="2" charset="2"/>
              <a:buChar char="§"/>
              <a:defRPr/>
            </a:pPr>
            <a:r>
              <a:rPr lang="en-US" dirty="0">
                <a:latin typeface="Segoe UI" panose="020B0502040204020203" pitchFamily="34" charset="0"/>
                <a:ea typeface="Segoe UI" panose="020B0502040204020203" pitchFamily="34" charset="0"/>
                <a:cs typeface="Segoe UI" panose="020B0502040204020203" pitchFamily="34" charset="0"/>
              </a:rPr>
              <a:t>Amounts vary over the course of the year based on cost of drugs.</a:t>
            </a:r>
          </a:p>
        </p:txBody>
      </p:sp>
      <p:pic>
        <p:nvPicPr>
          <p:cNvPr id="138247"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2" y="1570469"/>
            <a:ext cx="14573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51</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can clients enroll in Part D?</a:t>
            </a:r>
          </a:p>
        </p:txBody>
      </p:sp>
      <p:sp>
        <p:nvSpPr>
          <p:cNvPr id="3" name="Content Placeholder 2"/>
          <p:cNvSpPr>
            <a:spLocks noGrp="1"/>
          </p:cNvSpPr>
          <p:nvPr>
            <p:ph idx="1"/>
          </p:nvPr>
        </p:nvSpPr>
        <p:spPr>
          <a:xfrm>
            <a:off x="399693" y="1291614"/>
            <a:ext cx="8445500" cy="4525963"/>
          </a:xfrm>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During 7-month Medicare Initial Enrollment Period (IEP).</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During Open Enrollment Period (OEP).</a:t>
            </a: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October 15 – December 7</a:t>
            </a: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Coverage starts January 1</a:t>
            </a:r>
          </a:p>
          <a:p>
            <a:pPr marL="457210" lvl="1" indent="-457210" eaLnBrk="1" fontAlgn="auto" hangingPunct="1">
              <a:spcAft>
                <a:spcPts val="0"/>
              </a:spcAft>
              <a:buFont typeface="Arial"/>
              <a:buChar char="•"/>
              <a:defRPr/>
            </a:pPr>
            <a:r>
              <a:rPr lang="en-US" sz="2801" dirty="0">
                <a:latin typeface="Segoe UI" panose="020B0502040204020203" pitchFamily="34" charset="0"/>
                <a:ea typeface="Segoe UI" panose="020B0502040204020203" pitchFamily="34" charset="0"/>
                <a:cs typeface="Segoe UI" panose="020B0502040204020203" pitchFamily="34" charset="0"/>
              </a:rPr>
              <a:t>Can possibly join at other times.</a:t>
            </a: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Special Enrollment Period (SEP)</a:t>
            </a:r>
          </a:p>
          <a:p>
            <a:pPr marL="1539908" lvl="2" indent="-342907" eaLnBrk="1" fontAlgn="auto" hangingPunct="1">
              <a:spcAft>
                <a:spcPts val="0"/>
              </a:spcAft>
              <a:buFont typeface="Wingdings" panose="05000000000000000000" pitchFamily="2" charset="2"/>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Examples: Move to a new area, gain or lose employer or retiree coverage, are eligible for Extra Help/Low Income Subsidy (LIS)</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52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How do clients choose a Part D plan?</a:t>
            </a:r>
          </a:p>
        </p:txBody>
      </p:sp>
      <p:sp>
        <p:nvSpPr>
          <p:cNvPr id="146437" name="Rectangle 11"/>
          <p:cNvSpPr>
            <a:spLocks noChangeArrowheads="1"/>
          </p:cNvSpPr>
          <p:nvPr/>
        </p:nvSpPr>
        <p:spPr bwMode="auto">
          <a:xfrm>
            <a:off x="330868" y="1237637"/>
            <a:ext cx="8204517" cy="458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tabLst>
                <a:tab pos="800100" algn="l"/>
                <a:tab pos="914400" algn="l"/>
              </a:tabLst>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tabLst>
                <a:tab pos="800100" algn="l"/>
                <a:tab pos="914400" algn="l"/>
              </a:tabLst>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tabLst>
                <a:tab pos="800100" algn="l"/>
                <a:tab pos="914400" algn="l"/>
              </a:tabLst>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tabLst>
                <a:tab pos="800100" algn="l"/>
                <a:tab pos="914400" algn="l"/>
              </a:tabLst>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9pPr>
          </a:lstStyle>
          <a:p>
            <a:pPr eaLnBrk="1" hangingPunct="1">
              <a:spcBef>
                <a:spcPct val="0"/>
              </a:spcBef>
              <a:buClr>
                <a:srgbClr val="FF0000"/>
              </a:buClr>
            </a:pPr>
            <a:r>
              <a:rPr lang="en-US" altLang="en-US" sz="2801" dirty="0"/>
              <a:t>Call SHIBA for help at 1-800-562-6900.</a:t>
            </a:r>
          </a:p>
          <a:p>
            <a:pPr eaLnBrk="1" hangingPunct="1">
              <a:spcBef>
                <a:spcPct val="0"/>
              </a:spcBef>
              <a:buClr>
                <a:srgbClr val="FF0000"/>
              </a:buClr>
              <a:buFontTx/>
              <a:buNone/>
            </a:pPr>
            <a:endParaRPr lang="en-US" altLang="en-US" sz="1400" dirty="0"/>
          </a:p>
          <a:p>
            <a:pPr eaLnBrk="1" hangingPunct="1">
              <a:spcBef>
                <a:spcPct val="0"/>
              </a:spcBef>
              <a:buClr>
                <a:srgbClr val="FF0000"/>
              </a:buClr>
              <a:buFontTx/>
              <a:buNone/>
            </a:pPr>
            <a:r>
              <a:rPr lang="en-US" altLang="en-US" sz="2801" dirty="0"/>
              <a:t>Research the online Plan Finder at: </a:t>
            </a:r>
            <a:r>
              <a:rPr lang="en-US" altLang="en-US" sz="2801" dirty="0">
                <a:hlinkClick r:id="rId3"/>
              </a:rPr>
              <a:t>https://www.medicare.gov</a:t>
            </a:r>
            <a:r>
              <a:rPr lang="en-US" altLang="en-US" sz="2801" dirty="0"/>
              <a:t>. </a:t>
            </a:r>
          </a:p>
          <a:p>
            <a:pPr eaLnBrk="1" hangingPunct="1">
              <a:spcBef>
                <a:spcPct val="0"/>
              </a:spcBef>
              <a:buClr>
                <a:srgbClr val="FF0000"/>
              </a:buClr>
              <a:buFontTx/>
              <a:buNone/>
            </a:pPr>
            <a:endParaRPr lang="en-US" altLang="en-US" sz="1400" dirty="0"/>
          </a:p>
          <a:p>
            <a:pPr eaLnBrk="1" hangingPunct="1">
              <a:spcBef>
                <a:spcPct val="0"/>
              </a:spcBef>
              <a:buClr>
                <a:srgbClr val="FF0000"/>
              </a:buClr>
              <a:buFontTx/>
              <a:buNone/>
            </a:pPr>
            <a:r>
              <a:rPr lang="en-US" altLang="en-US" sz="2801" dirty="0"/>
              <a:t>Contact the plan to find out if their </a:t>
            </a:r>
            <a:br>
              <a:rPr lang="en-US" altLang="en-US" sz="2801" dirty="0"/>
            </a:br>
            <a:r>
              <a:rPr lang="en-US" altLang="en-US" sz="2801" dirty="0"/>
              <a:t>medications are on the plan formularies and ask about costs. </a:t>
            </a:r>
          </a:p>
          <a:p>
            <a:pPr eaLnBrk="1" hangingPunct="1">
              <a:spcBef>
                <a:spcPct val="0"/>
              </a:spcBef>
              <a:buClr>
                <a:srgbClr val="FF0000"/>
              </a:buClr>
              <a:buFontTx/>
              <a:buNone/>
            </a:pPr>
            <a:endParaRPr lang="en-US" altLang="en-US" sz="1200" dirty="0"/>
          </a:p>
          <a:p>
            <a:pPr eaLnBrk="1" hangingPunct="1">
              <a:spcBef>
                <a:spcPct val="0"/>
              </a:spcBef>
              <a:buClr>
                <a:srgbClr val="FF0000"/>
              </a:buClr>
              <a:buFontTx/>
              <a:buNone/>
            </a:pPr>
            <a:r>
              <a:rPr lang="en-US" altLang="en-US" sz="2801" dirty="0"/>
              <a:t>Additional training is offered to SHIBA volunteers in this area – it’s the best way for clients to compare plans.</a:t>
            </a:r>
            <a:endParaRPr lang="en-US" altLang="en-US" sz="3200" dirty="0">
              <a:latin typeface="News Gothic MT"/>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53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2" name="Picture 1" descr="A person looking at her phone&#10;&#10;Description automatically generated with medium confidence">
            <a:extLst>
              <a:ext uri="{FF2B5EF4-FFF2-40B4-BE49-F238E27FC236}">
                <a16:creationId xmlns:a16="http://schemas.microsoft.com/office/drawing/2014/main" id="{251803B5-B69C-DF21-04A9-EEDE17213846}"/>
              </a:ext>
            </a:extLst>
          </p:cNvPr>
          <p:cNvPicPr>
            <a:picLocks noChangeAspect="1"/>
          </p:cNvPicPr>
          <p:nvPr/>
        </p:nvPicPr>
        <p:blipFill rotWithShape="1">
          <a:blip r:embed="rId4"/>
          <a:srcRect r="41448"/>
          <a:stretch/>
        </p:blipFill>
        <p:spPr>
          <a:xfrm>
            <a:off x="6858000" y="1156848"/>
            <a:ext cx="1720688" cy="224433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#4 – Part D</a:t>
            </a:r>
          </a:p>
        </p:txBody>
      </p:sp>
      <p:sp>
        <p:nvSpPr>
          <p:cNvPr id="148485" name="Content Placeholder 2"/>
          <p:cNvSpPr>
            <a:spLocks noGrp="1"/>
          </p:cNvSpPr>
          <p:nvPr>
            <p:ph idx="1"/>
          </p:nvPr>
        </p:nvSpPr>
        <p:spPr>
          <a:xfrm>
            <a:off x="409525" y="1289487"/>
            <a:ext cx="8445500" cy="4840923"/>
          </a:xfrm>
        </p:spPr>
        <p:txBody>
          <a:bodyPr/>
          <a:lstStyle/>
          <a:p>
            <a:pPr marL="914420" indent="-914420" eaLnBrk="1" hangingPunct="1">
              <a:buAutoNum type="arabicPeriod"/>
            </a:pPr>
            <a:r>
              <a:rPr lang="en-US" altLang="en-US" dirty="0">
                <a:latin typeface="Segoe UI" panose="020B0502040204020203" pitchFamily="34" charset="0"/>
                <a:cs typeface="Segoe UI" panose="020B0502040204020203" pitchFamily="34" charset="0"/>
              </a:rPr>
              <a:t>In a word or two, what does part D cover?</a:t>
            </a:r>
          </a:p>
          <a:p>
            <a:pPr marL="914420" indent="-914420" eaLnBrk="1" hangingPunct="1">
              <a:buAutoNum type="arabicPeriod"/>
            </a:pPr>
            <a:endParaRPr lang="en-US" altLang="en-US" dirty="0">
              <a:latin typeface="Segoe UI" panose="020B0502040204020203" pitchFamily="34" charset="0"/>
              <a:cs typeface="Segoe UI" panose="020B0502040204020203" pitchFamily="34" charset="0"/>
            </a:endParaRPr>
          </a:p>
          <a:p>
            <a:pPr marL="914420" indent="-914420" eaLnBrk="1" hangingPunct="1">
              <a:buAutoNum type="arabicPeriod"/>
            </a:pPr>
            <a:endParaRPr lang="en-US" altLang="en-US"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buAutoNum type="arabicPeriod" startAt="2"/>
            </a:pPr>
            <a:r>
              <a:rPr lang="en-US" altLang="en-US" dirty="0">
                <a:latin typeface="Segoe UI" panose="020B0502040204020203" pitchFamily="34" charset="0"/>
                <a:cs typeface="Segoe UI" panose="020B0502040204020203" pitchFamily="34" charset="0"/>
              </a:rPr>
              <a:t>When can a client enroll in Part D?</a:t>
            </a:r>
          </a:p>
          <a:p>
            <a:pPr marL="914420" indent="-914420" eaLnBrk="1" hangingPunct="1"/>
            <a:endParaRPr lang="en-US" altLang="en-US" dirty="0">
              <a:latin typeface="Segoe UI" panose="020B0502040204020203" pitchFamily="34" charset="0"/>
              <a:cs typeface="Segoe UI" panose="020B0502040204020203" pitchFamily="34" charset="0"/>
            </a:endParaRPr>
          </a:p>
          <a:p>
            <a:pPr marL="914420" indent="-914420" eaLnBrk="1" hangingPunct="1"/>
            <a:endParaRPr lang="en-US" altLang="en-US" sz="24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Medigaps</a:t>
            </a:r>
          </a:p>
        </p:txBody>
      </p:sp>
      <p:sp>
        <p:nvSpPr>
          <p:cNvPr id="150531"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Also called Medicare Supplement plans</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55</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Medigap (Medicare Supplement)</a:t>
            </a:r>
          </a:p>
        </p:txBody>
      </p:sp>
      <p:grpSp>
        <p:nvGrpSpPr>
          <p:cNvPr id="2" name="Group 1"/>
          <p:cNvGrpSpPr/>
          <p:nvPr/>
        </p:nvGrpSpPr>
        <p:grpSpPr>
          <a:xfrm>
            <a:off x="1843101" y="1095375"/>
            <a:ext cx="5010139" cy="5087939"/>
            <a:chOff x="1843100" y="1095375"/>
            <a:chExt cx="5010138"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843100" y="4185193"/>
              <a:ext cx="3214255" cy="1489893"/>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2379356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What is a Medigap plan?</a:t>
            </a:r>
          </a:p>
        </p:txBody>
      </p:sp>
      <p:sp>
        <p:nvSpPr>
          <p:cNvPr id="152579" name="Content Placeholder 2"/>
          <p:cNvSpPr>
            <a:spLocks noGrp="1"/>
          </p:cNvSpPr>
          <p:nvPr>
            <p:ph idx="1"/>
          </p:nvPr>
        </p:nvSpPr>
        <p:spPr>
          <a:xfrm>
            <a:off x="399693" y="1302725"/>
            <a:ext cx="8445500" cy="3749675"/>
          </a:xfrm>
        </p:spPr>
        <p:txBody>
          <a:bodyPr/>
          <a:lstStyle/>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Medigaps (also called Medicare Supplement plans) are sold by private insurance companies.</a:t>
            </a:r>
          </a:p>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They help pay for “gaps” in Original Medicare.</a:t>
            </a:r>
          </a:p>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Gaps include:</a:t>
            </a:r>
          </a:p>
          <a:p>
            <a:pPr marL="1200177" lvl="1" indent="-457210" eaLnBrk="1" hangingPunct="1">
              <a:spcAft>
                <a:spcPts val="600"/>
              </a:spcAft>
              <a:buFont typeface="Courier New" panose="02070309020205020404" pitchFamily="49" charset="0"/>
              <a:buChar char="o"/>
            </a:pPr>
            <a:r>
              <a:rPr lang="en-US" altLang="en-US" sz="2600" dirty="0">
                <a:latin typeface="Segoe UI" panose="020B0502040204020203" pitchFamily="34" charset="0"/>
                <a:cs typeface="Segoe UI" panose="020B0502040204020203" pitchFamily="34" charset="0"/>
              </a:rPr>
              <a:t>Deductibles, coinsurance and copayments </a:t>
            </a:r>
          </a:p>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Medigaps are standardized and designated by </a:t>
            </a:r>
            <a:r>
              <a:rPr lang="en-US" altLang="en-US" u="sng" dirty="0">
                <a:latin typeface="Segoe UI" panose="020B0502040204020203" pitchFamily="34" charset="0"/>
                <a:cs typeface="Segoe UI" panose="020B0502040204020203" pitchFamily="34" charset="0"/>
              </a:rPr>
              <a:t>letters A-N</a:t>
            </a:r>
            <a:r>
              <a:rPr lang="en-US" altLang="en-US" dirty="0">
                <a:latin typeface="Segoe UI" panose="020B0502040204020203" pitchFamily="34" charset="0"/>
                <a:cs typeface="Segoe UI" panose="020B0502040204020203" pitchFamily="34" charset="0"/>
              </a:rPr>
              <a:t>.</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How to compare Medigap plans</a:t>
            </a: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58</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4" name="Picture 3">
            <a:extLst>
              <a:ext uri="{FF2B5EF4-FFF2-40B4-BE49-F238E27FC236}">
                <a16:creationId xmlns:a16="http://schemas.microsoft.com/office/drawing/2014/main" id="{AB88E37D-5404-F53D-6BA3-0CE41E810A70}"/>
              </a:ext>
            </a:extLst>
          </p:cNvPr>
          <p:cNvPicPr>
            <a:picLocks noChangeAspect="1"/>
          </p:cNvPicPr>
          <p:nvPr/>
        </p:nvPicPr>
        <p:blipFill>
          <a:blip r:embed="rId3"/>
          <a:stretch>
            <a:fillRect/>
          </a:stretch>
        </p:blipFill>
        <p:spPr>
          <a:xfrm>
            <a:off x="1673867" y="1182351"/>
            <a:ext cx="7401813" cy="4905390"/>
          </a:xfrm>
          <a:prstGeom prst="rect">
            <a:avLst/>
          </a:prstGeom>
        </p:spPr>
      </p:pic>
      <p:sp>
        <p:nvSpPr>
          <p:cNvPr id="5" name="TextBox 4">
            <a:extLst>
              <a:ext uri="{FF2B5EF4-FFF2-40B4-BE49-F238E27FC236}">
                <a16:creationId xmlns:a16="http://schemas.microsoft.com/office/drawing/2014/main" id="{6C2AA679-3FE3-0E19-2B48-FF0C0A36FAAB}"/>
              </a:ext>
            </a:extLst>
          </p:cNvPr>
          <p:cNvSpPr txBox="1"/>
          <p:nvPr/>
        </p:nvSpPr>
        <p:spPr>
          <a:xfrm>
            <a:off x="319889" y="1182351"/>
            <a:ext cx="1353977" cy="400110"/>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4"/>
              </a:rPr>
              <a:t>here</a:t>
            </a:r>
            <a:r>
              <a:rPr lang="en-US" sz="20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995172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Approved Medigap plans and rates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59</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
        <p:nvSpPr>
          <p:cNvPr id="7" name="TextBox 6">
            <a:extLst>
              <a:ext uri="{FF2B5EF4-FFF2-40B4-BE49-F238E27FC236}">
                <a16:creationId xmlns:a16="http://schemas.microsoft.com/office/drawing/2014/main" id="{D69D9941-314A-48FA-84C2-6B9918BB9A65}"/>
              </a:ext>
            </a:extLst>
          </p:cNvPr>
          <p:cNvSpPr txBox="1"/>
          <p:nvPr/>
        </p:nvSpPr>
        <p:spPr>
          <a:xfrm>
            <a:off x="186005" y="1261584"/>
            <a:ext cx="1548527" cy="400110"/>
          </a:xfrm>
          <a:prstGeom prst="rect">
            <a:avLst/>
          </a:prstGeom>
          <a:noFill/>
        </p:spPr>
        <p:txBody>
          <a:bodyPr wrap="square">
            <a:spAutoFit/>
          </a:bodyPr>
          <a:lstStyle/>
          <a:p>
            <a:pPr algn="ctr"/>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3"/>
              </a:rPr>
              <a:t>here</a:t>
            </a:r>
            <a:r>
              <a:rPr lang="en-US" sz="2000" dirty="0">
                <a:latin typeface="Segoe UI" panose="020B0502040204020203" pitchFamily="34" charset="0"/>
                <a:cs typeface="Segoe UI" panose="020B0502040204020203" pitchFamily="34" charset="0"/>
              </a:rPr>
              <a:t>!</a:t>
            </a:r>
          </a:p>
        </p:txBody>
      </p:sp>
      <p:pic>
        <p:nvPicPr>
          <p:cNvPr id="5" name="Picture 4">
            <a:extLst>
              <a:ext uri="{FF2B5EF4-FFF2-40B4-BE49-F238E27FC236}">
                <a16:creationId xmlns:a16="http://schemas.microsoft.com/office/drawing/2014/main" id="{772B9C3E-7BAF-6E2C-D806-E6D93760A250}"/>
              </a:ext>
            </a:extLst>
          </p:cNvPr>
          <p:cNvPicPr>
            <a:picLocks noChangeAspect="1"/>
          </p:cNvPicPr>
          <p:nvPr/>
        </p:nvPicPr>
        <p:blipFill>
          <a:blip r:embed="rId4"/>
          <a:stretch>
            <a:fillRect/>
          </a:stretch>
        </p:blipFill>
        <p:spPr>
          <a:xfrm>
            <a:off x="1632227" y="1037534"/>
            <a:ext cx="7325768" cy="52213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SHIBA advisor orientation </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6</a:t>
            </a:fld>
            <a:endParaRPr lang="en-US"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1545072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Medigap plan</a:t>
            </a:r>
          </a:p>
        </p:txBody>
      </p:sp>
      <p:sp>
        <p:nvSpPr>
          <p:cNvPr id="154629" name="Content Placeholder 1"/>
          <p:cNvSpPr>
            <a:spLocks noGrp="1"/>
          </p:cNvSpPr>
          <p:nvPr>
            <p:ph idx="1"/>
          </p:nvPr>
        </p:nvSpPr>
        <p:spPr>
          <a:xfrm>
            <a:off x="419357" y="1389968"/>
            <a:ext cx="8445500" cy="2026860"/>
          </a:xfrm>
        </p:spPr>
        <p:txBody>
          <a:bodyPr/>
          <a:lstStyle/>
          <a:p>
            <a:r>
              <a:rPr lang="en-US" altLang="en-US" sz="2400" dirty="0">
                <a:latin typeface="Segoe UI" panose="020B0502040204020203" pitchFamily="34" charset="0"/>
                <a:cs typeface="Segoe UI" panose="020B0502040204020203" pitchFamily="34" charset="0"/>
              </a:rPr>
              <a:t>Willem has Original Medicare Parts A and B and a Medigap plan. As long as Willem’s doctor accepts Medicare and Medicare Parts A and B cover the care he gets, his Medigap will pay its part after Medicare pays. Then, if there’s anything left over, Willem will be billed for the remaining. </a:t>
            </a:r>
          </a:p>
          <a:p>
            <a:endParaRPr lang="en-US" altLang="en-US" sz="900"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p:txBody>
      </p:sp>
      <p:sp>
        <p:nvSpPr>
          <p:cNvPr id="3" name="TextBox 2"/>
          <p:cNvSpPr txBox="1"/>
          <p:nvPr/>
        </p:nvSpPr>
        <p:spPr>
          <a:xfrm>
            <a:off x="305056" y="3621373"/>
            <a:ext cx="6446837" cy="1846659"/>
          </a:xfrm>
          <a:prstGeom prst="rect">
            <a:avLst/>
          </a:prstGeom>
          <a:noFill/>
        </p:spPr>
        <p:txBody>
          <a:bodyPr wrap="square" rtlCol="0">
            <a:spAutoFit/>
          </a:bodyPr>
          <a:lstStyle/>
          <a:p>
            <a:r>
              <a:rPr lang="en-US" altLang="en-US" sz="2400" dirty="0">
                <a:latin typeface="Segoe UI" panose="020B0502040204020203" pitchFamily="34" charset="0"/>
                <a:cs typeface="Segoe UI" panose="020B0502040204020203" pitchFamily="34" charset="0"/>
              </a:rPr>
              <a:t>Medicare coordinates its payments with most Medigap plans, so the doctor or Willem most likely will not have to take any other action to get the Medigap to pay. </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1501" y="3126766"/>
            <a:ext cx="1884363" cy="2781679"/>
          </a:xfrm>
          <a:prstGeom prst="rect">
            <a:avLst/>
          </a:prstGeom>
        </p:spPr>
      </p:pic>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60</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Who is eligible for a Medigap?</a:t>
            </a:r>
          </a:p>
        </p:txBody>
      </p:sp>
      <p:sp>
        <p:nvSpPr>
          <p:cNvPr id="156675" name="Content Placeholder 2"/>
          <p:cNvSpPr>
            <a:spLocks noGrp="1"/>
          </p:cNvSpPr>
          <p:nvPr>
            <p:ph idx="1"/>
          </p:nvPr>
        </p:nvSpPr>
        <p:spPr>
          <a:xfrm>
            <a:off x="419357" y="1134044"/>
            <a:ext cx="8445500" cy="2092325"/>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Any client with Original Medicare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Parts A </a:t>
            </a:r>
            <a:r>
              <a:rPr lang="en-US" altLang="en-US" b="1" dirty="0">
                <a:latin typeface="Segoe UI" panose="020B0502040204020203" pitchFamily="34" charset="0"/>
                <a:cs typeface="Segoe UI" panose="020B0502040204020203" pitchFamily="34" charset="0"/>
              </a:rPr>
              <a:t>and</a:t>
            </a:r>
            <a:r>
              <a:rPr lang="en-US" altLang="en-US" dirty="0">
                <a:latin typeface="Segoe UI" panose="020B0502040204020203" pitchFamily="34" charset="0"/>
                <a:cs typeface="Segoe UI" panose="020B0502040204020203" pitchFamily="34" charset="0"/>
              </a:rPr>
              <a:t> B.</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Medicare clients under age 65 have limited choices.</a:t>
            </a:r>
          </a:p>
          <a:p>
            <a:pPr marL="1200177" lvl="1" indent="-457210" eaLnBrk="1" hangingPunct="1">
              <a:buFont typeface="Courier New" panose="02070309020205020404" pitchFamily="49" charset="0"/>
              <a:buChar char="o"/>
            </a:pPr>
            <a:r>
              <a:rPr lang="en-US" altLang="en-US" sz="2600" dirty="0">
                <a:latin typeface="Segoe UI" panose="020B0502040204020203" pitchFamily="34" charset="0"/>
                <a:cs typeface="Segoe UI" panose="020B0502040204020203" pitchFamily="34" charset="0"/>
              </a:rPr>
              <a:t>There are no “guaranteed issue” protections for people under age 65 in Washington state.</a:t>
            </a:r>
          </a:p>
        </p:txBody>
      </p:sp>
      <p:pic>
        <p:nvPicPr>
          <p:cNvPr id="156678" name="Picture 4"/>
          <p:cNvPicPr>
            <a:picLocks noChangeAspect="1"/>
          </p:cNvPicPr>
          <p:nvPr/>
        </p:nvPicPr>
        <p:blipFill rotWithShape="1">
          <a:blip r:embed="rId3">
            <a:extLst>
              <a:ext uri="{28A0092B-C50C-407E-A947-70E740481C1C}">
                <a14:useLocalDpi xmlns:a14="http://schemas.microsoft.com/office/drawing/2010/main"/>
              </a:ext>
            </a:extLst>
          </a:blip>
          <a:srcRect b="11005"/>
          <a:stretch/>
        </p:blipFill>
        <p:spPr bwMode="auto">
          <a:xfrm>
            <a:off x="2660836" y="3993876"/>
            <a:ext cx="3844555" cy="201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61</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Do clients need a Medigap?</a:t>
            </a:r>
          </a:p>
        </p:txBody>
      </p:sp>
      <p:sp>
        <p:nvSpPr>
          <p:cNvPr id="158723" name="Content Placeholder 2"/>
          <p:cNvSpPr>
            <a:spLocks noGrp="1"/>
          </p:cNvSpPr>
          <p:nvPr>
            <p:ph idx="1"/>
          </p:nvPr>
        </p:nvSpPr>
        <p:spPr>
          <a:xfrm>
            <a:off x="404304" y="1311276"/>
            <a:ext cx="7953115" cy="4525963"/>
          </a:xfrm>
        </p:spPr>
        <p:txBody>
          <a:bodyPr/>
          <a:lstStyle/>
          <a:p>
            <a:pPr marL="0" lvl="1" indent="0" eaLnBrk="1" hangingPunct="1">
              <a:buNone/>
            </a:pPr>
            <a:r>
              <a:rPr lang="en-US" altLang="en-US" sz="2801" dirty="0">
                <a:latin typeface="Segoe UI" panose="020B0502040204020203" pitchFamily="34" charset="0"/>
                <a:cs typeface="Segoe UI" panose="020B0502040204020203" pitchFamily="34" charset="0"/>
              </a:rPr>
              <a:t>If a client is NOT covered under an employer plan (active or retired) and does not have any other source to pay for the balances after Original Medicare has paid, they may want to consider a Medigap.</a:t>
            </a:r>
          </a:p>
          <a:p>
            <a:pPr marL="457210" indent="-457210" eaLnBrk="1" hangingPunct="1">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62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to enroll in a Medigap</a:t>
            </a:r>
          </a:p>
        </p:txBody>
      </p:sp>
      <p:sp>
        <p:nvSpPr>
          <p:cNvPr id="160771" name="Content Placeholder 2"/>
          <p:cNvSpPr>
            <a:spLocks noGrp="1"/>
          </p:cNvSpPr>
          <p:nvPr>
            <p:ph idx="1"/>
          </p:nvPr>
        </p:nvSpPr>
        <p:spPr>
          <a:xfrm>
            <a:off x="419356" y="1296849"/>
            <a:ext cx="8445500" cy="3619500"/>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Clients may enroll in a Medigap any time after they enroll in Medicare Parts A &amp; B </a:t>
            </a:r>
            <a:r>
              <a:rPr lang="en-US" altLang="en-US" b="1" dirty="0">
                <a:latin typeface="Segoe UI" panose="020B0502040204020203" pitchFamily="34" charset="0"/>
                <a:cs typeface="Segoe UI" panose="020B0502040204020203" pitchFamily="34" charset="0"/>
              </a:rPr>
              <a:t>if a company agrees to sell them one</a:t>
            </a:r>
            <a:r>
              <a:rPr lang="en-US" altLang="en-US" dirty="0">
                <a:latin typeface="Segoe UI" panose="020B0502040204020203" pitchFamily="34" charset="0"/>
                <a:cs typeface="Segoe UI" panose="020B0502040204020203" pitchFamily="34" charset="0"/>
              </a:rPr>
              <a:t>.</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Medigaps don’t have an annual Open Enrollment Period (OEP).</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Each individual gets their own one-time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six-month OEP (see next slide).</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63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to enroll in a Medigap</a:t>
            </a:r>
          </a:p>
        </p:txBody>
      </p:sp>
      <p:sp>
        <p:nvSpPr>
          <p:cNvPr id="3" name="Content Placeholder 2"/>
          <p:cNvSpPr>
            <a:spLocks noGrp="1"/>
          </p:cNvSpPr>
          <p:nvPr>
            <p:ph idx="1"/>
          </p:nvPr>
        </p:nvSpPr>
        <p:spPr>
          <a:xfrm>
            <a:off x="409524" y="1282625"/>
            <a:ext cx="8445500" cy="4891087"/>
          </a:xfrm>
        </p:spPr>
        <p:txBody>
          <a:bodyPr rtlCol="0">
            <a:normAutofit/>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Clients are guaranteed to get a Medigap without a written health screening: </a:t>
            </a:r>
          </a:p>
          <a:p>
            <a:pPr marL="290513" indent="-290513" eaLnBrk="1" fontAlgn="auto" hangingPunct="1">
              <a:spcAft>
                <a:spcPts val="0"/>
              </a:spcAft>
              <a:buFont typeface="Arial" panose="020B0604020202020204" pitchFamily="34" charset="0"/>
              <a:buChar char="•"/>
              <a:defRPr/>
            </a:pPr>
            <a:r>
              <a:rPr lang="en-US" sz="2800" dirty="0">
                <a:latin typeface="Segoe UI" panose="020B0502040204020203" pitchFamily="34" charset="0"/>
                <a:ea typeface="Segoe UI" panose="020B0502040204020203" pitchFamily="34" charset="0"/>
                <a:cs typeface="Segoe UI" panose="020B0502040204020203" pitchFamily="34" charset="0"/>
              </a:rPr>
              <a:t>During the six-month period that starts the first day of the month that they’re 65 or older AND enrolled in Part B.  Medicare calls this the “Medigap Open Enrollment Period.” </a:t>
            </a:r>
          </a:p>
          <a:p>
            <a:pPr marL="290513" indent="-290513" eaLnBrk="1" fontAlgn="auto" hangingPunct="1">
              <a:spcAft>
                <a:spcPts val="0"/>
              </a:spcAft>
              <a:buFont typeface="Arial" panose="020B0604020202020204" pitchFamily="34" charset="0"/>
              <a:buChar char="•"/>
              <a:defRPr/>
            </a:pPr>
            <a:r>
              <a:rPr lang="en-US" sz="2800" dirty="0">
                <a:latin typeface="Segoe UI" panose="020B0502040204020203" pitchFamily="34" charset="0"/>
                <a:ea typeface="Segoe UI" panose="020B0502040204020203" pitchFamily="34" charset="0"/>
                <a:cs typeface="Segoe UI" panose="020B0502040204020203" pitchFamily="34" charset="0"/>
              </a:rPr>
              <a:t>If they currently have a Medigap plan B through N, they can join any Medigap plan – except Plan A.</a:t>
            </a:r>
          </a:p>
          <a:p>
            <a:pPr marL="290513" indent="-290513" eaLnBrk="1" fontAlgn="auto" hangingPunct="1">
              <a:spcAft>
                <a:spcPts val="0"/>
              </a:spcAft>
              <a:buFont typeface="Arial" panose="020B0604020202020204" pitchFamily="34" charset="0"/>
              <a:buChar char="•"/>
              <a:defRPr/>
            </a:pPr>
            <a:r>
              <a:rPr lang="en-US" sz="2800" dirty="0">
                <a:latin typeface="Segoe UI" panose="020B0502040204020203" pitchFamily="34" charset="0"/>
                <a:ea typeface="Segoe UI" panose="020B0502040204020203" pitchFamily="34" charset="0"/>
                <a:cs typeface="Segoe UI" panose="020B0502040204020203" pitchFamily="34" charset="0"/>
              </a:rPr>
              <a:t>If they currently have Medigap Plan A they can join any Medigap Plan A.</a:t>
            </a:r>
          </a:p>
          <a:p>
            <a:pPr marL="1200177" lvl="1" indent="-457210" eaLnBrk="1" fontAlgn="auto" hangingPunct="1">
              <a:spcAft>
                <a:spcPts val="0"/>
              </a:spcAft>
              <a:buFont typeface="Arial"/>
              <a:buChar char="•"/>
              <a:defRPr/>
            </a:pPr>
            <a:endParaRPr lang="en-US"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Medigap OEP</a:t>
            </a:r>
          </a:p>
        </p:txBody>
      </p:sp>
      <p:sp>
        <p:nvSpPr>
          <p:cNvPr id="3" name="Content Placeholder 2"/>
          <p:cNvSpPr>
            <a:spLocks noGrp="1"/>
          </p:cNvSpPr>
          <p:nvPr>
            <p:ph idx="1"/>
          </p:nvPr>
        </p:nvSpPr>
        <p:spPr>
          <a:xfrm>
            <a:off x="407172" y="1335340"/>
            <a:ext cx="8112125" cy="4525963"/>
          </a:xfrm>
        </p:spPr>
        <p:txBody>
          <a:bodyPr rtlCol="0">
            <a:normAutofit lnSpcReduction="10000"/>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Toby is 69 years old and just enrolled in Medicare Part B. Toby is retiring from his job, therefore he is going to use his Special Enrollment Period. His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six-month Medigap Open Enrollment Period starts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as soon as his Medicare Part B starts.</a:t>
            </a:r>
          </a:p>
          <a:p>
            <a:pPr eaLnBrk="1" fontAlgn="auto" hangingPunct="1">
              <a:spcAft>
                <a:spcPts val="0"/>
              </a:spcAft>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Samantha is 63 years old, disabled and on SSDI. She was automatically enrolled in Medicare Parts A and B because she has been on SSDI for 24 months. Her six-month Medigap Open Enrollment Period will not start until the month she turns 65.</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65</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Medigap enrollment rules</a:t>
            </a:r>
          </a:p>
        </p:txBody>
      </p:sp>
      <p:sp>
        <p:nvSpPr>
          <p:cNvPr id="166915" name="Content Placeholder 2"/>
          <p:cNvSpPr>
            <a:spLocks noGrp="1"/>
          </p:cNvSpPr>
          <p:nvPr>
            <p:ph idx="1"/>
          </p:nvPr>
        </p:nvSpPr>
        <p:spPr>
          <a:xfrm>
            <a:off x="397238" y="1293245"/>
            <a:ext cx="8250237" cy="4657725"/>
          </a:xfrm>
        </p:spPr>
        <p:txBody>
          <a:bodyPr/>
          <a:lstStyle/>
          <a:p>
            <a:pPr eaLnBrk="1" hangingPunct="1"/>
            <a:r>
              <a:rPr lang="en-US" altLang="en-US" sz="2400" dirty="0">
                <a:latin typeface="Segoe UI" panose="020B0502040204020203" pitchFamily="34" charset="0"/>
                <a:cs typeface="Segoe UI" panose="020B0502040204020203" pitchFamily="34" charset="0"/>
              </a:rPr>
              <a:t>Lin bought a G plan with Pear Company. Lin now wants an </a:t>
            </a:r>
            <a:br>
              <a:rPr lang="en-US" altLang="en-US" sz="2400" dirty="0">
                <a:latin typeface="Segoe UI" panose="020B0502040204020203" pitchFamily="34" charset="0"/>
                <a:cs typeface="Segoe UI" panose="020B0502040204020203" pitchFamily="34" charset="0"/>
              </a:rPr>
            </a:br>
            <a:r>
              <a:rPr lang="en-US" altLang="en-US" sz="2400" dirty="0">
                <a:latin typeface="Segoe UI" panose="020B0502040204020203" pitchFamily="34" charset="0"/>
                <a:cs typeface="Segoe UI" panose="020B0502040204020203" pitchFamily="34" charset="0"/>
              </a:rPr>
              <a:t>N plan that Pear Company provides. She can call Pear Company and buy the N plan to replace her G plan. </a:t>
            </a:r>
          </a:p>
          <a:p>
            <a:pPr eaLnBrk="1" hangingPunct="1"/>
            <a:endParaRPr lang="en-US" altLang="en-US" sz="2200" dirty="0">
              <a:latin typeface="Segoe UI" panose="020B0502040204020203" pitchFamily="34" charset="0"/>
              <a:cs typeface="Segoe UI" panose="020B0502040204020203" pitchFamily="34" charset="0"/>
            </a:endParaRPr>
          </a:p>
          <a:p>
            <a:pPr eaLnBrk="1" hangingPunct="1"/>
            <a:endParaRPr lang="en-US" altLang="en-US" sz="2200" dirty="0">
              <a:solidFill>
                <a:srgbClr val="FF0000"/>
              </a:solidFill>
              <a:latin typeface="Segoe UI" panose="020B0502040204020203" pitchFamily="34" charset="0"/>
              <a:cs typeface="Segoe UI" panose="020B0502040204020203" pitchFamily="34" charset="0"/>
            </a:endParaRPr>
          </a:p>
          <a:p>
            <a:pPr eaLnBrk="1" hangingPunct="1"/>
            <a:endParaRPr lang="en-US" altLang="en-US" sz="2200" dirty="0">
              <a:latin typeface="Segoe UI" panose="020B0502040204020203" pitchFamily="34" charset="0"/>
              <a:cs typeface="Segoe UI" panose="020B0502040204020203" pitchFamily="34" charset="0"/>
            </a:endParaRPr>
          </a:p>
          <a:p>
            <a:pPr eaLnBrk="1" hangingPunct="1"/>
            <a:endParaRPr lang="en-US" altLang="en-US" sz="2200" dirty="0">
              <a:latin typeface="Segoe UI" panose="020B0502040204020203" pitchFamily="34" charset="0"/>
              <a:cs typeface="Segoe UI" panose="020B0502040204020203" pitchFamily="34" charset="0"/>
            </a:endParaRPr>
          </a:p>
          <a:p>
            <a:pPr eaLnBrk="1" hangingPunct="1"/>
            <a:endParaRPr lang="en-US" altLang="en-US" sz="22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Lee bought a G plan with Pear Company but wants a G plan from Grape Company. He can call the Grape Company and enroll. Once his new plan activates, it is </a:t>
            </a:r>
            <a:r>
              <a:rPr lang="en-US" altLang="en-US" sz="2400" b="1" dirty="0">
                <a:latin typeface="Segoe UI" panose="020B0502040204020203" pitchFamily="34" charset="0"/>
                <a:cs typeface="Segoe UI" panose="020B0502040204020203" pitchFamily="34" charset="0"/>
              </a:rPr>
              <a:t>his responsibility </a:t>
            </a:r>
            <a:r>
              <a:rPr lang="en-US" altLang="en-US" sz="2400" dirty="0">
                <a:latin typeface="Segoe UI" panose="020B0502040204020203" pitchFamily="34" charset="0"/>
                <a:cs typeface="Segoe UI" panose="020B0502040204020203" pitchFamily="34" charset="0"/>
              </a:rPr>
              <a:t>to cancel with Pear Company.</a:t>
            </a:r>
          </a:p>
        </p:txBody>
      </p:sp>
      <p:pic>
        <p:nvPicPr>
          <p:cNvPr id="3" name="Picture 2"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7714" y="2612940"/>
            <a:ext cx="2929284" cy="1602923"/>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Things to consider about Medigaps </a:t>
            </a:r>
          </a:p>
        </p:txBody>
      </p:sp>
      <p:sp>
        <p:nvSpPr>
          <p:cNvPr id="3" name="Content Placeholder 2"/>
          <p:cNvSpPr>
            <a:spLocks noGrp="1"/>
          </p:cNvSpPr>
          <p:nvPr>
            <p:ph idx="1"/>
          </p:nvPr>
        </p:nvSpPr>
        <p:spPr>
          <a:xfrm>
            <a:off x="399693" y="1330942"/>
            <a:ext cx="8445500" cy="4525963"/>
          </a:xfrm>
        </p:spPr>
        <p:txBody>
          <a:bodyPr rtlCol="0">
            <a:normAutofit lnSpcReduction="10000"/>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Medigaps are good nationwide.</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A client should make sure the providers they use will accept patients with Original Medicare.</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Once a client buys a Medigap, it’s theirs as long as they pay the premium.</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There is portability in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Medigaps.</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Plans C &amp; F are only available to</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people who were eligible for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Medicare prior to Jan. 1, 2020.</a:t>
            </a:r>
          </a:p>
          <a:p>
            <a:pPr eaLnBrk="1" fontAlgn="auto" hangingPunct="1">
              <a:spcAft>
                <a:spcPts val="0"/>
              </a:spcAft>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73062" name="Date Placeholder 2"/>
          <p:cNvSpPr txBox="1">
            <a:spLocks/>
          </p:cNvSpPr>
          <p:nvPr/>
        </p:nvSpPr>
        <p:spPr bwMode="auto">
          <a:xfrm>
            <a:off x="5757864" y="5842001"/>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eaLnBrk="1" hangingPunct="1">
              <a:spcBef>
                <a:spcPct val="0"/>
              </a:spcBef>
              <a:buFontTx/>
              <a:buNone/>
            </a:pPr>
            <a:endParaRPr lang="en-US" altLang="en-US" sz="1400" b="1" dirty="0"/>
          </a:p>
        </p:txBody>
      </p:sp>
      <p:sp>
        <p:nvSpPr>
          <p:cNvPr id="9" name="TextBox 8"/>
          <p:cNvSpPr txBox="1"/>
          <p:nvPr/>
        </p:nvSpPr>
        <p:spPr>
          <a:xfrm>
            <a:off x="5415392" y="5522159"/>
            <a:ext cx="3390473"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Continued on next slide</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67</a:t>
            </a:fld>
            <a:endParaRPr lang="en-US" dirty="0"/>
          </a:p>
        </p:txBody>
      </p:sp>
      <p:sp>
        <p:nvSpPr>
          <p:cNvPr id="10"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2" name="Picture 1" descr="A group of people looking at a paper&#10;&#10;Description automatically generated with medium confidence">
            <a:extLst>
              <a:ext uri="{FF2B5EF4-FFF2-40B4-BE49-F238E27FC236}">
                <a16:creationId xmlns:a16="http://schemas.microsoft.com/office/drawing/2014/main" id="{0F390009-650E-B81D-38EB-DE367B503094}"/>
              </a:ext>
            </a:extLst>
          </p:cNvPr>
          <p:cNvPicPr>
            <a:picLocks noChangeAspect="1"/>
          </p:cNvPicPr>
          <p:nvPr/>
        </p:nvPicPr>
        <p:blipFill>
          <a:blip r:embed="rId3"/>
          <a:stretch>
            <a:fillRect/>
          </a:stretch>
        </p:blipFill>
        <p:spPr>
          <a:xfrm>
            <a:off x="6187866" y="3129389"/>
            <a:ext cx="2052263" cy="219592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360363" y="328614"/>
            <a:ext cx="8631237" cy="666751"/>
          </a:xfrm>
        </p:spPr>
        <p:txBody>
          <a:bodyPr/>
          <a:lstStyle/>
          <a:p>
            <a:pPr eaLnBrk="1" hangingPunct="1"/>
            <a:r>
              <a:rPr lang="en-US" altLang="en-US" sz="3200" dirty="0">
                <a:latin typeface="Segoe UI" panose="020B0502040204020203" pitchFamily="34" charset="0"/>
                <a:cs typeface="Segoe UI" panose="020B0502040204020203" pitchFamily="34" charset="0"/>
              </a:rPr>
              <a:t>Things to consider about Medigaps </a:t>
            </a:r>
            <a:r>
              <a:rPr lang="en-US" altLang="en-US" sz="2801" i="1" dirty="0">
                <a:latin typeface="Segoe UI" panose="020B0502040204020203" pitchFamily="34" charset="0"/>
                <a:cs typeface="Segoe UI" panose="020B0502040204020203" pitchFamily="34" charset="0"/>
              </a:rPr>
              <a:t>(continued)</a:t>
            </a:r>
          </a:p>
        </p:txBody>
      </p:sp>
      <p:sp>
        <p:nvSpPr>
          <p:cNvPr id="3" name="Content Placeholder 2"/>
          <p:cNvSpPr>
            <a:spLocks noGrp="1"/>
          </p:cNvSpPr>
          <p:nvPr>
            <p:ph idx="1"/>
          </p:nvPr>
        </p:nvSpPr>
        <p:spPr>
          <a:xfrm>
            <a:off x="399693" y="1283761"/>
            <a:ext cx="8445499" cy="4525963"/>
          </a:xfrm>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Insurance companies can only sell the client a “standardized” plan (letters A – N).</a:t>
            </a:r>
            <a:endParaRPr lang="en-US"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Medicare standardizes Medigaps:</a:t>
            </a:r>
          </a:p>
          <a:p>
            <a:pPr marL="1089049"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Plans with the same letter designation all cover the same benefits.</a:t>
            </a:r>
          </a:p>
          <a:p>
            <a:pPr marL="1089049"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Different insurance companies may charge different premiums for the exact same plan.</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Medigaps sold today DO NOT pay for prescription drugs.</a:t>
            </a:r>
          </a:p>
          <a:p>
            <a:pPr marL="1089049"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Most should consider buying a drug plan (Part D)</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How to find the right Medigap plan</a:t>
            </a:r>
          </a:p>
        </p:txBody>
      </p:sp>
      <p:sp>
        <p:nvSpPr>
          <p:cNvPr id="177157" name="Rectangle 9"/>
          <p:cNvSpPr>
            <a:spLocks noChangeArrowheads="1"/>
          </p:cNvSpPr>
          <p:nvPr/>
        </p:nvSpPr>
        <p:spPr bwMode="auto">
          <a:xfrm>
            <a:off x="321038" y="1253611"/>
            <a:ext cx="8250237" cy="363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tabLst>
                <a:tab pos="800100" algn="l"/>
                <a:tab pos="914400" algn="l"/>
              </a:tabLst>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tabLst>
                <a:tab pos="800100" algn="l"/>
                <a:tab pos="914400" algn="l"/>
              </a:tabLst>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tabLst>
                <a:tab pos="800100" algn="l"/>
                <a:tab pos="914400" algn="l"/>
              </a:tabLst>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tabLst>
                <a:tab pos="800100" algn="l"/>
                <a:tab pos="914400" algn="l"/>
              </a:tabLst>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9pPr>
          </a:lstStyle>
          <a:p>
            <a:pPr eaLnBrk="1" hangingPunct="1">
              <a:spcBef>
                <a:spcPct val="0"/>
              </a:spcBef>
              <a:buClr>
                <a:srgbClr val="FF0000"/>
              </a:buClr>
            </a:pPr>
            <a:r>
              <a:rPr lang="en-US" altLang="en-US" sz="2801" dirty="0"/>
              <a:t>Clients can call SHIBA for help at 1-800-562-6900. </a:t>
            </a:r>
          </a:p>
          <a:p>
            <a:pPr eaLnBrk="1" hangingPunct="1">
              <a:spcBef>
                <a:spcPct val="0"/>
              </a:spcBef>
              <a:buClr>
                <a:srgbClr val="FF0000"/>
              </a:buClr>
              <a:buFontTx/>
              <a:buNone/>
            </a:pPr>
            <a:endParaRPr lang="en-US" altLang="en-US" sz="2801" dirty="0"/>
          </a:p>
          <a:p>
            <a:pPr eaLnBrk="1" hangingPunct="1">
              <a:spcBef>
                <a:spcPct val="0"/>
              </a:spcBef>
              <a:buClr>
                <a:srgbClr val="FF0000"/>
              </a:buClr>
              <a:buFontTx/>
              <a:buNone/>
            </a:pPr>
            <a:r>
              <a:rPr lang="en-US" altLang="en-US" sz="2801" dirty="0"/>
              <a:t>Research what benefits each plan letter provides.</a:t>
            </a:r>
          </a:p>
          <a:p>
            <a:pPr eaLnBrk="1" hangingPunct="1">
              <a:spcBef>
                <a:spcPct val="0"/>
              </a:spcBef>
              <a:buClr>
                <a:srgbClr val="FF0000"/>
              </a:buClr>
              <a:buFontTx/>
              <a:buNone/>
            </a:pPr>
            <a:endParaRPr lang="en-US" altLang="en-US" sz="2801" dirty="0"/>
          </a:p>
          <a:p>
            <a:pPr eaLnBrk="1" hangingPunct="1">
              <a:spcBef>
                <a:spcPct val="0"/>
              </a:spcBef>
              <a:buClr>
                <a:srgbClr val="FF0000"/>
              </a:buClr>
            </a:pPr>
            <a:r>
              <a:rPr lang="en-US" altLang="en-US" sz="2801" dirty="0"/>
              <a:t>Compare the plan costs to what is affordable to the client.</a:t>
            </a:r>
            <a:endParaRPr lang="en-US" altLang="en-US" sz="800" dirty="0"/>
          </a:p>
          <a:p>
            <a:pPr eaLnBrk="1" hangingPunct="1">
              <a:spcBef>
                <a:spcPct val="0"/>
              </a:spcBef>
              <a:buClr>
                <a:srgbClr val="FF0000"/>
              </a:buClr>
              <a:buFontTx/>
              <a:buNone/>
            </a:pPr>
            <a:endParaRPr lang="en-US" altLang="en-US" sz="2801" dirty="0"/>
          </a:p>
          <a:p>
            <a:pPr eaLnBrk="1" hangingPunct="1">
              <a:spcBef>
                <a:spcPct val="0"/>
              </a:spcBef>
              <a:buClr>
                <a:srgbClr val="FF0000"/>
              </a:buClr>
              <a:buFontTx/>
              <a:buNone/>
            </a:pPr>
            <a:endParaRPr lang="en-US" altLang="en-US" sz="2801" dirty="0"/>
          </a:p>
          <a:p>
            <a:pPr eaLnBrk="1" hangingPunct="1">
              <a:spcBef>
                <a:spcPct val="0"/>
              </a:spcBef>
              <a:buClr>
                <a:srgbClr val="FF0000"/>
              </a:buClr>
              <a:buFontTx/>
              <a:buNone/>
            </a:pPr>
            <a:endParaRPr lang="en-US" altLang="en-US" sz="6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6763" y="3797975"/>
            <a:ext cx="4029637" cy="2286319"/>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69</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SHIBA and our mission statement</a:t>
            </a:r>
          </a:p>
        </p:txBody>
      </p:sp>
      <p:sp>
        <p:nvSpPr>
          <p:cNvPr id="36867" name="Content Placeholder 2"/>
          <p:cNvSpPr>
            <a:spLocks noGrp="1"/>
          </p:cNvSpPr>
          <p:nvPr>
            <p:ph idx="1"/>
          </p:nvPr>
        </p:nvSpPr>
        <p:spPr>
          <a:xfrm>
            <a:off x="360365" y="2812323"/>
            <a:ext cx="8445500" cy="3249427"/>
          </a:xfrm>
        </p:spPr>
        <p:txBody>
          <a:bodyPr/>
          <a:lstStyle/>
          <a:p>
            <a:pPr algn="ctr" eaLnBrk="1" hangingPunct="1">
              <a:spcBef>
                <a:spcPct val="0"/>
              </a:spcBef>
            </a:pPr>
            <a:r>
              <a:rPr lang="en-US" altLang="en-US" b="1" dirty="0">
                <a:latin typeface="Segoe UI" panose="020B0502040204020203" pitchFamily="34" charset="0"/>
                <a:cs typeface="Segoe UI" panose="020B0502040204020203" pitchFamily="34" charset="0"/>
              </a:rPr>
              <a:t>SHIBA’s Mission</a:t>
            </a:r>
          </a:p>
          <a:p>
            <a:pPr algn="ctr" eaLnBrk="1" hangingPunct="1">
              <a:spcBef>
                <a:spcPct val="0"/>
              </a:spcBef>
            </a:pPr>
            <a:r>
              <a:rPr lang="en-US" altLang="en-US" i="1" dirty="0">
                <a:latin typeface="Segoe UI" panose="020B0502040204020203" pitchFamily="34" charset="0"/>
                <a:cs typeface="Segoe UI" panose="020B0502040204020203" pitchFamily="34" charset="0"/>
              </a:rPr>
              <a:t>SHIBA provides free, unbiased information about health care coverage and access to help improve the lives of all Washington residents. </a:t>
            </a:r>
            <a:br>
              <a:rPr lang="en-US" altLang="en-US" i="1" dirty="0">
                <a:latin typeface="Segoe UI" panose="020B0502040204020203" pitchFamily="34" charset="0"/>
                <a:cs typeface="Segoe UI" panose="020B0502040204020203" pitchFamily="34" charset="0"/>
              </a:rPr>
            </a:br>
            <a:endParaRPr lang="en-US" altLang="en-US" i="1" dirty="0">
              <a:latin typeface="Segoe UI" panose="020B0502040204020203" pitchFamily="34" charset="0"/>
              <a:cs typeface="Segoe UI" panose="020B0502040204020203" pitchFamily="34" charset="0"/>
            </a:endParaRPr>
          </a:p>
          <a:p>
            <a:pPr algn="ctr" eaLnBrk="1" hangingPunct="1">
              <a:spcBef>
                <a:spcPct val="0"/>
              </a:spcBef>
            </a:pPr>
            <a:r>
              <a:rPr lang="en-US" altLang="en-US" i="1" dirty="0">
                <a:latin typeface="Segoe UI" panose="020B0502040204020203" pitchFamily="34" charset="0"/>
                <a:cs typeface="Segoe UI" panose="020B0502040204020203" pitchFamily="34" charset="0"/>
              </a:rPr>
              <a:t>We cultivate community commitment through partnership, service and volunteering.</a:t>
            </a:r>
          </a:p>
        </p:txBody>
      </p:sp>
      <p:sp>
        <p:nvSpPr>
          <p:cNvPr id="2" name="TextBox 1"/>
          <p:cNvSpPr txBox="1"/>
          <p:nvPr/>
        </p:nvSpPr>
        <p:spPr>
          <a:xfrm>
            <a:off x="360365" y="1232901"/>
            <a:ext cx="8445500" cy="1385379"/>
          </a:xfrm>
          <a:prstGeom prst="rect">
            <a:avLst/>
          </a:prstGeom>
          <a:noFill/>
        </p:spPr>
        <p:txBody>
          <a:bodyPr wrap="square" rtlCol="0">
            <a:spAutoFit/>
          </a:bodyPr>
          <a:lstStyle/>
          <a:p>
            <a:r>
              <a:rPr lang="en-US" sz="2801" dirty="0">
                <a:latin typeface="Segoe UI" panose="020B0502040204020203" pitchFamily="34" charset="0"/>
                <a:cs typeface="Segoe UI" panose="020B0502040204020203" pitchFamily="34" charset="0"/>
              </a:rPr>
              <a:t>SHIBA is the </a:t>
            </a:r>
            <a:r>
              <a:rPr lang="en-US" sz="2801" b="1" dirty="0">
                <a:latin typeface="Segoe UI" panose="020B0502040204020203" pitchFamily="34" charset="0"/>
                <a:cs typeface="Segoe UI" panose="020B0502040204020203" pitchFamily="34" charset="0"/>
              </a:rPr>
              <a:t>S</a:t>
            </a:r>
            <a:r>
              <a:rPr lang="en-US" sz="2801" dirty="0">
                <a:latin typeface="Segoe UI" panose="020B0502040204020203" pitchFamily="34" charset="0"/>
                <a:cs typeface="Segoe UI" panose="020B0502040204020203" pitchFamily="34" charset="0"/>
              </a:rPr>
              <a:t>tatewide </a:t>
            </a:r>
            <a:r>
              <a:rPr lang="en-US" sz="2801" b="1" dirty="0">
                <a:latin typeface="Segoe UI" panose="020B0502040204020203" pitchFamily="34" charset="0"/>
                <a:cs typeface="Segoe UI" panose="020B0502040204020203" pitchFamily="34" charset="0"/>
              </a:rPr>
              <a:t>H</a:t>
            </a:r>
            <a:r>
              <a:rPr lang="en-US" sz="2801" dirty="0">
                <a:latin typeface="Segoe UI" panose="020B0502040204020203" pitchFamily="34" charset="0"/>
                <a:cs typeface="Segoe UI" panose="020B0502040204020203" pitchFamily="34" charset="0"/>
              </a:rPr>
              <a:t>ealth </a:t>
            </a:r>
            <a:r>
              <a:rPr lang="en-US" sz="2801" b="1" dirty="0">
                <a:latin typeface="Segoe UI" panose="020B0502040204020203" pitchFamily="34" charset="0"/>
                <a:cs typeface="Segoe UI" panose="020B0502040204020203" pitchFamily="34" charset="0"/>
              </a:rPr>
              <a:t>I</a:t>
            </a:r>
            <a:r>
              <a:rPr lang="en-US" sz="2801" dirty="0">
                <a:latin typeface="Segoe UI" panose="020B0502040204020203" pitchFamily="34" charset="0"/>
                <a:cs typeface="Segoe UI" panose="020B0502040204020203" pitchFamily="34" charset="0"/>
              </a:rPr>
              <a:t>nsurance </a:t>
            </a:r>
            <a:r>
              <a:rPr lang="en-US" sz="2801" b="1" dirty="0">
                <a:latin typeface="Segoe UI" panose="020B0502040204020203" pitchFamily="34" charset="0"/>
                <a:cs typeface="Segoe UI" panose="020B0502040204020203" pitchFamily="34" charset="0"/>
              </a:rPr>
              <a:t>B</a:t>
            </a:r>
            <a:r>
              <a:rPr lang="en-US" sz="2801" dirty="0">
                <a:latin typeface="Segoe UI" panose="020B0502040204020203" pitchFamily="34" charset="0"/>
                <a:cs typeface="Segoe UI" panose="020B0502040204020203" pitchFamily="34" charset="0"/>
              </a:rPr>
              <a:t>enefits </a:t>
            </a:r>
            <a:r>
              <a:rPr lang="en-US" sz="2801" b="1" dirty="0">
                <a:latin typeface="Segoe UI" panose="020B0502040204020203" pitchFamily="34" charset="0"/>
                <a:cs typeface="Segoe UI" panose="020B0502040204020203" pitchFamily="34" charset="0"/>
              </a:rPr>
              <a:t>A</a:t>
            </a:r>
            <a:r>
              <a:rPr lang="en-US" sz="2801" dirty="0">
                <a:latin typeface="Segoe UI" panose="020B0502040204020203" pitchFamily="34" charset="0"/>
                <a:cs typeface="Segoe UI" panose="020B0502040204020203" pitchFamily="34" charset="0"/>
              </a:rPr>
              <a:t>dvisors and we’re part of the Washington state Office of the Insurance Commissioner.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#5 - Medigaps</a:t>
            </a:r>
          </a:p>
        </p:txBody>
      </p:sp>
      <p:sp>
        <p:nvSpPr>
          <p:cNvPr id="179205" name="Content Placeholder 2"/>
          <p:cNvSpPr>
            <a:spLocks noGrp="1"/>
          </p:cNvSpPr>
          <p:nvPr>
            <p:ph idx="1"/>
          </p:nvPr>
        </p:nvSpPr>
        <p:spPr>
          <a:xfrm>
            <a:off x="409525" y="1286686"/>
            <a:ext cx="8445500" cy="4762443"/>
          </a:xfrm>
        </p:spPr>
        <p:txBody>
          <a:bodyPr/>
          <a:lstStyle/>
          <a:p>
            <a:pPr marL="914420" indent="-914420" eaLnBrk="1" hangingPunct="1"/>
            <a:r>
              <a:rPr lang="en-US" altLang="en-US" dirty="0">
                <a:latin typeface="Segoe UI" panose="020B0502040204020203" pitchFamily="34" charset="0"/>
                <a:cs typeface="Segoe UI" panose="020B0502040204020203" pitchFamily="34" charset="0"/>
              </a:rPr>
              <a:t>1.	Which part(s) of Medicare do Medigaps help cover?  </a:t>
            </a: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r>
              <a:rPr lang="en-US" altLang="en-US" dirty="0">
                <a:latin typeface="Segoe UI" panose="020B0502040204020203" pitchFamily="34" charset="0"/>
                <a:cs typeface="Segoe UI" panose="020B0502040204020203" pitchFamily="34" charset="0"/>
              </a:rPr>
              <a:t>2.	When can a client enroll in a Medigap?</a:t>
            </a:r>
          </a:p>
          <a:p>
            <a:pPr marL="914420" indent="-914420" eaLnBrk="1" hangingPunct="1"/>
            <a:endParaRPr lang="en-US" altLang="en-US" sz="1001"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70</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Medicare Advantage (MA) plans</a:t>
            </a:r>
          </a:p>
        </p:txBody>
      </p:sp>
      <p:sp>
        <p:nvSpPr>
          <p:cNvPr id="181251"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Also called Medicare Health Plans or Part C</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71</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 Advantage</a:t>
            </a:r>
          </a:p>
        </p:txBody>
      </p:sp>
      <p:grpSp>
        <p:nvGrpSpPr>
          <p:cNvPr id="2" name="Group 1"/>
          <p:cNvGrpSpPr/>
          <p:nvPr/>
        </p:nvGrpSpPr>
        <p:grpSpPr>
          <a:xfrm>
            <a:off x="2308226" y="1095375"/>
            <a:ext cx="4907585" cy="5087939"/>
            <a:chOff x="2308225" y="1095375"/>
            <a:chExt cx="4907584"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548357" y="1630678"/>
              <a:ext cx="2667452" cy="2549436"/>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468237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Advantage (Part C)</a:t>
            </a:r>
          </a:p>
        </p:txBody>
      </p:sp>
      <p:sp>
        <p:nvSpPr>
          <p:cNvPr id="3" name="Content Placeholder 2"/>
          <p:cNvSpPr>
            <a:spLocks noGrp="1"/>
          </p:cNvSpPr>
          <p:nvPr>
            <p:ph idx="1"/>
          </p:nvPr>
        </p:nvSpPr>
        <p:spPr>
          <a:xfrm>
            <a:off x="389861" y="1120778"/>
            <a:ext cx="8445500" cy="5203825"/>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Medicare Part C (Medicare Advantage) is another way to get Medicare coverage.</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Plans are sold by private insurance companies.</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Most plans require clients use a defined provider network.</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Clients can get a coverage determination from the plan before they get a service to find out if it’s covered and get an estimate of costs.</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Choice of plans varies depending on what county the client lives in.</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eaLnBrk="1" hangingPunct="1"/>
            <a:r>
              <a:rPr lang="en-US" altLang="en-US" sz="3500" dirty="0">
                <a:latin typeface="Segoe UI" panose="020B0502040204020203" pitchFamily="34" charset="0"/>
                <a:cs typeface="Segoe UI" panose="020B0502040204020203" pitchFamily="34" charset="0"/>
              </a:rPr>
              <a:t>How Medicare Advantage (MA) plans work</a:t>
            </a:r>
          </a:p>
        </p:txBody>
      </p:sp>
      <p:sp>
        <p:nvSpPr>
          <p:cNvPr id="185347" name="Content Placeholder 2"/>
          <p:cNvSpPr>
            <a:spLocks noGrp="1"/>
          </p:cNvSpPr>
          <p:nvPr>
            <p:ph idx="1"/>
          </p:nvPr>
        </p:nvSpPr>
        <p:spPr>
          <a:xfrm>
            <a:off x="403376" y="1301203"/>
            <a:ext cx="8559800" cy="5162551"/>
          </a:xfrm>
        </p:spPr>
        <p:txBody>
          <a:bodyPr/>
          <a:lstStyle/>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Provides all the same rights and protections as Original Medicare. </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Delivers Part A and B benefits, but rules can vary.</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Generally, must use network providers for best coverage.</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Medicare pays a private plan to provide the services.</a:t>
            </a:r>
          </a:p>
          <a:p>
            <a:pPr marL="1033486" lvl="1" indent="-457210" eaLnBrk="1" hangingPunct="1">
              <a:buFont typeface="Courier New" panose="02070309020205020404" pitchFamily="49" charset="0"/>
              <a:buChar char="o"/>
            </a:pPr>
            <a:r>
              <a:rPr lang="en-US" altLang="en-US" sz="2100" dirty="0">
                <a:latin typeface="Segoe UI" panose="020B0502040204020203" pitchFamily="34" charset="0"/>
                <a:cs typeface="Segoe UI" panose="020B0502040204020203" pitchFamily="34" charset="0"/>
              </a:rPr>
              <a:t>Client pays Part B premium and may also pay plan premium.</a:t>
            </a:r>
          </a:p>
          <a:p>
            <a:pPr marL="1033486" lvl="1" indent="-457210" eaLnBrk="1" hangingPunct="1">
              <a:buFont typeface="Courier New" panose="02070309020205020404" pitchFamily="49" charset="0"/>
              <a:buChar char="o"/>
            </a:pPr>
            <a:r>
              <a:rPr lang="en-US" altLang="en-US" sz="2100" dirty="0">
                <a:latin typeface="Segoe UI" panose="020B0502040204020203" pitchFamily="34" charset="0"/>
                <a:cs typeface="Segoe UI" panose="020B0502040204020203" pitchFamily="34" charset="0"/>
              </a:rPr>
              <a:t>An annual maximum out-of-pocket limit can protect clients from catastrophic health costs.</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Most include Part D prescription drug coverage.</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May include extra benefits:</a:t>
            </a:r>
          </a:p>
          <a:p>
            <a:pPr marL="1033486" lvl="1" indent="-457210" eaLnBrk="1" hangingPunct="1">
              <a:buFont typeface="Courier New" panose="02070309020205020404" pitchFamily="49" charset="0"/>
              <a:buChar char="o"/>
            </a:pPr>
            <a:r>
              <a:rPr lang="en-US" altLang="en-US" sz="2100" dirty="0">
                <a:latin typeface="Segoe UI" panose="020B0502040204020203" pitchFamily="34" charset="0"/>
                <a:cs typeface="Segoe UI" panose="020B0502040204020203" pitchFamily="34" charset="0"/>
              </a:rPr>
              <a:t>Vision, dental, hearing and health club memberships.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Who is eligible? </a:t>
            </a:r>
          </a:p>
        </p:txBody>
      </p:sp>
      <p:sp>
        <p:nvSpPr>
          <p:cNvPr id="187395" name="Content Placeholder 2"/>
          <p:cNvSpPr>
            <a:spLocks noGrp="1"/>
          </p:cNvSpPr>
          <p:nvPr>
            <p:ph idx="1"/>
          </p:nvPr>
        </p:nvSpPr>
        <p:spPr>
          <a:xfrm>
            <a:off x="419357" y="1301445"/>
            <a:ext cx="8445500" cy="2901951"/>
          </a:xfrm>
        </p:spPr>
        <p:txBody>
          <a:bodyPr/>
          <a:lstStyle/>
          <a:p>
            <a:pPr eaLnBrk="1" hangingPunct="1"/>
            <a:r>
              <a:rPr lang="en-US" altLang="en-US" dirty="0">
                <a:latin typeface="Segoe UI" panose="020B0502040204020203" pitchFamily="34" charset="0"/>
                <a:cs typeface="Segoe UI" panose="020B0502040204020203" pitchFamily="34" charset="0"/>
              </a:rPr>
              <a:t>Anyone enrolled in Original Medicare Parts A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and B and lives in the plan’s service area.</a:t>
            </a:r>
          </a:p>
          <a:p>
            <a:pPr marL="457210" indent="-457210" eaLnBrk="1" hangingPunct="1">
              <a:buFont typeface="Arial" panose="020B0604020202020204" pitchFamily="34" charset="0"/>
              <a:buChar char="•"/>
            </a:pPr>
            <a:endParaRPr lang="en-US" altLang="en-US" sz="900" dirty="0">
              <a:latin typeface="Segoe UI" panose="020B0502040204020203" pitchFamily="34" charset="0"/>
              <a:cs typeface="Segoe UI" panose="020B0502040204020203" pitchFamily="34" charset="0"/>
            </a:endParaRPr>
          </a:p>
        </p:txBody>
      </p:sp>
      <p:pic>
        <p:nvPicPr>
          <p:cNvPr id="187399"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3857" y="2348409"/>
            <a:ext cx="2849256" cy="34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75</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can clients enroll in an MA plan?</a:t>
            </a:r>
          </a:p>
        </p:txBody>
      </p:sp>
      <p:sp>
        <p:nvSpPr>
          <p:cNvPr id="3" name="Content Placeholder 2"/>
          <p:cNvSpPr>
            <a:spLocks noGrp="1"/>
          </p:cNvSpPr>
          <p:nvPr>
            <p:ph idx="1"/>
          </p:nvPr>
        </p:nvSpPr>
        <p:spPr>
          <a:xfrm>
            <a:off x="409525" y="1339247"/>
            <a:ext cx="8547662" cy="5046663"/>
          </a:xfrm>
        </p:spPr>
        <p:txBody>
          <a:bodyPr>
            <a:normAutofit lnSpcReduction="10000"/>
          </a:bodyPr>
          <a:lstStyle/>
          <a:p>
            <a:pPr marL="457210" indent="-457210" eaLnBrk="1" hangingPunct="1">
              <a:lnSpc>
                <a:spcPct val="90000"/>
              </a:lnSpc>
              <a:spcAft>
                <a:spcPts val="1000"/>
              </a:spcAft>
              <a:buFont typeface="Arial" panose="020B0604020202020204" pitchFamily="34" charset="0"/>
              <a:buChar char="•"/>
              <a:defRPr/>
            </a:pPr>
            <a:r>
              <a:rPr lang="en-US" altLang="en-US" sz="2600" b="1" dirty="0">
                <a:latin typeface="Segoe UI" panose="020B0502040204020203" pitchFamily="34" charset="0"/>
                <a:cs typeface="Segoe UI" panose="020B0502040204020203" pitchFamily="34" charset="0"/>
              </a:rPr>
              <a:t>Medicare Initial Enrollment Period (IEP)</a:t>
            </a:r>
            <a:r>
              <a:rPr lang="en-US" altLang="en-US" sz="2600" dirty="0">
                <a:latin typeface="Segoe UI" panose="020B0502040204020203" pitchFamily="34" charset="0"/>
                <a:cs typeface="Segoe UI" panose="020B0502040204020203" pitchFamily="34" charset="0"/>
              </a:rPr>
              <a:t>.</a:t>
            </a:r>
          </a:p>
          <a:p>
            <a:pPr marL="457210" indent="-457210" eaLnBrk="1" hangingPunct="1">
              <a:lnSpc>
                <a:spcPct val="90000"/>
              </a:lnSpc>
              <a:spcAft>
                <a:spcPts val="1000"/>
              </a:spcAft>
              <a:buFont typeface="Arial" panose="020B0604020202020204" pitchFamily="34" charset="0"/>
              <a:buChar char="•"/>
              <a:defRPr/>
            </a:pPr>
            <a:r>
              <a:rPr lang="en-US" altLang="en-US" sz="2600" b="1" dirty="0">
                <a:latin typeface="Segoe UI" panose="020B0502040204020203" pitchFamily="34" charset="0"/>
                <a:cs typeface="Segoe UI" panose="020B0502040204020203" pitchFamily="34" charset="0"/>
              </a:rPr>
              <a:t>Special Enrollment Period (SEP)</a:t>
            </a:r>
            <a:r>
              <a:rPr lang="en-US" altLang="en-US" sz="2600" dirty="0">
                <a:latin typeface="Segoe UI" panose="020B0502040204020203" pitchFamily="34" charset="0"/>
                <a:cs typeface="Segoe UI" panose="020B0502040204020203" pitchFamily="34" charset="0"/>
              </a:rPr>
              <a:t>:</a:t>
            </a:r>
          </a:p>
          <a:p>
            <a:pPr marL="1200178" lvl="1" indent="-457210" eaLnBrk="1" hangingPunct="1">
              <a:lnSpc>
                <a:spcPct val="90000"/>
              </a:lnSpc>
              <a:spcAft>
                <a:spcPts val="1000"/>
              </a:spcAft>
              <a:defRPr/>
            </a:pPr>
            <a:r>
              <a:rPr lang="en-US" altLang="en-US" dirty="0">
                <a:latin typeface="Segoe UI" panose="020B0502040204020203" pitchFamily="34" charset="0"/>
                <a:cs typeface="Segoe UI" panose="020B0502040204020203" pitchFamily="34" charset="0"/>
              </a:rPr>
              <a:t>Examples: move to a new area, gain or lose employer or retiree coverage, are eligible for Extra Help/Low Income Subsidy (LIS).</a:t>
            </a:r>
            <a:endParaRPr lang="en-US" altLang="en-US" sz="1800" dirty="0">
              <a:latin typeface="Segoe UI" panose="020B0502040204020203" pitchFamily="34" charset="0"/>
              <a:cs typeface="Segoe UI" panose="020B0502040204020203" pitchFamily="34" charset="0"/>
            </a:endParaRPr>
          </a:p>
          <a:p>
            <a:pPr marL="55564" indent="-457210" eaLnBrk="1" hangingPunct="1">
              <a:lnSpc>
                <a:spcPct val="90000"/>
              </a:lnSpc>
              <a:spcAft>
                <a:spcPts val="1000"/>
              </a:spcAft>
              <a:buFont typeface="Arial" panose="020B0604020202020204" pitchFamily="34" charset="0"/>
              <a:buChar char="•"/>
              <a:defRPr/>
            </a:pPr>
            <a:r>
              <a:rPr lang="en-US" altLang="en-US" sz="2400" b="1" dirty="0">
                <a:latin typeface="Segoe UI" panose="020B0502040204020203" pitchFamily="34" charset="0"/>
                <a:cs typeface="Segoe UI" panose="020B0502040204020203" pitchFamily="34" charset="0"/>
              </a:rPr>
              <a:t>Open Enrollment Periods (OEP)</a:t>
            </a:r>
            <a:r>
              <a:rPr lang="en-US" altLang="en-US" sz="2400" dirty="0">
                <a:latin typeface="Segoe UI" panose="020B0502040204020203" pitchFamily="34" charset="0"/>
                <a:cs typeface="Segoe UI" panose="020B0502040204020203" pitchFamily="34" charset="0"/>
              </a:rPr>
              <a:t>:</a:t>
            </a:r>
          </a:p>
          <a:p>
            <a:pPr marL="1198589" lvl="2" indent="-457210" eaLnBrk="1" hangingPunct="1">
              <a:lnSpc>
                <a:spcPct val="90000"/>
              </a:lnSpc>
              <a:spcAft>
                <a:spcPts val="1000"/>
              </a:spcAft>
              <a:buFont typeface="Courier New" panose="02070309020205020404" pitchFamily="49" charset="0"/>
              <a:buChar char="o"/>
              <a:defRPr/>
            </a:pPr>
            <a:r>
              <a:rPr lang="en-US" altLang="en-US" sz="2400" dirty="0">
                <a:latin typeface="Segoe UI" panose="020B0502040204020203" pitchFamily="34" charset="0"/>
                <a:cs typeface="Segoe UI" panose="020B0502040204020203" pitchFamily="34" charset="0"/>
              </a:rPr>
              <a:t>Annual OEP Oct. 15 – Dec. 7 (coverage starts Jan. 1)</a:t>
            </a:r>
          </a:p>
          <a:p>
            <a:pPr marL="1198589" lvl="2" indent="-457210" eaLnBrk="1" hangingPunct="1">
              <a:lnSpc>
                <a:spcPct val="90000"/>
              </a:lnSpc>
              <a:spcAft>
                <a:spcPts val="1000"/>
              </a:spcAft>
              <a:buFont typeface="Courier New" panose="02070309020205020404" pitchFamily="49" charset="0"/>
              <a:buChar char="o"/>
              <a:defRPr/>
            </a:pPr>
            <a:r>
              <a:rPr lang="en-US" altLang="en-US" sz="2400" dirty="0">
                <a:latin typeface="Segoe UI" panose="020B0502040204020203" pitchFamily="34" charset="0"/>
                <a:cs typeface="Segoe UI" panose="020B0502040204020203" pitchFamily="34" charset="0"/>
              </a:rPr>
              <a:t>Medicare Advantage OEP Jan. 1 – Mar. 31</a:t>
            </a:r>
            <a:endParaRPr lang="en-US" altLang="en-US" sz="2600" dirty="0">
              <a:latin typeface="Segoe UI" panose="020B0502040204020203" pitchFamily="34" charset="0"/>
              <a:cs typeface="Segoe UI" panose="020B0502040204020203" pitchFamily="34" charset="0"/>
            </a:endParaRPr>
          </a:p>
          <a:p>
            <a:pPr lvl="1" indent="0" eaLnBrk="1" hangingPunct="1">
              <a:lnSpc>
                <a:spcPct val="90000"/>
              </a:lnSpc>
              <a:spcAft>
                <a:spcPts val="1000"/>
              </a:spcAft>
              <a:buNone/>
              <a:defRPr/>
            </a:pPr>
            <a:endParaRPr lang="en-US" altLang="en-US" sz="2600" dirty="0">
              <a:latin typeface="Segoe UI" panose="020B0502040204020203" pitchFamily="34" charset="0"/>
              <a:cs typeface="Segoe UI" panose="020B0502040204020203" pitchFamily="34" charset="0"/>
            </a:endParaRPr>
          </a:p>
          <a:p>
            <a:pPr marL="0" lvl="3" indent="0" algn="ctr" eaLnBrk="1" hangingPunct="1">
              <a:lnSpc>
                <a:spcPct val="90000"/>
              </a:lnSpc>
              <a:buNone/>
              <a:defRPr/>
            </a:pPr>
            <a:r>
              <a:rPr lang="en-US" altLang="en-US" sz="2600" b="1" dirty="0">
                <a:latin typeface="Segoe UI" panose="020B0502040204020203" pitchFamily="34" charset="0"/>
                <a:cs typeface="Segoe UI" panose="020B0502040204020203" pitchFamily="34" charset="0"/>
              </a:rPr>
              <a:t>Depending on what county the client lives in, </a:t>
            </a:r>
          </a:p>
          <a:p>
            <a:pPr marL="0" lvl="3" indent="0" algn="ctr" eaLnBrk="1" hangingPunct="1">
              <a:lnSpc>
                <a:spcPct val="90000"/>
              </a:lnSpc>
              <a:buNone/>
              <a:defRPr/>
            </a:pPr>
            <a:r>
              <a:rPr lang="en-US" altLang="en-US" sz="2600" b="1" dirty="0">
                <a:latin typeface="Segoe UI" panose="020B0502040204020203" pitchFamily="34" charset="0"/>
                <a:cs typeface="Segoe UI" panose="020B0502040204020203" pitchFamily="34" charset="0"/>
              </a:rPr>
              <a:t>MA plans may not be available.</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Medicare Advantage plan</a:t>
            </a:r>
          </a:p>
        </p:txBody>
      </p:sp>
      <p:sp>
        <p:nvSpPr>
          <p:cNvPr id="191491" name="Content Placeholder 2"/>
          <p:cNvSpPr>
            <a:spLocks noGrp="1"/>
          </p:cNvSpPr>
          <p:nvPr>
            <p:ph idx="1"/>
          </p:nvPr>
        </p:nvSpPr>
        <p:spPr>
          <a:xfrm>
            <a:off x="399693" y="1287055"/>
            <a:ext cx="8445499" cy="4525963"/>
          </a:xfrm>
        </p:spPr>
        <p:txBody>
          <a:bodyPr/>
          <a:lstStyle/>
          <a:p>
            <a:r>
              <a:rPr lang="en-US" altLang="en-US" sz="2600" dirty="0">
                <a:latin typeface="Segoe UI" panose="020B0502040204020203" pitchFamily="34" charset="0"/>
                <a:cs typeface="Segoe UI" panose="020B0502040204020203" pitchFamily="34" charset="0"/>
              </a:rPr>
              <a:t>Sally checked with her doctor’s office about Medicare, and they told her they only accept three Medicare Advantage (MA) plans. They gave her the list. They do not accept Original Medicare. Sally wants to continue to see her doctor when her Medicare starts, so she will choose one of these MA plans.</a:t>
            </a:r>
          </a:p>
          <a:p>
            <a:r>
              <a:rPr lang="en-US" altLang="en-US" sz="1001" dirty="0">
                <a:latin typeface="Segoe UI" panose="020B0502040204020203" pitchFamily="34" charset="0"/>
                <a:cs typeface="Segoe UI" panose="020B0502040204020203" pitchFamily="34" charset="0"/>
              </a:rPr>
              <a:t> </a:t>
            </a:r>
          </a:p>
          <a:p>
            <a:r>
              <a:rPr lang="en-US" altLang="en-US" sz="2600" dirty="0">
                <a:latin typeface="Segoe UI" panose="020B0502040204020203" pitchFamily="34" charset="0"/>
                <a:cs typeface="Segoe UI" panose="020B0502040204020203" pitchFamily="34" charset="0"/>
              </a:rPr>
              <a:t>Bob checked with his doctor’s office about Medicare, and they told him that they only accept Original Medicare. They do not accept any MA plans. Bob wants to continue to see his doctor when his Medicare starts, so he will not enroll in an MA plan.</a:t>
            </a:r>
          </a:p>
          <a:p>
            <a:r>
              <a:rPr lang="en-US" altLang="en-US" sz="2600" dirty="0">
                <a:latin typeface="Segoe UI" panose="020B0502040204020203" pitchFamily="34" charset="0"/>
                <a:cs typeface="Segoe UI" panose="020B0502040204020203" pitchFamily="34" charset="0"/>
              </a:rPr>
              <a:t>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Medicare Advantage plan</a:t>
            </a:r>
          </a:p>
        </p:txBody>
      </p:sp>
      <p:sp>
        <p:nvSpPr>
          <p:cNvPr id="193539" name="Content Placeholder 2"/>
          <p:cNvSpPr>
            <a:spLocks noGrp="1"/>
          </p:cNvSpPr>
          <p:nvPr>
            <p:ph idx="1"/>
          </p:nvPr>
        </p:nvSpPr>
        <p:spPr>
          <a:xfrm>
            <a:off x="389861" y="1286292"/>
            <a:ext cx="8445500" cy="4525963"/>
          </a:xfrm>
        </p:spPr>
        <p:txBody>
          <a:bodyPr/>
          <a:lstStyle/>
          <a:p>
            <a:r>
              <a:rPr lang="en-US" altLang="en-US" dirty="0">
                <a:latin typeface="Segoe UI" panose="020B0502040204020203" pitchFamily="34" charset="0"/>
                <a:cs typeface="Segoe UI" panose="020B0502040204020203" pitchFamily="34" charset="0"/>
              </a:rPr>
              <a:t>Morgan is 57 years old and is on Medicare because he’s disabled. He has a lot of health problems and is not able to buy a Medigap plan. Choosing an MA plan can help protect him from catastrophic health care costs.</a:t>
            </a:r>
          </a:p>
          <a:p>
            <a:r>
              <a:rPr lang="en-US" altLang="en-US" sz="2600" dirty="0">
                <a:latin typeface="Segoe UI" panose="020B0502040204020203" pitchFamily="34" charset="0"/>
                <a:cs typeface="Segoe UI" panose="020B0502040204020203" pitchFamily="34" charset="0"/>
              </a:rPr>
              <a:t>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38309" y="3673189"/>
            <a:ext cx="3839112" cy="2076740"/>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78</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360365" y="328614"/>
            <a:ext cx="8531225" cy="666751"/>
          </a:xfrm>
        </p:spPr>
        <p:txBody>
          <a:bodyPr/>
          <a:lstStyle/>
          <a:p>
            <a:pPr eaLnBrk="1" hangingPunct="1"/>
            <a:r>
              <a:rPr lang="en-US" altLang="en-US" dirty="0">
                <a:latin typeface="Segoe UI" panose="020B0502040204020203" pitchFamily="34" charset="0"/>
                <a:cs typeface="Segoe UI" panose="020B0502040204020203" pitchFamily="34" charset="0"/>
              </a:rPr>
              <a:t>What are Medicare Advantage plan costs?</a:t>
            </a:r>
          </a:p>
        </p:txBody>
      </p:sp>
      <p:sp>
        <p:nvSpPr>
          <p:cNvPr id="3" name="Content Placeholder 2"/>
          <p:cNvSpPr>
            <a:spLocks noGrp="1"/>
          </p:cNvSpPr>
          <p:nvPr>
            <p:ph idx="1"/>
          </p:nvPr>
        </p:nvSpPr>
        <p:spPr>
          <a:xfrm>
            <a:off x="389861" y="1384788"/>
            <a:ext cx="8445499" cy="4833256"/>
          </a:xfrm>
        </p:spPr>
        <p:txBody>
          <a:bodyPr rtlCol="0">
            <a:normAutofit fontScale="92500" lnSpcReduction="20000"/>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Medicare pays a fixed monthly payment to the private plan for the client’s care. Clients pay:</a:t>
            </a:r>
          </a:p>
          <a:p>
            <a:pPr eaLnBrk="1" fontAlgn="auto" hangingPunct="1">
              <a:spcAft>
                <a:spcPts val="0"/>
              </a:spcAft>
              <a:defRPr/>
            </a:pPr>
            <a:endParaRPr lang="en-US" sz="1001"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Part A premium (if any)</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Part B premium</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MA plan’s monthly premium (if any)</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Copays </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Coinsurance</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Deductible</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Non-covered services – (not calculated in </a:t>
            </a:r>
            <a:br>
              <a:rPr lang="en-US" sz="2600" dirty="0">
                <a:latin typeface="Segoe UI" panose="020B0502040204020203" pitchFamily="34" charset="0"/>
                <a:ea typeface="Segoe UI" panose="020B0502040204020203" pitchFamily="34" charset="0"/>
                <a:cs typeface="Segoe UI" panose="020B0502040204020203" pitchFamily="34" charset="0"/>
              </a:rPr>
            </a:br>
            <a:r>
              <a:rPr lang="en-US" sz="2600" dirty="0">
                <a:latin typeface="Segoe UI" panose="020B0502040204020203" pitchFamily="34" charset="0"/>
                <a:ea typeface="Segoe UI" panose="020B0502040204020203" pitchFamily="34" charset="0"/>
                <a:cs typeface="Segoe UI" panose="020B0502040204020203" pitchFamily="34" charset="0"/>
              </a:rPr>
              <a:t>maximum out-of-pocket)</a:t>
            </a:r>
            <a:br>
              <a:rPr lang="en-US" sz="2600" dirty="0">
                <a:latin typeface="Segoe UI" panose="020B0502040204020203" pitchFamily="34" charset="0"/>
                <a:ea typeface="Segoe UI" panose="020B0502040204020203" pitchFamily="34" charset="0"/>
                <a:cs typeface="Segoe UI" panose="020B0502040204020203" pitchFamily="34" charset="0"/>
              </a:rPr>
            </a:br>
            <a:endParaRPr lang="en-US" sz="2600"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defRPr/>
            </a:pPr>
            <a:r>
              <a:rPr lang="en-US" sz="2600" dirty="0">
                <a:latin typeface="Segoe UI" panose="020B0502040204020203" pitchFamily="34" charset="0"/>
                <a:ea typeface="Segoe UI" panose="020B0502040204020203" pitchFamily="34" charset="0"/>
                <a:cs typeface="Segoe UI" panose="020B0502040204020203" pitchFamily="34" charset="0"/>
              </a:rPr>
              <a:t>Note:  “Maximum out-of-pocket” limits costs of </a:t>
            </a:r>
            <a:br>
              <a:rPr lang="en-US" sz="2600" dirty="0">
                <a:latin typeface="Segoe UI" panose="020B0502040204020203" pitchFamily="34" charset="0"/>
                <a:ea typeface="Segoe UI" panose="020B0502040204020203" pitchFamily="34" charset="0"/>
                <a:cs typeface="Segoe UI" panose="020B0502040204020203" pitchFamily="34" charset="0"/>
              </a:rPr>
            </a:br>
            <a:r>
              <a:rPr lang="en-US" sz="2600" dirty="0">
                <a:latin typeface="Segoe UI" panose="020B0502040204020203" pitchFamily="34" charset="0"/>
                <a:ea typeface="Segoe UI" panose="020B0502040204020203" pitchFamily="34" charset="0"/>
                <a:cs typeface="Segoe UI" panose="020B0502040204020203" pitchFamily="34" charset="0"/>
              </a:rPr>
              <a:t>covered care to enrollee.</a:t>
            </a:r>
          </a:p>
          <a:p>
            <a:pPr marL="457210" indent="-457210" eaLnBrk="1" fontAlgn="auto" hangingPunct="1">
              <a:spcAft>
                <a:spcPts val="0"/>
              </a:spcAft>
              <a:buFont typeface="Arial"/>
              <a:buChar char="•"/>
              <a:defRPr/>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195590"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8776" y="2180433"/>
            <a:ext cx="14573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79</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SHIBA history</a:t>
            </a:r>
          </a:p>
        </p:txBody>
      </p:sp>
      <p:sp>
        <p:nvSpPr>
          <p:cNvPr id="32771" name="Content Placeholder 2"/>
          <p:cNvSpPr>
            <a:spLocks noGrp="1"/>
          </p:cNvSpPr>
          <p:nvPr>
            <p:ph idx="1"/>
          </p:nvPr>
        </p:nvSpPr>
        <p:spPr>
          <a:xfrm>
            <a:off x="360365" y="1292445"/>
            <a:ext cx="8311688" cy="4525963"/>
          </a:xfrm>
        </p:spPr>
        <p:txBody>
          <a:bodyPr/>
          <a:lstStyle/>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The first State Health Insurance Assistance Program (SHIP) began in our state in 1979.</a:t>
            </a:r>
          </a:p>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All states have a SHIP program.</a:t>
            </a:r>
          </a:p>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SHIBA is funded by the federal government.</a:t>
            </a:r>
          </a:p>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In Washington state, we are </a:t>
            </a:r>
            <a:br>
              <a:rPr lang="en-US" altLang="en-US" sz="2750" dirty="0">
                <a:latin typeface="Segoe UI" panose="020B0502040204020203" pitchFamily="34" charset="0"/>
                <a:cs typeface="Segoe UI" panose="020B0502040204020203" pitchFamily="34" charset="0"/>
              </a:rPr>
            </a:br>
            <a:r>
              <a:rPr lang="en-US" altLang="en-US" sz="2750" dirty="0">
                <a:latin typeface="Segoe UI" panose="020B0502040204020203" pitchFamily="34" charset="0"/>
                <a:cs typeface="Segoe UI" panose="020B0502040204020203" pitchFamily="34" charset="0"/>
              </a:rPr>
              <a:t>also funded by the </a:t>
            </a:r>
            <a:br>
              <a:rPr lang="en-US" altLang="en-US" sz="2750" dirty="0">
                <a:latin typeface="Segoe UI" panose="020B0502040204020203" pitchFamily="34" charset="0"/>
                <a:cs typeface="Segoe UI" panose="020B0502040204020203" pitchFamily="34" charset="0"/>
              </a:rPr>
            </a:br>
            <a:r>
              <a:rPr lang="en-US" altLang="en-US" sz="2750" dirty="0">
                <a:latin typeface="Segoe UI" panose="020B0502040204020203" pitchFamily="34" charset="0"/>
                <a:cs typeface="Segoe UI" panose="020B0502040204020203" pitchFamily="34" charset="0"/>
              </a:rPr>
              <a:t>state legislature.</a:t>
            </a:r>
          </a:p>
        </p:txBody>
      </p:sp>
      <p:pic>
        <p:nvPicPr>
          <p:cNvPr id="32774" name="Picture 6" descr="http://ts1.mm.bing.net/th?id=H.4664262719048060&amp;w=274&amp;h=188&amp;c=7&amp;rs=1&amp;url=http%3a%2f%2fnewstalkkit.com%2fno-pay-raise-for-state-workers%2f&amp;pid=1.7">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64962" y="3684372"/>
            <a:ext cx="2901139" cy="191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8</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Four most common types of MA plans</a:t>
            </a:r>
          </a:p>
        </p:txBody>
      </p:sp>
      <p:sp>
        <p:nvSpPr>
          <p:cNvPr id="197635" name="Content Placeholder 2"/>
          <p:cNvSpPr>
            <a:spLocks noGrp="1"/>
          </p:cNvSpPr>
          <p:nvPr>
            <p:ph idx="1"/>
          </p:nvPr>
        </p:nvSpPr>
        <p:spPr>
          <a:xfrm>
            <a:off x="409525" y="1301446"/>
            <a:ext cx="8445500" cy="4525963"/>
          </a:xfrm>
        </p:spPr>
        <p:txBody>
          <a:bodyPr/>
          <a:lstStyle/>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Health Maintenance Organization (HMO) plans</a:t>
            </a:r>
          </a:p>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Preferred Provider Organization (PPO) plans</a:t>
            </a:r>
          </a:p>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Special Needs Plans (SNPs)</a:t>
            </a:r>
          </a:p>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Private Fee-for-Service (PFFS) plans.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In 2024, there are no PFFs plans in WA state</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80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Things to consider about MA plans </a:t>
            </a:r>
          </a:p>
        </p:txBody>
      </p:sp>
      <p:sp>
        <p:nvSpPr>
          <p:cNvPr id="199683" name="Content Placeholder 2"/>
          <p:cNvSpPr>
            <a:spLocks noGrp="1"/>
          </p:cNvSpPr>
          <p:nvPr>
            <p:ph idx="1"/>
          </p:nvPr>
        </p:nvSpPr>
        <p:spPr>
          <a:xfrm>
            <a:off x="409526" y="1301446"/>
            <a:ext cx="8445500" cy="4525963"/>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Medicare Advantage (MA) plans offer comprehensive coverage (including Part D coverage).</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May require a referral to see a specialist.</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Does not work with Medigap plans.</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Not all providers are included in the MA’s network.</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MA plans require clients to pay some of the cost.</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81</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Shopping for MA plans</a:t>
            </a:r>
          </a:p>
        </p:txBody>
      </p:sp>
      <p:sp>
        <p:nvSpPr>
          <p:cNvPr id="201731" name="Content Placeholder 2"/>
          <p:cNvSpPr>
            <a:spLocks noGrp="1"/>
          </p:cNvSpPr>
          <p:nvPr>
            <p:ph idx="1"/>
          </p:nvPr>
        </p:nvSpPr>
        <p:spPr>
          <a:xfrm>
            <a:off x="399693" y="1294113"/>
            <a:ext cx="8445500" cy="4867856"/>
          </a:xfrm>
        </p:spPr>
        <p:txBody>
          <a:bodyPr/>
          <a:lstStyle/>
          <a:p>
            <a:pPr marL="457210" indent="-457210" eaLnBrk="1" hangingPunct="1">
              <a:buFont typeface="Arial" panose="020B0604020202020204" pitchFamily="34" charset="0"/>
              <a:buChar char="•"/>
            </a:pPr>
            <a:r>
              <a:rPr lang="en-US" altLang="en-US" sz="2800" dirty="0">
                <a:latin typeface="Segoe UI" panose="020B0502040204020203" pitchFamily="34" charset="0"/>
                <a:cs typeface="Segoe UI" panose="020B0502040204020203" pitchFamily="34" charset="0"/>
              </a:rPr>
              <a:t>Look at </a:t>
            </a:r>
            <a:r>
              <a:rPr lang="en-US" altLang="en-US" sz="2800" b="1" dirty="0">
                <a:latin typeface="Segoe UI" panose="020B0502040204020203" pitchFamily="34" charset="0"/>
                <a:cs typeface="Segoe UI" panose="020B0502040204020203" pitchFamily="34" charset="0"/>
              </a:rPr>
              <a:t>BOTH</a:t>
            </a:r>
            <a:r>
              <a:rPr lang="en-US" altLang="en-US" sz="2800" dirty="0">
                <a:latin typeface="Segoe UI" panose="020B0502040204020203" pitchFamily="34" charset="0"/>
                <a:cs typeface="Segoe UI" panose="020B0502040204020203" pitchFamily="34" charset="0"/>
              </a:rPr>
              <a:t> the health benefits and drug benefits of each plan separately. </a:t>
            </a:r>
          </a:p>
          <a:p>
            <a:pPr marL="457210" indent="-457210" eaLnBrk="1" hangingPunct="1">
              <a:buFont typeface="Arial" panose="020B0604020202020204" pitchFamily="34" charset="0"/>
              <a:buChar char="•"/>
            </a:pPr>
            <a:r>
              <a:rPr lang="en-US" altLang="en-US" sz="2800" dirty="0">
                <a:latin typeface="Segoe UI" panose="020B0502040204020203" pitchFamily="34" charset="0"/>
                <a:cs typeface="Segoe UI" panose="020B0502040204020203" pitchFamily="34" charset="0"/>
              </a:rPr>
              <a:t>Clients can do this on the medicare.gov website (SHIBA volunteers may assist with this).</a:t>
            </a:r>
          </a:p>
          <a:p>
            <a:pPr marL="457210" indent="-457210" eaLnBrk="1" hangingPunct="1">
              <a:buFont typeface="Arial" panose="020B0604020202020204" pitchFamily="34" charset="0"/>
              <a:buChar char="•"/>
            </a:pPr>
            <a:r>
              <a:rPr lang="en-US" altLang="en-US" sz="2800" dirty="0">
                <a:latin typeface="Segoe UI" panose="020B0502040204020203" pitchFamily="34" charset="0"/>
                <a:cs typeface="Segoe UI" panose="020B0502040204020203" pitchFamily="34" charset="0"/>
              </a:rPr>
              <a:t>Look at MA plans’ websites for summary of benefits and provider lists.</a:t>
            </a:r>
          </a:p>
          <a:p>
            <a:pPr marL="1033486" lvl="1" indent="-457210" eaLnBrk="1" hangingPunct="1">
              <a:buFont typeface="Courier New" panose="02070309020205020404" pitchFamily="49" charset="0"/>
              <a:buChar char="o"/>
            </a:pPr>
            <a:r>
              <a:rPr lang="en-US" altLang="en-US" sz="2800" dirty="0">
                <a:latin typeface="Segoe UI" panose="020B0502040204020203" pitchFamily="34" charset="0"/>
                <a:cs typeface="Segoe UI" panose="020B0502040204020203" pitchFamily="34" charset="0"/>
              </a:rPr>
              <a:t>Always verify </a:t>
            </a:r>
            <a:r>
              <a:rPr lang="en-US" altLang="en-US" sz="2800" b="1" dirty="0">
                <a:latin typeface="Segoe UI" panose="020B0502040204020203" pitchFamily="34" charset="0"/>
                <a:cs typeface="Segoe UI" panose="020B0502040204020203" pitchFamily="34" charset="0"/>
              </a:rPr>
              <a:t>provider participation </a:t>
            </a:r>
            <a:r>
              <a:rPr lang="en-US" altLang="en-US" sz="2800" dirty="0">
                <a:latin typeface="Segoe UI" panose="020B0502040204020203" pitchFamily="34" charset="0"/>
                <a:cs typeface="Segoe UI" panose="020B0502040204020203" pitchFamily="34" charset="0"/>
              </a:rPr>
              <a:t>by contacting the provider.</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82</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Where do clients enroll?</a:t>
            </a:r>
          </a:p>
        </p:txBody>
      </p:sp>
      <p:sp>
        <p:nvSpPr>
          <p:cNvPr id="203779" name="Content Placeholder 2"/>
          <p:cNvSpPr>
            <a:spLocks noGrp="1"/>
          </p:cNvSpPr>
          <p:nvPr>
            <p:ph idx="1"/>
          </p:nvPr>
        </p:nvSpPr>
        <p:spPr>
          <a:xfrm>
            <a:off x="2895602" y="4015592"/>
            <a:ext cx="5016500" cy="1598587"/>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Online at </a:t>
            </a:r>
            <a:r>
              <a:rPr lang="en-US" altLang="en-US" dirty="0">
                <a:latin typeface="Segoe UI" panose="020B0502040204020203" pitchFamily="34" charset="0"/>
                <a:cs typeface="Segoe UI" panose="020B0502040204020203" pitchFamily="34" charset="0"/>
                <a:hlinkClick r:id="rId3"/>
              </a:rPr>
              <a:t>www.medicare.gov</a:t>
            </a:r>
            <a:r>
              <a:rPr lang="en-US" altLang="en-US" dirty="0">
                <a:latin typeface="Segoe UI" panose="020B0502040204020203" pitchFamily="34" charset="0"/>
                <a:cs typeface="Segoe UI" panose="020B0502040204020203" pitchFamily="34" charset="0"/>
              </a:rPr>
              <a:t> </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Contact a licensed agent </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455" y="1576691"/>
            <a:ext cx="2233023" cy="1453447"/>
          </a:xfrm>
          <a:prstGeom prst="rect">
            <a:avLst/>
          </a:prstGeom>
        </p:spPr>
      </p:pic>
      <p:sp>
        <p:nvSpPr>
          <p:cNvPr id="10" name="Content Placeholder 2"/>
          <p:cNvSpPr txBox="1">
            <a:spLocks/>
          </p:cNvSpPr>
          <p:nvPr/>
        </p:nvSpPr>
        <p:spPr bwMode="auto">
          <a:xfrm>
            <a:off x="2895603" y="1512754"/>
            <a:ext cx="5910261" cy="208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10" indent="-457210" eaLnBrk="1" hangingPunct="1">
              <a:buFont typeface="Arial" panose="020B0604020202020204" pitchFamily="34" charset="0"/>
              <a:buChar char="•"/>
            </a:pPr>
            <a:r>
              <a:rPr lang="en-US" altLang="en-US" sz="2801" dirty="0">
                <a:latin typeface="Segoe UI" panose="020B0502040204020203" pitchFamily="34" charset="0"/>
                <a:cs typeface="Segoe UI" panose="020B0502040204020203" pitchFamily="34" charset="0"/>
              </a:rPr>
              <a:t>Call: SHIBA at 1-800-562-6900</a:t>
            </a:r>
          </a:p>
          <a:p>
            <a:pPr marL="457210" indent="-457210" eaLnBrk="1" hangingPunct="1">
              <a:buFont typeface="Arial" panose="020B0604020202020204" pitchFamily="34" charset="0"/>
              <a:buChar char="•"/>
            </a:pPr>
            <a:r>
              <a:rPr lang="en-US" altLang="en-US" sz="2801" dirty="0">
                <a:latin typeface="Segoe UI" panose="020B0502040204020203" pitchFamily="34" charset="0"/>
                <a:cs typeface="Segoe UI" panose="020B0502040204020203" pitchFamily="34" charset="0"/>
              </a:rPr>
              <a:t>Call: 1-800-633-4227 </a:t>
            </a:r>
            <a:br>
              <a:rPr lang="en-US" altLang="en-US" sz="2801" dirty="0">
                <a:latin typeface="Segoe UI" panose="020B0502040204020203" pitchFamily="34" charset="0"/>
                <a:cs typeface="Segoe UI" panose="020B0502040204020203" pitchFamily="34" charset="0"/>
              </a:rPr>
            </a:br>
            <a:r>
              <a:rPr lang="en-US" altLang="en-US" sz="2801" dirty="0">
                <a:latin typeface="Segoe UI" panose="020B0502040204020203" pitchFamily="34" charset="0"/>
                <a:cs typeface="Segoe UI" panose="020B0502040204020203" pitchFamily="34" charset="0"/>
              </a:rPr>
              <a:t>(1-800-MEDICARE)</a:t>
            </a:r>
          </a:p>
          <a:p>
            <a:pPr marL="457210" indent="-457210" eaLnBrk="1" hangingPunct="1">
              <a:buFont typeface="Arial" panose="020B0604020202020204" pitchFamily="34" charset="0"/>
              <a:buChar char="•"/>
            </a:pPr>
            <a:r>
              <a:rPr lang="en-US" altLang="en-US" sz="2801" dirty="0">
                <a:latin typeface="Segoe UI" panose="020B0502040204020203" pitchFamily="34" charset="0"/>
                <a:cs typeface="Segoe UI" panose="020B0502040204020203" pitchFamily="34" charset="0"/>
              </a:rPr>
              <a:t>Call the plan</a:t>
            </a:r>
          </a:p>
        </p:txBody>
      </p:sp>
      <p:pic>
        <p:nvPicPr>
          <p:cNvPr id="5" name="Picture 4"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455" y="3785304"/>
            <a:ext cx="2233021" cy="1473451"/>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83</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Low-Income Assistance</a:t>
            </a:r>
          </a:p>
        </p:txBody>
      </p:sp>
      <p:sp>
        <p:nvSpPr>
          <p:cNvPr id="181251"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Medicaid &amp; Medicare Savings Program (MSP)</a:t>
            </a:r>
          </a:p>
          <a:p>
            <a:pPr eaLnBrk="1" hangingPunct="1"/>
            <a:r>
              <a:rPr lang="en-US" altLang="en-US" sz="2400" dirty="0">
                <a:latin typeface="Segoe UI" panose="020B0502040204020203" pitchFamily="34" charset="0"/>
                <a:cs typeface="Segoe UI" panose="020B0502040204020203" pitchFamily="34" charset="0"/>
              </a:rPr>
              <a:t>Social Security Extra Help</a:t>
            </a:r>
          </a:p>
          <a:p>
            <a:pPr eaLnBrk="1" hangingPunct="1"/>
            <a:endParaRPr lang="en-US" altLang="en-US" sz="24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84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910704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AC431EB-3603-1541-5DF3-CE5B8FF3E945}"/>
              </a:ext>
            </a:extLst>
          </p:cNvPr>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LIS/Extra Help automatic enrollment</a:t>
            </a:r>
          </a:p>
        </p:txBody>
      </p:sp>
      <p:sp>
        <p:nvSpPr>
          <p:cNvPr id="3" name="Content Placeholder 2">
            <a:extLst>
              <a:ext uri="{FF2B5EF4-FFF2-40B4-BE49-F238E27FC236}">
                <a16:creationId xmlns:a16="http://schemas.microsoft.com/office/drawing/2014/main" id="{21A0AE50-637E-B1AD-FD74-C02566F46431}"/>
              </a:ext>
            </a:extLst>
          </p:cNvPr>
          <p:cNvSpPr>
            <a:spLocks noGrp="1"/>
          </p:cNvSpPr>
          <p:nvPr>
            <p:ph idx="1"/>
          </p:nvPr>
        </p:nvSpPr>
        <p:spPr>
          <a:xfrm>
            <a:off x="839788" y="1754188"/>
            <a:ext cx="7966075" cy="4083050"/>
          </a:xfrm>
        </p:spPr>
        <p:txBody>
          <a:bodyPr/>
          <a:lstStyle/>
          <a:p>
            <a:pPr>
              <a:defRPr/>
            </a:pPr>
            <a:r>
              <a:rPr lang="en-US" dirty="0"/>
              <a:t>All beneficiaries enrolled in Medicaid and MSP programs are automatically enrolled in LIS/Extra Help. </a:t>
            </a:r>
          </a:p>
          <a:p>
            <a:pPr marL="457200" indent="-457200">
              <a:buFont typeface="Arial" panose="020B0604020202020204" pitchFamily="34" charset="0"/>
              <a:buChar char="•"/>
              <a:defRPr/>
            </a:pPr>
            <a:r>
              <a:rPr lang="en-US" dirty="0"/>
              <a:t>No separate application for LIS is needed.</a:t>
            </a:r>
          </a:p>
        </p:txBody>
      </p:sp>
      <p:sp>
        <p:nvSpPr>
          <p:cNvPr id="4" name="Date Placeholder 3">
            <a:extLst>
              <a:ext uri="{FF2B5EF4-FFF2-40B4-BE49-F238E27FC236}">
                <a16:creationId xmlns:a16="http://schemas.microsoft.com/office/drawing/2014/main" id="{E0F7C5D7-6698-5FC5-E6D3-53A7BF5AF644}"/>
              </a:ext>
            </a:extLst>
          </p:cNvPr>
          <p:cNvSpPr>
            <a:spLocks noGrp="1"/>
          </p:cNvSpPr>
          <p:nvPr>
            <p:ph type="dt" sz="quarter" idx="10"/>
          </p:nvPr>
        </p:nvSpPr>
        <p:spPr>
          <a:xfrm>
            <a:off x="1158875" y="6454490"/>
            <a:ext cx="6028506" cy="125053"/>
          </a:xfrm>
        </p:spPr>
        <p:txBody>
          <a:bodyPr/>
          <a:lstStyle/>
          <a:p>
            <a:pPr>
              <a:defRPr/>
            </a:pPr>
            <a:r>
              <a:rPr lang="en-US" dirty="0"/>
              <a:t>Statewide Health Insurance Benefits Advisors Basic Training  </a:t>
            </a:r>
          </a:p>
          <a:p>
            <a:pPr>
              <a:defRPr/>
            </a:pPr>
            <a:endParaRPr lang="en-US" dirty="0"/>
          </a:p>
        </p:txBody>
      </p:sp>
      <p:sp>
        <p:nvSpPr>
          <p:cNvPr id="25606" name="Slide Number Placeholder 5">
            <a:extLst>
              <a:ext uri="{FF2B5EF4-FFF2-40B4-BE49-F238E27FC236}">
                <a16:creationId xmlns:a16="http://schemas.microsoft.com/office/drawing/2014/main" id="{7B621615-5F32-9F08-20FA-E957F17E8D57}"/>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F1E8F28A-5CF7-45F7-A6DF-E532621EA087}" type="slidenum">
              <a:rPr lang="en-US" altLang="en-US" smtClean="0"/>
              <a:pPr>
                <a:spcBef>
                  <a:spcPct val="0"/>
                </a:spcBef>
                <a:buFontTx/>
                <a:buNone/>
                <a:defRPr/>
              </a:pPr>
              <a:t>85</a:t>
            </a:fld>
            <a:endParaRPr lang="en-US" altLang="en-US" sz="1000">
              <a:solidFill>
                <a:srgbClr val="404040"/>
              </a:solidFill>
            </a:endParaRPr>
          </a:p>
        </p:txBody>
      </p:sp>
    </p:spTree>
    <p:extLst>
      <p:ext uri="{BB962C8B-B14F-4D97-AF65-F5344CB8AC3E}">
        <p14:creationId xmlns:p14="http://schemas.microsoft.com/office/powerpoint/2010/main" val="2529577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B1E2692-2891-3309-C517-1EC611FA7B40}"/>
              </a:ext>
            </a:extLst>
          </p:cNvPr>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What is a Medicare Savings Program?</a:t>
            </a:r>
          </a:p>
        </p:txBody>
      </p:sp>
      <p:sp>
        <p:nvSpPr>
          <p:cNvPr id="28675" name="Content Placeholder 2">
            <a:extLst>
              <a:ext uri="{FF2B5EF4-FFF2-40B4-BE49-F238E27FC236}">
                <a16:creationId xmlns:a16="http://schemas.microsoft.com/office/drawing/2014/main" id="{B7EBC7DC-EE55-3E2E-F620-22BE5D4DDD4E}"/>
              </a:ext>
            </a:extLst>
          </p:cNvPr>
          <p:cNvSpPr>
            <a:spLocks noGrp="1"/>
          </p:cNvSpPr>
          <p:nvPr>
            <p:ph idx="1"/>
          </p:nvPr>
        </p:nvSpPr>
        <p:spPr>
          <a:xfrm>
            <a:off x="812800" y="1725613"/>
            <a:ext cx="7821613" cy="3406775"/>
          </a:xfrm>
        </p:spPr>
        <p:txBody>
          <a:bodyPr/>
          <a:lstStyle/>
          <a:p>
            <a:pPr marL="457200" indent="-457200" eaLnBrk="1" hangingPunct="1">
              <a:buFont typeface="Arial" panose="020B0604020202020204" pitchFamily="34" charset="0"/>
              <a:buChar char="•"/>
            </a:pPr>
            <a:r>
              <a:rPr lang="en-US" altLang="en-US">
                <a:latin typeface="Segoe UI" panose="020B0502040204020203" pitchFamily="34" charset="0"/>
                <a:cs typeface="Segoe UI" panose="020B0502040204020203" pitchFamily="34" charset="0"/>
              </a:rPr>
              <a:t>Medicare Savings Programs (MSPs) are state programs that assist with paying Medicare costs. </a:t>
            </a:r>
          </a:p>
          <a:p>
            <a:pPr marL="457200" indent="-457200" eaLnBrk="1" hangingPunct="1">
              <a:buFont typeface="Arial" panose="020B0604020202020204" pitchFamily="34" charset="0"/>
              <a:buChar char="•"/>
            </a:pPr>
            <a:r>
              <a:rPr lang="en-US" altLang="en-US">
                <a:latin typeface="Segoe UI" panose="020B0502040204020203" pitchFamily="34" charset="0"/>
                <a:cs typeface="Segoe UI" panose="020B0502040204020203" pitchFamily="34" charset="0"/>
              </a:rPr>
              <a:t>These are assistance programs, not insurance plans.</a:t>
            </a:r>
          </a:p>
        </p:txBody>
      </p:sp>
      <p:sp>
        <p:nvSpPr>
          <p:cNvPr id="28677" name="Slide Number Placeholder 5">
            <a:extLst>
              <a:ext uri="{FF2B5EF4-FFF2-40B4-BE49-F238E27FC236}">
                <a16:creationId xmlns:a16="http://schemas.microsoft.com/office/drawing/2014/main" id="{45F51EA2-3D32-1646-DA65-AC7A22DE419A}"/>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86</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8C9BFA4C-1FE7-0164-EF50-56847B08E3C4}"/>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6E4951E-3542-0EE5-C6CF-F1661CAD97B2}"/>
              </a:ext>
            </a:extLst>
          </p:cNvPr>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Qualified Medicare Beneficiary (QMB)</a:t>
            </a:r>
          </a:p>
        </p:txBody>
      </p:sp>
      <p:sp>
        <p:nvSpPr>
          <p:cNvPr id="29699" name="Content Placeholder 2">
            <a:extLst>
              <a:ext uri="{FF2B5EF4-FFF2-40B4-BE49-F238E27FC236}">
                <a16:creationId xmlns:a16="http://schemas.microsoft.com/office/drawing/2014/main" id="{BAF10F6E-EF91-C536-FBC7-41456535E3F8}"/>
              </a:ext>
            </a:extLst>
          </p:cNvPr>
          <p:cNvSpPr>
            <a:spLocks noGrp="1"/>
          </p:cNvSpPr>
          <p:nvPr>
            <p:ph idx="1"/>
          </p:nvPr>
        </p:nvSpPr>
        <p:spPr>
          <a:xfrm>
            <a:off x="812800" y="1725613"/>
            <a:ext cx="7821613" cy="3406775"/>
          </a:xfrm>
        </p:spPr>
        <p:txBody>
          <a:bodyPr/>
          <a:lstStyle/>
          <a:p>
            <a:pPr eaLnBrk="1" hangingPunct="1">
              <a:defRPr/>
            </a:pPr>
            <a:r>
              <a:rPr lang="en-US" altLang="en-US" dirty="0">
                <a:latin typeface="Segoe UI" panose="020B0502040204020203" pitchFamily="34" charset="0"/>
                <a:cs typeface="Segoe UI" panose="020B0502040204020203" pitchFamily="34" charset="0"/>
              </a:rPr>
              <a:t>QMB pays for Part A and B:</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Premiums</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Deductibles </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Co-pays</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Co-insurance</a:t>
            </a:r>
          </a:p>
          <a:p>
            <a:pPr eaLnBrk="1" hangingPunct="1">
              <a:defRPr/>
            </a:pPr>
            <a:r>
              <a:rPr lang="en-US" altLang="en-US" dirty="0">
                <a:latin typeface="Segoe UI" panose="020B0502040204020203" pitchFamily="34" charset="0"/>
                <a:cs typeface="Segoe UI" panose="020B0502040204020203" pitchFamily="34" charset="0"/>
              </a:rPr>
              <a:t>Clients must be at or under 110% of the Federal Poverty Level (FPL).</a:t>
            </a:r>
          </a:p>
        </p:txBody>
      </p:sp>
      <p:sp>
        <p:nvSpPr>
          <p:cNvPr id="30725" name="Slide Number Placeholder 5">
            <a:extLst>
              <a:ext uri="{FF2B5EF4-FFF2-40B4-BE49-F238E27FC236}">
                <a16:creationId xmlns:a16="http://schemas.microsoft.com/office/drawing/2014/main" id="{7711451A-075B-BBA6-AEB3-45AC8624360B}"/>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87</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260E2587-96AE-2514-8CC1-552988CF451C}"/>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6F8D453-92E8-72B9-DD92-59992D2AB38A}"/>
              </a:ext>
            </a:extLst>
          </p:cNvPr>
          <p:cNvSpPr>
            <a:spLocks noGrp="1"/>
          </p:cNvSpPr>
          <p:nvPr>
            <p:ph type="title"/>
          </p:nvPr>
        </p:nvSpPr>
        <p:spPr>
          <a:xfrm>
            <a:off x="360363" y="328613"/>
            <a:ext cx="8783637" cy="666750"/>
          </a:xfrm>
        </p:spPr>
        <p:txBody>
          <a:bodyPr/>
          <a:lstStyle/>
          <a:p>
            <a:pPr eaLnBrk="1" hangingPunct="1"/>
            <a:r>
              <a:rPr lang="en-US" altLang="en-US" sz="3000">
                <a:latin typeface="Segoe UI" panose="020B0502040204020203" pitchFamily="34" charset="0"/>
                <a:cs typeface="Segoe UI" panose="020B0502040204020203" pitchFamily="34" charset="0"/>
              </a:rPr>
              <a:t>Specified Low-income Medicare Beneficiary (SLMB)</a:t>
            </a:r>
          </a:p>
        </p:txBody>
      </p:sp>
      <p:sp>
        <p:nvSpPr>
          <p:cNvPr id="32771" name="Content Placeholder 2">
            <a:extLst>
              <a:ext uri="{FF2B5EF4-FFF2-40B4-BE49-F238E27FC236}">
                <a16:creationId xmlns:a16="http://schemas.microsoft.com/office/drawing/2014/main" id="{C8EA46C6-A0E7-6E86-1138-E0BBD4FE7597}"/>
              </a:ext>
            </a:extLst>
          </p:cNvPr>
          <p:cNvSpPr>
            <a:spLocks noGrp="1"/>
          </p:cNvSpPr>
          <p:nvPr>
            <p:ph idx="1"/>
          </p:nvPr>
        </p:nvSpPr>
        <p:spPr>
          <a:xfrm>
            <a:off x="812800" y="1725613"/>
            <a:ext cx="7821613" cy="3406775"/>
          </a:xfrm>
        </p:spPr>
        <p:txBody>
          <a:bodyPr/>
          <a:lstStyle/>
          <a:p>
            <a:pPr marL="457200" indent="-457200" eaLnBrk="1" hangingPunct="1">
              <a:spcBef>
                <a:spcPts val="1200"/>
              </a:spcBef>
              <a:buFont typeface="Arial" panose="020B0604020202020204" pitchFamily="34" charset="0"/>
              <a:buChar char="•"/>
            </a:pPr>
            <a:r>
              <a:rPr lang="en-US" altLang="en-US" dirty="0">
                <a:latin typeface="Segoe UI" panose="020B0502040204020203" pitchFamily="34" charset="0"/>
                <a:cs typeface="Segoe UI" panose="020B0502040204020203" pitchFamily="34" charset="0"/>
              </a:rPr>
              <a:t>SLMB pays for Part B premium.</a:t>
            </a:r>
          </a:p>
          <a:p>
            <a:pPr marL="457200" indent="-457200" eaLnBrk="1" hangingPunct="1">
              <a:spcBef>
                <a:spcPts val="1200"/>
              </a:spcBef>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Client’s income must be at or under 120% FPL.</a:t>
            </a:r>
          </a:p>
        </p:txBody>
      </p:sp>
      <p:sp>
        <p:nvSpPr>
          <p:cNvPr id="32772" name="Slide Number Placeholder 5">
            <a:extLst>
              <a:ext uri="{FF2B5EF4-FFF2-40B4-BE49-F238E27FC236}">
                <a16:creationId xmlns:a16="http://schemas.microsoft.com/office/drawing/2014/main" id="{370BF3C3-767F-50B1-B75B-5980877FD2CE}"/>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88</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871E7FF3-F136-5C87-BD0C-CC8A0D1336EA}"/>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74D87F2-C202-2014-3F83-F66B22DBCFBD}"/>
              </a:ext>
            </a:extLst>
          </p:cNvPr>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Qualified Individual (QI-1)</a:t>
            </a:r>
          </a:p>
        </p:txBody>
      </p:sp>
      <p:sp>
        <p:nvSpPr>
          <p:cNvPr id="34819" name="Content Placeholder 2">
            <a:extLst>
              <a:ext uri="{FF2B5EF4-FFF2-40B4-BE49-F238E27FC236}">
                <a16:creationId xmlns:a16="http://schemas.microsoft.com/office/drawing/2014/main" id="{F805D545-D3D2-8F08-9872-445F8646D410}"/>
              </a:ext>
            </a:extLst>
          </p:cNvPr>
          <p:cNvSpPr>
            <a:spLocks noGrp="1"/>
          </p:cNvSpPr>
          <p:nvPr>
            <p:ph idx="1"/>
          </p:nvPr>
        </p:nvSpPr>
        <p:spPr>
          <a:xfrm>
            <a:off x="812800" y="1725613"/>
            <a:ext cx="7821613" cy="3406775"/>
          </a:xfrm>
        </p:spPr>
        <p:txBody>
          <a:bodyPr/>
          <a:lstStyle/>
          <a:p>
            <a:pPr marL="457200" indent="-45720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QI-1 pays for Part B premium.</a:t>
            </a:r>
          </a:p>
          <a:p>
            <a:pPr marL="457200" indent="-45720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Client’s income must be at or under 138% FPL.</a:t>
            </a:r>
          </a:p>
        </p:txBody>
      </p:sp>
      <p:sp>
        <p:nvSpPr>
          <p:cNvPr id="34820" name="Slide Number Placeholder 5">
            <a:extLst>
              <a:ext uri="{FF2B5EF4-FFF2-40B4-BE49-F238E27FC236}">
                <a16:creationId xmlns:a16="http://schemas.microsoft.com/office/drawing/2014/main" id="{0E378E1D-A5AF-B9AB-602F-21D4A2F78362}"/>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89</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ACDED0F6-138D-6C1C-4A60-C6237ACBB742}"/>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339727" y="4270377"/>
            <a:ext cx="8466139" cy="650875"/>
          </a:xfrm>
        </p:spPr>
        <p:txBody>
          <a:bodyPr/>
          <a:lstStyle/>
          <a:p>
            <a:pPr eaLnBrk="1" hangingPunct="1"/>
            <a:r>
              <a:rPr lang="en-US" altLang="en-US">
                <a:latin typeface="Segoe UI" panose="020B0502040204020203" pitchFamily="34" charset="0"/>
                <a:cs typeface="Segoe UI" panose="020B0502040204020203" pitchFamily="34" charset="0"/>
              </a:rPr>
              <a:t>Medicare introduction</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9</a:t>
            </a:fld>
            <a:endParaRPr lang="en-US"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3A99-0DCE-FDE9-B119-F7AA879523FE}"/>
              </a:ext>
            </a:extLst>
          </p:cNvPr>
          <p:cNvSpPr>
            <a:spLocks noGrp="1"/>
          </p:cNvSpPr>
          <p:nvPr>
            <p:ph type="title"/>
          </p:nvPr>
        </p:nvSpPr>
        <p:spPr/>
        <p:txBody>
          <a:bodyPr/>
          <a:lstStyle/>
          <a:p>
            <a:r>
              <a:rPr lang="en-US" dirty="0"/>
              <a:t>Rainbow Chart</a:t>
            </a:r>
          </a:p>
        </p:txBody>
      </p:sp>
      <p:sp>
        <p:nvSpPr>
          <p:cNvPr id="4" name="Footer Placeholder 3">
            <a:extLst>
              <a:ext uri="{FF2B5EF4-FFF2-40B4-BE49-F238E27FC236}">
                <a16:creationId xmlns:a16="http://schemas.microsoft.com/office/drawing/2014/main" id="{5BA4EF39-A9C1-AC44-46D4-FE1EC8787F62}"/>
              </a:ext>
            </a:extLst>
          </p:cNvPr>
          <p:cNvSpPr>
            <a:spLocks noGrp="1"/>
          </p:cNvSpPr>
          <p:nvPr>
            <p:ph type="ftr" sz="quarter" idx="10"/>
          </p:nvPr>
        </p:nvSpPr>
        <p:spPr/>
        <p:txBody>
          <a:bodyPr/>
          <a:lstStyle/>
          <a:p>
            <a:pPr>
              <a:defRPr/>
            </a:pPr>
            <a:r>
              <a:rPr lang="en-US" dirty="0"/>
              <a:t>Statewide Health Insurance Benefits Advisors Basic Training  </a:t>
            </a:r>
          </a:p>
        </p:txBody>
      </p:sp>
      <p:sp>
        <p:nvSpPr>
          <p:cNvPr id="5" name="Slide Number Placeholder 4">
            <a:extLst>
              <a:ext uri="{FF2B5EF4-FFF2-40B4-BE49-F238E27FC236}">
                <a16:creationId xmlns:a16="http://schemas.microsoft.com/office/drawing/2014/main" id="{3BDB2269-ADF5-6AD6-84C7-8343B87B457F}"/>
              </a:ext>
            </a:extLst>
          </p:cNvPr>
          <p:cNvSpPr>
            <a:spLocks noGrp="1"/>
          </p:cNvSpPr>
          <p:nvPr>
            <p:ph type="sldNum" sz="quarter" idx="11"/>
          </p:nvPr>
        </p:nvSpPr>
        <p:spPr/>
        <p:txBody>
          <a:bodyPr/>
          <a:lstStyle/>
          <a:p>
            <a:pPr>
              <a:defRPr/>
            </a:pPr>
            <a:fld id="{74481FA7-81C5-4C22-B35E-8DC15B33B2C9}" type="slidenum">
              <a:rPr lang="en-US" smtClean="0"/>
              <a:pPr>
                <a:defRPr/>
              </a:pPr>
              <a:t>90</a:t>
            </a:fld>
            <a:endParaRPr lang="en-US" dirty="0"/>
          </a:p>
        </p:txBody>
      </p:sp>
      <p:sp>
        <p:nvSpPr>
          <p:cNvPr id="3" name="Content Placeholder 2">
            <a:extLst>
              <a:ext uri="{FF2B5EF4-FFF2-40B4-BE49-F238E27FC236}">
                <a16:creationId xmlns:a16="http://schemas.microsoft.com/office/drawing/2014/main" id="{6B9E5360-11B7-AA9C-6498-00904EFEBC06}"/>
              </a:ext>
            </a:extLst>
          </p:cNvPr>
          <p:cNvSpPr>
            <a:spLocks noGrp="1"/>
          </p:cNvSpPr>
          <p:nvPr>
            <p:ph idx="1"/>
          </p:nvPr>
        </p:nvSpPr>
        <p:spPr>
          <a:xfrm>
            <a:off x="360365" y="1562415"/>
            <a:ext cx="1301287" cy="478193"/>
          </a:xfrm>
        </p:spPr>
        <p:txBody>
          <a:bodyPr/>
          <a:lstStyle/>
          <a:p>
            <a:r>
              <a:rPr lang="en-US" sz="2000" dirty="0"/>
              <a:t>Link </a:t>
            </a:r>
            <a:r>
              <a:rPr lang="en-US" sz="2000" dirty="0">
                <a:hlinkClick r:id="rId3"/>
              </a:rPr>
              <a:t>here</a:t>
            </a:r>
            <a:r>
              <a:rPr lang="en-US" sz="2000" dirty="0"/>
              <a:t>!</a:t>
            </a:r>
          </a:p>
        </p:txBody>
      </p:sp>
      <p:pic>
        <p:nvPicPr>
          <p:cNvPr id="7" name="Picture 6">
            <a:extLst>
              <a:ext uri="{FF2B5EF4-FFF2-40B4-BE49-F238E27FC236}">
                <a16:creationId xmlns:a16="http://schemas.microsoft.com/office/drawing/2014/main" id="{CBDC0AAD-F009-C27B-D6E6-213B6803DDA4}"/>
              </a:ext>
            </a:extLst>
          </p:cNvPr>
          <p:cNvPicPr>
            <a:picLocks noChangeAspect="1"/>
          </p:cNvPicPr>
          <p:nvPr/>
        </p:nvPicPr>
        <p:blipFill>
          <a:blip r:embed="rId4"/>
          <a:stretch>
            <a:fillRect/>
          </a:stretch>
        </p:blipFill>
        <p:spPr>
          <a:xfrm>
            <a:off x="1515649" y="1192898"/>
            <a:ext cx="7509947" cy="4842942"/>
          </a:xfrm>
          <a:prstGeom prst="rect">
            <a:avLst/>
          </a:prstGeom>
        </p:spPr>
      </p:pic>
    </p:spTree>
    <p:extLst>
      <p:ext uri="{BB962C8B-B14F-4D97-AF65-F5344CB8AC3E}">
        <p14:creationId xmlns:p14="http://schemas.microsoft.com/office/powerpoint/2010/main" val="21644494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603A-95FC-3DE8-E9D4-CA7DC00E5C86}"/>
              </a:ext>
            </a:extLst>
          </p:cNvPr>
          <p:cNvSpPr>
            <a:spLocks noGrp="1"/>
          </p:cNvSpPr>
          <p:nvPr>
            <p:ph type="title"/>
          </p:nvPr>
        </p:nvSpPr>
        <p:spPr/>
        <p:txBody>
          <a:bodyPr/>
          <a:lstStyle/>
          <a:p>
            <a:r>
              <a:rPr lang="en-US" dirty="0"/>
              <a:t>Rainbow Chart page</a:t>
            </a:r>
          </a:p>
        </p:txBody>
      </p:sp>
      <p:sp>
        <p:nvSpPr>
          <p:cNvPr id="4" name="Footer Placeholder 3">
            <a:extLst>
              <a:ext uri="{FF2B5EF4-FFF2-40B4-BE49-F238E27FC236}">
                <a16:creationId xmlns:a16="http://schemas.microsoft.com/office/drawing/2014/main" id="{1EC4FA7C-C566-8153-5191-09B9749524F3}"/>
              </a:ext>
            </a:extLst>
          </p:cNvPr>
          <p:cNvSpPr>
            <a:spLocks noGrp="1"/>
          </p:cNvSpPr>
          <p:nvPr>
            <p:ph type="ftr" sz="quarter" idx="10"/>
          </p:nvPr>
        </p:nvSpPr>
        <p:spPr/>
        <p:txBody>
          <a:bodyPr/>
          <a:lstStyle/>
          <a:p>
            <a:pPr>
              <a:defRPr/>
            </a:pPr>
            <a:r>
              <a:rPr lang="en-US" dirty="0"/>
              <a:t>Statewide Health Insurance Benefits Advisors Basic Training  </a:t>
            </a:r>
          </a:p>
        </p:txBody>
      </p:sp>
      <p:sp>
        <p:nvSpPr>
          <p:cNvPr id="5" name="Slide Number Placeholder 4">
            <a:extLst>
              <a:ext uri="{FF2B5EF4-FFF2-40B4-BE49-F238E27FC236}">
                <a16:creationId xmlns:a16="http://schemas.microsoft.com/office/drawing/2014/main" id="{732FFD6C-6D7A-437F-EC8F-EA673589AC5C}"/>
              </a:ext>
            </a:extLst>
          </p:cNvPr>
          <p:cNvSpPr>
            <a:spLocks noGrp="1"/>
          </p:cNvSpPr>
          <p:nvPr>
            <p:ph type="sldNum" sz="quarter" idx="11"/>
          </p:nvPr>
        </p:nvSpPr>
        <p:spPr/>
        <p:txBody>
          <a:bodyPr/>
          <a:lstStyle/>
          <a:p>
            <a:pPr>
              <a:defRPr/>
            </a:pPr>
            <a:fld id="{74481FA7-81C5-4C22-B35E-8DC15B33B2C9}" type="slidenum">
              <a:rPr lang="en-US" smtClean="0"/>
              <a:pPr>
                <a:defRPr/>
              </a:pPr>
              <a:t>91</a:t>
            </a:fld>
            <a:endParaRPr lang="en-US" dirty="0"/>
          </a:p>
        </p:txBody>
      </p:sp>
      <p:pic>
        <p:nvPicPr>
          <p:cNvPr id="6" name="Picture 5">
            <a:extLst>
              <a:ext uri="{FF2B5EF4-FFF2-40B4-BE49-F238E27FC236}">
                <a16:creationId xmlns:a16="http://schemas.microsoft.com/office/drawing/2014/main" id="{F90CC2DA-D7F8-B998-A268-3E5FAA3582E6}"/>
              </a:ext>
            </a:extLst>
          </p:cNvPr>
          <p:cNvPicPr>
            <a:picLocks noChangeAspect="1"/>
          </p:cNvPicPr>
          <p:nvPr/>
        </p:nvPicPr>
        <p:blipFill>
          <a:blip r:embed="rId3"/>
          <a:stretch>
            <a:fillRect/>
          </a:stretch>
        </p:blipFill>
        <p:spPr>
          <a:xfrm>
            <a:off x="849757" y="1161034"/>
            <a:ext cx="7636225" cy="4988371"/>
          </a:xfrm>
          <a:prstGeom prst="rect">
            <a:avLst/>
          </a:prstGeom>
        </p:spPr>
      </p:pic>
    </p:spTree>
    <p:extLst>
      <p:ext uri="{BB962C8B-B14F-4D97-AF65-F5344CB8AC3E}">
        <p14:creationId xmlns:p14="http://schemas.microsoft.com/office/powerpoint/2010/main" val="23151470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Help paying for Part D</a:t>
            </a:r>
          </a:p>
        </p:txBody>
      </p:sp>
      <p:sp>
        <p:nvSpPr>
          <p:cNvPr id="142339" name="Content Placeholder 2"/>
          <p:cNvSpPr>
            <a:spLocks noGrp="1"/>
          </p:cNvSpPr>
          <p:nvPr>
            <p:ph idx="1"/>
          </p:nvPr>
        </p:nvSpPr>
        <p:spPr>
          <a:xfrm>
            <a:off x="399692" y="1291612"/>
            <a:ext cx="8585201" cy="4525963"/>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“Extra Help” or “Low-income-subsidy” (LIS) is a program available to clients with limited income and resources.</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Extra Help or LIS will pay for all or part of premiums, deductible and copay for eligible clients. </a:t>
            </a:r>
          </a:p>
          <a:p>
            <a:pPr marL="1200177" lvl="1" indent="-457210" eaLnBrk="1" hangingPunct="1"/>
            <a:r>
              <a:rPr lang="en-US" altLang="en-US" dirty="0">
                <a:latin typeface="Segoe UI" panose="020B0502040204020203" pitchFamily="34" charset="0"/>
                <a:cs typeface="Segoe UI" panose="020B0502040204020203" pitchFamily="34" charset="0"/>
              </a:rPr>
              <a:t>Part D penalties are waived for LIS clients.</a:t>
            </a:r>
          </a:p>
          <a:p>
            <a:pPr marL="1200177" lvl="1" indent="-457210" eaLnBrk="1" hangingPunct="1"/>
            <a:r>
              <a:rPr lang="en-US" altLang="en-US" dirty="0">
                <a:latin typeface="Segoe UI" panose="020B0502040204020203" pitchFamily="34" charset="0"/>
                <a:cs typeface="Segoe UI" panose="020B0502040204020203" pitchFamily="34" charset="0"/>
              </a:rPr>
              <a:t>LIS enrollees can change plans during the first three quarters for the current year and during the OEP for the following year. </a:t>
            </a:r>
          </a:p>
          <a:p>
            <a:pPr marL="1200177" lvl="1" indent="-457210" eaLnBrk="1" hangingPunct="1"/>
            <a:r>
              <a:rPr lang="en-US" altLang="en-US" dirty="0">
                <a:latin typeface="Segoe UI" panose="020B0502040204020203" pitchFamily="34" charset="0"/>
                <a:cs typeface="Segoe UI" panose="020B0502040204020203" pitchFamily="34" charset="0"/>
              </a:rPr>
              <a:t>Find LIS applications at: </a:t>
            </a:r>
            <a:r>
              <a:rPr lang="en-US" altLang="en-US" dirty="0">
                <a:latin typeface="Segoe UI" panose="020B0502040204020203" pitchFamily="34" charset="0"/>
                <a:cs typeface="Segoe UI" panose="020B0502040204020203" pitchFamily="34" charset="0"/>
                <a:hlinkClick r:id="rId3"/>
              </a:rPr>
              <a:t>www.ssa.gov</a:t>
            </a:r>
            <a:r>
              <a:rPr lang="en-US" altLang="en-US" dirty="0">
                <a:latin typeface="Segoe UI" panose="020B0502040204020203" pitchFamily="34" charset="0"/>
                <a:cs typeface="Segoe UI" panose="020B0502040204020203" pitchFamily="34" charset="0"/>
              </a:rPr>
              <a:t>.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17276139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help paying Part D premium</a:t>
            </a:r>
          </a:p>
        </p:txBody>
      </p:sp>
      <p:sp>
        <p:nvSpPr>
          <p:cNvPr id="79878" name="Content Placeholder 1"/>
          <p:cNvSpPr>
            <a:spLocks noGrp="1"/>
          </p:cNvSpPr>
          <p:nvPr>
            <p:ph idx="1"/>
          </p:nvPr>
        </p:nvSpPr>
        <p:spPr>
          <a:xfrm>
            <a:off x="2233102" y="1196976"/>
            <a:ext cx="6572763" cy="4879359"/>
          </a:xfrm>
        </p:spPr>
        <p:txBody>
          <a:bodyPr/>
          <a:lstStyle/>
          <a:p>
            <a:pPr>
              <a:defRPr/>
            </a:pPr>
            <a:r>
              <a:rPr lang="en-US" altLang="en-US" dirty="0">
                <a:latin typeface="Segoe UI" panose="020B0502040204020203" pitchFamily="34" charset="0"/>
                <a:cs typeface="Segoe UI" panose="020B0502040204020203" pitchFamily="34" charset="0"/>
              </a:rPr>
              <a:t>Samantha receives $1,400 per month in Social Security retirement. She has less than $10,000 in savings. Extra Help could save her a lot of money. The program:</a:t>
            </a:r>
          </a:p>
          <a:p>
            <a:pPr>
              <a:defRPr/>
            </a:pPr>
            <a:endParaRPr lang="en-US" altLang="en-US" sz="900" dirty="0">
              <a:latin typeface="Segoe UI" panose="020B0502040204020203" pitchFamily="34" charset="0"/>
              <a:cs typeface="Segoe UI" panose="020B0502040204020203" pitchFamily="34" charset="0"/>
            </a:endParaRP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Could help pay some or all of her Part D premium.</a:t>
            </a: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Pay most or all of her deductible.</a:t>
            </a: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Make it so she has small drug copays.</a:t>
            </a: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Could allow her to change her drug plans more than once per year. </a:t>
            </a:r>
          </a:p>
          <a:p>
            <a:pPr>
              <a:defRPr/>
            </a:pPr>
            <a:endParaRPr lang="en-US" altLang="en-US" dirty="0">
              <a:latin typeface="Segoe UI" panose="020B0502040204020203" pitchFamily="34" charset="0"/>
              <a:cs typeface="Segoe UI" panose="020B0502040204020203" pitchFamily="34"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256" y="1238127"/>
            <a:ext cx="1648843" cy="1949575"/>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93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1355968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Training tools and wrap-up</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94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1183891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Medicare.gov</a:t>
            </a:r>
          </a:p>
        </p:txBody>
      </p:sp>
      <p:sp>
        <p:nvSpPr>
          <p:cNvPr id="211973" name="Content Placeholder 2"/>
          <p:cNvSpPr>
            <a:spLocks noGrp="1"/>
          </p:cNvSpPr>
          <p:nvPr>
            <p:ph idx="1"/>
          </p:nvPr>
        </p:nvSpPr>
        <p:spPr>
          <a:xfrm>
            <a:off x="389861" y="1281236"/>
            <a:ext cx="8445500" cy="4525963"/>
          </a:xfrm>
        </p:spPr>
        <p:txBody>
          <a:bodyPr/>
          <a:lstStyle/>
          <a:p>
            <a:r>
              <a:rPr lang="en-US" altLang="en-US" dirty="0">
                <a:latin typeface="Segoe UI" panose="020B0502040204020203" pitchFamily="34" charset="0"/>
                <a:cs typeface="Segoe UI" panose="020B0502040204020203" pitchFamily="34" charset="0"/>
                <a:hlinkClick r:id="rId3"/>
              </a:rPr>
              <a:t>Medicare.gov</a:t>
            </a:r>
            <a:endParaRPr lang="en-US" altLang="en-US" dirty="0">
              <a:latin typeface="Segoe UI" panose="020B0502040204020203" pitchFamily="34" charset="0"/>
              <a:cs typeface="Segoe UI" panose="020B0502040204020203" pitchFamily="34" charset="0"/>
            </a:endParaRP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5" name="Picture 4">
            <a:extLst>
              <a:ext uri="{FF2B5EF4-FFF2-40B4-BE49-F238E27FC236}">
                <a16:creationId xmlns:a16="http://schemas.microsoft.com/office/drawing/2014/main" id="{46A21743-8E96-E21F-B2AE-B0A34B834ECF}"/>
              </a:ext>
            </a:extLst>
          </p:cNvPr>
          <p:cNvPicPr>
            <a:picLocks noChangeAspect="1"/>
          </p:cNvPicPr>
          <p:nvPr/>
        </p:nvPicPr>
        <p:blipFill>
          <a:blip r:embed="rId5"/>
          <a:stretch>
            <a:fillRect/>
          </a:stretch>
        </p:blipFill>
        <p:spPr>
          <a:xfrm>
            <a:off x="389861" y="1789361"/>
            <a:ext cx="7993445" cy="4158951"/>
          </a:xfrm>
          <a:prstGeom prst="rect">
            <a:avLst/>
          </a:prstGeom>
        </p:spPr>
      </p:pic>
    </p:spTree>
    <p:extLst>
      <p:ext uri="{BB962C8B-B14F-4D97-AF65-F5344CB8AC3E}">
        <p14:creationId xmlns:p14="http://schemas.microsoft.com/office/powerpoint/2010/main" val="28199151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Plan Finder</a:t>
            </a:r>
          </a:p>
        </p:txBody>
      </p:sp>
      <p:sp>
        <p:nvSpPr>
          <p:cNvPr id="211973" name="Content Placeholder 2"/>
          <p:cNvSpPr>
            <a:spLocks noGrp="1"/>
          </p:cNvSpPr>
          <p:nvPr>
            <p:ph idx="1"/>
          </p:nvPr>
        </p:nvSpPr>
        <p:spPr>
          <a:xfrm>
            <a:off x="389861" y="1281236"/>
            <a:ext cx="8445500" cy="4525963"/>
          </a:xfrm>
        </p:spPr>
        <p:txBody>
          <a:bodyPr/>
          <a:lstStyle/>
          <a:p>
            <a:r>
              <a:rPr lang="en-US" altLang="en-US" dirty="0">
                <a:latin typeface="Segoe UI" panose="020B0502040204020203" pitchFamily="34" charset="0"/>
                <a:cs typeface="Segoe UI" panose="020B0502040204020203" pitchFamily="34" charset="0"/>
                <a:hlinkClick r:id="rId3"/>
              </a:rPr>
              <a:t>Medicare Plan Finder</a:t>
            </a:r>
            <a:r>
              <a:rPr lang="en-US" altLang="en-US" dirty="0">
                <a:latin typeface="Segoe UI" panose="020B0502040204020203" pitchFamily="34" charset="0"/>
                <a:cs typeface="Segoe UI" panose="020B0502040204020203" pitchFamily="34" charset="0"/>
              </a:rPr>
              <a:t> (medicare.gov)</a:t>
            </a: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4" name="Picture 3" descr="Graphical user interface, application&#10;&#10;Description automatically generated">
            <a:extLst>
              <a:ext uri="{FF2B5EF4-FFF2-40B4-BE49-F238E27FC236}">
                <a16:creationId xmlns:a16="http://schemas.microsoft.com/office/drawing/2014/main" id="{0C4926F3-D121-CB2C-3E44-1EA992C36EE3}"/>
              </a:ext>
            </a:extLst>
          </p:cNvPr>
          <p:cNvPicPr>
            <a:picLocks noChangeAspect="1"/>
          </p:cNvPicPr>
          <p:nvPr/>
        </p:nvPicPr>
        <p:blipFill>
          <a:blip r:embed="rId5"/>
          <a:stretch>
            <a:fillRect/>
          </a:stretch>
        </p:blipFill>
        <p:spPr>
          <a:xfrm>
            <a:off x="1337164" y="1858864"/>
            <a:ext cx="6933686" cy="4234207"/>
          </a:xfrm>
          <a:prstGeom prst="rect">
            <a:avLst/>
          </a:prstGeom>
          <a:ln>
            <a:solidFill>
              <a:schemeClr val="tx1"/>
            </a:solidFill>
          </a:ln>
        </p:spPr>
      </p:pic>
    </p:spTree>
    <p:extLst>
      <p:ext uri="{BB962C8B-B14F-4D97-AF65-F5344CB8AC3E}">
        <p14:creationId xmlns:p14="http://schemas.microsoft.com/office/powerpoint/2010/main" val="11128108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Office of the Insurance Commissioner</a:t>
            </a:r>
          </a:p>
        </p:txBody>
      </p:sp>
      <p:sp>
        <p:nvSpPr>
          <p:cNvPr id="211973" name="Content Placeholder 2"/>
          <p:cNvSpPr>
            <a:spLocks noGrp="1"/>
          </p:cNvSpPr>
          <p:nvPr>
            <p:ph idx="1"/>
          </p:nvPr>
        </p:nvSpPr>
        <p:spPr>
          <a:xfrm>
            <a:off x="430595" y="1291387"/>
            <a:ext cx="2981236" cy="4525963"/>
          </a:xfrm>
        </p:spPr>
        <p:txBody>
          <a:bodyPr/>
          <a:lstStyle/>
          <a:p>
            <a:r>
              <a:rPr lang="en-US" altLang="en-US" dirty="0">
                <a:latin typeface="Segoe UI" panose="020B0502040204020203" pitchFamily="34" charset="0"/>
                <a:cs typeface="Segoe UI" panose="020B0502040204020203" pitchFamily="34" charset="0"/>
                <a:hlinkClick r:id="rId3"/>
              </a:rPr>
              <a:t>OIC</a:t>
            </a:r>
            <a:r>
              <a:rPr lang="en-US" altLang="en-US" dirty="0">
                <a:latin typeface="Segoe UI" panose="020B0502040204020203" pitchFamily="34" charset="0"/>
                <a:cs typeface="Segoe UI" panose="020B0502040204020203" pitchFamily="34" charset="0"/>
              </a:rPr>
              <a:t> (insurance.wa.gov)</a:t>
            </a:r>
          </a:p>
          <a:p>
            <a:endParaRPr lang="en-US" altLang="en-US" dirty="0">
              <a:latin typeface="Segoe UI" panose="020B0502040204020203" pitchFamily="34" charset="0"/>
              <a:cs typeface="Segoe UI" panose="020B0502040204020203" pitchFamily="34" charset="0"/>
            </a:endParaRPr>
          </a:p>
          <a:p>
            <a:r>
              <a:rPr lang="en-US" altLang="en-US" sz="2600" dirty="0">
                <a:latin typeface="Segoe UI" panose="020B0502040204020203" pitchFamily="34" charset="0"/>
                <a:cs typeface="Segoe UI" panose="020B0502040204020203" pitchFamily="34" charset="0"/>
              </a:rPr>
              <a:t>Be familiar with the Medicare pages on the OIC website and share this information with clients.</a:t>
            </a: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8" name="Picture 7"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8453" y="1311051"/>
            <a:ext cx="5257411" cy="4194391"/>
          </a:xfrm>
          <a:prstGeom prst="rect">
            <a:avLst/>
          </a:prstGeom>
          <a:ln>
            <a:solidFill>
              <a:schemeClr val="tx1"/>
            </a:solidFill>
          </a:ln>
        </p:spPr>
      </p:pic>
    </p:spTree>
    <p:extLst>
      <p:ext uri="{BB962C8B-B14F-4D97-AF65-F5344CB8AC3E}">
        <p14:creationId xmlns:p14="http://schemas.microsoft.com/office/powerpoint/2010/main" val="1988892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My SHIBA </a:t>
            </a:r>
            <a:r>
              <a:rPr lang="en-US" altLang="en-US" i="1" dirty="0">
                <a:latin typeface="Segoe UI" panose="020B0502040204020203" pitchFamily="34" charset="0"/>
                <a:cs typeface="Segoe UI" panose="020B0502040204020203" pitchFamily="34" charset="0"/>
              </a:rPr>
              <a:t>(continued)</a:t>
            </a:r>
          </a:p>
        </p:txBody>
      </p:sp>
      <p:sp>
        <p:nvSpPr>
          <p:cNvPr id="211973" name="Content Placeholder 2"/>
          <p:cNvSpPr>
            <a:spLocks noGrp="1"/>
          </p:cNvSpPr>
          <p:nvPr>
            <p:ph idx="1"/>
          </p:nvPr>
        </p:nvSpPr>
        <p:spPr>
          <a:xfrm>
            <a:off x="389861" y="1283436"/>
            <a:ext cx="8445499" cy="4525963"/>
          </a:xfrm>
        </p:spPr>
        <p:txBody>
          <a:bodyPr/>
          <a:lstStyle/>
          <a:p>
            <a:r>
              <a:rPr lang="en-US" altLang="en-US" dirty="0">
                <a:latin typeface="Segoe UI" panose="020B0502040204020203" pitchFamily="34" charset="0"/>
                <a:cs typeface="Segoe UI" panose="020B0502040204020203" pitchFamily="34" charset="0"/>
                <a:hlinkClick r:id="rId3"/>
              </a:rPr>
              <a:t>My SHIBA </a:t>
            </a:r>
            <a:r>
              <a:rPr lang="en-US" altLang="en-US" dirty="0">
                <a:latin typeface="Segoe UI" panose="020B0502040204020203" pitchFamily="34" charset="0"/>
                <a:cs typeface="Segoe UI" panose="020B0502040204020203" pitchFamily="34" charset="0"/>
              </a:rPr>
              <a:t>(insurance.wa.gov)</a:t>
            </a:r>
          </a:p>
          <a:p>
            <a:r>
              <a:rPr lang="en-US" altLang="en-US" dirty="0">
                <a:latin typeface="Segoe UI" panose="020B0502040204020203" pitchFamily="34" charset="0"/>
                <a:cs typeface="Segoe UI" panose="020B0502040204020203" pitchFamily="34" charset="0"/>
              </a:rPr>
              <a:t>The home page for My SHIBA includes links to a variety of information that you’ll need for your work.</a:t>
            </a: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pPr algn="r"/>
            <a:endParaRPr lang="en-US" altLang="en-US" i="1" dirty="0">
              <a:latin typeface="Segoe UI" panose="020B0502040204020203" pitchFamily="34" charset="0"/>
              <a:cs typeface="Segoe UI" panose="020B0502040204020203" pitchFamily="34" charset="0"/>
            </a:endParaRP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8" name="Picture 7"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8875" y="2752374"/>
            <a:ext cx="6569534" cy="3350958"/>
          </a:xfrm>
          <a:prstGeom prst="rect">
            <a:avLst/>
          </a:prstGeom>
          <a:ln>
            <a:solidFill>
              <a:schemeClr val="tx1"/>
            </a:solidFill>
          </a:ln>
        </p:spPr>
      </p:pic>
    </p:spTree>
    <p:extLst>
      <p:ext uri="{BB962C8B-B14F-4D97-AF65-F5344CB8AC3E}">
        <p14:creationId xmlns:p14="http://schemas.microsoft.com/office/powerpoint/2010/main" val="28990434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60363" y="375506"/>
            <a:ext cx="8445500" cy="666751"/>
          </a:xfrm>
        </p:spPr>
        <p:txBody>
          <a:bodyPr/>
          <a:lstStyle/>
          <a:p>
            <a:r>
              <a:rPr lang="en-US" altLang="en-US" sz="3400" dirty="0">
                <a:latin typeface="Segoe UI" panose="020B0502040204020203" pitchFamily="34" charset="0"/>
                <a:cs typeface="Segoe UI" panose="020B0502040204020203" pitchFamily="34" charset="0"/>
              </a:rPr>
              <a:t>Referrals and providing more insurance help</a:t>
            </a:r>
          </a:p>
        </p:txBody>
      </p:sp>
      <p:sp>
        <p:nvSpPr>
          <p:cNvPr id="25603" name="Content Placeholder 2"/>
          <p:cNvSpPr>
            <a:spLocks noGrp="1"/>
          </p:cNvSpPr>
          <p:nvPr>
            <p:ph idx="1"/>
          </p:nvPr>
        </p:nvSpPr>
        <p:spPr>
          <a:xfrm>
            <a:off x="360365" y="1311276"/>
            <a:ext cx="8445500" cy="4754245"/>
          </a:xfrm>
        </p:spPr>
        <p:txBody>
          <a:bodyPr/>
          <a:lstStyle/>
          <a:p>
            <a:pPr>
              <a:defRPr/>
            </a:pPr>
            <a:r>
              <a:rPr lang="en-US" dirty="0"/>
              <a:t>You can also help your clients by letting them know about the OIC’s statewide toll-free Insurance Consumer Hotline at: 1-800-562-6900. </a:t>
            </a:r>
          </a:p>
          <a:p>
            <a:pPr>
              <a:defRPr/>
            </a:pPr>
            <a:endParaRPr lang="en-US" sz="1001" dirty="0"/>
          </a:p>
          <a:p>
            <a:pPr>
              <a:defRPr/>
            </a:pPr>
            <a:r>
              <a:rPr lang="en-US" i="1" dirty="0"/>
              <a:t>The Consumer Hotline is a free service where clients can get help with all types of insurance, such as home, auto, health, life, disability coverage, long-term care and even annuities. </a:t>
            </a:r>
          </a:p>
          <a:p>
            <a:pPr algn="ctr">
              <a:defRPr/>
            </a:pPr>
            <a:endParaRPr lang="en-US" sz="1001" dirty="0"/>
          </a:p>
          <a:p>
            <a:pPr>
              <a:defRPr/>
            </a:pPr>
            <a:r>
              <a:rPr lang="en-US" dirty="0"/>
              <a:t>Clients can also find more information at: </a:t>
            </a:r>
            <a:r>
              <a:rPr lang="en-US" dirty="0">
                <a:hlinkClick r:id="rId3"/>
              </a:rPr>
              <a:t>https://www.insurance.wa.gov</a:t>
            </a:r>
            <a:r>
              <a:rPr lang="en-US" dirty="0"/>
              <a:t>  </a:t>
            </a:r>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99</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2254732597"/>
      </p:ext>
    </p:extLst>
  </p:cSld>
  <p:clrMapOvr>
    <a:masterClrMapping/>
  </p:clrMapOvr>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557D2CE8DAFB4B9A62519D3289B194" ma:contentTypeVersion="12" ma:contentTypeDescription="Create a new document." ma:contentTypeScope="" ma:versionID="89ad4fddfd9ef32615815a51fc008b42">
  <xsd:schema xmlns:xsd="http://www.w3.org/2001/XMLSchema" xmlns:xs="http://www.w3.org/2001/XMLSchema" xmlns:p="http://schemas.microsoft.com/office/2006/metadata/properties" xmlns:ns1="http://schemas.microsoft.com/sharepoint/v3" xmlns:ns2="05e66b43-ca2c-4d24-a06d-1c001b11b1d1" targetNamespace="http://schemas.microsoft.com/office/2006/metadata/properties" ma:root="true" ma:fieldsID="545dfa2c9e8ed81b42da2fcada422501" ns1:_="" ns2:_="">
    <xsd:import namespace="http://schemas.microsoft.com/sharepoint/v3"/>
    <xsd:import namespace="05e66b43-ca2c-4d24-a06d-1c001b11b1d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1:_ip_UnifiedCompliancePolicyProperties" minOccurs="0"/>
                <xsd:element ref="ns1:_ip_UnifiedCompliancePolicyUIAction"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e66b43-ca2c-4d24-a06d-1c001b11b1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A1A547-853C-4F1F-8499-5ED53D914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5e66b43-ca2c-4d24-a06d-1c001b11b1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79B679-61EA-4EA9-BACC-777AEEB53BC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35BF1C5-0B41-40E3-800A-2897B2FFB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SHIBA_presentation_PPT</Template>
  <TotalTime>18394</TotalTime>
  <Words>6937</Words>
  <Application>Microsoft Office PowerPoint</Application>
  <PresentationFormat>On-screen Show (4:3)</PresentationFormat>
  <Paragraphs>984</Paragraphs>
  <Slides>101</Slides>
  <Notes>101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Calibri</vt:lpstr>
      <vt:lpstr>Courier New</vt:lpstr>
      <vt:lpstr>News Gothic MT</vt:lpstr>
      <vt:lpstr>Segoe UI</vt:lpstr>
      <vt:lpstr>Wingdings</vt:lpstr>
      <vt:lpstr>OIC_presentation_PPT</vt:lpstr>
      <vt:lpstr>Statewide Health Insurance Benefits Advisors Basic Training</vt:lpstr>
      <vt:lpstr>Welcome to the Statewide Health Insurance Benefits Advisors (SHIBA) basic training!</vt:lpstr>
      <vt:lpstr>Basic Training table of contents </vt:lpstr>
      <vt:lpstr>Medicare training acronyms</vt:lpstr>
      <vt:lpstr>Goals for this training </vt:lpstr>
      <vt:lpstr>SHIBA advisor orientation </vt:lpstr>
      <vt:lpstr>SHIBA and our mission statement</vt:lpstr>
      <vt:lpstr>SHIBA history</vt:lpstr>
      <vt:lpstr>Medicare introduction</vt:lpstr>
      <vt:lpstr>Medicare 101</vt:lpstr>
      <vt:lpstr>The four parts of Medicare</vt:lpstr>
      <vt:lpstr>Medicare 101 (continued)</vt:lpstr>
      <vt:lpstr>Medicare Parts A, B and D</vt:lpstr>
      <vt:lpstr>Who is eligible for Medicare?</vt:lpstr>
      <vt:lpstr>Medicare card</vt:lpstr>
      <vt:lpstr>Knowledge Check #1 – Intro to Medicare</vt:lpstr>
      <vt:lpstr>Enrollment and enrollment periods</vt:lpstr>
      <vt:lpstr>Some people are automatically enrolled</vt:lpstr>
      <vt:lpstr>When enrollment is NOT automatic</vt:lpstr>
      <vt:lpstr>Three main Medicare enrollment periods</vt:lpstr>
      <vt:lpstr>Initial Enrollment Period (continued)</vt:lpstr>
      <vt:lpstr>Initial Enrollment Period</vt:lpstr>
      <vt:lpstr>Examples of Initial Enrollment Period</vt:lpstr>
      <vt:lpstr>Special Enrollment Period</vt:lpstr>
      <vt:lpstr>Example of Special Enrollment Period</vt:lpstr>
      <vt:lpstr>General Enrollment Period</vt:lpstr>
      <vt:lpstr>Example of General Enrollment Period</vt:lpstr>
      <vt:lpstr>Knowledge Check #2 – Enrollment Periods</vt:lpstr>
      <vt:lpstr>Original Medicare</vt:lpstr>
      <vt:lpstr>Original Medicare:  Parts A and B</vt:lpstr>
      <vt:lpstr>Original Medicare – Part A</vt:lpstr>
      <vt:lpstr>Medicare hospital insurance (Part A) </vt:lpstr>
      <vt:lpstr>Medicare Part A (hospital insurance) </vt:lpstr>
      <vt:lpstr>Examples of Medicare Part A</vt:lpstr>
      <vt:lpstr>Original Medicare – Part B</vt:lpstr>
      <vt:lpstr>Medicare medical insurance (Part B) </vt:lpstr>
      <vt:lpstr>Medicare Part B (medical insurance)</vt:lpstr>
      <vt:lpstr>Examples of Medicare Part B </vt:lpstr>
      <vt:lpstr>Does a client need Part B?</vt:lpstr>
      <vt:lpstr>Examples of Part B coverage considerations</vt:lpstr>
      <vt:lpstr>Paying for Medicare Parts A and B</vt:lpstr>
      <vt:lpstr>Example:  Coverage for “medically necessary”</vt:lpstr>
      <vt:lpstr>Knowledge check #3 – Parts of Medicare</vt:lpstr>
      <vt:lpstr>Medicare prescription drug coverage</vt:lpstr>
      <vt:lpstr>Medicare Part D</vt:lpstr>
      <vt:lpstr>Medicare Part D </vt:lpstr>
      <vt:lpstr>Who can enroll in Part D?</vt:lpstr>
      <vt:lpstr>Do all clients need Part D?</vt:lpstr>
      <vt:lpstr>What Part D covers</vt:lpstr>
      <vt:lpstr>Examples of Part D plan coverage</vt:lpstr>
      <vt:lpstr>Medicare drug plan costs</vt:lpstr>
      <vt:lpstr>When can clients enroll in Part D?</vt:lpstr>
      <vt:lpstr>How do clients choose a Part D plan?</vt:lpstr>
      <vt:lpstr>Knowledge check #4 – Part D</vt:lpstr>
      <vt:lpstr>Medigaps</vt:lpstr>
      <vt:lpstr>Medigap (Medicare Supplement)</vt:lpstr>
      <vt:lpstr>What is a Medigap plan?</vt:lpstr>
      <vt:lpstr>How to compare Medigap plans</vt:lpstr>
      <vt:lpstr>Approved Medigap plans and rates</vt:lpstr>
      <vt:lpstr>Example of Medigap plan</vt:lpstr>
      <vt:lpstr>Who is eligible for a Medigap?</vt:lpstr>
      <vt:lpstr>Do clients need a Medigap?</vt:lpstr>
      <vt:lpstr>When to enroll in a Medigap</vt:lpstr>
      <vt:lpstr>When to enroll in a Medigap</vt:lpstr>
      <vt:lpstr>Examples of Medigap OEP</vt:lpstr>
      <vt:lpstr>Examples of Medigap enrollment rules</vt:lpstr>
      <vt:lpstr>Things to consider about Medigaps </vt:lpstr>
      <vt:lpstr>Things to consider about Medigaps (continued)</vt:lpstr>
      <vt:lpstr>How to find the right Medigap plan</vt:lpstr>
      <vt:lpstr>Knowledge check #5 - Medigaps</vt:lpstr>
      <vt:lpstr>Medicare Advantage (MA) plans</vt:lpstr>
      <vt:lpstr>Medicare Advantage</vt:lpstr>
      <vt:lpstr>Medicare Advantage (Part C)</vt:lpstr>
      <vt:lpstr>How Medicare Advantage (MA) plans work</vt:lpstr>
      <vt:lpstr>Who is eligible? </vt:lpstr>
      <vt:lpstr>When can clients enroll in an MA plan?</vt:lpstr>
      <vt:lpstr>Examples of Medicare Advantage plan</vt:lpstr>
      <vt:lpstr>Example of Medicare Advantage plan</vt:lpstr>
      <vt:lpstr>What are Medicare Advantage plan costs?</vt:lpstr>
      <vt:lpstr>Four most common types of MA plans</vt:lpstr>
      <vt:lpstr>Things to consider about MA plans </vt:lpstr>
      <vt:lpstr>Shopping for MA plans</vt:lpstr>
      <vt:lpstr>Where do clients enroll?</vt:lpstr>
      <vt:lpstr>Low-Income Assistance</vt:lpstr>
      <vt:lpstr>LIS/Extra Help automatic enrollment</vt:lpstr>
      <vt:lpstr>What is a Medicare Savings Program?</vt:lpstr>
      <vt:lpstr>Qualified Medicare Beneficiary (QMB)</vt:lpstr>
      <vt:lpstr>Specified Low-income Medicare Beneficiary (SLMB)</vt:lpstr>
      <vt:lpstr>Qualified Individual (QI-1)</vt:lpstr>
      <vt:lpstr>Rainbow Chart</vt:lpstr>
      <vt:lpstr>Rainbow Chart page</vt:lpstr>
      <vt:lpstr>Help paying for Part D</vt:lpstr>
      <vt:lpstr>Example of help paying Part D premium</vt:lpstr>
      <vt:lpstr>Training tools and wrap-up</vt:lpstr>
      <vt:lpstr>Medicare.gov</vt:lpstr>
      <vt:lpstr>Plan Finder</vt:lpstr>
      <vt:lpstr>Office of the Insurance Commissioner</vt:lpstr>
      <vt:lpstr>My SHIBA (continued)</vt:lpstr>
      <vt:lpstr>Referrals and providing more insurance help</vt:lpstr>
      <vt:lpstr>Final thoughts and questions</vt:lpstr>
      <vt:lpstr>PowerPoint Presentation</vt:lpstr>
    </vt:vector>
  </TitlesOfParts>
  <Company>Office of Insurance Commissioner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Health Insurance Benefits Advisors Basic Training</dc:title>
  <dc:subject>Training for new SHIBA volunteers about Medicare</dc:subject>
  <dc:creator>Wells, Donna (OIC);SHIBAS@oic.wa.gov</dc:creator>
  <cp:lastModifiedBy>Davis, Nick (OIC)</cp:lastModifiedBy>
  <cp:revision>1002</cp:revision>
  <cp:lastPrinted>2021-01-13T19:01:26Z</cp:lastPrinted>
  <dcterms:created xsi:type="dcterms:W3CDTF">2016-01-05T16:06:02Z</dcterms:created>
  <dcterms:modified xsi:type="dcterms:W3CDTF">2024-04-18T16:50:39Z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0x010100A2557D2CE8DAFB4B9A62519D3289B194</vt:lpwstr>
  </property>
</Properties>
</file>