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72" r:id="rId2"/>
    <p:sldId id="591" r:id="rId3"/>
    <p:sldId id="718" r:id="rId4"/>
    <p:sldId id="641" r:id="rId5"/>
    <p:sldId id="642" r:id="rId6"/>
    <p:sldId id="645" r:id="rId7"/>
    <p:sldId id="684" r:id="rId8"/>
    <p:sldId id="687" r:id="rId9"/>
    <p:sldId id="716" r:id="rId10"/>
    <p:sldId id="724" r:id="rId11"/>
    <p:sldId id="690" r:id="rId12"/>
    <p:sldId id="717" r:id="rId13"/>
    <p:sldId id="692" r:id="rId14"/>
    <p:sldId id="693" r:id="rId15"/>
    <p:sldId id="613" r:id="rId16"/>
    <p:sldId id="694" r:id="rId17"/>
    <p:sldId id="725" r:id="rId18"/>
    <p:sldId id="727" r:id="rId19"/>
    <p:sldId id="729" r:id="rId20"/>
    <p:sldId id="698" r:id="rId21"/>
    <p:sldId id="699" r:id="rId22"/>
    <p:sldId id="723" r:id="rId23"/>
    <p:sldId id="722" r:id="rId24"/>
    <p:sldId id="636" r:id="rId25"/>
    <p:sldId id="659" r:id="rId26"/>
    <p:sldId id="702" r:id="rId27"/>
    <p:sldId id="720" r:id="rId28"/>
    <p:sldId id="721" r:id="rId29"/>
    <p:sldId id="731" r:id="rId30"/>
    <p:sldId id="730" r:id="rId31"/>
    <p:sldId id="648" r:id="rId32"/>
    <p:sldId id="628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CD0"/>
    <a:srgbClr val="002868"/>
    <a:srgbClr val="2A6034"/>
    <a:srgbClr val="F1EFF5"/>
    <a:srgbClr val="F1F6FB"/>
    <a:srgbClr val="377D44"/>
    <a:srgbClr val="25567F"/>
    <a:srgbClr val="3173A9"/>
    <a:srgbClr val="5DCCCF"/>
    <a:srgbClr val="47A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7516" autoAdjust="0"/>
  </p:normalViewPr>
  <p:slideViewPr>
    <p:cSldViewPr>
      <p:cViewPr varScale="1">
        <p:scale>
          <a:sx n="98" d="100"/>
          <a:sy n="98" d="100"/>
        </p:scale>
        <p:origin x="20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>
        <p:scale>
          <a:sx n="100" d="100"/>
          <a:sy n="100" d="100"/>
        </p:scale>
        <p:origin x="2694" y="-186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253" tIns="46626" rIns="93253" bIns="466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3253" tIns="46626" rIns="93253" bIns="46626" rtlCol="0"/>
          <a:lstStyle>
            <a:lvl1pPr algn="r">
              <a:defRPr sz="1200"/>
            </a:lvl1pPr>
          </a:lstStyle>
          <a:p>
            <a:fld id="{73C7A917-ED3F-4F25-9EA1-D74B8C3BBFAE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3253" tIns="46626" rIns="93253" bIns="466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4820"/>
          </a:xfrm>
          <a:prstGeom prst="rect">
            <a:avLst/>
          </a:prstGeom>
        </p:spPr>
        <p:txBody>
          <a:bodyPr vert="horz" lIns="93253" tIns="46626" rIns="93253" bIns="46626" rtlCol="0" anchor="b"/>
          <a:lstStyle>
            <a:lvl1pPr algn="r">
              <a:defRPr sz="1200"/>
            </a:lvl1pPr>
          </a:lstStyle>
          <a:p>
            <a:fld id="{C22D7907-3802-46AB-8529-BD7837C52F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0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253" tIns="46626" rIns="93253" bIns="466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3253" tIns="46626" rIns="93253" bIns="46626" rtlCol="0"/>
          <a:lstStyle>
            <a:lvl1pPr algn="r">
              <a:defRPr sz="1200"/>
            </a:lvl1pPr>
          </a:lstStyle>
          <a:p>
            <a:fld id="{7BF52ED0-018A-41CC-9BE5-DDB5CD1FF10A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6" rIns="93253" bIns="466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253" tIns="46626" rIns="93253" bIns="466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4820"/>
          </a:xfrm>
          <a:prstGeom prst="rect">
            <a:avLst/>
          </a:prstGeom>
        </p:spPr>
        <p:txBody>
          <a:bodyPr vert="horz" lIns="93253" tIns="46626" rIns="93253" bIns="46626" rtlCol="0" anchor="b"/>
          <a:lstStyle>
            <a:lvl1pPr algn="r">
              <a:defRPr sz="1200"/>
            </a:lvl1pPr>
          </a:lstStyle>
          <a:p>
            <a:fld id="{90DA8066-A275-4D86-BAA1-9D3B5268B5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3" y="8830662"/>
            <a:ext cx="297209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idcare.gov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5533" indent="-2867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6974" indent="-229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5763" indent="-229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4552" indent="-229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3342" indent="-229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32" indent="-229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0922" indent="-229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9710" indent="-229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C6F48F-EA07-4CC6-9FCE-997F8B2E1452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57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 My current profile will appear on each page as you go through the plan finder.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Accuracy of drug</a:t>
            </a:r>
            <a:r>
              <a:rPr lang="en-US" baseline="0" dirty="0" smtClean="0"/>
              <a:t> name, entering the drug, quantity and dosage. (go to next screen to show the quantity &amp; dosage pop up box)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After the first drug is entered, the drug list ID will appear and you will need to give a password date.  You can leave date as is or create a new one.  </a:t>
            </a:r>
            <a:r>
              <a:rPr lang="en-US" sz="1400" b="1" baseline="0" dirty="0" smtClean="0"/>
              <a:t>Stress the importance of saving the drug list ID, password date, &amp; zip.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List of drugs entered will be noted below.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1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="0" baseline="0" dirty="0" smtClean="0"/>
              <a:t>Include  how the session will “time-out” after 30 minutes of inactivity</a:t>
            </a:r>
            <a:endParaRPr lang="en-US" b="0" dirty="0" smtClean="0"/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Select the correct dosage, quantity, frequency</a:t>
            </a:r>
            <a:r>
              <a:rPr lang="en-US" baseline="0" dirty="0" smtClean="0"/>
              <a:t> &amp; pharmacy type.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Stress the importance of selecting the correct dosage</a:t>
            </a:r>
            <a:endParaRPr lang="en-US" dirty="0" smtClean="0"/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When</a:t>
            </a:r>
            <a:r>
              <a:rPr lang="en-US" baseline="0" dirty="0" smtClean="0"/>
              <a:t> you select “I get this medicine from a mail order pharmacy” the quantity will automatically default to “90” and  frequency will automatically default to “every three months”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2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 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A pop-up box:</a:t>
            </a:r>
            <a:r>
              <a:rPr lang="en-US" baseline="0" dirty="0" smtClean="0"/>
              <a:t> re:</a:t>
            </a:r>
            <a:r>
              <a:rPr lang="en-US" dirty="0" smtClean="0"/>
              <a:t> brand name showing generic alternative.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Explain the difference between</a:t>
            </a:r>
            <a:r>
              <a:rPr lang="en-US" baseline="0" dirty="0" smtClean="0"/>
              <a:t> lower cost generic and brand name.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Explain if drug is not found- it is either drugs that are excluded from Medicare coverage or a compound drug.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Once all drugs are in your list, you can print it. Click My Drug </a:t>
            </a:r>
            <a:r>
              <a:rPr lang="en-US" baseline="0" smtClean="0"/>
              <a:t>List i</a:t>
            </a:r>
            <a:endParaRPr lang="en-US" baseline="0" dirty="0" smtClean="0"/>
          </a:p>
          <a:p>
            <a:pPr marL="165261" indent="-165261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1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“my current profile” how it will appear with each step.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Explain</a:t>
            </a:r>
            <a:r>
              <a:rPr lang="en-US" baseline="0" dirty="0" smtClean="0"/>
              <a:t> how the pharmacy search/add works- select up to 2 pharmacies.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Use the “Search New Location or by Pharmacy Name” If you can’t find your pharmacy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Click on the “Show/Hide” pharmacy map to show the location.  (i.e.- Pharmacy may be on the same street but it could be north </a:t>
            </a:r>
            <a:r>
              <a:rPr lang="en-US" baseline="0" dirty="0" err="1" smtClean="0"/>
              <a:t>broadway</a:t>
            </a:r>
            <a:r>
              <a:rPr lang="en-US" baseline="0" dirty="0" smtClean="0"/>
              <a:t> or south </a:t>
            </a:r>
            <a:r>
              <a:rPr lang="en-US" baseline="0" dirty="0" err="1" smtClean="0"/>
              <a:t>broadway</a:t>
            </a:r>
            <a:r>
              <a:rPr lang="en-US" baseline="0" dirty="0" smtClean="0"/>
              <a:t>) or if beneficiary gives you a pharmacy name but only provides the intersection that it is closest to.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8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During</a:t>
            </a:r>
            <a:r>
              <a:rPr lang="en-US" baseline="0" dirty="0" smtClean="0"/>
              <a:t> OEP, the plan results will default to viewing 2018 plans. For</a:t>
            </a:r>
            <a:r>
              <a:rPr lang="en-US" dirty="0" smtClean="0"/>
              <a:t> people who are still shopping for 2017 plans, you can click to look at the current year. 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the “number of plans” available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Touch</a:t>
            </a:r>
            <a:r>
              <a:rPr lang="en-US" baseline="0" dirty="0" smtClean="0"/>
              <a:t> base on “refine your search” options.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Note that if you want to see Special Needs Plans, must select the option on the “Refine your Search” side.  If the SNP is for Dual-eligible, it won’t be viewable unless the search (either Personalized or General) shows the client HAS a Medicaid plan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09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 defTabSz="881390">
              <a:buFont typeface="Wingdings" panose="05000000000000000000" pitchFamily="2" charset="2"/>
              <a:buChar char="Ø"/>
              <a:defRPr/>
            </a:pPr>
            <a:r>
              <a:rPr lang="en-US" baseline="0" dirty="0" smtClean="0"/>
              <a:t>Review the Symbols</a:t>
            </a:r>
            <a:endParaRPr lang="en-US" dirty="0" smtClean="0"/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the “Plan Results</a:t>
            </a:r>
            <a:r>
              <a:rPr lang="en-US" baseline="0" dirty="0" smtClean="0"/>
              <a:t> Page”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Review the three stars.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50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  <a:r>
              <a:rPr lang="en-US" baseline="0" dirty="0" smtClean="0"/>
              <a:t>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Shows the beneficiary’s current plan-.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Shows the number of plans available in the beneficiaries area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You can view 10 plans at a time or view all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Select up to three plans to compare side by side. Can select current, PDP, &amp; MAPD to compare side by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2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  <a:r>
              <a:rPr lang="en-US" baseline="0" dirty="0" smtClean="0"/>
              <a:t>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Select up to three plans to compare side by side. Can select current, PDP, &amp; MAPD to compare side by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03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tabs.</a:t>
            </a:r>
            <a:r>
              <a:rPr lang="en-US" baseline="0" dirty="0" smtClean="0"/>
              <a:t>  We will cover each tab in the next few slides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Review symbols &amp; enrollment date reminder.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Plan results come up in columns, read from top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2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Can view benefits side</a:t>
            </a:r>
            <a:r>
              <a:rPr lang="en-US" baseline="0" dirty="0" smtClean="0"/>
              <a:t> by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6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74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r>
              <a:rPr lang="en-US" baseline="0" dirty="0" smtClean="0"/>
              <a:t>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Review the Drug Cost &amp; Coverage tab- Explain the “fixed costs”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15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endParaRPr lang="en-US" dirty="0" smtClean="0"/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the costs shown with each pharmacy listed 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Costs</a:t>
            </a:r>
            <a:r>
              <a:rPr lang="en-US" baseline="0" dirty="0" smtClean="0"/>
              <a:t> includes premium </a:t>
            </a:r>
            <a:r>
              <a:rPr lang="en-US" baseline="0" smtClean="0"/>
              <a:t>and drug costs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04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Monthly Cost</a:t>
            </a:r>
            <a:r>
              <a:rPr lang="en-US" baseline="0" dirty="0" smtClean="0"/>
              <a:t> Estimator &amp; explain the estimator showing “monthly cost chart for”.  Clicking on this bar chart will display</a:t>
            </a:r>
            <a:r>
              <a:rPr lang="en-US" dirty="0" smtClean="0"/>
              <a:t> results in this format-  see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77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Monthly Cost</a:t>
            </a:r>
            <a:r>
              <a:rPr lang="en-US" baseline="0" dirty="0" smtClean="0"/>
              <a:t> Estimator &amp; explain the estimator showing “monthly cost chart for”.  The Bar Chart gives a visual estimate of the month-by-month costs for each plan and what part of the cost is the Premium, Deductible, Co-pay/Co-Insurance,</a:t>
            </a:r>
            <a:r>
              <a:rPr lang="en-US" dirty="0" smtClean="0"/>
              <a:t> Coverage Gap (AKA Donut hole) and Catastrophic phase.  Note the dollar amount at the top of each column will vary from plan to plan.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endParaRPr lang="en-US" dirty="0"/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The red circle shows which pharmacy information you are looking 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63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Review of Drug coverage information and explain the “mail</a:t>
            </a:r>
            <a:r>
              <a:rPr lang="en-US" baseline="0" dirty="0" smtClean="0"/>
              <a:t> order” availability &amp; the network pharmacies.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84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Preferred, If your plan's network includes preferred cost sharing pharmacies, you may save money by using them. Your prescription drug costs (such as a copayment or coinsurance) may be less at a preferred cost sharing pharmacy because it has agreed with your plan to charge less on at least some drugs.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Standard Pricing A network pharmacy that offers covered drugs to plan members at higher out-of-pocket costs than what the member would pay at a preferred cost sharing </a:t>
            </a:r>
            <a:r>
              <a:rPr lang="en-US" dirty="0" err="1" smtClean="0"/>
              <a:t>pharmacy.or</a:t>
            </a:r>
            <a:r>
              <a:rPr lang="en-US" dirty="0" smtClean="0"/>
              <a:t> Out-of-Network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Opportunity to change</a:t>
            </a:r>
            <a:r>
              <a:rPr lang="en-US" baseline="0" dirty="0" smtClean="0"/>
              <a:t> pharmacy if a recommended pharmacy shows up as preferred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63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client enrolls this way VERY Important to print out the Enrollment Confirmation</a:t>
            </a:r>
          </a:p>
          <a:p>
            <a:endParaRPr lang="en-US" dirty="0"/>
          </a:p>
          <a:p>
            <a:r>
              <a:rPr lang="en-US" dirty="0" smtClean="0"/>
              <a:t>If you can’t print it, at least write down and save the Enrollment Confirmation Number.  If a number is shown, it means the enrollment went through.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48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Updating wording on our Plan Finder Results letter to note the costs are an ESTIMATE.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34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49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6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2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Step-by-step on how to do a “general” and “personalized” search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Note there is a link to FAQs-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4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4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0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important to be prepared when meeting with a beneficiary because preparations will save you and the beneficiary time and reduce stress.</a:t>
            </a:r>
          </a:p>
          <a:p>
            <a:pPr lvl="1"/>
            <a:r>
              <a:rPr lang="en-US" dirty="0" smtClean="0"/>
              <a:t>Provide the beneficiary with a list of items to have ready or to bring for their appointment, whether it is in person or by phone.</a:t>
            </a:r>
          </a:p>
          <a:p>
            <a:pPr marL="440695"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8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The beneficiary can bring the medication bottles to the office or they can provide the list over the phone</a:t>
            </a:r>
          </a:p>
          <a:p>
            <a:pPr lvl="1"/>
            <a:r>
              <a:rPr lang="en-US" dirty="0" smtClean="0"/>
              <a:t>If the appointment is by phone, request the beneficiary to provide the prescription information as stated on the bottle.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9F84-22DC-4BDF-AEAF-EBE0BC4B3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7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counselor, you</a:t>
            </a:r>
            <a:r>
              <a:rPr lang="en-US" baseline="0" dirty="0" smtClean="0"/>
              <a:t> can do the full intake with the beneficiary in-person or by phone. A complete intake is gathering information about the beneficiary that you would need to perform a plan comparison with the Medicare Plan Finder their name as it appears on the Medicare card, Medicare number, effective date for Medicare Part A or B and list of drugs.  Additionally, get their address as well just in case you need to mail information to them.  When </a:t>
            </a:r>
            <a:r>
              <a:rPr lang="en-US" baseline="0" smtClean="0"/>
              <a:t>beneficiaries request </a:t>
            </a:r>
            <a:r>
              <a:rPr lang="en-US" baseline="0" dirty="0" smtClean="0"/>
              <a:t>an appointment, go ahead and gather their information needed and have a comparison ready for them at their scheduled appointment.  It’s very important to have a place designated on the form for the drug list ID number and password.</a:t>
            </a:r>
          </a:p>
          <a:p>
            <a:endParaRPr lang="en-US" baseline="0" dirty="0" smtClean="0"/>
          </a:p>
          <a:p>
            <a:pPr marL="0" lvl="2" defTabSz="931717">
              <a:defRPr/>
            </a:pPr>
            <a:r>
              <a:rPr lang="en-US" baseline="0" dirty="0" smtClean="0"/>
              <a:t>General Plan Finder: </a:t>
            </a:r>
            <a:r>
              <a:rPr lang="en-US" dirty="0" smtClean="0"/>
              <a:t>This will still provide good and useful information that the beneficiary can use in making a decision.  If the personalized</a:t>
            </a:r>
            <a:r>
              <a:rPr lang="en-US" baseline="0" dirty="0" smtClean="0"/>
              <a:t> search isn’t working, use the general search as that will give you a good idea of the medication costs.  The main difference is that it will not show you LIS levels.</a:t>
            </a:r>
            <a:endParaRPr lang="en-US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9F84-22DC-4BDF-AEAF-EBE0BC4B3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5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  It’s helpful</a:t>
            </a:r>
            <a:r>
              <a:rPr lang="en-US" baseline="0" dirty="0" smtClean="0"/>
              <a:t> to collect information from the beneficiary. Info from their Medicare Card, Zip code, list of drugs (exactly as it appears on the RX bottle) and pharmacy information.</a:t>
            </a:r>
            <a:endParaRPr lang="en-US" dirty="0" smtClean="0"/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Two</a:t>
            </a:r>
            <a:r>
              <a:rPr lang="en-US" baseline="0" dirty="0" smtClean="0"/>
              <a:t> ways to go to the MPF</a:t>
            </a:r>
          </a:p>
          <a:p>
            <a:pPr marL="605956" lvl="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Top blue-  “Sign Up/Change plans.  Will have drop down box if you put your cursor over it or simply click on it and the page will show everything in the drop down box- Click on “Find health &amp; drug plans”</a:t>
            </a:r>
          </a:p>
          <a:p>
            <a:pPr marL="605956" lvl="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Encourage volunteers to take time to review the remaining blue tabs and other information that</a:t>
            </a:r>
            <a:r>
              <a:rPr lang="en-US" dirty="0" smtClean="0"/>
              <a:t> they can access from </a:t>
            </a:r>
            <a:r>
              <a:rPr lang="en-US" dirty="0" smtClean="0">
                <a:hlinkClick r:id="rId3"/>
              </a:rPr>
              <a:t>www.meidcare.gov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605956" lvl="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Fastest way to Plan Finder is to click on the Green button that says “Find Health and Drug Plans” 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2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Explain the difference between</a:t>
            </a:r>
            <a:r>
              <a:rPr lang="en-US" baseline="0" dirty="0" smtClean="0"/>
              <a:t> General Search and Personalized search.</a:t>
            </a:r>
          </a:p>
          <a:p>
            <a:pPr marL="605956" lvl="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General: will provide an estimated costs; find plans for your respective area; you can specify if you receive Original Medicare; MA/MA-PD; if you don’t have coverage yet or you don’t know and also specify if you receive assistance from Medicaid, SSI, MSP, LIS, don’t receive assistance, and if you’re not sure.</a:t>
            </a:r>
          </a:p>
          <a:p>
            <a:pPr marL="605956" lvl="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Personalized:  this will provide you with a more accurate cost estimates based on your current plan and subsidy information. You will need beneficiary’s zip, MCR number, Last name (as it appears on Medicare Card), effective date for A and/or B, and date of birth.</a:t>
            </a:r>
          </a:p>
          <a:p>
            <a:pPr marL="1046651" lvl="2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It is crucial to enter the information exactly as it appears on Medicare card</a:t>
            </a:r>
          </a:p>
          <a:p>
            <a:pPr marL="1046651" lvl="2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If you don’t have Part A, you can click on the blue hyperlink and enter your part B effective date.</a:t>
            </a:r>
          </a:p>
          <a:p>
            <a:pPr marL="1046651" lvl="2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Instead of scrolling in drop down box- type in the first letter of the month and hit the down arrow until your selection appears.  </a:t>
            </a:r>
          </a:p>
          <a:p>
            <a:pPr marL="589451" lvl="1" indent="-165261">
              <a:buFont typeface="Wingdings" panose="05000000000000000000" pitchFamily="2" charset="2"/>
              <a:buChar char="Ø"/>
            </a:pPr>
            <a:r>
              <a:rPr lang="en-US" dirty="0" smtClean="0"/>
              <a:t>NOTE:  in the circled area on the right, you can do several useful things, most without having to go thru all of the Plan Finder steps; including: </a:t>
            </a:r>
          </a:p>
          <a:p>
            <a:pPr marL="1046651" lvl="2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Search</a:t>
            </a:r>
            <a:r>
              <a:rPr lang="en-US" dirty="0" smtClean="0"/>
              <a:t> by Plan Name and/or ID</a:t>
            </a:r>
          </a:p>
          <a:p>
            <a:pPr marL="1046651" lvl="2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Enroll</a:t>
            </a:r>
            <a:r>
              <a:rPr lang="en-US" dirty="0" smtClean="0"/>
              <a:t> now</a:t>
            </a:r>
          </a:p>
          <a:p>
            <a:pPr marL="1046651" lvl="2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Check</a:t>
            </a:r>
            <a:r>
              <a:rPr lang="en-US" dirty="0" smtClean="0"/>
              <a:t> current enrollment of a client</a:t>
            </a:r>
            <a:endParaRPr lang="en-US" baseline="0" dirty="0" smtClean="0"/>
          </a:p>
          <a:p>
            <a:pPr marL="440695"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cover: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dirty="0" smtClean="0"/>
              <a:t> When you do</a:t>
            </a:r>
            <a:r>
              <a:rPr lang="en-US" baseline="0" dirty="0" smtClean="0"/>
              <a:t> General Search, you must answer questions so PF knows how to price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Hover over questions, a box will pop up that explains which one to choose</a:t>
            </a:r>
          </a:p>
          <a:p>
            <a:pPr marL="165261" indent="-165261">
              <a:buFont typeface="Wingdings" panose="05000000000000000000" pitchFamily="2" charset="2"/>
              <a:buChar char="Ø"/>
            </a:pPr>
            <a:r>
              <a:rPr lang="en-US" baseline="0" dirty="0" smtClean="0"/>
              <a:t>Be sure to say “Yes” to the question, about adding drugs, if you plan to add any drugs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8066-A275-4D86-BAA1-9D3B5268B5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7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6858000"/>
          </a:xfrm>
          <a:prstGeom prst="rect">
            <a:avLst/>
          </a:prstGeom>
          <a:solidFill>
            <a:srgbClr val="25567F"/>
          </a:solidFill>
          <a:ln>
            <a:solidFill>
              <a:srgbClr val="363E8A"/>
            </a:solidFill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838202"/>
            <a:ext cx="6934200" cy="1661993"/>
          </a:xfrm>
          <a:noFill/>
        </p:spPr>
        <p:txBody>
          <a:bodyPr wrap="square" anchor="t" anchorCtr="0">
            <a:spAutoFit/>
          </a:bodyPr>
          <a:lstStyle>
            <a:lvl1pPr algn="ctr">
              <a:defRPr sz="4800" b="1" kern="0" baseline="0">
                <a:ln w="12700">
                  <a:noFill/>
                </a:ln>
                <a:solidFill>
                  <a:srgbClr val="5C9CD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962401"/>
            <a:ext cx="4953000" cy="461665"/>
          </a:xfrm>
          <a:ln>
            <a:solidFill>
              <a:srgbClr val="5C9CD0"/>
            </a:solidFill>
          </a:ln>
        </p:spPr>
        <p:txBody>
          <a:bodyPr wrap="square">
            <a:spAutoFit/>
          </a:bodyPr>
          <a:lstStyle>
            <a:lvl1pPr marL="0" indent="0" algn="ctr">
              <a:buNone/>
              <a:defRPr sz="2400" b="1" kern="0" baseline="0">
                <a:solidFill>
                  <a:srgbClr val="00286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433"/>
            <a:ext cx="9144000" cy="738664"/>
          </a:xfrm>
          <a:solidFill>
            <a:srgbClr val="5C9CD0"/>
          </a:solidFill>
        </p:spPr>
        <p:txBody>
          <a:bodyPr tIns="91440">
            <a:spAutoFit/>
          </a:bodyPr>
          <a:lstStyle>
            <a:lvl1pPr algn="l">
              <a:defRPr sz="3600" baseline="0">
                <a:ln w="12700"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868"/>
                </a:solidFill>
              </a:defRPr>
            </a:lvl1pPr>
            <a:lvl2pPr>
              <a:defRPr sz="2400" baseline="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200" baseline="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000" baseline="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175956" y="6467942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rgbClr val="404F2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E3A6E9-5B14-4D56-A835-3C14068333DF}" type="slidenum">
              <a:rPr lang="en-CA" smtClean="0">
                <a:solidFill>
                  <a:srgbClr val="002868"/>
                </a:solidFill>
              </a:rPr>
              <a:pPr/>
              <a:t>‹#›</a:t>
            </a:fld>
            <a:endParaRPr lang="en-CA" dirty="0">
              <a:solidFill>
                <a:srgbClr val="002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433"/>
            <a:ext cx="9144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175956" y="6467942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rgbClr val="404F2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E3A6E9-5B14-4D56-A835-3C14068333DF}" type="slidenum">
              <a:rPr lang="en-CA" smtClean="0">
                <a:solidFill>
                  <a:srgbClr val="002868"/>
                </a:solidFill>
              </a:rPr>
              <a:pPr/>
              <a:t>‹#›</a:t>
            </a:fld>
            <a:endParaRPr lang="en-CA" dirty="0">
              <a:solidFill>
                <a:srgbClr val="002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7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433"/>
            <a:ext cx="9144000" cy="738664"/>
          </a:xfrm>
          <a:prstGeom prst="rect">
            <a:avLst/>
          </a:prstGeom>
          <a:solidFill>
            <a:srgbClr val="5C9CD0"/>
          </a:solidFill>
        </p:spPr>
        <p:txBody>
          <a:bodyPr vert="horz" lIns="274320" tIns="91440" rIns="91440" bIns="91440" rtlCol="0" anchor="ctr" anchorCtr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312277" cy="449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0" baseline="0">
          <a:ln w="12700">
            <a:noFill/>
          </a:ln>
          <a:solidFill>
            <a:schemeClr val="bg1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800" kern="0" baseline="0">
          <a:solidFill>
            <a:srgbClr val="0028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2400" kern="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200" kern="0" baseline="0">
          <a:solidFill>
            <a:srgbClr val="363E8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0" baseline="0">
          <a:solidFill>
            <a:srgbClr val="363E8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800" kern="0" baseline="0">
          <a:solidFill>
            <a:srgbClr val="363E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izM@oic.w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nationaltrainingprogram.cms.gov/ntp-courses?q=global-search&amp;combine=Medicare+Open+Enrollmen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urance.wa.gov/my-shiba" TargetMode="External"/><Relationship Id="rId5" Type="http://schemas.openxmlformats.org/officeDocument/2006/relationships/hyperlink" Target="https://cmsnationaltrainingprogram.cms.gov/ntp-courses?q=global-search&amp;combine=Medicare+Plan+Finder" TargetMode="External"/><Relationship Id="rId4" Type="http://schemas.openxmlformats.org/officeDocument/2006/relationships/hyperlink" Target="https://www.medicare.gov/Pubs/pdf/11219-Understanding-Medicare-Part-C-D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xfrm>
            <a:off x="2209800" y="5257800"/>
            <a:ext cx="5105400" cy="838200"/>
          </a:xfrm>
        </p:spPr>
        <p:txBody>
          <a:bodyPr anchor="ctr" anchorCtr="0"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solidFill>
                  <a:srgbClr val="2A6034"/>
                </a:solidFill>
              </a:rPr>
              <a:t>Adapted from ACL Presentation to SHIPS 7/23/2018</a:t>
            </a:r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 bwMode="auto">
          <a:xfrm>
            <a:off x="1600200" y="2667000"/>
            <a:ext cx="6324600" cy="2209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5400" b="1" kern="0" dirty="0" smtClean="0">
                <a:solidFill>
                  <a:srgbClr val="002868"/>
                </a:solidFill>
                <a:latin typeface="+mj-lt"/>
                <a:ea typeface="+mj-ea"/>
                <a:cs typeface="+mj-cs"/>
              </a:rPr>
              <a:t>Medicare Plan Finder 101: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5400" kern="0" dirty="0" smtClean="0">
                <a:solidFill>
                  <a:srgbClr val="002868"/>
                </a:solidFill>
                <a:latin typeface="+mj-lt"/>
                <a:ea typeface="+mj-ea"/>
                <a:cs typeface="+mj-cs"/>
              </a:rPr>
              <a:t>Tips and Tricks for Navigating the Plan Finder</a:t>
            </a:r>
            <a:r>
              <a:rPr lang="en-US" sz="5400" b="1" kern="0" dirty="0" smtClean="0">
                <a:solidFill>
                  <a:srgbClr val="002868"/>
                </a:solidFill>
                <a:latin typeface="+mj-lt"/>
                <a:ea typeface="+mj-ea"/>
                <a:cs typeface="+mj-cs"/>
              </a:rPr>
              <a:t>	</a:t>
            </a:r>
            <a:endParaRPr lang="en-US" sz="5400" b="1" kern="0" dirty="0">
              <a:solidFill>
                <a:srgbClr val="00286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562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Pop Up Box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53000" y="1447800"/>
            <a:ext cx="2362200" cy="1066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51403" y="3109800"/>
            <a:ext cx="3048000" cy="1905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1213610">
            <a:off x="3665152" y="2857476"/>
            <a:ext cx="1052791" cy="1938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Medicare.gov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10561" r="12644"/>
          <a:stretch/>
        </p:blipFill>
        <p:spPr>
          <a:xfrm>
            <a:off x="533400" y="1066800"/>
            <a:ext cx="8077200" cy="5354925"/>
          </a:xfrm>
        </p:spPr>
      </p:pic>
      <p:sp>
        <p:nvSpPr>
          <p:cNvPr id="11" name="Rounded Rectangle 10"/>
          <p:cNvSpPr/>
          <p:nvPr/>
        </p:nvSpPr>
        <p:spPr>
          <a:xfrm>
            <a:off x="5257800" y="1143000"/>
            <a:ext cx="3276600" cy="1219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37069" y="2941270"/>
            <a:ext cx="109213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772400" y="4267200"/>
            <a:ext cx="109213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Pop Up Box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76800" y="3048000"/>
            <a:ext cx="990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 descr="Medicare.gov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10776" r="14546"/>
          <a:stretch/>
        </p:blipFill>
        <p:spPr>
          <a:xfrm>
            <a:off x="457200" y="1074097"/>
            <a:ext cx="8153400" cy="5220509"/>
          </a:xfrm>
        </p:spPr>
      </p:pic>
      <p:sp>
        <p:nvSpPr>
          <p:cNvPr id="12" name="Oval 11"/>
          <p:cNvSpPr/>
          <p:nvPr/>
        </p:nvSpPr>
        <p:spPr>
          <a:xfrm>
            <a:off x="685800" y="5638800"/>
            <a:ext cx="28956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Option</a:t>
            </a:r>
          </a:p>
        </p:txBody>
      </p:sp>
      <p:pic>
        <p:nvPicPr>
          <p:cNvPr id="4" name="Content Placeholder 3" descr="Medicare.gov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43320" r="12125" b="2801"/>
          <a:stretch/>
        </p:blipFill>
        <p:spPr>
          <a:xfrm>
            <a:off x="647700" y="1447800"/>
            <a:ext cx="7848599" cy="4648200"/>
          </a:xfrm>
        </p:spPr>
      </p:pic>
      <p:sp>
        <p:nvSpPr>
          <p:cNvPr id="5" name="Down Arrow 4"/>
          <p:cNvSpPr/>
          <p:nvPr/>
        </p:nvSpPr>
        <p:spPr>
          <a:xfrm rot="5400000">
            <a:off x="6768084" y="1728216"/>
            <a:ext cx="332232" cy="1295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4191000"/>
            <a:ext cx="1470094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5967984" y="5157216"/>
            <a:ext cx="332232" cy="1295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Pharmacies</a:t>
            </a:r>
          </a:p>
        </p:txBody>
      </p:sp>
      <p:pic>
        <p:nvPicPr>
          <p:cNvPr id="9" name="Content Placeholder 8" descr="Medicare.gov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11207" r="12471" b="16379"/>
          <a:stretch/>
        </p:blipFill>
        <p:spPr>
          <a:xfrm>
            <a:off x="445008" y="1300422"/>
            <a:ext cx="8153400" cy="5019155"/>
          </a:xfrm>
        </p:spPr>
      </p:pic>
      <p:sp>
        <p:nvSpPr>
          <p:cNvPr id="5" name="Down Arrow 4"/>
          <p:cNvSpPr/>
          <p:nvPr/>
        </p:nvSpPr>
        <p:spPr>
          <a:xfrm rot="5400000">
            <a:off x="7947088" y="1967105"/>
            <a:ext cx="324231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3657600"/>
            <a:ext cx="25908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000" y="3705225"/>
            <a:ext cx="1905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4675347" y="4549714"/>
            <a:ext cx="162114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7005542" y="5487828"/>
            <a:ext cx="162114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Plan Results</a:t>
            </a:r>
          </a:p>
        </p:txBody>
      </p:sp>
      <p:pic>
        <p:nvPicPr>
          <p:cNvPr id="4" name="Content Placeholder 3" descr="Refine Your Medicare Health Plan Result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10603" r="12643" b="8837"/>
          <a:stretch/>
        </p:blipFill>
        <p:spPr>
          <a:xfrm>
            <a:off x="647700" y="1371600"/>
            <a:ext cx="7848600" cy="484820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7625" y="25908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625" y="33528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48000" y="3200400"/>
            <a:ext cx="457200" cy="1905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6200000">
            <a:off x="7081836" y="2595565"/>
            <a:ext cx="238129" cy="1905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6800" y="4876800"/>
            <a:ext cx="1981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Results Page</a:t>
            </a:r>
            <a:endParaRPr lang="en-US" dirty="0"/>
          </a:p>
        </p:txBody>
      </p:sp>
      <p:pic>
        <p:nvPicPr>
          <p:cNvPr id="5" name="Content Placeholder 4" descr="Screen shot of your plan results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23076" t="24628" r="25236" b="9382"/>
          <a:stretch/>
        </p:blipFill>
        <p:spPr bwMode="auto">
          <a:xfrm>
            <a:off x="1084118" y="1066800"/>
            <a:ext cx="7086599" cy="5086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1073727" y="3886200"/>
            <a:ext cx="6324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3505200"/>
            <a:ext cx="106680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879817" y="5067300"/>
            <a:ext cx="192123" cy="152400"/>
          </a:xfrm>
          <a:prstGeom prst="star5">
            <a:avLst>
              <a:gd name="adj" fmla="val 16837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79817" y="5410200"/>
            <a:ext cx="192123" cy="152400"/>
          </a:xfrm>
          <a:prstGeom prst="star5">
            <a:avLst>
              <a:gd name="adj" fmla="val 16837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0094" y="5791200"/>
            <a:ext cx="192123" cy="152400"/>
          </a:xfrm>
          <a:prstGeom prst="star5">
            <a:avLst>
              <a:gd name="adj" fmla="val 16837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Plan Results</a:t>
            </a:r>
            <a:endParaRPr lang="en-US" dirty="0"/>
          </a:p>
        </p:txBody>
      </p:sp>
      <p:pic>
        <p:nvPicPr>
          <p:cNvPr id="4" name="Content Placeholder 3" descr="Your Plan Result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10776" r="12471" b="-863"/>
          <a:stretch/>
        </p:blipFill>
        <p:spPr>
          <a:xfrm>
            <a:off x="762000" y="1205390"/>
            <a:ext cx="7620000" cy="5284470"/>
          </a:xfrm>
        </p:spPr>
      </p:pic>
      <p:sp>
        <p:nvSpPr>
          <p:cNvPr id="5" name="Oval 4"/>
          <p:cNvSpPr/>
          <p:nvPr/>
        </p:nvSpPr>
        <p:spPr>
          <a:xfrm>
            <a:off x="6772275" y="1143000"/>
            <a:ext cx="1143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3505200"/>
            <a:ext cx="2209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5486400"/>
            <a:ext cx="2209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Your Plan Results -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9" t="11945" r="14224" b="78889"/>
          <a:stretch/>
        </p:blipFill>
        <p:spPr>
          <a:xfrm>
            <a:off x="6553199" y="2286000"/>
            <a:ext cx="2466975" cy="628650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20520271">
            <a:off x="7786686" y="1371600"/>
            <a:ext cx="412433" cy="914400"/>
          </a:xfrm>
          <a:prstGeom prst="arc">
            <a:avLst>
              <a:gd name="adj1" fmla="val 16200000"/>
              <a:gd name="adj2" fmla="val 459572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992902" y="1981200"/>
            <a:ext cx="374904" cy="228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Comparison</a:t>
            </a:r>
            <a:endParaRPr lang="en-US" dirty="0"/>
          </a:p>
        </p:txBody>
      </p:sp>
      <p:pic>
        <p:nvPicPr>
          <p:cNvPr id="11" name="Content Placeholder 4" descr="You can compare up to 3 plans side-by-side by checking the box, or view a specific “Plan Details” page by clicking on the plan name. &#10;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152" t="9579" r="27587" b="13496"/>
          <a:stretch/>
        </p:blipFill>
        <p:spPr bwMode="auto">
          <a:xfrm>
            <a:off x="2208313" y="921097"/>
            <a:ext cx="6478487" cy="537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title="Illustrate a check in a box for Pla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3" y="990600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title="Illustrate a check in a box for Pla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3" y="2781299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title="Illustrate a check in a box for Pla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3" y="4533518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 title="Left arrow points to box to make plan selection 1"/>
          <p:cNvSpPr/>
          <p:nvPr/>
        </p:nvSpPr>
        <p:spPr>
          <a:xfrm>
            <a:off x="908582" y="998286"/>
            <a:ext cx="928255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 title="Left arrow points to box to make plan selection 1"/>
          <p:cNvSpPr/>
          <p:nvPr/>
        </p:nvSpPr>
        <p:spPr>
          <a:xfrm>
            <a:off x="908583" y="2765263"/>
            <a:ext cx="928255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 title="Left arrow points to box to make plan selection 1"/>
          <p:cNvSpPr/>
          <p:nvPr/>
        </p:nvSpPr>
        <p:spPr>
          <a:xfrm>
            <a:off x="886317" y="4443641"/>
            <a:ext cx="928255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Comparison Side-by-Side</a:t>
            </a:r>
            <a:endParaRPr lang="en-US" dirty="0"/>
          </a:p>
        </p:txBody>
      </p:sp>
      <p:pic>
        <p:nvPicPr>
          <p:cNvPr id="6" name="Content Placeholder 5" descr="Your Medicare Health Plan Comparison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13577" r="12644"/>
          <a:stretch/>
        </p:blipFill>
        <p:spPr>
          <a:xfrm>
            <a:off x="609600" y="1130678"/>
            <a:ext cx="8001000" cy="5326310"/>
          </a:xfrm>
        </p:spPr>
      </p:pic>
      <p:sp>
        <p:nvSpPr>
          <p:cNvPr id="5" name="Oval 4"/>
          <p:cNvSpPr/>
          <p:nvPr/>
        </p:nvSpPr>
        <p:spPr>
          <a:xfrm>
            <a:off x="609600" y="3657600"/>
            <a:ext cx="74676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1050" y="5562600"/>
            <a:ext cx="74676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at a Glance </a:t>
            </a:r>
            <a:endParaRPr lang="en-US" dirty="0"/>
          </a:p>
        </p:txBody>
      </p:sp>
      <p:pic>
        <p:nvPicPr>
          <p:cNvPr id="4" name="Content Placeholder 3" descr="Your Medicare Health Plan Comparison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t="10561" r="15238"/>
          <a:stretch/>
        </p:blipFill>
        <p:spPr>
          <a:xfrm>
            <a:off x="609600" y="1981200"/>
            <a:ext cx="7848600" cy="4426759"/>
          </a:xfrm>
        </p:spPr>
      </p:pic>
      <p:pic>
        <p:nvPicPr>
          <p:cNvPr id="5" name="Picture 4" descr="Your Medicare Health Plan Comparison -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43056" r="15561" b="45972"/>
          <a:stretch/>
        </p:blipFill>
        <p:spPr>
          <a:xfrm>
            <a:off x="761999" y="1104900"/>
            <a:ext cx="7619999" cy="7524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00200" y="990600"/>
            <a:ext cx="1828800" cy="4524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3349" y="2133600"/>
            <a:ext cx="60959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It’s about practice!</a:t>
            </a:r>
          </a:p>
          <a:p>
            <a:r>
              <a:rPr lang="en-US" dirty="0" smtClean="0"/>
              <a:t>Beneficiary Preparation</a:t>
            </a:r>
          </a:p>
          <a:p>
            <a:r>
              <a:rPr lang="en-US" dirty="0" smtClean="0"/>
              <a:t>Counselor Preparation</a:t>
            </a:r>
          </a:p>
          <a:p>
            <a:r>
              <a:rPr lang="en-US" dirty="0" smtClean="0"/>
              <a:t>Plan Finder Walk Through</a:t>
            </a:r>
          </a:p>
          <a:p>
            <a:r>
              <a:rPr lang="en-US" dirty="0" smtClean="0"/>
              <a:t>Enrolling</a:t>
            </a:r>
          </a:p>
          <a:p>
            <a:r>
              <a:rPr lang="en-US" dirty="0" smtClean="0"/>
              <a:t>Reviewing Results for Beneficiaries</a:t>
            </a:r>
          </a:p>
          <a:p>
            <a:r>
              <a:rPr lang="en-US" dirty="0" smtClean="0"/>
              <a:t>Plan Finder Help and FAQ</a:t>
            </a:r>
          </a:p>
          <a:p>
            <a:r>
              <a:rPr lang="en-US" dirty="0" smtClean="0"/>
              <a:t>Reporting Issues with MPF</a:t>
            </a:r>
          </a:p>
          <a:p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5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566"/>
            <a:ext cx="9144000" cy="1292662"/>
          </a:xfrm>
        </p:spPr>
        <p:txBody>
          <a:bodyPr/>
          <a:lstStyle/>
          <a:p>
            <a:r>
              <a:rPr lang="en-US" dirty="0"/>
              <a:t>Drug Costs &amp; Coverage Tab - Fixed Costs</a:t>
            </a:r>
          </a:p>
        </p:txBody>
      </p:sp>
      <p:pic>
        <p:nvPicPr>
          <p:cNvPr id="4" name="Content Placeholder 3" descr="Your Medicare Health Plan Comparison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2070" r="15411" b="2370"/>
          <a:stretch/>
        </p:blipFill>
        <p:spPr>
          <a:xfrm>
            <a:off x="762000" y="1371600"/>
            <a:ext cx="7467600" cy="5114971"/>
          </a:xfrm>
          <a:ln w="25400"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3276600" y="1219200"/>
            <a:ext cx="2057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3581400"/>
            <a:ext cx="1600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Costs</a:t>
            </a:r>
          </a:p>
        </p:txBody>
      </p:sp>
      <p:pic>
        <p:nvPicPr>
          <p:cNvPr id="4" name="Content Placeholder 3" descr="Your Medicare Health Plan Comparison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26940" r="15065" b="16595"/>
          <a:stretch/>
        </p:blipFill>
        <p:spPr>
          <a:xfrm>
            <a:off x="990600" y="1905000"/>
            <a:ext cx="7149964" cy="4513955"/>
          </a:xfrm>
        </p:spPr>
      </p:pic>
      <p:pic>
        <p:nvPicPr>
          <p:cNvPr id="5" name="Picture 4" descr="Your Medicare Health Plan Comparison -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56389" r="15338" b="30972"/>
          <a:stretch/>
        </p:blipFill>
        <p:spPr>
          <a:xfrm>
            <a:off x="990600" y="914400"/>
            <a:ext cx="7086600" cy="86677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76200" y="21336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00" y="25146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" y="32004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6200" y="38862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Cost Estimator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62800" y="1828800"/>
            <a:ext cx="838200" cy="10872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285" y="1371600"/>
            <a:ext cx="7191430" cy="44196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09600" y="4495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Cost Estimator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070" y="1066800"/>
            <a:ext cx="8024453" cy="536822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324600" y="1295400"/>
            <a:ext cx="23622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Coverage Information</a:t>
            </a:r>
            <a:endParaRPr lang="en-US" dirty="0"/>
          </a:p>
        </p:txBody>
      </p:sp>
      <p:pic>
        <p:nvPicPr>
          <p:cNvPr id="6" name="Content Placeholder 5" descr="Your Medicare Health Plan Comparison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36207" r="15584" b="16594"/>
          <a:stretch/>
        </p:blipFill>
        <p:spPr>
          <a:xfrm>
            <a:off x="762000" y="1371600"/>
            <a:ext cx="7707552" cy="4640344"/>
          </a:xfrm>
        </p:spPr>
      </p:pic>
      <p:sp>
        <p:nvSpPr>
          <p:cNvPr id="3" name="Oval 2"/>
          <p:cNvSpPr/>
          <p:nvPr/>
        </p:nvSpPr>
        <p:spPr>
          <a:xfrm>
            <a:off x="914400" y="4267200"/>
            <a:ext cx="29718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1295400"/>
            <a:ext cx="29718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Type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52800" y="2438400"/>
            <a:ext cx="10668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2410968"/>
            <a:ext cx="978408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Medicare.gov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1423" r="28900" b="7328"/>
          <a:stretch/>
        </p:blipFill>
        <p:spPr>
          <a:xfrm>
            <a:off x="1219200" y="956136"/>
            <a:ext cx="6781800" cy="5196919"/>
          </a:xfrm>
        </p:spPr>
      </p:pic>
    </p:spTree>
    <p:extLst>
      <p:ext uri="{BB962C8B-B14F-4D97-AF65-F5344CB8AC3E}">
        <p14:creationId xmlns:p14="http://schemas.microsoft.com/office/powerpoint/2010/main" val="26094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Enrolling into a plan</a:t>
            </a:r>
          </a:p>
        </p:txBody>
      </p:sp>
      <p:pic>
        <p:nvPicPr>
          <p:cNvPr id="4" name="Content Placeholder 3" descr="Your Medicare Health Plan Comparison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6" t="24785" r="15411" b="14440"/>
          <a:stretch/>
        </p:blipFill>
        <p:spPr>
          <a:xfrm>
            <a:off x="152400" y="1212573"/>
            <a:ext cx="3733800" cy="3814971"/>
          </a:xfrm>
          <a:ln w="25400"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0" y="3848100"/>
            <a:ext cx="990600" cy="2667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art Enrollment"/>
          <p:cNvPicPr>
            <a:picLocks noChangeAspect="1"/>
          </p:cNvPicPr>
          <p:nvPr/>
        </p:nvPicPr>
        <p:blipFill rotWithShape="1">
          <a:blip r:embed="rId4"/>
          <a:srcRect l="1538" t="8827" r="12117" b="925"/>
          <a:stretch/>
        </p:blipFill>
        <p:spPr bwMode="auto">
          <a:xfrm>
            <a:off x="3334429" y="1158841"/>
            <a:ext cx="5319517" cy="484511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84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 about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Plans send updated pricing info to CMS regularly.</a:t>
            </a:r>
          </a:p>
          <a:p>
            <a:pPr lvl="1"/>
            <a:r>
              <a:rPr lang="en-US" dirty="0" smtClean="0"/>
              <a:t>Pricing is “frozen” in the Plan Finder during the month of September each year.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Plan Finder pricing results are an estimate and prices can change during the year.</a:t>
            </a:r>
          </a:p>
          <a:p>
            <a:r>
              <a:rPr lang="en-US" dirty="0" smtClean="0"/>
              <a:t>It is still helpful as a basis of comparison and clients will learn:</a:t>
            </a:r>
          </a:p>
          <a:p>
            <a:pPr lvl="1"/>
            <a:r>
              <a:rPr lang="en-US" dirty="0" smtClean="0"/>
              <a:t>If their current drugs are on the formulary and any restrictions</a:t>
            </a:r>
          </a:p>
          <a:p>
            <a:pPr lvl="1"/>
            <a:r>
              <a:rPr lang="en-US" dirty="0" smtClean="0"/>
              <a:t>What tier level they are placed at by each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focus on for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COST:  January or rest-of-year costs</a:t>
            </a:r>
          </a:p>
          <a:p>
            <a:pPr lvl="1"/>
            <a:r>
              <a:rPr lang="en-US" dirty="0" smtClean="0"/>
              <a:t>Includes Premium, Deductible, Co-pay/Co-Insurance estimate, based upon Rx entered.  See Slide 22</a:t>
            </a:r>
          </a:p>
          <a:p>
            <a:r>
              <a:rPr lang="en-US" dirty="0" smtClean="0"/>
              <a:t>COVERAGE:  All drugs on the formulary?</a:t>
            </a:r>
          </a:p>
          <a:p>
            <a:pPr lvl="1"/>
            <a:r>
              <a:rPr lang="en-US" dirty="0" smtClean="0"/>
              <a:t>Are there usage restrictions that will affect user?</a:t>
            </a:r>
          </a:p>
          <a:p>
            <a:r>
              <a:rPr lang="en-US" dirty="0" smtClean="0"/>
              <a:t>CONVENIENCE:  Does it work with preferred pharmacy or mail order?</a:t>
            </a:r>
          </a:p>
          <a:p>
            <a:pPr lvl="1"/>
            <a:r>
              <a:rPr lang="en-US" dirty="0" smtClean="0"/>
              <a:t>Or is beneficiary willing to change?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Printing/Sharing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 job aid on how to print/share a customized Plan Finder drug report- separate handout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38400"/>
            <a:ext cx="83820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Plan Finder takes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Go ahead and try it out</a:t>
            </a:r>
          </a:p>
          <a:p>
            <a:r>
              <a:rPr lang="en-US" dirty="0"/>
              <a:t>There are Plan Finder training videos posted on the Medicare.gov web site</a:t>
            </a:r>
          </a:p>
          <a:p>
            <a:r>
              <a:rPr lang="en-US" dirty="0"/>
              <a:t>SHIBA has practice Plan Finder worksheets you can use</a:t>
            </a:r>
          </a:p>
          <a:p>
            <a:pPr marL="0" indent="0">
              <a:buNone/>
            </a:pPr>
            <a:r>
              <a:rPr lang="en-US" sz="3200" dirty="0"/>
              <a:t>Ask questions!</a:t>
            </a:r>
          </a:p>
          <a:p>
            <a:pPr lvl="1"/>
            <a:r>
              <a:rPr lang="en-US" dirty="0"/>
              <a:t>Regional Training Consultant</a:t>
            </a:r>
          </a:p>
          <a:p>
            <a:pPr lvl="1"/>
            <a:r>
              <a:rPr lang="en-US" dirty="0"/>
              <a:t>Volunteer Coordinator</a:t>
            </a:r>
          </a:p>
          <a:p>
            <a:pPr lvl="1"/>
            <a:r>
              <a:rPr lang="en-US" dirty="0"/>
              <a:t>Experienced volunteers</a:t>
            </a:r>
          </a:p>
          <a:p>
            <a:pPr lvl="1"/>
            <a:r>
              <a:rPr lang="en-US" dirty="0"/>
              <a:t>Staff in SHIBA Tumwater office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Tab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" y="924653"/>
            <a:ext cx="6629400" cy="2778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438401"/>
            <a:ext cx="6629400" cy="40585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95600" y="1295400"/>
            <a:ext cx="1371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4312470"/>
            <a:ext cx="978408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057400" y="3952458"/>
            <a:ext cx="978408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MPF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Please send any questions or issues to Liz Mercer  </a:t>
            </a:r>
            <a:r>
              <a:rPr lang="en-US" dirty="0" smtClean="0">
                <a:hlinkClick r:id="rId3"/>
              </a:rPr>
              <a:t>LizM@oic.wa.gov</a:t>
            </a:r>
            <a:r>
              <a:rPr lang="en-US" dirty="0" smtClean="0"/>
              <a:t>  360-725-7225 </a:t>
            </a:r>
          </a:p>
          <a:p>
            <a:r>
              <a:rPr lang="en-US" dirty="0" smtClean="0"/>
              <a:t>Liz must report issues to ACL using a specific </a:t>
            </a:r>
            <a:r>
              <a:rPr lang="en-US" dirty="0"/>
              <a:t>MPF Intake </a:t>
            </a:r>
            <a:r>
              <a:rPr lang="en-US" dirty="0" smtClean="0"/>
              <a:t>form </a:t>
            </a:r>
          </a:p>
          <a:p>
            <a:pPr lvl="1"/>
            <a:r>
              <a:rPr lang="en-US" dirty="0" smtClean="0"/>
              <a:t>You MUST be able to give a lot of detail about what you are experiencing, such as exactly what you were doing in the MPF so we can re-create the problem for the tech people to review.</a:t>
            </a:r>
          </a:p>
          <a:p>
            <a:pPr lvl="1"/>
            <a:r>
              <a:rPr lang="en-US" dirty="0" smtClean="0"/>
              <a:t>SHIBA will send out notifications to Volunteer Coordinators about known MPF issues.  VC’s will need to distribute to their local volunteers.</a:t>
            </a:r>
          </a:p>
        </p:txBody>
      </p:sp>
    </p:spTree>
    <p:extLst>
      <p:ext uri="{BB962C8B-B14F-4D97-AF65-F5344CB8AC3E}">
        <p14:creationId xmlns:p14="http://schemas.microsoft.com/office/powerpoint/2010/main" val="350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CMS National Training Program Open Enrollment Toolkit </a:t>
            </a: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cmsnationaltrainingprogram.cms.gov/ntp-courses?q=global-search&amp;combine=Medicare+Open+Enrollment</a:t>
            </a:r>
            <a:r>
              <a:rPr lang="en-US" sz="2400" u="sng" dirty="0" smtClean="0"/>
              <a:t> </a:t>
            </a:r>
            <a:endParaRPr lang="en-US" sz="2400" dirty="0"/>
          </a:p>
          <a:p>
            <a:r>
              <a:rPr lang="en-US" sz="2400" dirty="0" smtClean="0"/>
              <a:t>Understanding Medicare Part C &amp; D Enrollment Periods </a:t>
            </a:r>
            <a:r>
              <a:rPr lang="en-US" sz="2400" u="sng" dirty="0">
                <a:hlinkClick r:id="rId4"/>
              </a:rPr>
              <a:t>https://</a:t>
            </a:r>
            <a:r>
              <a:rPr lang="en-US" sz="2400" u="sng" dirty="0" smtClean="0">
                <a:hlinkClick r:id="rId4"/>
              </a:rPr>
              <a:t>www.medicare.gov/Pubs/pdf/11219-Understanding-Medicare-Part-C-D.pdf</a:t>
            </a:r>
            <a:r>
              <a:rPr lang="en-US" sz="2400" u="sng" dirty="0" smtClean="0"/>
              <a:t> </a:t>
            </a:r>
          </a:p>
          <a:p>
            <a:r>
              <a:rPr lang="en-US" sz="2400" dirty="0" smtClean="0"/>
              <a:t>Plan Finder Multimedia (5 step-by-step videos on how to use the MPF)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cmsnationaltrainingprogram.cms.gov/ntp-courses?q=global-search&amp;combine=Medicare+Plan+Finder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My SHIBA  </a:t>
            </a: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www.insurance.wa.gov/my-shiba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4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Beneficiary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It’s important to be prepared when meeting with a beneficiary because preparations will save you and the beneficiary time and reduce stress.</a:t>
            </a:r>
          </a:p>
          <a:p>
            <a:pPr lvl="1"/>
            <a:r>
              <a:rPr lang="en-US" dirty="0"/>
              <a:t>Provide the beneficiary with a list of items to have ready or to bring for their </a:t>
            </a:r>
            <a:r>
              <a:rPr lang="en-US" dirty="0" smtClean="0"/>
              <a:t>appointment, </a:t>
            </a:r>
            <a:r>
              <a:rPr lang="en-US" dirty="0"/>
              <a:t>whether it is in person or by phone.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items from the Beneficiary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Medicare number and effective dates for Part A or Part B</a:t>
            </a:r>
          </a:p>
          <a:p>
            <a:r>
              <a:rPr lang="en-US" sz="2800" dirty="0" smtClean="0"/>
              <a:t>Date of birth</a:t>
            </a:r>
          </a:p>
          <a:p>
            <a:r>
              <a:rPr lang="en-US" sz="2800" dirty="0" smtClean="0"/>
              <a:t>Zip code</a:t>
            </a:r>
          </a:p>
          <a:p>
            <a:r>
              <a:rPr lang="en-US" sz="2800" dirty="0" smtClean="0"/>
              <a:t>List of drugs that includes dosage &amp; quantity</a:t>
            </a:r>
          </a:p>
          <a:p>
            <a:r>
              <a:rPr lang="en-US" sz="2800" dirty="0"/>
              <a:t>Name and </a:t>
            </a:r>
            <a:r>
              <a:rPr lang="en-US" sz="2800" dirty="0" smtClean="0"/>
              <a:t>address </a:t>
            </a:r>
            <a:r>
              <a:rPr lang="en-US" sz="2800" dirty="0"/>
              <a:t>of their preferred pharmacy</a:t>
            </a:r>
          </a:p>
          <a:p>
            <a:r>
              <a:rPr lang="en-US" sz="2800" dirty="0"/>
              <a:t>Name of their current Medicare plan </a:t>
            </a:r>
            <a:r>
              <a:rPr lang="en-US" sz="2800" dirty="0" smtClean="0"/>
              <a:t>(if </a:t>
            </a:r>
            <a:r>
              <a:rPr lang="en-US" sz="2800" dirty="0"/>
              <a:t>applicable)</a:t>
            </a:r>
          </a:p>
          <a:p>
            <a:r>
              <a:rPr lang="en-US" sz="2800" dirty="0"/>
              <a:t>Ask if </a:t>
            </a:r>
            <a:r>
              <a:rPr lang="en-US" sz="2800" dirty="0" smtClean="0"/>
              <a:t>they are </a:t>
            </a:r>
            <a:r>
              <a:rPr lang="en-US" sz="2800" dirty="0"/>
              <a:t>currently receiving LIS/MSP or if </a:t>
            </a:r>
            <a:r>
              <a:rPr lang="en-US" sz="2800" dirty="0" smtClean="0"/>
              <a:t>they are </a:t>
            </a:r>
            <a:r>
              <a:rPr lang="en-US" sz="2800" dirty="0"/>
              <a:t>dual eligible (Medicare &amp; Medicaid)</a:t>
            </a:r>
          </a:p>
          <a:p>
            <a:pPr lvl="1"/>
            <a:r>
              <a:rPr lang="en-US" dirty="0"/>
              <a:t>If not, you can screen them to see if they are eligible.</a:t>
            </a:r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the Counselor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the client contact form ready </a:t>
            </a:r>
          </a:p>
          <a:p>
            <a:pPr lvl="1"/>
            <a:r>
              <a:rPr lang="en-US" dirty="0" smtClean="0"/>
              <a:t>Do a complete intake </a:t>
            </a:r>
          </a:p>
          <a:p>
            <a:pPr lvl="1"/>
            <a:r>
              <a:rPr lang="en-US" dirty="0" smtClean="0"/>
              <a:t>Make sure to write down the Drug List ID number and Drug List ID password.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1600" dirty="0" smtClean="0"/>
          </a:p>
          <a:p>
            <a:r>
              <a:rPr lang="en-US" dirty="0" smtClean="0"/>
              <a:t>Use the personalized search on the Medicare Plan Finder (MPF)</a:t>
            </a:r>
          </a:p>
          <a:p>
            <a:pPr lvl="1"/>
            <a:r>
              <a:rPr lang="en-US" dirty="0" smtClean="0"/>
              <a:t>The personalized search is specific to the beneficiary</a:t>
            </a:r>
          </a:p>
          <a:p>
            <a:pPr lvl="1"/>
            <a:r>
              <a:rPr lang="en-US" dirty="0" smtClean="0"/>
              <a:t>The MPF will show if the beneficiary is dual eligible or LIS/MSP eligible</a:t>
            </a:r>
          </a:p>
          <a:p>
            <a:pPr lvl="2"/>
            <a:r>
              <a:rPr lang="en-US" dirty="0" smtClean="0"/>
              <a:t>The plan finder will show the subsidy prices</a:t>
            </a:r>
          </a:p>
          <a:p>
            <a:pPr lvl="2"/>
            <a:r>
              <a:rPr lang="en-US" dirty="0"/>
              <a:t>If the </a:t>
            </a:r>
            <a:r>
              <a:rPr lang="en-US" dirty="0" smtClean="0"/>
              <a:t>personalized </a:t>
            </a:r>
            <a:r>
              <a:rPr lang="en-US" dirty="0"/>
              <a:t>search doesn’t </a:t>
            </a:r>
            <a:r>
              <a:rPr lang="en-US" dirty="0" smtClean="0"/>
              <a:t>work, </a:t>
            </a:r>
            <a:r>
              <a:rPr lang="en-US" dirty="0"/>
              <a:t>don’t panic.  Do a general search using the information you have available.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6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dicare.gov: the official U.S. government site for Medicare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10585" r="12887" b="2491"/>
          <a:stretch/>
        </p:blipFill>
        <p:spPr>
          <a:xfrm>
            <a:off x="685800" y="914400"/>
            <a:ext cx="7848600" cy="550025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Medicare.gov Home Page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1496291"/>
            <a:ext cx="1219200" cy="6858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895600"/>
            <a:ext cx="1523999" cy="6858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Finder Search Options</a:t>
            </a:r>
          </a:p>
        </p:txBody>
      </p:sp>
      <p:pic>
        <p:nvPicPr>
          <p:cNvPr id="6" name="Content Placeholder 5" descr="Medicare Plan Finder for Health, Prescription Drug and Medigap plan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10344" r="12643" b="3016"/>
          <a:stretch/>
        </p:blipFill>
        <p:spPr>
          <a:xfrm>
            <a:off x="914400" y="1066800"/>
            <a:ext cx="7467600" cy="5334000"/>
          </a:xfrm>
        </p:spPr>
      </p:pic>
      <p:pic>
        <p:nvPicPr>
          <p:cNvPr id="7" name="Picture 6" descr="Sample of Medicare Card" title="Sample of Medicare C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4490">
            <a:off x="-434235" y="3973802"/>
            <a:ext cx="2130142" cy="133561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806075">
            <a:off x="1118257" y="5062827"/>
            <a:ext cx="749808" cy="1759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7603" y="1600200"/>
            <a:ext cx="1600200" cy="457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3124199"/>
            <a:ext cx="1828800" cy="533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762000"/>
            <a:ext cx="2133600" cy="563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Search Questions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21213610">
            <a:off x="3665152" y="2857476"/>
            <a:ext cx="1052791" cy="1938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37069" y="2941270"/>
            <a:ext cx="109213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061" y="1066800"/>
            <a:ext cx="6218869" cy="549849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609600" y="4648200"/>
            <a:ext cx="1066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nter PPT Template (11.14.13)">
  <a:themeElements>
    <a:clrScheme name="Center - Topic specif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2D69B"/>
      </a:accent1>
      <a:accent2>
        <a:srgbClr val="DBE7F5"/>
      </a:accent2>
      <a:accent3>
        <a:srgbClr val="DBD4E4"/>
      </a:accent3>
      <a:accent4>
        <a:srgbClr val="ECCCCA"/>
      </a:accent4>
      <a:accent5>
        <a:srgbClr val="FCDBC0"/>
      </a:accent5>
      <a:accent6>
        <a:srgbClr val="F1EB9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 PPT Template (11.14.13)</Template>
  <TotalTime>11521</TotalTime>
  <Words>2335</Words>
  <Application>Microsoft Office PowerPoint</Application>
  <PresentationFormat>On-screen Show (4:3)</PresentationFormat>
  <Paragraphs>228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Verdana</vt:lpstr>
      <vt:lpstr>Wingdings</vt:lpstr>
      <vt:lpstr>Center PPT Template (11.14.13)</vt:lpstr>
      <vt:lpstr>PowerPoint Presentation</vt:lpstr>
      <vt:lpstr>Agenda</vt:lpstr>
      <vt:lpstr>Using the Plan Finder takes Practice!</vt:lpstr>
      <vt:lpstr> Beneficiary Preparation</vt:lpstr>
      <vt:lpstr>List of items from the Beneficiary</vt:lpstr>
      <vt:lpstr>Tips for the Counselor</vt:lpstr>
      <vt:lpstr>Medicare.gov Home Page</vt:lpstr>
      <vt:lpstr>Plan Finder Search Options</vt:lpstr>
      <vt:lpstr>General Search Questions</vt:lpstr>
      <vt:lpstr>Prescription Pop Up Box</vt:lpstr>
      <vt:lpstr>Prescription Pop Up Box</vt:lpstr>
      <vt:lpstr>Generic Option</vt:lpstr>
      <vt:lpstr>Adding Pharmacies</vt:lpstr>
      <vt:lpstr>Refining Plan Results</vt:lpstr>
      <vt:lpstr>Plan Results Page</vt:lpstr>
      <vt:lpstr>Your Plan Results</vt:lpstr>
      <vt:lpstr>Plan Comparison</vt:lpstr>
      <vt:lpstr>Plan Comparison Side-by-Side</vt:lpstr>
      <vt:lpstr>Benefits at a Glance </vt:lpstr>
      <vt:lpstr>Drug Costs &amp; Coverage Tab - Fixed Costs</vt:lpstr>
      <vt:lpstr>Comparing Costs</vt:lpstr>
      <vt:lpstr>Monthly Cost Estimator</vt:lpstr>
      <vt:lpstr>Monthly Cost Estimator</vt:lpstr>
      <vt:lpstr>Drug Coverage Information</vt:lpstr>
      <vt:lpstr>Pharmacy Type</vt:lpstr>
      <vt:lpstr>Enrolling into a plan</vt:lpstr>
      <vt:lpstr>Important note about results</vt:lpstr>
      <vt:lpstr>What to focus on for results</vt:lpstr>
      <vt:lpstr>Printing/Sharing Results</vt:lpstr>
      <vt:lpstr>Help Tab</vt:lpstr>
      <vt:lpstr>Reporting MPF Issues</vt:lpstr>
      <vt:lpstr>Online Resources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Plan Finder 101: Tips and tricks for navigating the Plan Finder</dc:title>
  <dc:subject>Plan Finder tips and tricks for SHIBA volunteers helping clients find a Part D plan.</dc:subject>
  <dc:creator>Heather Flory;SHIBA</dc:creator>
  <cp:lastModifiedBy>Wells, Donna (OIC)</cp:lastModifiedBy>
  <cp:revision>942</cp:revision>
  <cp:lastPrinted>2018-07-23T23:26:26Z</cp:lastPrinted>
  <dcterms:created xsi:type="dcterms:W3CDTF">2013-11-14T15:02:29Z</dcterms:created>
  <dcterms:modified xsi:type="dcterms:W3CDTF">2018-08-23T15:36:08Z</dcterms:modified>
</cp:coreProperties>
</file>