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ppt/tags/tag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73" r:id="rId3"/>
    <p:sldMasterId id="2147483660" r:id="rId4"/>
  </p:sldMasterIdLst>
  <p:notesMasterIdLst>
    <p:notesMasterId r:id="rId77"/>
  </p:notesMasterIdLst>
  <p:handoutMasterIdLst>
    <p:handoutMasterId r:id="rId78"/>
  </p:handoutMasterIdLst>
  <p:sldIdLst>
    <p:sldId id="387" r:id="rId5"/>
    <p:sldId id="381"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5" r:id="rId37"/>
    <p:sldId id="338" r:id="rId38"/>
    <p:sldId id="339" r:id="rId39"/>
    <p:sldId id="340" r:id="rId40"/>
    <p:sldId id="341" r:id="rId41"/>
    <p:sldId id="342" r:id="rId42"/>
    <p:sldId id="343" r:id="rId43"/>
    <p:sldId id="389" r:id="rId44"/>
    <p:sldId id="344" r:id="rId45"/>
    <p:sldId id="390" r:id="rId46"/>
    <p:sldId id="345" r:id="rId47"/>
    <p:sldId id="347" r:id="rId48"/>
    <p:sldId id="349" r:id="rId49"/>
    <p:sldId id="350" r:id="rId50"/>
    <p:sldId id="351" r:id="rId51"/>
    <p:sldId id="352" r:id="rId52"/>
    <p:sldId id="353" r:id="rId53"/>
    <p:sldId id="355" r:id="rId54"/>
    <p:sldId id="359" r:id="rId55"/>
    <p:sldId id="356" r:id="rId56"/>
    <p:sldId id="357"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6" r:id="rId71"/>
    <p:sldId id="384" r:id="rId72"/>
    <p:sldId id="385" r:id="rId73"/>
    <p:sldId id="382" r:id="rId74"/>
    <p:sldId id="383" r:id="rId75"/>
    <p:sldId id="378"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oreno" initials="MM" lastIdx="2" clrIdx="0">
    <p:extLst>
      <p:ext uri="{19B8F6BF-5375-455C-9EA6-DF929625EA0E}">
        <p15:presenceInfo xmlns:p15="http://schemas.microsoft.com/office/powerpoint/2012/main" userId="S-1-5-21-4095628063-3556742122-3606576086-74295" providerId="AD"/>
      </p:ext>
    </p:extLst>
  </p:cmAuthor>
  <p:cmAuthor id="2" name="Susan Razik" initials="SR" lastIdx="11" clrIdx="1">
    <p:extLst>
      <p:ext uri="{19B8F6BF-5375-455C-9EA6-DF929625EA0E}">
        <p15:presenceInfo xmlns:p15="http://schemas.microsoft.com/office/powerpoint/2012/main" userId="S-1-5-21-4095628063-3556742122-3606576086-10170" providerId="AD"/>
      </p:ext>
    </p:extLst>
  </p:cmAuthor>
  <p:cmAuthor id="3" name="Leslie Long" initials="LL" lastIdx="11" clrIdx="2">
    <p:extLst>
      <p:ext uri="{19B8F6BF-5375-455C-9EA6-DF929625EA0E}">
        <p15:presenceInfo xmlns:p15="http://schemas.microsoft.com/office/powerpoint/2012/main" userId="S-1-5-21-4095628063-3556742122-3606576086-120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68239" autoAdjust="0"/>
  </p:normalViewPr>
  <p:slideViewPr>
    <p:cSldViewPr snapToGrid="0">
      <p:cViewPr varScale="1">
        <p:scale>
          <a:sx n="76" d="100"/>
          <a:sy n="76" d="100"/>
        </p:scale>
        <p:origin x="2496" y="78"/>
      </p:cViewPr>
      <p:guideLst/>
    </p:cSldViewPr>
  </p:slideViewPr>
  <p:outlineViewPr>
    <p:cViewPr>
      <p:scale>
        <a:sx n="33" d="100"/>
        <a:sy n="33" d="100"/>
      </p:scale>
      <p:origin x="0" y="-73392"/>
    </p:cViewPr>
  </p:outlineViewPr>
  <p:notesTextViewPr>
    <p:cViewPr>
      <p:scale>
        <a:sx n="1" d="1"/>
        <a:sy n="1" d="1"/>
      </p:scale>
      <p:origin x="0" y="0"/>
    </p:cViewPr>
  </p:notesTextViewPr>
  <p:sorterViewPr>
    <p:cViewPr>
      <p:scale>
        <a:sx n="80" d="100"/>
        <a:sy n="80" d="100"/>
      </p:scale>
      <p:origin x="0" y="-15250"/>
    </p:cViewPr>
  </p:sorter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70583"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3" y="3"/>
            <a:ext cx="3170583" cy="482027"/>
          </a:xfrm>
          <a:prstGeom prst="rect">
            <a:avLst/>
          </a:prstGeom>
        </p:spPr>
        <p:txBody>
          <a:bodyPr vert="horz" lIns="94851" tIns="47425" rIns="94851" bIns="47425" rtlCol="0"/>
          <a:lstStyle>
            <a:lvl1pPr algn="r">
              <a:defRPr sz="1200"/>
            </a:lvl1pPr>
          </a:lstStyle>
          <a:p>
            <a:fld id="{AE4B2B56-72BC-4085-9DB7-83B5FF3DC3E8}" type="datetimeFigureOut">
              <a:rPr lang="en-US" smtClean="0"/>
              <a:t>8/10/2018</a:t>
            </a:fld>
            <a:endParaRPr lang="en-US" dirty="0"/>
          </a:p>
        </p:txBody>
      </p:sp>
      <p:sp>
        <p:nvSpPr>
          <p:cNvPr id="4" name="Footer Placeholder 3"/>
          <p:cNvSpPr>
            <a:spLocks noGrp="1"/>
          </p:cNvSpPr>
          <p:nvPr>
            <p:ph type="ftr" sz="quarter" idx="2"/>
          </p:nvPr>
        </p:nvSpPr>
        <p:spPr>
          <a:xfrm>
            <a:off x="1" y="9119175"/>
            <a:ext cx="3170583" cy="482027"/>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5"/>
            <a:ext cx="3170583" cy="482027"/>
          </a:xfrm>
          <a:prstGeom prst="rect">
            <a:avLst/>
          </a:prstGeom>
        </p:spPr>
        <p:txBody>
          <a:bodyPr vert="horz" lIns="94851" tIns="47425" rIns="94851" bIns="47425" rtlCol="0" anchor="b"/>
          <a:lstStyle>
            <a:lvl1pPr algn="r">
              <a:defRPr sz="1200"/>
            </a:lvl1pPr>
          </a:lstStyle>
          <a:p>
            <a:fld id="{5C1B8848-095F-4B46-87F9-91CDAB0E1858}" type="slidenum">
              <a:rPr lang="en-US" smtClean="0"/>
              <a:t>‹#›</a:t>
            </a:fld>
            <a:endParaRPr lang="en-US" dirty="0"/>
          </a:p>
        </p:txBody>
      </p:sp>
    </p:spTree>
    <p:extLst>
      <p:ext uri="{BB962C8B-B14F-4D97-AF65-F5344CB8AC3E}">
        <p14:creationId xmlns:p14="http://schemas.microsoft.com/office/powerpoint/2010/main" val="2170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2B2ED565-0183-4B60-96D5-7D28A8F27B60}" type="datetimeFigureOut">
              <a:rPr lang="en-US" smtClean="0"/>
              <a:t>8/10/2018</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7"/>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7"/>
            <a:ext cx="3169920" cy="481726"/>
          </a:xfrm>
          <a:prstGeom prst="rect">
            <a:avLst/>
          </a:prstGeom>
        </p:spPr>
        <p:txBody>
          <a:bodyPr vert="horz" lIns="96653" tIns="48327" rIns="96653" bIns="48327"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edicare.gov/Pubs/pdf/1133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hiptacenter.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medicare.gov/part-d/costs/coverage-gap/part-d-coverage-gap.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cfr.gov/cgi-bin/text-idx?SID=69b9803f5e5373236924daa0bc6f4c5f&amp;mc=true&amp;node=se42.3.423_1100&amp;rgn=div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ssa.gov/pubs/EN-05-10536.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sa.gov/forms/ssa-4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cfr.gov/cgi-bin/text-idx?SID=7805cfe316ca233ff673e2e02b0e6b74&amp;mc=true&amp;node=se42.3.423_1120&amp;rgn=div8"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cms.gov/Medicare/Prescription-Drug-Coverage/PrescriptionDrugCovContra/Downloads/Chapter6.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ms.gov/Medicare/Prescription-Drug-Coverage/PrescriptionDrugCovContra/Downloads/Chapter6.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cms.gov/Medicare/Prescription-Drug-Coverage/PrescriptionDrugCovContra/Downloads/Chapter6.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ms.gov/Medicare/Eligibility-and-Enrollment/MedicareMangCareEligEnrol/Downloads/CY_2017_MA_Enrollment_and_Disenrollment_Guidance_8-25-2016.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medicare.gov/find-a-plan/questions/home.aspx"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medicare.gov/your-medicare-costs/help-paying-costs/extra-help/level-of-extra-help.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secure.ssa.gov/i1020/start"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ssa.gov/medicare/prescriptionhelp/"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humana.com/pharmacy/pharmacists/linet?cm_mmc_o=ZAFzEzCjCezEbfY%20Jq1CjCezEbfY%20Jq1CjCZAFzEz.gBF/kbEwf%20ezEbfY%20Jq1"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humana.com/pharmacy/pharmacists/linet"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cms.gov/Outreach-and-Education/Outreach/Partnerships/Downloads/11221-P.pdf"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cms.gov/Medicare/Prescription-Drug-Coverage/LimitedIncomeandResources/Downloads/Consumer-Mailings.pdf"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Downloads/Medicare-Plan-Finder-Worksheet.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medicare.gov/Pubs/pdf/11109-Your-Guide-to-Medicare-Prescrip-Drug-Cov.pdf"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cms.gov/medicare/appeals-and-grievances/medprescriptdrugapplgriev/forms.html"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www.medicarepartdappeals.com/"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cms.gov/Medicare/Appeals-and-Grievances/MedPrescriptDrugApplGriev/index.html"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www.cms.gov/Medicare/CMS-Forms/CMS-Forms/CMS-Forms-Items/CMS012207.html"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edicare.gov/supplierDirector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ms.gov/Regulations-and-Guidance/Guidance/Manuals/downloads/clm104c17.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2"/>
              </a:spcBef>
            </a:pPr>
            <a:r>
              <a:rPr lang="en-US" dirty="0"/>
              <a:t>Module 9 explains Medicare prescription drug coverage. This training module was developed and approved by the Centers for Medicare &amp; Medicaid Services (CMS), the federal agency that administers Medicare, Medicaid, the Children’s Health Insurance Program (CHIP), and the Federally-facilitated Health Insurance Marketplace. </a:t>
            </a:r>
          </a:p>
          <a:p>
            <a:pPr>
              <a:spcBef>
                <a:spcPts val="622"/>
              </a:spcBef>
            </a:pPr>
            <a:r>
              <a:rPr lang="en-US" dirty="0"/>
              <a:t>The information in this module was correct as of </a:t>
            </a:r>
            <a:r>
              <a:rPr lang="en-US" dirty="0" smtClean="0"/>
              <a:t>February 2018.  It was updated by SHIBA July</a:t>
            </a:r>
            <a:r>
              <a:rPr lang="en-US" baseline="0" dirty="0" smtClean="0"/>
              <a:t> 2018. </a:t>
            </a:r>
            <a:r>
              <a:rPr lang="en-US" dirty="0" smtClean="0"/>
              <a:t>To </a:t>
            </a:r>
            <a:r>
              <a:rPr lang="en-US" dirty="0"/>
              <a:t>check for an updated version, visit </a:t>
            </a:r>
            <a:r>
              <a:rPr lang="en-US" dirty="0">
                <a:hlinkClick r:id="rId3"/>
              </a:rPr>
              <a:t>CMS.gov/outreach-and-education/training/ </a:t>
            </a:r>
            <a:r>
              <a:rPr lang="en-US" dirty="0" err="1">
                <a:hlinkClick r:id="rId3"/>
              </a:rPr>
              <a:t>cmsnationaltrainingprogram</a:t>
            </a:r>
            <a:r>
              <a:rPr lang="en-US" dirty="0">
                <a:hlinkClick r:id="rId3"/>
              </a:rPr>
              <a:t>/index.html</a:t>
            </a:r>
            <a:r>
              <a:rPr lang="en-US" dirty="0"/>
              <a:t>. </a:t>
            </a:r>
          </a:p>
          <a:p>
            <a:pPr>
              <a:spcBef>
                <a:spcPts val="622"/>
              </a:spcBef>
            </a:pPr>
            <a:r>
              <a:rPr lang="en-US" dirty="0"/>
              <a:t>The CMS National Training Program provides this as an informational resource for our partners. It’s not a legal document or intended for press purposes. The press can contact the CMS Press Office at </a:t>
            </a:r>
            <a:r>
              <a:rPr lang="en-US" dirty="0">
                <a:hlinkClick r:id="rId4"/>
              </a:rPr>
              <a:t>press@cms.hhs.gov</a:t>
            </a:r>
            <a:r>
              <a:rPr lang="en-US" dirty="0"/>
              <a:t>. Official Medicare Program legal guidance is contained in the relevant statutes, regulations, and rulings.</a:t>
            </a:r>
          </a:p>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1</a:t>
            </a:fld>
            <a:endParaRPr lang="en-US" dirty="0"/>
          </a:p>
        </p:txBody>
      </p:sp>
    </p:spTree>
    <p:extLst>
      <p:ext uri="{BB962C8B-B14F-4D97-AF65-F5344CB8AC3E}">
        <p14:creationId xmlns:p14="http://schemas.microsoft.com/office/powerpoint/2010/main" val="188591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43012" name="Rectangle 3"/>
          <p:cNvSpPr>
            <a:spLocks noGrp="1" noChangeArrowheads="1"/>
          </p:cNvSpPr>
          <p:nvPr>
            <p:ph type="body" idx="1"/>
          </p:nvPr>
        </p:nvSpPr>
        <p:spPr bwMode="auto">
          <a:xfrm>
            <a:off x="365763" y="4644363"/>
            <a:ext cx="6583679" cy="4390679"/>
          </a:xfrm>
          <a:prstGeom prst="rect">
            <a:avLst/>
          </a:prstGeom>
        </p:spPr>
        <p:txBody>
          <a:bodyPr wrap="square" lIns="95909" tIns="47954" rIns="95909" bIns="47954" numCol="1" anchor="t" anchorCtr="0" compatLnSpc="1">
            <a:prstTxWarp prst="textNoShape">
              <a:avLst/>
            </a:prstTxWarp>
            <a:normAutofit/>
          </a:bodyPr>
          <a:lstStyle/>
          <a:p>
            <a:pPr>
              <a:spcBef>
                <a:spcPts val="622"/>
              </a:spcBef>
              <a:defRPr/>
            </a:pPr>
            <a:r>
              <a:rPr lang="en-US" dirty="0"/>
              <a:t>There may be a </a:t>
            </a:r>
            <a:r>
              <a:rPr lang="en-US" baseline="0" dirty="0"/>
              <a:t>need for self-administered drugs (drugs you’d normally take on your own) in hospital outpatient settings, like the emergency department, observation units, surgery centers, or pain clinics. </a:t>
            </a:r>
            <a:r>
              <a:rPr lang="en-US" dirty="0"/>
              <a:t>For example, you may need daily blood pressure medication while in the emergency room for a sprained ankle. Medicare Part A and Part B wouldn’t cover the medication because it’s not related to the outpatient services you’re getting to treat your ankle. If you get self-administered drugs that aren’t covered by Medicare Part A or Part B while in a hospital outpatient setting, the hospital may bill you for the drug. </a:t>
            </a:r>
          </a:p>
          <a:p>
            <a:pPr>
              <a:spcBef>
                <a:spcPts val="622"/>
              </a:spcBef>
              <a:defRPr/>
            </a:pPr>
            <a:r>
              <a:rPr lang="en-US" dirty="0"/>
              <a:t>However, if you’re enrolled in a Medicare </a:t>
            </a:r>
            <a:r>
              <a:rPr lang="en-US" dirty="0" smtClean="0"/>
              <a:t>drug plan, </a:t>
            </a:r>
            <a:r>
              <a:rPr lang="en-US" dirty="0"/>
              <a:t>these drugs may be covered. You’ll likely need to pay out</a:t>
            </a:r>
            <a:r>
              <a:rPr lang="en-US" baseline="0" dirty="0"/>
              <a:t> </a:t>
            </a:r>
            <a:r>
              <a:rPr lang="en-US" dirty="0"/>
              <a:t>of</a:t>
            </a:r>
            <a:r>
              <a:rPr lang="en-US" baseline="0" dirty="0"/>
              <a:t> </a:t>
            </a:r>
            <a:r>
              <a:rPr lang="en-US" dirty="0"/>
              <a:t>pocket for the drugs and send in a claim to your drug plan for a refund. </a:t>
            </a:r>
          </a:p>
          <a:p>
            <a:pPr marL="183571" lvl="1" indent="-183571">
              <a:spcBef>
                <a:spcPts val="622"/>
              </a:spcBef>
              <a:buFont typeface="Wingdings" panose="05000000000000000000" pitchFamily="2" charset="2"/>
              <a:buChar char="§"/>
              <a:defRPr/>
            </a:pPr>
            <a:r>
              <a:rPr lang="en-US" dirty="0"/>
              <a:t>Generally, your Medicare drug plan </a:t>
            </a:r>
            <a:r>
              <a:rPr lang="en-US" spc="-20" dirty="0"/>
              <a:t>won’t pay for over-the-counter drugs, like Tylenol®</a:t>
            </a:r>
          </a:p>
          <a:p>
            <a:pPr marL="183571" lvl="1" indent="-183571">
              <a:spcBef>
                <a:spcPts val="622"/>
              </a:spcBef>
              <a:buFont typeface="Wingdings" panose="05000000000000000000" pitchFamily="2" charset="2"/>
              <a:buChar char="§"/>
              <a:defRPr/>
            </a:pPr>
            <a:r>
              <a:rPr lang="en-US" dirty="0"/>
              <a:t>The drug you need must be on your drug plan’s formulary (list of covered</a:t>
            </a:r>
            <a:r>
              <a:rPr lang="en-US" baseline="0" dirty="0"/>
              <a:t> drugs</a:t>
            </a:r>
            <a:r>
              <a:rPr lang="en-US" dirty="0"/>
              <a:t>)</a:t>
            </a:r>
          </a:p>
          <a:p>
            <a:pPr marL="183571" lvl="1" indent="-183571">
              <a:spcBef>
                <a:spcPts val="622"/>
              </a:spcBef>
              <a:buFont typeface="Wingdings" panose="05000000000000000000" pitchFamily="2" charset="2"/>
              <a:buChar char="§"/>
              <a:defRPr/>
            </a:pPr>
            <a:r>
              <a:rPr lang="en-US" dirty="0"/>
              <a:t>You can’t get your self-administered drugs in an outpatient or emergency department setting on a regular basis</a:t>
            </a:r>
          </a:p>
          <a:p>
            <a:pPr marL="183571" lvl="1" indent="-183571">
              <a:spcBef>
                <a:spcPts val="622"/>
              </a:spcBef>
              <a:buFont typeface="Wingdings" panose="05000000000000000000" pitchFamily="2" charset="2"/>
              <a:buChar char="§"/>
              <a:defRPr/>
            </a:pPr>
            <a:r>
              <a:rPr lang="en-US" dirty="0"/>
              <a:t>Your Medicare drug plan will check to see if you could’ve gotten these self-administered drugs from an in-network pharmacy</a:t>
            </a:r>
          </a:p>
          <a:p>
            <a:pPr marL="183571" lvl="1" indent="-183571">
              <a:spcBef>
                <a:spcPts val="622"/>
              </a:spcBef>
              <a:buFont typeface="Wingdings" panose="05000000000000000000" pitchFamily="2" charset="2"/>
              <a:buChar char="§"/>
              <a:defRPr/>
            </a:pPr>
            <a:r>
              <a:rPr lang="en-US" dirty="0"/>
              <a:t>If the hospital pharmacy doesn’t participate in </a:t>
            </a:r>
            <a:r>
              <a:rPr lang="en-US" dirty="0" smtClean="0"/>
              <a:t>Medicare, </a:t>
            </a:r>
            <a:r>
              <a:rPr lang="en-US" dirty="0"/>
              <a:t>you may need to pay out of pocket for these drugs and submit the claim to your Medicare drug plan for reimbursement </a:t>
            </a:r>
          </a:p>
          <a:p>
            <a:pPr>
              <a:spcBef>
                <a:spcPts val="622"/>
              </a:spcBef>
              <a:spcAft>
                <a:spcPts val="1049"/>
              </a:spcAft>
            </a:pPr>
            <a:r>
              <a:rPr lang="en-US" b="1" dirty="0"/>
              <a:t>NOTE: </a:t>
            </a:r>
            <a:r>
              <a:rPr lang="en-US" dirty="0">
                <a:solidFill>
                  <a:prstClr val="black"/>
                </a:solidFill>
              </a:rPr>
              <a:t>Visit </a:t>
            </a:r>
            <a:r>
              <a:rPr lang="en-US" u="sng" dirty="0">
                <a:solidFill>
                  <a:srgbClr val="0000FF"/>
                </a:solidFill>
                <a:ea typeface="Calibri"/>
                <a:cs typeface="Times New Roman"/>
                <a:hlinkClick r:id="rId3"/>
              </a:rPr>
              <a:t>Medicare.gov/Pubs/pdf/11333.pdf</a:t>
            </a:r>
            <a:r>
              <a:rPr lang="en-US" u="sng" dirty="0">
                <a:solidFill>
                  <a:srgbClr val="0000FF"/>
                </a:solidFill>
                <a:ea typeface="Calibri"/>
                <a:cs typeface="Times New Roman"/>
              </a:rPr>
              <a:t> </a:t>
            </a:r>
            <a:r>
              <a:rPr lang="en-US" dirty="0">
                <a:solidFill>
                  <a:prstClr val="black"/>
                </a:solidFill>
              </a:rPr>
              <a:t>to download the tip sheet</a:t>
            </a:r>
            <a:r>
              <a:rPr lang="en-US" dirty="0"/>
              <a:t> “How Medicare Covers Self-administered Drugs Given in Hospital Outpatient Settings” (CMS Product No. 11333).</a:t>
            </a:r>
          </a:p>
        </p:txBody>
      </p:sp>
      <p:sp>
        <p:nvSpPr>
          <p:cNvPr id="2" name="Slide Number Placeholder 1"/>
          <p:cNvSpPr>
            <a:spLocks noGrp="1"/>
          </p:cNvSpPr>
          <p:nvPr>
            <p:ph type="sldNum" sz="quarter" idx="10"/>
          </p:nvPr>
        </p:nvSpPr>
        <p:spPr/>
        <p:txBody>
          <a:bodyPr/>
          <a:lstStyle/>
          <a:p>
            <a:fld id="{0B77B103-16DD-4E5B-B7FE-8CB91BD629A9}" type="slidenum">
              <a:rPr lang="en-US" smtClean="0"/>
              <a:t>10</a:t>
            </a:fld>
            <a:endParaRPr lang="en-US" dirty="0"/>
          </a:p>
        </p:txBody>
      </p:sp>
    </p:spTree>
    <p:extLst>
      <p:ext uri="{BB962C8B-B14F-4D97-AF65-F5344CB8AC3E}">
        <p14:creationId xmlns:p14="http://schemas.microsoft.com/office/powerpoint/2010/main" val="2375983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ts val="622"/>
              </a:spcBef>
            </a:pPr>
            <a:r>
              <a:rPr lang="en-US" dirty="0"/>
              <a:t>Check Your Knowledge—</a:t>
            </a:r>
            <a:r>
              <a:rPr lang="en-US" baseline="0" dirty="0"/>
              <a:t>Question 1</a:t>
            </a:r>
          </a:p>
          <a:p>
            <a:pPr>
              <a:spcBef>
                <a:spcPts val="622"/>
              </a:spcBef>
            </a:pPr>
            <a:r>
              <a:rPr lang="en-US" dirty="0"/>
              <a:t>Which part</a:t>
            </a:r>
            <a:r>
              <a:rPr lang="en-US" baseline="0" dirty="0"/>
              <a:t> of Medicare pays for drugs used in hospice care for symptom control and pain relief only?</a:t>
            </a:r>
            <a:endParaRPr lang="en-US" dirty="0"/>
          </a:p>
          <a:p>
            <a:pPr marL="239771" indent="-239771">
              <a:spcBef>
                <a:spcPts val="622"/>
              </a:spcBef>
              <a:buAutoNum type="alphaLcPeriod"/>
            </a:pPr>
            <a:r>
              <a:rPr lang="en-US" dirty="0"/>
              <a:t>Part A</a:t>
            </a:r>
          </a:p>
          <a:p>
            <a:pPr marL="239771" indent="-239771">
              <a:spcBef>
                <a:spcPts val="622"/>
              </a:spcBef>
              <a:buAutoNum type="alphaLcPeriod"/>
            </a:pPr>
            <a:r>
              <a:rPr lang="en-US" dirty="0"/>
              <a:t>Part B</a:t>
            </a:r>
          </a:p>
          <a:p>
            <a:pPr marL="239771" indent="-239771">
              <a:spcBef>
                <a:spcPts val="622"/>
              </a:spcBef>
              <a:buAutoNum type="alphaLcPeriod"/>
            </a:pPr>
            <a:r>
              <a:rPr lang="en-US" dirty="0"/>
              <a:t>Part D</a:t>
            </a:r>
          </a:p>
          <a:p>
            <a:pPr marL="239771" indent="-239771">
              <a:spcBef>
                <a:spcPts val="622"/>
              </a:spcBef>
              <a:buAutoNum type="alphaLcPeriod"/>
            </a:pPr>
            <a:r>
              <a:rPr lang="en-US" dirty="0"/>
              <a:t>None of the above</a:t>
            </a:r>
          </a:p>
          <a:p>
            <a:pPr>
              <a:spcBef>
                <a:spcPts val="622"/>
              </a:spcBef>
            </a:pPr>
            <a:r>
              <a:rPr lang="en-US" b="1" dirty="0"/>
              <a:t>ANSWER: a.</a:t>
            </a:r>
            <a:r>
              <a:rPr lang="en-US" b="1" baseline="0" dirty="0"/>
              <a:t> Part A</a:t>
            </a:r>
          </a:p>
          <a:p>
            <a:pPr>
              <a:spcBef>
                <a:spcPts val="622"/>
              </a:spcBef>
              <a:defRPr/>
            </a:pPr>
            <a:r>
              <a:rPr lang="en-US" dirty="0"/>
              <a:t>You may get drugs for symptom control or pain relief while receiving Part </a:t>
            </a:r>
            <a:r>
              <a:rPr lang="en-US" dirty="0" smtClean="0"/>
              <a:t>A-covered </a:t>
            </a:r>
            <a:r>
              <a:rPr lang="en-US" dirty="0"/>
              <a:t>hospice care. You may be charged up to $5 for each outpatient prescription drug or other similar products for pain relief and symptom control. </a:t>
            </a:r>
          </a:p>
          <a:p>
            <a:pPr>
              <a:spcBef>
                <a:spcPts val="622"/>
              </a:spcBef>
              <a:defRPr/>
            </a:pPr>
            <a:r>
              <a:rPr lang="en-US" dirty="0"/>
              <a:t>Hospices must give virtually all care that terminally ill individuals need. Because hospice care is a Part A benefit, Part D doesn’t pay for drugs covered under the Medicare Part A per diem payment to the hospice. </a:t>
            </a:r>
          </a:p>
          <a:p>
            <a:pPr>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11</a:t>
            </a:fld>
            <a:endParaRPr lang="en-US" dirty="0"/>
          </a:p>
        </p:txBody>
      </p:sp>
    </p:spTree>
    <p:extLst>
      <p:ext uri="{BB962C8B-B14F-4D97-AF65-F5344CB8AC3E}">
        <p14:creationId xmlns:p14="http://schemas.microsoft.com/office/powerpoint/2010/main" val="46400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ts val="622"/>
              </a:spcBef>
            </a:pPr>
            <a:r>
              <a:rPr lang="en-US" dirty="0"/>
              <a:t>Check Your Knowledge—</a:t>
            </a:r>
            <a:r>
              <a:rPr lang="en-US" baseline="0" dirty="0"/>
              <a:t>Question 2</a:t>
            </a:r>
          </a:p>
          <a:p>
            <a:pPr>
              <a:spcBef>
                <a:spcPts val="622"/>
              </a:spcBef>
            </a:pPr>
            <a:r>
              <a:rPr lang="en-US" dirty="0"/>
              <a:t>Medicare Part D </a:t>
            </a:r>
            <a:r>
              <a:rPr lang="en-US" dirty="0" smtClean="0"/>
              <a:t>doesn’t cover </a:t>
            </a:r>
            <a:r>
              <a:rPr lang="en-US" dirty="0"/>
              <a:t>the </a:t>
            </a:r>
            <a:r>
              <a:rPr lang="en-US" dirty="0" smtClean="0"/>
              <a:t>cost </a:t>
            </a:r>
            <a:r>
              <a:rPr lang="en-US" dirty="0"/>
              <a:t>of the flu shot, a preventive service immunization.</a:t>
            </a:r>
          </a:p>
          <a:p>
            <a:pPr marL="239771" indent="-239771">
              <a:spcBef>
                <a:spcPts val="622"/>
              </a:spcBef>
              <a:buAutoNum type="alphaLcPeriod"/>
            </a:pPr>
            <a:r>
              <a:rPr lang="en-US" dirty="0"/>
              <a:t>True</a:t>
            </a:r>
          </a:p>
          <a:p>
            <a:pPr marL="239771" indent="-239771">
              <a:spcBef>
                <a:spcPts val="622"/>
              </a:spcBef>
              <a:buAutoNum type="alphaLcPeriod"/>
            </a:pPr>
            <a:r>
              <a:rPr lang="en-US" dirty="0"/>
              <a:t>False</a:t>
            </a:r>
          </a:p>
          <a:p>
            <a:pPr>
              <a:spcBef>
                <a:spcPts val="622"/>
              </a:spcBef>
            </a:pPr>
            <a:r>
              <a:rPr lang="en-US" b="1" dirty="0"/>
              <a:t>ANSWER: </a:t>
            </a:r>
            <a:r>
              <a:rPr lang="en-US" b="1" dirty="0" smtClean="0"/>
              <a:t>a.</a:t>
            </a:r>
            <a:r>
              <a:rPr lang="en-US" b="1" baseline="0" dirty="0" smtClean="0"/>
              <a:t> True </a:t>
            </a:r>
            <a:endParaRPr lang="en-US" b="1" baseline="0" dirty="0"/>
          </a:p>
          <a:p>
            <a:pPr>
              <a:spcBef>
                <a:spcPts val="622"/>
              </a:spcBef>
            </a:pPr>
            <a:r>
              <a:rPr lang="en-US" dirty="0"/>
              <a:t>Medicare Part B covers certain immunizations as part of Medicare-covered preventive services. If you meet the criteria, Part B covers the influenza virus vaccine (flu shot), a pneumococcal shot (to prevent certain types of pneumonia), a Hepatitis B shot (for individuals at high or intermediate risk), and other vaccines (like a tetanus shot) when you get it to treat an injury or if you’ve been exposed directly to a disease or condition. </a:t>
            </a:r>
          </a:p>
          <a:p>
            <a:pPr>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12</a:t>
            </a:fld>
            <a:endParaRPr lang="en-US" dirty="0"/>
          </a:p>
        </p:txBody>
      </p:sp>
    </p:spTree>
    <p:extLst>
      <p:ext uri="{BB962C8B-B14F-4D97-AF65-F5344CB8AC3E}">
        <p14:creationId xmlns:p14="http://schemas.microsoft.com/office/powerpoint/2010/main" val="398970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95235" name="Notes Placeholder 2"/>
          <p:cNvSpPr>
            <a:spLocks noGrp="1"/>
          </p:cNvSpPr>
          <p:nvPr>
            <p:ph type="body" idx="1"/>
          </p:nvPr>
        </p:nvSpPr>
        <p:spPr bwMode="auto">
          <a:xfrm>
            <a:off x="914405" y="4483104"/>
            <a:ext cx="5486401" cy="4611688"/>
          </a:xfrm>
          <a:prstGeom prst="rect">
            <a:avLst/>
          </a:prstGeom>
        </p:spPr>
        <p:txBody>
          <a:bodyPr wrap="square" lIns="95909" tIns="47954" rIns="95909" bIns="47954" numCol="1" anchor="t" anchorCtr="0" compatLnSpc="1">
            <a:prstTxWarp prst="textNoShape">
              <a:avLst/>
            </a:prstTxWarp>
          </a:bodyPr>
          <a:lstStyle/>
          <a:p>
            <a:pPr>
              <a:spcBef>
                <a:spcPts val="622"/>
              </a:spcBef>
              <a:defRPr/>
            </a:pPr>
            <a:r>
              <a:rPr lang="en-US" dirty="0"/>
              <a:t>Lesson 2, “Medicare Part D Benefits and Costs,” provides information on Medicare prescription drug coverage, b</a:t>
            </a:r>
            <a:r>
              <a:rPr lang="en-US" baseline="0" dirty="0"/>
              <a:t>enefits</a:t>
            </a:r>
            <a:r>
              <a:rPr lang="en-US" dirty="0"/>
              <a:t>, and costs under Part D. </a:t>
            </a:r>
          </a:p>
          <a:p>
            <a:pPr marL="183571" indent="-183571">
              <a:spcBef>
                <a:spcPts val="622"/>
              </a:spcBef>
              <a:defRPr/>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13</a:t>
            </a:fld>
            <a:endParaRPr lang="en-US" dirty="0"/>
          </a:p>
        </p:txBody>
      </p:sp>
    </p:spTree>
    <p:extLst>
      <p:ext uri="{BB962C8B-B14F-4D97-AF65-F5344CB8AC3E}">
        <p14:creationId xmlns:p14="http://schemas.microsoft.com/office/powerpoint/2010/main" val="677254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55652" name="Rectangle 3"/>
          <p:cNvSpPr>
            <a:spLocks noGrp="1" noChangeArrowheads="1"/>
          </p:cNvSpPr>
          <p:nvPr>
            <p:ph type="body" idx="1"/>
          </p:nvPr>
        </p:nvSpPr>
        <p:spPr bwMode="auto">
          <a:xfrm>
            <a:off x="712286" y="4484700"/>
            <a:ext cx="5628196" cy="4451350"/>
          </a:xfrm>
          <a:prstGeom prst="rect">
            <a:avLst/>
          </a:prstGeom>
          <a:noFill/>
        </p:spPr>
        <p:txBody>
          <a:bodyPr wrap="square" lIns="95909" tIns="47954" rIns="95909" bIns="47954" numCol="1" anchor="t" anchorCtr="0" compatLnSpc="1">
            <a:prstTxWarp prst="textNoShape">
              <a:avLst/>
            </a:prstTxWarp>
            <a:normAutofit/>
          </a:bodyPr>
          <a:lstStyle/>
          <a:p>
            <a:pPr marL="0" lvl="1" indent="3173">
              <a:spcBef>
                <a:spcPts val="622"/>
              </a:spcBef>
              <a:defRPr/>
            </a:pPr>
            <a:r>
              <a:rPr lang="en-US" dirty="0"/>
              <a:t>Medicare prescription drug coverage </a:t>
            </a:r>
            <a:r>
              <a:rPr lang="en-US" dirty="0" smtClean="0"/>
              <a:t>adds </a:t>
            </a:r>
            <a:r>
              <a:rPr lang="en-US" dirty="0"/>
              <a:t>to your Medicare health care coverage. It helps you pay for medically necessary brand-name and generic prescription drugs. Medicare drug plans are offered by insurance companies and other private companies approved by Medicare. All people with Medicare are eligible</a:t>
            </a:r>
            <a:r>
              <a:rPr lang="en-US" baseline="0" dirty="0"/>
              <a:t> to enroll in a Medicare drug plan. To get coverage, y</a:t>
            </a:r>
            <a:r>
              <a:rPr lang="en-US" dirty="0"/>
              <a:t>ou must join</a:t>
            </a:r>
            <a:r>
              <a:rPr lang="en-US" baseline="0" dirty="0"/>
              <a:t> a</a:t>
            </a:r>
            <a:r>
              <a:rPr lang="en-US" dirty="0"/>
              <a:t> p</a:t>
            </a:r>
            <a:r>
              <a:rPr lang="en-US" baseline="0" dirty="0"/>
              <a:t>lan (enrollment isn’t automatic for most people). </a:t>
            </a:r>
            <a:endParaRPr lang="en-US" dirty="0"/>
          </a:p>
          <a:p>
            <a:pPr marL="181033" lvl="1" indent="-177742">
              <a:spcBef>
                <a:spcPts val="622"/>
              </a:spcBef>
              <a:defRPr/>
            </a:pPr>
            <a:r>
              <a:rPr lang="en-US" dirty="0"/>
              <a:t>There are 2 main ways to get Medicare prescription drug coverage:</a:t>
            </a:r>
          </a:p>
          <a:p>
            <a:pPr marL="239771" lvl="2" indent="-239771">
              <a:spcBef>
                <a:spcPts val="622"/>
              </a:spcBef>
              <a:buFont typeface="+mj-lt"/>
              <a:buAutoNum type="arabicPeriod"/>
              <a:defRPr/>
            </a:pPr>
            <a:r>
              <a:rPr lang="en-US" dirty="0"/>
              <a:t>Join a Medicare Prescription Drug Plan (PDP). These plans add coverage to Original Medicare, and may be </a:t>
            </a:r>
            <a:r>
              <a:rPr lang="en-US" b="1" dirty="0"/>
              <a:t>added</a:t>
            </a:r>
            <a:r>
              <a:rPr lang="en-US" dirty="0"/>
              <a:t> to some other types of Medicare health plans</a:t>
            </a:r>
            <a:r>
              <a:rPr lang="en-US" baseline="0" dirty="0"/>
              <a:t> (but not Medicare Advantage </a:t>
            </a:r>
            <a:r>
              <a:rPr lang="en-US" baseline="0" dirty="0" smtClean="0"/>
              <a:t>(MA</a:t>
            </a:r>
            <a:r>
              <a:rPr lang="en-US" dirty="0"/>
              <a:t>)</a:t>
            </a:r>
            <a:r>
              <a:rPr lang="en-US" baseline="0" dirty="0" smtClean="0"/>
              <a:t> </a:t>
            </a:r>
            <a:r>
              <a:rPr lang="en-US" baseline="0" dirty="0"/>
              <a:t>Plans).</a:t>
            </a:r>
            <a:endParaRPr lang="en-US" dirty="0"/>
          </a:p>
          <a:p>
            <a:pPr marL="239771" lvl="2" indent="-239771">
              <a:spcBef>
                <a:spcPts val="622"/>
              </a:spcBef>
              <a:buFont typeface="+mj-lt"/>
              <a:buAutoNum type="arabicPeriod"/>
              <a:defRPr/>
            </a:pPr>
            <a:r>
              <a:rPr lang="en-US" dirty="0"/>
              <a:t>Join an MA Plan with prescription drug coverage (MA-PD) (like </a:t>
            </a:r>
            <a:r>
              <a:rPr lang="en-US" dirty="0" smtClean="0"/>
              <a:t>an HMO or PPO) </a:t>
            </a:r>
            <a:r>
              <a:rPr lang="en-US" dirty="0"/>
              <a:t>or another Medicare health plan that </a:t>
            </a:r>
            <a:r>
              <a:rPr lang="en-US" b="1" dirty="0"/>
              <a:t>includes</a:t>
            </a:r>
            <a:r>
              <a:rPr lang="en-US" dirty="0"/>
              <a:t> Medicare prescription drug coverage. </a:t>
            </a:r>
            <a:r>
              <a:rPr lang="en-US" b="1" dirty="0"/>
              <a:t>You’ll get all your Medicare coverage</a:t>
            </a:r>
            <a:r>
              <a:rPr lang="en-US" b="1" baseline="0" dirty="0"/>
              <a:t> (Part A and Part B), including prescription drug coverage </a:t>
            </a:r>
            <a:r>
              <a:rPr lang="en-US" b="1" baseline="0" dirty="0" smtClean="0"/>
              <a:t>through </a:t>
            </a:r>
            <a:r>
              <a:rPr lang="en-US" b="1" baseline="0" dirty="0"/>
              <a:t>these plans.</a:t>
            </a:r>
            <a:endParaRPr lang="en-US" b="1" dirty="0"/>
          </a:p>
          <a:p>
            <a:pPr>
              <a:spcBef>
                <a:spcPts val="622"/>
              </a:spcBef>
            </a:pPr>
            <a:r>
              <a:rPr lang="en-US" dirty="0"/>
              <a:t>The term “Medicare drug plan” is used throughout this presentation to mean both PDPs and MA-PDs or other Medicare </a:t>
            </a:r>
            <a:r>
              <a:rPr lang="en-US" dirty="0" smtClean="0"/>
              <a:t>health plans </a:t>
            </a:r>
            <a:r>
              <a:rPr lang="en-US" dirty="0"/>
              <a:t>with prescription drug coverage. </a:t>
            </a:r>
          </a:p>
          <a:p>
            <a:pPr>
              <a:spcBef>
                <a:spcPts val="622"/>
              </a:spcBef>
              <a:defRPr/>
            </a:pPr>
            <a:r>
              <a:rPr lang="en-US" b="1" dirty="0"/>
              <a:t>NOTE</a:t>
            </a:r>
            <a:r>
              <a:rPr lang="en-US" dirty="0"/>
              <a:t>: Some Medicare Supplement </a:t>
            </a:r>
            <a:r>
              <a:rPr lang="en-US" dirty="0" smtClean="0"/>
              <a:t>Insurance (</a:t>
            </a:r>
            <a:r>
              <a:rPr lang="en-US" dirty="0" err="1" smtClean="0"/>
              <a:t>Medigap</a:t>
            </a:r>
            <a:r>
              <a:rPr lang="en-US" dirty="0" smtClean="0"/>
              <a:t>) </a:t>
            </a:r>
            <a:r>
              <a:rPr lang="en-US" dirty="0"/>
              <a:t>policies offered prescription drug coverage before</a:t>
            </a:r>
            <a:r>
              <a:rPr lang="en-US" baseline="0" dirty="0"/>
              <a:t> January 1, </a:t>
            </a:r>
            <a:r>
              <a:rPr lang="en-US" dirty="0"/>
              <a:t>2006. This isn’t Medicare prescription drug coverage.</a:t>
            </a:r>
          </a:p>
        </p:txBody>
      </p:sp>
      <p:sp>
        <p:nvSpPr>
          <p:cNvPr id="2" name="Slide Number Placeholder 1"/>
          <p:cNvSpPr>
            <a:spLocks noGrp="1"/>
          </p:cNvSpPr>
          <p:nvPr>
            <p:ph type="sldNum" sz="quarter" idx="10"/>
          </p:nvPr>
        </p:nvSpPr>
        <p:spPr/>
        <p:txBody>
          <a:bodyPr/>
          <a:lstStyle/>
          <a:p>
            <a:fld id="{0B77B103-16DD-4E5B-B7FE-8CB91BD629A9}" type="slidenum">
              <a:rPr lang="en-US" smtClean="0"/>
              <a:t>14</a:t>
            </a:fld>
            <a:endParaRPr lang="en-US" dirty="0"/>
          </a:p>
        </p:txBody>
      </p:sp>
    </p:spTree>
    <p:extLst>
      <p:ext uri="{BB962C8B-B14F-4D97-AF65-F5344CB8AC3E}">
        <p14:creationId xmlns:p14="http://schemas.microsoft.com/office/powerpoint/2010/main" val="355276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55652" name="Rectangle 3"/>
          <p:cNvSpPr>
            <a:spLocks noGrp="1" noChangeArrowheads="1"/>
          </p:cNvSpPr>
          <p:nvPr>
            <p:ph type="body" idx="1"/>
          </p:nvPr>
        </p:nvSpPr>
        <p:spPr bwMode="auto">
          <a:xfrm>
            <a:off x="914405" y="4484700"/>
            <a:ext cx="5486401" cy="4451350"/>
          </a:xfrm>
          <a:prstGeom prst="rect">
            <a:avLst/>
          </a:prstGeom>
          <a:noFill/>
        </p:spPr>
        <p:txBody>
          <a:bodyPr wrap="square" lIns="95909" tIns="47954" rIns="95909" bIns="47954" numCol="1" anchor="t" anchorCtr="0" compatLnSpc="1">
            <a:prstTxWarp prst="textNoShape">
              <a:avLst/>
            </a:prstTxWarp>
          </a:bodyPr>
          <a:lstStyle/>
          <a:p>
            <a:pPr>
              <a:spcBef>
                <a:spcPts val="622"/>
              </a:spcBef>
            </a:pPr>
            <a:r>
              <a:rPr lang="en-US" dirty="0"/>
              <a:t>Medicare drug plans may be different from each other in terms of which prescription drugs they cover, how much you have to pay, and which pharmacies you can use. All Medicare drug plans must give at least a standard level of coverage set by Medicare. However, plans offer different combinations of coverage and cost sharing. Plans may offer more coverage and additional drugs, generally for a higher monthly premium. </a:t>
            </a:r>
          </a:p>
          <a:p>
            <a:pPr>
              <a:spcBef>
                <a:spcPts val="622"/>
              </a:spcBef>
            </a:pPr>
            <a:r>
              <a:rPr lang="en-US" dirty="0"/>
              <a:t>Most plans continue to offer different benefit structures, including </a:t>
            </a:r>
            <a:r>
              <a:rPr lang="en-US" dirty="0" smtClean="0"/>
              <a:t>“tiers” of copayments (pay a set amount for all drugs on a tier) or coinsurance (pay a percentage of the cost of the drug), with different costs for different types of drugs.  </a:t>
            </a:r>
            <a:r>
              <a:rPr lang="en-US" dirty="0"/>
              <a:t>Enhanced plans may offer additional benefits, like coverage in the coverage gap or coverage for drugs that Medicare Part D doesn’t traditionally cover. </a:t>
            </a:r>
          </a:p>
          <a:p>
            <a:pPr>
              <a:spcBef>
                <a:spcPts val="622"/>
              </a:spcBef>
            </a:pPr>
            <a:r>
              <a:rPr lang="en-US" dirty="0"/>
              <a:t>Plan</a:t>
            </a:r>
            <a:r>
              <a:rPr lang="en-US" baseline="0" dirty="0"/>
              <a:t> b</a:t>
            </a:r>
            <a:r>
              <a:rPr lang="en-US" dirty="0"/>
              <a:t>enefits and costs may change each</a:t>
            </a:r>
            <a:r>
              <a:rPr lang="en-US" baseline="0" dirty="0"/>
              <a:t> year</a:t>
            </a:r>
            <a:r>
              <a:rPr lang="en-US" dirty="0"/>
              <a:t>, so it’s important to look at and compare your plan options each year. </a:t>
            </a:r>
            <a:endParaRPr lang="en-US" dirty="0" smtClean="0"/>
          </a:p>
        </p:txBody>
      </p:sp>
      <p:sp>
        <p:nvSpPr>
          <p:cNvPr id="2" name="Slide Number Placeholder 1"/>
          <p:cNvSpPr>
            <a:spLocks noGrp="1"/>
          </p:cNvSpPr>
          <p:nvPr>
            <p:ph type="sldNum" sz="quarter" idx="10"/>
          </p:nvPr>
        </p:nvSpPr>
        <p:spPr/>
        <p:txBody>
          <a:bodyPr/>
          <a:lstStyle/>
          <a:p>
            <a:fld id="{0B77B103-16DD-4E5B-B7FE-8CB91BD629A9}" type="slidenum">
              <a:rPr lang="en-US" smtClean="0"/>
              <a:t>15</a:t>
            </a:fld>
            <a:endParaRPr lang="en-US" dirty="0"/>
          </a:p>
        </p:txBody>
      </p:sp>
    </p:spTree>
    <p:extLst>
      <p:ext uri="{BB962C8B-B14F-4D97-AF65-F5344CB8AC3E}">
        <p14:creationId xmlns:p14="http://schemas.microsoft.com/office/powerpoint/2010/main" val="235725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236547" name="Rectangle 3"/>
          <p:cNvSpPr>
            <a:spLocks noGrp="1" noChangeArrowheads="1"/>
          </p:cNvSpPr>
          <p:nvPr>
            <p:ph type="body" idx="1"/>
          </p:nvPr>
        </p:nvSpPr>
        <p:spPr bwMode="auto">
          <a:xfrm>
            <a:off x="737294" y="4579624"/>
            <a:ext cx="6049841" cy="4185406"/>
          </a:xfrm>
          <a:prstGeom prst="rect">
            <a:avLst/>
          </a:prstGeom>
          <a:noFill/>
        </p:spPr>
        <p:txBody>
          <a:bodyPr wrap="square" lIns="95909" tIns="47954" rIns="95909" bIns="47954" numCol="1" anchor="t" anchorCtr="0" compatLnSpc="1">
            <a:prstTxWarp prst="textNoShape">
              <a:avLst/>
            </a:prstTxWarp>
            <a:normAutofit lnSpcReduction="10000"/>
          </a:bodyPr>
          <a:lstStyle/>
          <a:p>
            <a:pPr>
              <a:lnSpc>
                <a:spcPct val="110000"/>
              </a:lnSpc>
              <a:spcBef>
                <a:spcPts val="622"/>
              </a:spcBef>
            </a:pPr>
            <a:r>
              <a:rPr lang="en-US" dirty="0"/>
              <a:t>Your costs for prescription drug coverage will depend on the plan you choose and some other factors, like which drugs you use, whether you go to a pharmacy in your plan’s network, and whether you get Extra Help paying for your drug costs. Extra Help is </a:t>
            </a:r>
            <a:r>
              <a:rPr lang="en-US" dirty="0" smtClean="0"/>
              <a:t>discussed in more detail in Lesson 5. </a:t>
            </a:r>
            <a:endParaRPr lang="en-US" dirty="0"/>
          </a:p>
          <a:p>
            <a:pPr>
              <a:lnSpc>
                <a:spcPct val="110000"/>
              </a:lnSpc>
              <a:spcBef>
                <a:spcPts val="622"/>
              </a:spcBef>
            </a:pPr>
            <a:r>
              <a:rPr lang="en-US" dirty="0"/>
              <a:t>Most people will pay a monthly premium for Medicare prescription drug coverage. You’ll also pay a share of your prescription costs, including a deductible (if applicable), copayments, and/or coinsurance. </a:t>
            </a:r>
          </a:p>
          <a:p>
            <a:pPr>
              <a:lnSpc>
                <a:spcPct val="110000"/>
              </a:lnSpc>
              <a:spcBef>
                <a:spcPts val="622"/>
              </a:spcBef>
            </a:pPr>
            <a:r>
              <a:rPr lang="en-US" dirty="0"/>
              <a:t>Contact your drug plan (not Social Security) if you want your premium deducted from your monthly Social Security payment. Your first deduction will usually take 3 months to start, and 3 months of premiums will likely be deducted at once.</a:t>
            </a:r>
          </a:p>
          <a:p>
            <a:pPr>
              <a:lnSpc>
                <a:spcPct val="110000"/>
              </a:lnSpc>
              <a:spcBef>
                <a:spcPts val="622"/>
              </a:spcBef>
            </a:pPr>
            <a:r>
              <a:rPr lang="en-US" dirty="0"/>
              <a:t>After that, only one</a:t>
            </a:r>
            <a:r>
              <a:rPr lang="en-US" baseline="0" dirty="0"/>
              <a:t> </a:t>
            </a:r>
            <a:r>
              <a:rPr lang="en-US" dirty="0"/>
              <a:t>premium will be deducted each month. You may also see a delay in premiums being withheld if you switch plans. If you want to stop premium deductions and get billed directly, contact your drug plan.</a:t>
            </a:r>
          </a:p>
          <a:p>
            <a:pPr marL="0" lvl="1">
              <a:lnSpc>
                <a:spcPct val="110000"/>
              </a:lnSpc>
              <a:spcBef>
                <a:spcPts val="622"/>
              </a:spcBef>
              <a:defRPr/>
            </a:pPr>
            <a:r>
              <a:rPr lang="en-US" dirty="0"/>
              <a:t>When you are in the coverage gap</a:t>
            </a:r>
            <a:r>
              <a:rPr lang="en-US" dirty="0" smtClean="0"/>
              <a:t>, in 2019,  </a:t>
            </a:r>
            <a:r>
              <a:rPr lang="en-US" dirty="0"/>
              <a:t>you </a:t>
            </a:r>
            <a:r>
              <a:rPr lang="en-US" dirty="0" smtClean="0"/>
              <a:t>pay no more than 25</a:t>
            </a:r>
            <a:r>
              <a:rPr lang="en-US" dirty="0" smtClean="0">
                <a:cs typeface="Arial" charset="0"/>
              </a:rPr>
              <a:t>% </a:t>
            </a:r>
            <a:r>
              <a:rPr lang="en-US" dirty="0">
                <a:cs typeface="Arial" charset="0"/>
              </a:rPr>
              <a:t>for covered brand-name drugs, and </a:t>
            </a:r>
            <a:r>
              <a:rPr lang="en-US" dirty="0" smtClean="0">
                <a:cs typeface="Arial" charset="0"/>
              </a:rPr>
              <a:t>37% </a:t>
            </a:r>
            <a:r>
              <a:rPr lang="en-US" dirty="0">
                <a:cs typeface="Arial" charset="0"/>
              </a:rPr>
              <a:t>for covered generic drugs.</a:t>
            </a:r>
            <a:endParaRPr lang="en-US" dirty="0"/>
          </a:p>
          <a:p>
            <a:pPr>
              <a:lnSpc>
                <a:spcPct val="110000"/>
              </a:lnSpc>
              <a:spcBef>
                <a:spcPts val="622"/>
              </a:spcBef>
            </a:pPr>
            <a:r>
              <a:rPr lang="en-US" dirty="0"/>
              <a:t>With every plan, once you’ve paid </a:t>
            </a:r>
            <a:r>
              <a:rPr lang="en-US" dirty="0" smtClean="0"/>
              <a:t>$5,100 </a:t>
            </a:r>
            <a:r>
              <a:rPr lang="en-US" dirty="0"/>
              <a:t>out-of-pocket for drug costs in </a:t>
            </a:r>
            <a:r>
              <a:rPr lang="en-US" dirty="0" smtClean="0"/>
              <a:t>2019 </a:t>
            </a:r>
            <a:r>
              <a:rPr lang="en-US" dirty="0"/>
              <a:t>(including payments from other sources, like the discount paid for by the drug company in the coverage gap), you leave the coverage gap and pay </a:t>
            </a:r>
            <a:r>
              <a:rPr lang="en-US" dirty="0" smtClean="0"/>
              <a:t>a </a:t>
            </a:r>
            <a:r>
              <a:rPr lang="en-US" dirty="0"/>
              <a:t>small </a:t>
            </a:r>
            <a:r>
              <a:rPr lang="en-US" dirty="0" smtClean="0"/>
              <a:t>copayment </a:t>
            </a:r>
            <a:r>
              <a:rPr lang="en-US" dirty="0"/>
              <a:t>for each drug for the rest of the year. </a:t>
            </a:r>
            <a:r>
              <a:rPr lang="en-US" dirty="0" smtClean="0"/>
              <a:t>(Catastrophic Period)</a:t>
            </a: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16</a:t>
            </a:fld>
            <a:endParaRPr lang="en-US" dirty="0"/>
          </a:p>
        </p:txBody>
      </p:sp>
    </p:spTree>
    <p:extLst>
      <p:ext uri="{BB962C8B-B14F-4D97-AF65-F5344CB8AC3E}">
        <p14:creationId xmlns:p14="http://schemas.microsoft.com/office/powerpoint/2010/main" val="123766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482600"/>
            <a:ext cx="4318000" cy="3238500"/>
          </a:xfrm>
        </p:spPr>
      </p:sp>
      <p:sp>
        <p:nvSpPr>
          <p:cNvPr id="3" name="Notes Placeholder 2"/>
          <p:cNvSpPr>
            <a:spLocks noGrp="1"/>
          </p:cNvSpPr>
          <p:nvPr>
            <p:ph type="body" idx="1"/>
          </p:nvPr>
        </p:nvSpPr>
        <p:spPr>
          <a:xfrm>
            <a:off x="248081" y="3973678"/>
            <a:ext cx="6808702" cy="4752399"/>
          </a:xfrm>
        </p:spPr>
        <p:txBody>
          <a:bodyPr>
            <a:normAutofit lnSpcReduction="10000"/>
          </a:bodyPr>
          <a:lstStyle/>
          <a:p>
            <a:pPr defTabSz="948507">
              <a:spcBef>
                <a:spcPts val="622"/>
              </a:spcBef>
              <a:defRPr/>
            </a:pPr>
            <a:r>
              <a:rPr lang="en-US" sz="1100" dirty="0">
                <a:solidFill>
                  <a:prstClr val="black"/>
                </a:solidFill>
              </a:rPr>
              <a:t>Here’s an example showing what you’d pay each year in a standard Medicare drug plan. Not all plans follow this design. Your drug plan costs will vary. </a:t>
            </a:r>
          </a:p>
          <a:p>
            <a:pPr marL="181120" indent="-181120" defTabSz="948507">
              <a:spcBef>
                <a:spcPts val="622"/>
              </a:spcBef>
              <a:buFont typeface="Wingdings" panose="05000000000000000000" pitchFamily="2" charset="2"/>
              <a:buChar char="§"/>
              <a:defRPr/>
            </a:pPr>
            <a:r>
              <a:rPr lang="en-US" sz="1100" b="1" dirty="0">
                <a:solidFill>
                  <a:prstClr val="black"/>
                </a:solidFill>
              </a:rPr>
              <a:t>Monthly premium </a:t>
            </a:r>
            <a:r>
              <a:rPr lang="en-US" sz="1100" dirty="0">
                <a:solidFill>
                  <a:prstClr val="black"/>
                </a:solidFill>
              </a:rPr>
              <a:t>– Most drug plans charge a monthly fee that differs from plan to plan. You pay this in addition to the Part B premium (if you have Part B). If you belong to a Medicare Advantage Plan that includes drug coverage (MA-PD), the monthly plan premium may include an amount for prescription drug coverage. </a:t>
            </a:r>
          </a:p>
          <a:p>
            <a:pPr marL="181120" indent="-181120">
              <a:spcBef>
                <a:spcPts val="622"/>
              </a:spcBef>
              <a:buFont typeface="Wingdings" panose="05000000000000000000" pitchFamily="2" charset="2"/>
              <a:buChar char="§"/>
              <a:defRPr/>
            </a:pPr>
            <a:r>
              <a:rPr lang="en-US" sz="1100" b="1" dirty="0">
                <a:solidFill>
                  <a:prstClr val="black"/>
                </a:solidFill>
              </a:rPr>
              <a:t>Yearly deductible (you pay up to $415 in 2019) </a:t>
            </a:r>
            <a:r>
              <a:rPr lang="en-US" sz="1100" dirty="0">
                <a:solidFill>
                  <a:prstClr val="black"/>
                </a:solidFill>
              </a:rPr>
              <a:t>– This is the amount you pay each year for your prescriptions before your plan begins to pay. No Medicare drug plan may have a deductible more than $415 in 2019. Some drug plans don’t have a deductible. </a:t>
            </a:r>
          </a:p>
          <a:p>
            <a:pPr marL="181120" indent="-181120">
              <a:spcBef>
                <a:spcPts val="622"/>
              </a:spcBef>
              <a:buFont typeface="Wingdings" panose="05000000000000000000" pitchFamily="2" charset="2"/>
              <a:buChar char="§"/>
              <a:defRPr/>
            </a:pPr>
            <a:r>
              <a:rPr lang="en-US" sz="1100" b="1" dirty="0">
                <a:solidFill>
                  <a:prstClr val="black"/>
                </a:solidFill>
              </a:rPr>
              <a:t>Copayments or coinsurance (you pay approximately 25%) </a:t>
            </a:r>
            <a:r>
              <a:rPr lang="en-US" sz="1100" dirty="0">
                <a:solidFill>
                  <a:prstClr val="black"/>
                </a:solidFill>
              </a:rPr>
              <a:t>– These are the amounts you pay for your covered prescriptions after you pay the deductible (if the plan has one). You pay your share and the drug plan pays its share for covered drugs.</a:t>
            </a:r>
          </a:p>
          <a:p>
            <a:pPr marL="177845" indent="-177845">
              <a:spcBef>
                <a:spcPts val="622"/>
              </a:spcBef>
              <a:buFont typeface="Wingdings" panose="05000000000000000000" pitchFamily="2" charset="2"/>
              <a:buChar char="§"/>
              <a:defRPr/>
            </a:pPr>
            <a:r>
              <a:rPr lang="en-US" sz="1100" b="1" dirty="0">
                <a:solidFill>
                  <a:prstClr val="black"/>
                </a:solidFill>
              </a:rPr>
              <a:t>Coverage gap </a:t>
            </a:r>
            <a:r>
              <a:rPr lang="en-US" sz="1100" dirty="0">
                <a:solidFill>
                  <a:prstClr val="black"/>
                </a:solidFill>
              </a:rPr>
              <a:t>– The coverage gap begins</a:t>
            </a:r>
            <a:r>
              <a:rPr lang="en-US" sz="1100" i="1" dirty="0">
                <a:solidFill>
                  <a:prstClr val="black"/>
                </a:solidFill>
              </a:rPr>
              <a:t> </a:t>
            </a:r>
            <a:r>
              <a:rPr lang="en-US" sz="1100" dirty="0">
                <a:solidFill>
                  <a:prstClr val="black"/>
                </a:solidFill>
              </a:rPr>
              <a:t>after you and your drug plan have spent a certain amount of money for covered drugs ($3,820 in 2019). In 2019, once you enter the coverage gap, you pay 25% of the plan’s cost for your covered brand-name drugs and 37% of the plan’s cost for covered generic drugs (may include a dispensing fee) until you reach the end of the coverage gap. Certain costs count</a:t>
            </a:r>
            <a:r>
              <a:rPr lang="en-US" sz="1100" b="1" dirty="0">
                <a:solidFill>
                  <a:prstClr val="black"/>
                </a:solidFill>
              </a:rPr>
              <a:t> </a:t>
            </a:r>
            <a:r>
              <a:rPr lang="en-US" sz="1100" dirty="0">
                <a:solidFill>
                  <a:prstClr val="black"/>
                </a:solidFill>
              </a:rPr>
              <a:t>toward getting out of the coverage gap, including your yearly deductible, coinsurance, and copayments, the discount you get on covered brand‑name drugs in the gap, and what you pay in the gap. However, the drug plan premium, what you pay for drugs that aren’t covered, the discount for covered generic drugs in the coverage gap, and the dispensing fee don’t count</a:t>
            </a:r>
            <a:r>
              <a:rPr lang="en-US" sz="1100" b="1" dirty="0">
                <a:solidFill>
                  <a:prstClr val="black"/>
                </a:solidFill>
              </a:rPr>
              <a:t> </a:t>
            </a:r>
            <a:r>
              <a:rPr lang="en-US" sz="1100" dirty="0">
                <a:solidFill>
                  <a:prstClr val="black"/>
                </a:solidFill>
              </a:rPr>
              <a:t>toward getting you out of the coverage gap. </a:t>
            </a:r>
          </a:p>
          <a:p>
            <a:pPr marL="177845" indent="-177845">
              <a:spcBef>
                <a:spcPts val="622"/>
              </a:spcBef>
              <a:buFont typeface="Wingdings" panose="05000000000000000000" pitchFamily="2" charset="2"/>
              <a:buChar char="§"/>
              <a:defRPr/>
            </a:pPr>
            <a:r>
              <a:rPr lang="en-US" sz="1100" b="1" dirty="0">
                <a:solidFill>
                  <a:prstClr val="black"/>
                </a:solidFill>
              </a:rPr>
              <a:t>Catastrophic coverage </a:t>
            </a:r>
            <a:r>
              <a:rPr lang="en-US" sz="1100" dirty="0">
                <a:solidFill>
                  <a:prstClr val="black"/>
                </a:solidFill>
              </a:rPr>
              <a:t>– Once you reach your out-of-pocket limit ($5,100 in 2019), you leave the coverage gap, and automatically get catastrophic coverage, where you only pay a small coinsurance or copayment for covered drugs for the rest of the year. </a:t>
            </a:r>
          </a:p>
          <a:p>
            <a:pPr defTabSz="948507">
              <a:spcBef>
                <a:spcPts val="622"/>
              </a:spcBef>
              <a:defRPr/>
            </a:pPr>
            <a:r>
              <a:rPr lang="en-US" sz="1100" b="1" spc="-10" dirty="0">
                <a:solidFill>
                  <a:prstClr val="black"/>
                </a:solidFill>
              </a:rPr>
              <a:t>NOTE:</a:t>
            </a:r>
            <a:r>
              <a:rPr lang="en-US" sz="1100" spc="-10" dirty="0">
                <a:solidFill>
                  <a:prstClr val="black"/>
                </a:solidFill>
              </a:rPr>
              <a:t> If you get Extra Help, you won’t have some of these costs.</a:t>
            </a:r>
          </a:p>
          <a:p>
            <a:pPr defTabSz="948507">
              <a:spcBef>
                <a:spcPts val="622"/>
              </a:spcBef>
              <a:defRPr/>
            </a:pPr>
            <a:r>
              <a:rPr lang="en-US" sz="1100" dirty="0">
                <a:solidFill>
                  <a:prstClr val="black"/>
                </a:solidFill>
              </a:rPr>
              <a:t>You can visit the Medicare Plan Finder at Medicare.gov/find-a-plan to compare the cost of plans in your area. For help comparing plan costs, contact your State Health Insurance Assistance Program (SHIP) at </a:t>
            </a:r>
            <a:r>
              <a:rPr lang="en-US" sz="1100" u="sng" dirty="0">
                <a:solidFill>
                  <a:prstClr val="black"/>
                </a:solidFill>
                <a:hlinkClick r:id="rId3"/>
              </a:rPr>
              <a:t>shiptacenter.org/</a:t>
            </a:r>
            <a:r>
              <a:rPr lang="en-US" sz="1100" dirty="0">
                <a:solidFill>
                  <a:prstClr val="black"/>
                </a:solidFill>
              </a:rPr>
              <a:t>.</a:t>
            </a:r>
          </a:p>
        </p:txBody>
      </p:sp>
      <p:sp>
        <p:nvSpPr>
          <p:cNvPr id="4" name="Slide Number Placeholder 3"/>
          <p:cNvSpPr>
            <a:spLocks noGrp="1"/>
          </p:cNvSpPr>
          <p:nvPr>
            <p:ph type="sldNum" sz="quarter" idx="10"/>
          </p:nvPr>
        </p:nvSpPr>
        <p:spPr/>
        <p:txBody>
          <a:bodyPr/>
          <a:lstStyle/>
          <a:p>
            <a:fld id="{0B77B103-16DD-4E5B-B7FE-8CB91BD629A9}" type="slidenum">
              <a:rPr lang="en-US" smtClean="0"/>
              <a:t>17</a:t>
            </a:fld>
            <a:endParaRPr lang="en-US" dirty="0"/>
          </a:p>
        </p:txBody>
      </p:sp>
    </p:spTree>
    <p:extLst>
      <p:ext uri="{BB962C8B-B14F-4D97-AF65-F5344CB8AC3E}">
        <p14:creationId xmlns:p14="http://schemas.microsoft.com/office/powerpoint/2010/main" val="198684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557213"/>
            <a:ext cx="4321175" cy="3240087"/>
          </a:xfrm>
        </p:spPr>
      </p:sp>
      <p:sp>
        <p:nvSpPr>
          <p:cNvPr id="3" name="Notes Placeholder 2"/>
          <p:cNvSpPr>
            <a:spLocks noGrp="1"/>
          </p:cNvSpPr>
          <p:nvPr>
            <p:ph type="body" idx="1"/>
          </p:nvPr>
        </p:nvSpPr>
        <p:spPr>
          <a:xfrm>
            <a:off x="629743" y="4126155"/>
            <a:ext cx="6106602" cy="4320540"/>
          </a:xfrm>
          <a:prstGeom prst="rect">
            <a:avLst/>
          </a:prstGeom>
        </p:spPr>
        <p:txBody>
          <a:bodyPr lIns="95909" tIns="47954" rIns="95909" bIns="47954">
            <a:normAutofit/>
          </a:bodyPr>
          <a:lstStyle/>
          <a:p>
            <a:pPr>
              <a:spcBef>
                <a:spcPts val="622"/>
              </a:spcBef>
            </a:pPr>
            <a:r>
              <a:rPr lang="en-US" dirty="0" smtClean="0"/>
              <a:t>Once </a:t>
            </a:r>
            <a:r>
              <a:rPr lang="en-US" dirty="0"/>
              <a:t>you reach the coverage gap in </a:t>
            </a:r>
            <a:r>
              <a:rPr lang="en-US" dirty="0" smtClean="0"/>
              <a:t>2019,  you’ll </a:t>
            </a:r>
            <a:r>
              <a:rPr lang="en-US" dirty="0"/>
              <a:t>pay </a:t>
            </a:r>
            <a:r>
              <a:rPr lang="en-US" dirty="0" smtClean="0"/>
              <a:t>25% </a:t>
            </a:r>
            <a:r>
              <a:rPr lang="en-US" dirty="0"/>
              <a:t>of the plan’s cost for covered brand-name prescription drugs. You get these savings if you buy your prescriptions at a pharmacy or order them through the mail. The discount will come off of the price that your plan has set with the pharmacy for that specific drug. </a:t>
            </a:r>
            <a:r>
              <a:rPr lang="en-US" dirty="0" smtClean="0"/>
              <a:t> You will pay 37% of the plan’s cost for covered generic prescription drugs.</a:t>
            </a:r>
            <a:r>
              <a:rPr lang="en-US" baseline="0" dirty="0" smtClean="0"/>
              <a:t>  </a:t>
            </a:r>
          </a:p>
          <a:p>
            <a:pPr>
              <a:spcBef>
                <a:spcPts val="622"/>
              </a:spcBef>
            </a:pPr>
            <a:endParaRPr lang="en-US" baseline="0" dirty="0" smtClean="0"/>
          </a:p>
          <a:p>
            <a:pPr>
              <a:spcBef>
                <a:spcPts val="622"/>
              </a:spcBef>
            </a:pPr>
            <a:r>
              <a:rPr lang="en-US" dirty="0" smtClean="0"/>
              <a:t>Visit </a:t>
            </a:r>
            <a:r>
              <a:rPr lang="en-US" u="sng" dirty="0">
                <a:solidFill>
                  <a:srgbClr val="0000FF"/>
                </a:solidFill>
                <a:ea typeface="Calibri"/>
                <a:cs typeface="Times New Roman"/>
                <a:hlinkClick r:id="rId3"/>
              </a:rPr>
              <a:t>Medicare.gov/part-d/costs/coverage-gap/part-d-coverage-gap.html</a:t>
            </a:r>
            <a:r>
              <a:rPr lang="en-US" dirty="0"/>
              <a:t> for examples of what you pay for generic or brand-name drugs.</a:t>
            </a:r>
          </a:p>
          <a:p>
            <a:pPr defTabSz="959084">
              <a:lnSpc>
                <a:spcPct val="95000"/>
              </a:lnSpc>
              <a:spcBef>
                <a:spcPts val="622"/>
              </a:spcBef>
              <a:defRPr/>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18</a:t>
            </a:fld>
            <a:endParaRPr lang="en-US" dirty="0"/>
          </a:p>
        </p:txBody>
      </p:sp>
    </p:spTree>
    <p:extLst>
      <p:ext uri="{BB962C8B-B14F-4D97-AF65-F5344CB8AC3E}">
        <p14:creationId xmlns:p14="http://schemas.microsoft.com/office/powerpoint/2010/main" val="206118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bwMode="auto">
          <a:xfrm>
            <a:off x="1489075" y="633413"/>
            <a:ext cx="4318000" cy="3238500"/>
          </a:xfrm>
          <a:noFill/>
          <a:ln>
            <a:solidFill>
              <a:srgbClr val="000000"/>
            </a:solidFill>
            <a:miter lim="800000"/>
            <a:headEnd/>
            <a:tailEnd/>
          </a:ln>
        </p:spPr>
      </p:sp>
      <p:sp>
        <p:nvSpPr>
          <p:cNvPr id="236547" name="Rectangle 3"/>
          <p:cNvSpPr>
            <a:spLocks noGrp="1" noChangeArrowheads="1"/>
          </p:cNvSpPr>
          <p:nvPr>
            <p:ph type="body" idx="1"/>
          </p:nvPr>
        </p:nvSpPr>
        <p:spPr bwMode="auto">
          <a:xfrm>
            <a:off x="712286" y="4209100"/>
            <a:ext cx="5871400" cy="4145276"/>
          </a:xfrm>
          <a:prstGeom prst="rect">
            <a:avLst/>
          </a:prstGeom>
          <a:noFill/>
        </p:spPr>
        <p:txBody>
          <a:bodyPr wrap="square" lIns="95909" tIns="47954" rIns="95909" bIns="47954" numCol="1" anchor="t" anchorCtr="0" compatLnSpc="1">
            <a:prstTxWarp prst="textNoShape">
              <a:avLst/>
            </a:prstTxWarp>
            <a:normAutofit/>
          </a:bodyPr>
          <a:lstStyle/>
          <a:p>
            <a:pPr>
              <a:spcBef>
                <a:spcPts val="622"/>
              </a:spcBef>
            </a:pPr>
            <a:r>
              <a:rPr lang="en-US" dirty="0"/>
              <a:t>True out-of-pocket (TrOOP) costs are the </a:t>
            </a:r>
            <a:r>
              <a:rPr lang="en-US" dirty="0" smtClean="0"/>
              <a:t>amounts you pay for covered Part D drugs that count towards your drug plan’s out-of-pocket </a:t>
            </a:r>
            <a:r>
              <a:rPr lang="en-US" dirty="0"/>
              <a:t>threshold of </a:t>
            </a:r>
            <a:r>
              <a:rPr lang="en-US" dirty="0" smtClean="0"/>
              <a:t>$5,100 </a:t>
            </a:r>
            <a:r>
              <a:rPr lang="en-US" dirty="0"/>
              <a:t>(for </a:t>
            </a:r>
            <a:r>
              <a:rPr lang="en-US" dirty="0" smtClean="0"/>
              <a:t>2019). </a:t>
            </a:r>
            <a:r>
              <a:rPr lang="en-US" dirty="0"/>
              <a:t>Your yearly deductible, coinsurance or copayments, and what you pay in the coverage gap all count toward this out-of-pocket limit. The limit doesn’t include the drug plan’s premium. </a:t>
            </a:r>
            <a:r>
              <a:rPr lang="en-US" dirty="0" smtClean="0"/>
              <a:t>TrOOP </a:t>
            </a:r>
            <a:r>
              <a:rPr lang="en-US" dirty="0"/>
              <a:t>costs determine when your catastrophic coverage begins. Your drug plan will keep track of your TrOOP costs. Each month that you buy prescriptions covered by your plan, your drug plan will mail you an Explanation of Benefits (EOB) showing your TrOOP costs to date. </a:t>
            </a:r>
          </a:p>
          <a:p>
            <a:pPr>
              <a:spcBef>
                <a:spcPts val="622"/>
              </a:spcBef>
            </a:pPr>
            <a:r>
              <a:rPr lang="en-US" dirty="0"/>
              <a:t>For payments to count toward your TrOOP costs, they must be made by you or on your behalf, not be covered by other insurance, and be for certain types of costs according to your plan rules (for example, drugs that are on the plan’s formulary or filled at a pharmacy in the plan’s network). </a:t>
            </a:r>
          </a:p>
          <a:p>
            <a:pPr>
              <a:spcBef>
                <a:spcPts val="622"/>
              </a:spcBef>
            </a:pPr>
            <a:r>
              <a:rPr lang="en-US" dirty="0"/>
              <a:t>If you switch plans during the year, your TrOOP balance transfers to the new Medicare drug plan. Medicare has put processes in place for transferring the TrOOP balance. The transfer begins when</a:t>
            </a:r>
            <a:r>
              <a:rPr lang="en-US" baseline="0" dirty="0"/>
              <a:t> you disenroll and join a new plan. </a:t>
            </a:r>
            <a:r>
              <a:rPr lang="en-US" dirty="0"/>
              <a:t>If you think there’s a mistake in the TrOOP balance that’s transferred, you may need to give a copy of your most recent EOB to the new plan to show the current TrOOP balance. </a:t>
            </a:r>
            <a:endParaRPr lang="en-US" dirty="0" smtClean="0"/>
          </a:p>
          <a:p>
            <a:pPr marL="483137" indent="-483137">
              <a:spcBef>
                <a:spcPts val="622"/>
              </a:spcBef>
            </a:pPr>
            <a:endParaRPr lang="en-US" baseline="0" dirty="0"/>
          </a:p>
        </p:txBody>
      </p:sp>
      <p:sp>
        <p:nvSpPr>
          <p:cNvPr id="2" name="Slide Number Placeholder 1"/>
          <p:cNvSpPr>
            <a:spLocks noGrp="1"/>
          </p:cNvSpPr>
          <p:nvPr>
            <p:ph type="sldNum" sz="quarter" idx="10"/>
          </p:nvPr>
        </p:nvSpPr>
        <p:spPr/>
        <p:txBody>
          <a:bodyPr/>
          <a:lstStyle/>
          <a:p>
            <a:fld id="{0B77B103-16DD-4E5B-B7FE-8CB91BD629A9}" type="slidenum">
              <a:rPr lang="en-US" smtClean="0"/>
              <a:t>19</a:t>
            </a:fld>
            <a:endParaRPr lang="en-US" dirty="0"/>
          </a:p>
        </p:txBody>
      </p:sp>
    </p:spTree>
    <p:extLst>
      <p:ext uri="{BB962C8B-B14F-4D97-AF65-F5344CB8AC3E}">
        <p14:creationId xmlns:p14="http://schemas.microsoft.com/office/powerpoint/2010/main" val="144642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2"/>
              </a:spcBef>
            </a:pPr>
            <a:r>
              <a:rPr lang="en-US" dirty="0"/>
              <a:t>The lessons in this module, “Medicare Part D Prescription Drug Coverage,” explain Medicare prescription drug. </a:t>
            </a:r>
          </a:p>
          <a:p>
            <a:pPr>
              <a:spcBef>
                <a:spcPts val="622"/>
              </a:spcBef>
            </a:pPr>
            <a:r>
              <a:rPr lang="en-US" dirty="0"/>
              <a:t>The materials are designed for information givers/trainers familiar with the Medicare Program, and who would like to have prepared information for their presentations. </a:t>
            </a:r>
          </a:p>
          <a:p>
            <a:pPr>
              <a:spcBef>
                <a:spcPts val="622"/>
              </a:spcBef>
            </a:pPr>
            <a:r>
              <a:rPr lang="en-US" dirty="0" smtClean="0"/>
              <a:t>The original module contains 81 </a:t>
            </a:r>
            <a:r>
              <a:rPr lang="en-US" dirty="0"/>
              <a:t>PowerPoint </a:t>
            </a:r>
            <a:r>
              <a:rPr lang="en-US" dirty="0" smtClean="0"/>
              <a:t>slides (The SHIBA edited version has 72 slides) </a:t>
            </a:r>
            <a:r>
              <a:rPr lang="en-US" dirty="0"/>
              <a:t>with corresponding speaker’s notes and </a:t>
            </a:r>
            <a:r>
              <a:rPr lang="en-US" dirty="0" smtClean="0"/>
              <a:t>check-your-knowledge </a:t>
            </a:r>
            <a:r>
              <a:rPr lang="en-US" dirty="0"/>
              <a:t>questions. It can be presented in about </a:t>
            </a:r>
            <a:r>
              <a:rPr lang="en-US" dirty="0" smtClean="0"/>
              <a:t>50 </a:t>
            </a:r>
            <a:r>
              <a:rPr lang="en-US" dirty="0"/>
              <a:t>minutes. Allow approximately </a:t>
            </a:r>
            <a:r>
              <a:rPr lang="en-US" dirty="0" smtClean="0"/>
              <a:t>10-15 </a:t>
            </a:r>
            <a:r>
              <a:rPr lang="en-US" dirty="0"/>
              <a:t>more minutes for discussion, questions, and answers. Additional time may be added for add-on activities. </a:t>
            </a:r>
          </a:p>
          <a:p>
            <a:pPr>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2</a:t>
            </a:fld>
            <a:endParaRPr lang="en-US" dirty="0"/>
          </a:p>
        </p:txBody>
      </p:sp>
    </p:spTree>
    <p:extLst>
      <p:ext uri="{BB962C8B-B14F-4D97-AF65-F5344CB8AC3E}">
        <p14:creationId xmlns:p14="http://schemas.microsoft.com/office/powerpoint/2010/main" val="3604842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54441" y="4049341"/>
            <a:ext cx="6854024" cy="4692474"/>
          </a:xfrm>
          <a:prstGeom prst="rect">
            <a:avLst/>
          </a:prstGeom>
        </p:spPr>
        <p:txBody>
          <a:bodyPr lIns="95909" tIns="47954" rIns="95909" bIns="47954">
            <a:normAutofit fontScale="92500" lnSpcReduction="10000"/>
          </a:bodyPr>
          <a:lstStyle/>
          <a:p>
            <a:pPr>
              <a:lnSpc>
                <a:spcPct val="110000"/>
              </a:lnSpc>
              <a:spcBef>
                <a:spcPts val="622"/>
              </a:spcBef>
            </a:pPr>
            <a:r>
              <a:rPr lang="en-US" sz="1100" dirty="0">
                <a:latin typeface="Calibri" panose="020F0502020204030204" pitchFamily="34" charset="0"/>
                <a:ea typeface="Calibri" panose="020F0502020204030204" pitchFamily="34" charset="0"/>
                <a:cs typeface="Calibri" panose="020F0502020204030204" pitchFamily="34" charset="0"/>
              </a:rPr>
              <a:t>Payments that count toward your True out-of-pocket costs include those made for covered prescriptions: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SzPct val="10000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Before your drug plan begins to pay (annual deductible, if there is 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SzPct val="10000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After your drug plan begins to pay (copayments or coinsurance during your initial coverage period)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SzPct val="100000"/>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During your coverage gap, if the plan has a coverage gap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22"/>
              </a:spcBef>
            </a:pPr>
            <a:r>
              <a:rPr lang="en-US" sz="1100" dirty="0">
                <a:latin typeface="Calibri" panose="020F0502020204030204" pitchFamily="34" charset="0"/>
                <a:ea typeface="Calibri" panose="020F0502020204030204" pitchFamily="34" charset="0"/>
                <a:cs typeface="Calibri" panose="020F0502020204030204" pitchFamily="34" charset="0"/>
              </a:rPr>
              <a:t>Payments count toward TrOOP if they’re made by any of these: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You (including payments from your Medical Savings Account [MSA], Health Savings Account (HAS), or Flexible Spending Account (FSA)(if applicable))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Family members or friends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Qualified State Pharmacy Assistance Programs (SPAPs) NOTE:  WASHINGTON STATE DOES NOT HAVE ONE OF THESE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Medicare’s Extra Help (low-income subsidy)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Indian Health Service (IHS)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Most charities (unless they’re established, run, or controlled by the person’s current or former employer, or union or by a drug manufacturer’s Patient Assistance Program operating outside Part 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Drug manufacturers providing discounts under the Medicare coverage gap discount program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indent="-177845">
              <a:lnSpc>
                <a:spcPct val="110000"/>
              </a:lnSpc>
              <a:spcBef>
                <a:spcPts val="622"/>
              </a:spcBef>
              <a:buFont typeface="Arial" panose="020B0604020202020204" pitchFamily="34" charset="0"/>
              <a:buChar char="•"/>
            </a:pPr>
            <a:r>
              <a:rPr lang="en-US" sz="1100" dirty="0">
                <a:latin typeface="Calibri" panose="020F0502020204030204" pitchFamily="34" charset="0"/>
                <a:ea typeface="Calibri" panose="020F0502020204030204" pitchFamily="34" charset="0"/>
                <a:cs typeface="Calibri" panose="020F0502020204030204" pitchFamily="34" charset="0"/>
              </a:rPr>
              <a:t>AIDS Drug Assistance Programs (ADAPs)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22"/>
              </a:spcBef>
            </a:pPr>
            <a:r>
              <a:rPr lang="en-US" sz="1100" dirty="0">
                <a:latin typeface="Calibri" panose="020F0502020204030204" pitchFamily="34" charset="0"/>
                <a:ea typeface="Calibri" panose="020F0502020204030204" pitchFamily="34" charset="0"/>
                <a:cs typeface="Calibri" panose="020F0502020204030204" pitchFamily="34" charset="0"/>
              </a:rPr>
              <a:t>Certain conditions must be met for a payment to count toward TrOOP. Payments must be for drugs that are on the plan’s formulary or those drugs treated as being on the formulary because of a coverage determination, exceptions process, or an appeal. The drugs must be purchased in a network pharmacy or the drugs must be purchased at an out-of-network pharmacy in accordance with the plan’s out-of-network policy.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22"/>
              </a:spcBef>
            </a:pPr>
            <a:r>
              <a:rPr lang="en-US" sz="1100" b="1" spc="-20" dirty="0"/>
              <a:t>Source</a:t>
            </a:r>
            <a:r>
              <a:rPr lang="en-US" sz="1100" spc="-20" dirty="0"/>
              <a:t>:</a:t>
            </a:r>
          </a:p>
          <a:p>
            <a:pPr marL="177845" indent="-177845">
              <a:lnSpc>
                <a:spcPct val="110000"/>
              </a:lnSpc>
              <a:spcBef>
                <a:spcPts val="622"/>
              </a:spcBef>
              <a:buFont typeface="Arial" panose="020B0604020202020204" pitchFamily="34" charset="0"/>
              <a:buChar char="•"/>
            </a:pPr>
            <a:r>
              <a:rPr lang="en-US" sz="1100" spc="-20" dirty="0"/>
              <a:t>Title 42: Public Health; Part 423—Voluntary Medicare Prescription Drug Benefit; Subpart C—Benefits and Beneficiary Protections (</a:t>
            </a:r>
            <a:r>
              <a:rPr lang="en-US" sz="1100" spc="-20" dirty="0">
                <a:hlinkClick r:id="rId3"/>
              </a:rPr>
              <a:t>ecfr.gov/cgi-bin/text-idx?SID=69b9803f5e5373236924daa0bc6f4c5f&amp;mc=true&amp;node=se42.3.423_1100&amp;rgn=div8</a:t>
            </a:r>
            <a:r>
              <a:rPr lang="en-US" sz="1100" spc="-20" dirty="0"/>
              <a:t>).</a:t>
            </a:r>
          </a:p>
        </p:txBody>
      </p:sp>
      <p:sp>
        <p:nvSpPr>
          <p:cNvPr id="173058" name="Slide Image Placeholder 1"/>
          <p:cNvSpPr>
            <a:spLocks noGrp="1" noRot="1" noChangeAspect="1" noTextEdit="1"/>
          </p:cNvSpPr>
          <p:nvPr>
            <p:ph type="sldImg"/>
          </p:nvPr>
        </p:nvSpPr>
        <p:spPr bwMode="auto">
          <a:xfrm>
            <a:off x="1520825" y="557213"/>
            <a:ext cx="4319588" cy="3240087"/>
          </a:xfrm>
          <a:noFill/>
          <a:ln>
            <a:solidFill>
              <a:srgbClr val="000000"/>
            </a:solidFill>
            <a:miter lim="800000"/>
            <a:headEnd/>
            <a:tailEnd/>
          </a:ln>
        </p:spPr>
      </p:sp>
      <p:sp>
        <p:nvSpPr>
          <p:cNvPr id="2" name="Slide Number Placeholder 1"/>
          <p:cNvSpPr>
            <a:spLocks noGrp="1"/>
          </p:cNvSpPr>
          <p:nvPr>
            <p:ph type="sldNum" sz="quarter" idx="10"/>
          </p:nvPr>
        </p:nvSpPr>
        <p:spPr/>
        <p:txBody>
          <a:bodyPr/>
          <a:lstStyle/>
          <a:p>
            <a:fld id="{0B77B103-16DD-4E5B-B7FE-8CB91BD629A9}" type="slidenum">
              <a:rPr lang="en-US" smtClean="0"/>
              <a:t>20</a:t>
            </a:fld>
            <a:endParaRPr lang="en-US" dirty="0"/>
          </a:p>
        </p:txBody>
      </p:sp>
    </p:spTree>
    <p:extLst>
      <p:ext uri="{BB962C8B-B14F-4D97-AF65-F5344CB8AC3E}">
        <p14:creationId xmlns:p14="http://schemas.microsoft.com/office/powerpoint/2010/main" val="3235995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3473" y="4483754"/>
            <a:ext cx="6527461" cy="4237339"/>
          </a:xfrm>
          <a:prstGeom prst="rect">
            <a:avLst/>
          </a:prstGeom>
        </p:spPr>
        <p:txBody>
          <a:bodyPr lIns="95909" tIns="47954" rIns="95909" bIns="47954">
            <a:normAutofit fontScale="92500" lnSpcReduction="10000"/>
          </a:bodyPr>
          <a:lstStyle/>
          <a:p>
            <a:pPr>
              <a:lnSpc>
                <a:spcPct val="120000"/>
              </a:lnSpc>
              <a:spcBef>
                <a:spcPts val="622"/>
              </a:spcBef>
            </a:pPr>
            <a:r>
              <a:rPr lang="en-US" dirty="0"/>
              <a:t>These payments </a:t>
            </a:r>
            <a:r>
              <a:rPr lang="en-US" b="1" dirty="0"/>
              <a:t>don’t </a:t>
            </a:r>
            <a:r>
              <a:rPr lang="en-US" dirty="0"/>
              <a:t>count toward your True Out-of-Pocket (TrOOP) costs: </a:t>
            </a:r>
          </a:p>
          <a:p>
            <a:pPr marL="179827" indent="-179827">
              <a:lnSpc>
                <a:spcPct val="120000"/>
              </a:lnSpc>
              <a:spcBef>
                <a:spcPts val="622"/>
              </a:spcBef>
              <a:buFont typeface="Wingdings" panose="05000000000000000000" pitchFamily="2" charset="2"/>
              <a:buChar char="§"/>
            </a:pPr>
            <a:r>
              <a:rPr lang="en-US" dirty="0"/>
              <a:t>The share of the drug cost paid by a Medicare drug plan </a:t>
            </a:r>
          </a:p>
          <a:p>
            <a:pPr marL="179827" indent="-179827">
              <a:lnSpc>
                <a:spcPct val="120000"/>
              </a:lnSpc>
              <a:spcBef>
                <a:spcPts val="622"/>
              </a:spcBef>
              <a:buFont typeface="Wingdings" panose="05000000000000000000" pitchFamily="2" charset="2"/>
              <a:buChar char="§"/>
            </a:pPr>
            <a:r>
              <a:rPr lang="en-US" dirty="0"/>
              <a:t>Monthly drug plan premium </a:t>
            </a:r>
          </a:p>
          <a:p>
            <a:pPr marL="179827" indent="-179827">
              <a:lnSpc>
                <a:spcPct val="120000"/>
              </a:lnSpc>
              <a:spcBef>
                <a:spcPts val="622"/>
              </a:spcBef>
              <a:buFont typeface="Wingdings" panose="05000000000000000000" pitchFamily="2" charset="2"/>
              <a:buChar char="§"/>
            </a:pPr>
            <a:r>
              <a:rPr lang="en-US" dirty="0"/>
              <a:t>Drugs purchased outside the United States and its territories </a:t>
            </a:r>
          </a:p>
          <a:p>
            <a:pPr marL="179827" indent="-179827">
              <a:lnSpc>
                <a:spcPct val="120000"/>
              </a:lnSpc>
              <a:spcBef>
                <a:spcPts val="622"/>
              </a:spcBef>
              <a:buFont typeface="Wingdings" panose="05000000000000000000" pitchFamily="2" charset="2"/>
              <a:buChar char="§"/>
            </a:pPr>
            <a:r>
              <a:rPr lang="en-US" dirty="0"/>
              <a:t>Drugs not covered by the plan </a:t>
            </a:r>
          </a:p>
          <a:p>
            <a:pPr marL="179827" indent="-179827">
              <a:lnSpc>
                <a:spcPct val="120000"/>
              </a:lnSpc>
              <a:spcBef>
                <a:spcPts val="622"/>
              </a:spcBef>
              <a:buFont typeface="Wingdings" panose="05000000000000000000" pitchFamily="2" charset="2"/>
              <a:buChar char="§"/>
            </a:pPr>
            <a:r>
              <a:rPr lang="en-US" dirty="0"/>
              <a:t>Drugs that are excluded from the definition of a Part D drug, even in cases where the plan chooses to cover them as a supplemental benefit (like drugs for hair growth) </a:t>
            </a:r>
          </a:p>
          <a:p>
            <a:pPr marL="179827" indent="-179827">
              <a:lnSpc>
                <a:spcPct val="120000"/>
              </a:lnSpc>
              <a:spcBef>
                <a:spcPts val="622"/>
              </a:spcBef>
              <a:buFont typeface="Wingdings" panose="05000000000000000000" pitchFamily="2" charset="2"/>
              <a:buChar char="§"/>
            </a:pPr>
            <a:r>
              <a:rPr lang="en-US" dirty="0"/>
              <a:t>Over-the-counter drugs or most vitamins (even if they’re required by the plan as part of step therapy)</a:t>
            </a:r>
          </a:p>
          <a:p>
            <a:pPr>
              <a:lnSpc>
                <a:spcPct val="120000"/>
              </a:lnSpc>
              <a:spcBef>
                <a:spcPts val="622"/>
              </a:spcBef>
            </a:pPr>
            <a:r>
              <a:rPr lang="en-US" dirty="0"/>
              <a:t>Payments </a:t>
            </a:r>
            <a:r>
              <a:rPr lang="en-US" b="1" dirty="0"/>
              <a:t>don’t </a:t>
            </a:r>
            <a:r>
              <a:rPr lang="en-US" dirty="0"/>
              <a:t>count toward your TrOOP costs if they’re made by (or reimbursed to you by) any of these:</a:t>
            </a:r>
          </a:p>
          <a:p>
            <a:pPr marL="179827" indent="-179827">
              <a:lnSpc>
                <a:spcPct val="120000"/>
              </a:lnSpc>
              <a:spcBef>
                <a:spcPts val="622"/>
              </a:spcBef>
              <a:buFont typeface="Wingdings" panose="05000000000000000000" pitchFamily="2" charset="2"/>
              <a:buChar char="§"/>
            </a:pPr>
            <a:r>
              <a:rPr lang="en-US" dirty="0"/>
              <a:t>Group health plans like the Federal Employees Health Benefit Program or employer or union retiree coverage </a:t>
            </a:r>
          </a:p>
          <a:p>
            <a:pPr marL="179827" indent="-179827">
              <a:lnSpc>
                <a:spcPct val="120000"/>
              </a:lnSpc>
              <a:spcBef>
                <a:spcPts val="622"/>
              </a:spcBef>
              <a:buFont typeface="Wingdings" panose="05000000000000000000" pitchFamily="2" charset="2"/>
              <a:buChar char="§"/>
            </a:pPr>
            <a:r>
              <a:rPr lang="en-US" dirty="0"/>
              <a:t>Government-funded health programs like Medicaid, TRICARE, Workers’ Compensation, the Department of Veterans Affairs (VA), Federally Qualified Health Centers (FQHCs), Rural Health Clinics (RHCs), the Children’s Health Insurance Program (CHIP), and black lung benefits </a:t>
            </a:r>
          </a:p>
          <a:p>
            <a:pPr marL="179827" indent="-179827">
              <a:lnSpc>
                <a:spcPct val="120000"/>
              </a:lnSpc>
              <a:spcBef>
                <a:spcPts val="622"/>
              </a:spcBef>
              <a:buFont typeface="Wingdings" panose="05000000000000000000" pitchFamily="2" charset="2"/>
              <a:buChar char="§"/>
            </a:pPr>
            <a:r>
              <a:rPr lang="en-US" dirty="0"/>
              <a:t>Other third-party groups with a legal obligation to pay for the person’s drug costs </a:t>
            </a:r>
          </a:p>
          <a:p>
            <a:pPr marL="179827" indent="-179827">
              <a:lnSpc>
                <a:spcPct val="120000"/>
              </a:lnSpc>
              <a:spcBef>
                <a:spcPts val="622"/>
              </a:spcBef>
              <a:buFont typeface="Wingdings" panose="05000000000000000000" pitchFamily="2" charset="2"/>
              <a:buChar char="§"/>
            </a:pPr>
            <a:r>
              <a:rPr lang="en-US" dirty="0"/>
              <a:t>Patient Assistance Programs (PAPs) operating outside the Part D benefit </a:t>
            </a:r>
          </a:p>
          <a:p>
            <a:pPr marL="179827" indent="-179827">
              <a:lnSpc>
                <a:spcPct val="120000"/>
              </a:lnSpc>
              <a:spcBef>
                <a:spcPts val="622"/>
              </a:spcBef>
              <a:buFont typeface="Wingdings" panose="05000000000000000000" pitchFamily="2" charset="2"/>
              <a:buChar char="§"/>
            </a:pPr>
            <a:r>
              <a:rPr lang="en-US" dirty="0"/>
              <a:t>Other types of insurance </a:t>
            </a:r>
          </a:p>
        </p:txBody>
      </p:sp>
      <p:sp>
        <p:nvSpPr>
          <p:cNvPr id="173058"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2" name="Slide Number Placeholder 1"/>
          <p:cNvSpPr>
            <a:spLocks noGrp="1"/>
          </p:cNvSpPr>
          <p:nvPr>
            <p:ph type="sldNum" sz="quarter" idx="10"/>
          </p:nvPr>
        </p:nvSpPr>
        <p:spPr/>
        <p:txBody>
          <a:bodyPr/>
          <a:lstStyle/>
          <a:p>
            <a:fld id="{0B77B103-16DD-4E5B-B7FE-8CB91BD629A9}" type="slidenum">
              <a:rPr lang="en-US" smtClean="0"/>
              <a:t>21</a:t>
            </a:fld>
            <a:endParaRPr lang="en-US" dirty="0"/>
          </a:p>
        </p:txBody>
      </p:sp>
    </p:spTree>
    <p:extLst>
      <p:ext uri="{BB962C8B-B14F-4D97-AF65-F5344CB8AC3E}">
        <p14:creationId xmlns:p14="http://schemas.microsoft.com/office/powerpoint/2010/main" val="377360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99331" name="Notes Placeholder 2"/>
          <p:cNvSpPr>
            <a:spLocks noGrp="1"/>
          </p:cNvSpPr>
          <p:nvPr>
            <p:ph type="body" idx="1"/>
          </p:nvPr>
        </p:nvSpPr>
        <p:spPr bwMode="auto">
          <a:xfrm>
            <a:off x="198784" y="4440558"/>
            <a:ext cx="6917635" cy="4379957"/>
          </a:xfrm>
          <a:prstGeom prst="rect">
            <a:avLst/>
          </a:prstGeom>
          <a:extLst/>
        </p:spPr>
        <p:txBody>
          <a:bodyPr wrap="square" lIns="95909" tIns="47954" rIns="95909" bIns="47954" numCol="1" anchor="t" anchorCtr="0" compatLnSpc="1">
            <a:prstTxWarp prst="textNoShape">
              <a:avLst/>
            </a:prstTxWarp>
            <a:normAutofit/>
          </a:bodyPr>
          <a:lstStyle/>
          <a:p>
            <a:pPr>
              <a:lnSpc>
                <a:spcPct val="120000"/>
              </a:lnSpc>
              <a:spcBef>
                <a:spcPts val="622"/>
              </a:spcBef>
              <a:defRPr/>
            </a:pPr>
            <a:r>
              <a:rPr lang="en-US" sz="1100" dirty="0"/>
              <a:t>A small group—less than 5% of all people with Medicare—may pay a higher monthly premium based on their income (as reported on their IRS tax return from 2 years ago). If your income is above a certain limit, you’ll pay an extra amount in addition to your plan premium. Social Security uses income data from the Internal Revenue Service to figure out whether or not you have to pay a higher premium. The income limits are the same as those for the Part B Income-Related Monthly Adjustment Amount (IRMAA). </a:t>
            </a:r>
          </a:p>
          <a:p>
            <a:pPr>
              <a:lnSpc>
                <a:spcPct val="120000"/>
              </a:lnSpc>
              <a:spcBef>
                <a:spcPts val="622"/>
              </a:spcBef>
              <a:defRPr/>
            </a:pPr>
            <a:r>
              <a:rPr lang="en-US" sz="1100" dirty="0"/>
              <a:t>Usually, the extra amount will be taken out of your Social Security check. If you don’t have enough money in your Social Security check, or don’t get a Social Security check, you’ll be billed for the extra amount each month by either Medicare or the Railroad Retirement Board (RRB). This means that you’ll pay your plan each month for your monthly premium and pay Medicare or RRB each month for your IRMAA amount. (In other words, you’d pay the Part D–IRMAA amount directly to the government and not to your plan.) This also applies if you get Part D coverage through your employer (but not through a retiree drug subsidy or other creditable coverage).</a:t>
            </a:r>
          </a:p>
          <a:p>
            <a:pPr>
              <a:lnSpc>
                <a:spcPct val="120000"/>
              </a:lnSpc>
              <a:spcBef>
                <a:spcPts val="622"/>
              </a:spcBef>
              <a:defRPr/>
            </a:pPr>
            <a:r>
              <a:rPr lang="en-US" sz="1100" dirty="0"/>
              <a:t>If you don’t pay, you’ll be disenrolled from your Medicare drug plan, even if you get your Part D coverage through a Medicare Advantage Plan or through an employer. </a:t>
            </a:r>
          </a:p>
          <a:p>
            <a:pPr>
              <a:lnSpc>
                <a:spcPct val="120000"/>
              </a:lnSpc>
              <a:spcBef>
                <a:spcPts val="622"/>
              </a:spcBef>
              <a:defRPr/>
            </a:pPr>
            <a:r>
              <a:rPr lang="en-US" sz="1100" dirty="0"/>
              <a:t>You must pay both the extra amount (the Part B IRMAA) and your plan’s premium each month to keep Medicare prescription drug coverage.</a:t>
            </a:r>
          </a:p>
          <a:p>
            <a:pPr>
              <a:lnSpc>
                <a:spcPct val="120000"/>
              </a:lnSpc>
              <a:spcBef>
                <a:spcPts val="622"/>
              </a:spcBef>
              <a:defRPr/>
            </a:pPr>
            <a:r>
              <a:rPr lang="en-US" sz="1100" dirty="0"/>
              <a:t>If you have to pay an extra amount and you disagree (for example, if you have a life event that lowers your income), call Social Security at 1-800-772-1213. TTY: 1-800-325-0778. For more information, visit </a:t>
            </a:r>
            <a:r>
              <a:rPr lang="en-US" sz="1100" u="sng" dirty="0">
                <a:solidFill>
                  <a:srgbClr val="000000"/>
                </a:solidFill>
                <a:ea typeface="Times New Roman"/>
                <a:cs typeface="Times New Roman"/>
                <a:hlinkClick r:id="rId3"/>
              </a:rPr>
              <a:t>socialsecurity.gov/</a:t>
            </a:r>
            <a:r>
              <a:rPr lang="en-US" sz="1100" dirty="0"/>
              <a:t>.</a:t>
            </a:r>
          </a:p>
          <a:p>
            <a:pPr>
              <a:lnSpc>
                <a:spcPct val="120000"/>
              </a:lnSpc>
              <a:spcBef>
                <a:spcPts val="622"/>
              </a:spcBef>
            </a:pPr>
            <a:r>
              <a:rPr lang="en-US" sz="1100" b="1" dirty="0"/>
              <a:t>Source: </a:t>
            </a:r>
            <a:r>
              <a:rPr lang="en-US" sz="1100" dirty="0"/>
              <a:t>SSA Publication No. 05-10536, “Medicare Premiums: Rules for Higher-Income Beneficiaries” at </a:t>
            </a:r>
            <a:r>
              <a:rPr lang="en-US" sz="1100" u="sng" dirty="0">
                <a:solidFill>
                  <a:srgbClr val="000000"/>
                </a:solidFill>
                <a:ea typeface="Times New Roman"/>
                <a:cs typeface="Times New Roman"/>
                <a:hlinkClick r:id="rId4"/>
              </a:rPr>
              <a:t>SSA.gov/pubs/EN-05-10536.pdf</a:t>
            </a:r>
            <a:r>
              <a:rPr lang="en-US" sz="1100" dirty="0"/>
              <a:t>.</a:t>
            </a:r>
          </a:p>
        </p:txBody>
      </p:sp>
      <p:sp>
        <p:nvSpPr>
          <p:cNvPr id="2" name="Slide Number Placeholder 1"/>
          <p:cNvSpPr>
            <a:spLocks noGrp="1"/>
          </p:cNvSpPr>
          <p:nvPr>
            <p:ph type="sldNum" sz="quarter" idx="10"/>
          </p:nvPr>
        </p:nvSpPr>
        <p:spPr/>
        <p:txBody>
          <a:bodyPr/>
          <a:lstStyle/>
          <a:p>
            <a:fld id="{0B77B103-16DD-4E5B-B7FE-8CB91BD629A9}" type="slidenum">
              <a:rPr lang="en-US" smtClean="0"/>
              <a:t>22</a:t>
            </a:fld>
            <a:endParaRPr lang="en-US" dirty="0"/>
          </a:p>
        </p:txBody>
      </p:sp>
    </p:spTree>
    <p:extLst>
      <p:ext uri="{BB962C8B-B14F-4D97-AF65-F5344CB8AC3E}">
        <p14:creationId xmlns:p14="http://schemas.microsoft.com/office/powerpoint/2010/main" val="2289143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00355" name="Notes Placeholder 2"/>
          <p:cNvSpPr>
            <a:spLocks noGrp="1"/>
          </p:cNvSpPr>
          <p:nvPr>
            <p:ph type="body" idx="1"/>
          </p:nvPr>
        </p:nvSpPr>
        <p:spPr bwMode="auto">
          <a:xfrm>
            <a:off x="646044" y="4560572"/>
            <a:ext cx="6008757" cy="4755348"/>
          </a:xfrm>
          <a:prstGeom prst="rect">
            <a:avLst/>
          </a:prstGeom>
          <a:extLst/>
        </p:spPr>
        <p:txBody>
          <a:bodyPr wrap="square" lIns="95909" tIns="47954" rIns="95909" bIns="47954" numCol="1" anchor="t" anchorCtr="0" compatLnSpc="1">
            <a:prstTxWarp prst="textNoShape">
              <a:avLst/>
            </a:prstTxWarp>
            <a:noAutofit/>
          </a:bodyPr>
          <a:lstStyle/>
          <a:p>
            <a:pPr>
              <a:spcBef>
                <a:spcPts val="622"/>
              </a:spcBef>
              <a:defRPr/>
            </a:pPr>
            <a:r>
              <a:rPr lang="en-US" sz="1100" dirty="0"/>
              <a:t>You pay only your plan premium if your yearly income in 2016 was $85,000 or less for an individual, or $170,000 or less for a couple.</a:t>
            </a:r>
          </a:p>
          <a:p>
            <a:pPr>
              <a:spcBef>
                <a:spcPts val="622"/>
              </a:spcBef>
              <a:defRPr/>
            </a:pPr>
            <a:r>
              <a:rPr lang="en-US" sz="1100" dirty="0"/>
              <a:t>If you reported a modified adjusted gross income of more than $85,000 (individuals and married individuals filing separately) or $170,000 (married individuals filing jointly) on your Internal Revenue Service (IRS) tax return 2 years ago (the most recent tax return information provided to Social Security by the IRS), you’ll have to pay an extra amount for your Medicare prescription drug coverage, called the income-related monthly adjustment amount (IRMAA). You pay this extra amount in addition to your monthly Medicare drug plan premium. </a:t>
            </a:r>
          </a:p>
          <a:p>
            <a:pPr>
              <a:spcBef>
                <a:spcPts val="622"/>
              </a:spcBef>
              <a:defRPr/>
            </a:pPr>
            <a:r>
              <a:rPr lang="en-US" sz="1100" dirty="0"/>
              <a:t>If your income has gone down due to any of the following situations, and the change makes a difference in the income level Social Security considers, contact them to explain that you have new information and may need a new decision about your IRMAA:</a:t>
            </a:r>
          </a:p>
          <a:p>
            <a:pPr marL="180876" indent="-180876">
              <a:spcBef>
                <a:spcPts val="622"/>
              </a:spcBef>
              <a:buFont typeface="Wingdings" panose="05000000000000000000" pitchFamily="2" charset="2"/>
              <a:buChar char="§"/>
              <a:defRPr/>
            </a:pPr>
            <a:r>
              <a:rPr lang="en-US" sz="1100" dirty="0"/>
              <a:t>You married, divorced, or became widowed</a:t>
            </a:r>
          </a:p>
          <a:p>
            <a:pPr marL="180876" indent="-180876">
              <a:spcBef>
                <a:spcPts val="622"/>
              </a:spcBef>
              <a:buFont typeface="Wingdings" panose="05000000000000000000" pitchFamily="2" charset="2"/>
              <a:buChar char="§"/>
              <a:defRPr/>
            </a:pPr>
            <a:r>
              <a:rPr lang="en-US" sz="1100" dirty="0"/>
              <a:t>You or your spouse stopped working or reduced your work hours</a:t>
            </a:r>
          </a:p>
          <a:p>
            <a:pPr marL="180876" indent="-180876">
              <a:spcBef>
                <a:spcPts val="622"/>
              </a:spcBef>
              <a:buFont typeface="Wingdings" panose="05000000000000000000" pitchFamily="2" charset="2"/>
              <a:buChar char="§"/>
              <a:defRPr/>
            </a:pPr>
            <a:r>
              <a:rPr lang="en-US" sz="1100" dirty="0"/>
              <a:t>You or your spouse lost income-producing property due to a disaster or other event beyond your control</a:t>
            </a:r>
          </a:p>
          <a:p>
            <a:pPr marL="180876" indent="-180876">
              <a:spcBef>
                <a:spcPts val="622"/>
              </a:spcBef>
              <a:buFont typeface="Wingdings" panose="05000000000000000000" pitchFamily="2" charset="2"/>
              <a:buChar char="§"/>
              <a:defRPr/>
            </a:pPr>
            <a:r>
              <a:rPr lang="en-US" sz="1100" dirty="0"/>
              <a:t>You or your spouse experienced a scheduled cessation, termination, or reorganization of an employer’s pension plan</a:t>
            </a:r>
          </a:p>
          <a:p>
            <a:pPr marL="180876" indent="-180876">
              <a:spcBef>
                <a:spcPts val="622"/>
              </a:spcBef>
              <a:buFont typeface="Wingdings" panose="05000000000000000000" pitchFamily="2" charset="2"/>
              <a:buChar char="§"/>
              <a:defRPr/>
            </a:pPr>
            <a:r>
              <a:rPr lang="en-US" sz="1100" dirty="0"/>
              <a:t>You or your spouse got a settlement from an employer or former employer because of the employer’s closure, bankruptcy, or reorganization</a:t>
            </a:r>
          </a:p>
          <a:p>
            <a:pPr>
              <a:spcBef>
                <a:spcPts val="622"/>
              </a:spcBef>
              <a:defRPr/>
            </a:pPr>
            <a:r>
              <a:rPr lang="en-US" sz="1100" dirty="0"/>
              <a:t>Visit </a:t>
            </a:r>
            <a:r>
              <a:rPr lang="en-US" sz="1100" dirty="0">
                <a:hlinkClick r:id="rId3"/>
              </a:rPr>
              <a:t>ssa.gov/forms/ssa-44.pdf</a:t>
            </a:r>
            <a:r>
              <a:rPr lang="en-US" sz="1100" dirty="0"/>
              <a:t> to view and print a copy of the Medicare Income-Related Monthly Adjustment Amount – Life-Changing Event form.</a:t>
            </a:r>
          </a:p>
          <a:p>
            <a:pPr marL="355483">
              <a:spcBef>
                <a:spcPts val="622"/>
              </a:spcBef>
              <a:defRPr/>
            </a:pPr>
            <a:endParaRPr lang="en-US" sz="1100" dirty="0"/>
          </a:p>
        </p:txBody>
      </p:sp>
      <p:sp>
        <p:nvSpPr>
          <p:cNvPr id="2" name="Slide Number Placeholder 1"/>
          <p:cNvSpPr>
            <a:spLocks noGrp="1"/>
          </p:cNvSpPr>
          <p:nvPr>
            <p:ph type="sldNum" sz="quarter" idx="10"/>
          </p:nvPr>
        </p:nvSpPr>
        <p:spPr/>
        <p:txBody>
          <a:bodyPr/>
          <a:lstStyle/>
          <a:p>
            <a:fld id="{0B77B103-16DD-4E5B-B7FE-8CB91BD629A9}" type="slidenum">
              <a:rPr lang="en-US" smtClean="0"/>
              <a:t>23</a:t>
            </a:fld>
            <a:endParaRPr lang="en-US" dirty="0"/>
          </a:p>
        </p:txBody>
      </p:sp>
    </p:spTree>
    <p:extLst>
      <p:ext uri="{BB962C8B-B14F-4D97-AF65-F5344CB8AC3E}">
        <p14:creationId xmlns:p14="http://schemas.microsoft.com/office/powerpoint/2010/main" val="204517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ts val="622"/>
              </a:spcBef>
            </a:pPr>
            <a:r>
              <a:rPr lang="en-US" dirty="0"/>
              <a:t>Check Your Knowledge—</a:t>
            </a:r>
            <a:r>
              <a:rPr lang="en-US" baseline="0" dirty="0"/>
              <a:t>Question 3</a:t>
            </a:r>
          </a:p>
          <a:p>
            <a:pPr>
              <a:spcBef>
                <a:spcPts val="622"/>
              </a:spcBef>
            </a:pPr>
            <a:r>
              <a:rPr lang="en-US" dirty="0"/>
              <a:t>Which of the following counts toward your True </a:t>
            </a:r>
            <a:r>
              <a:rPr lang="en-US" dirty="0" smtClean="0"/>
              <a:t>out-of-pocket </a:t>
            </a:r>
            <a:r>
              <a:rPr lang="en-US" dirty="0"/>
              <a:t>(TrOOP) costs?</a:t>
            </a:r>
          </a:p>
          <a:p>
            <a:pPr marL="239771" indent="-239771" fontAlgn="t">
              <a:spcBef>
                <a:spcPts val="622"/>
              </a:spcBef>
              <a:buFont typeface="+mj-lt"/>
              <a:buAutoNum type="alphaLcPeriod"/>
            </a:pPr>
            <a:r>
              <a:rPr lang="en-US" dirty="0"/>
              <a:t>The amount paid by you for your drugs covered under the plan</a:t>
            </a:r>
          </a:p>
          <a:p>
            <a:pPr marL="239771" indent="-239771" fontAlgn="t">
              <a:spcBef>
                <a:spcPts val="622"/>
              </a:spcBef>
              <a:buFont typeface="+mj-lt"/>
              <a:buAutoNum type="alphaLcPeriod"/>
            </a:pPr>
            <a:r>
              <a:rPr lang="en-US" dirty="0" smtClean="0"/>
              <a:t>Your </a:t>
            </a:r>
            <a:r>
              <a:rPr lang="en-US" dirty="0"/>
              <a:t>monthly drug plan premium</a:t>
            </a:r>
          </a:p>
          <a:p>
            <a:pPr marL="239771" indent="-239771" fontAlgn="t">
              <a:spcBef>
                <a:spcPts val="622"/>
              </a:spcBef>
              <a:buFont typeface="+mj-lt"/>
              <a:buAutoNum type="alphaLcPeriod"/>
            </a:pPr>
            <a:r>
              <a:rPr lang="en-US" dirty="0"/>
              <a:t>Over-the-counter drugs and most vitamins</a:t>
            </a:r>
          </a:p>
          <a:p>
            <a:pPr marL="239771" indent="-239771" defTabSz="959084" fontAlgn="t">
              <a:spcBef>
                <a:spcPts val="622"/>
              </a:spcBef>
              <a:buFont typeface="+mj-lt"/>
              <a:buAutoNum type="alphaLcPeriod"/>
              <a:defRPr/>
            </a:pPr>
            <a:r>
              <a:rPr lang="en-US" dirty="0" smtClean="0">
                <a:solidFill>
                  <a:prstClr val="black"/>
                </a:solidFill>
              </a:rPr>
              <a:t>The </a:t>
            </a:r>
            <a:r>
              <a:rPr lang="en-US" dirty="0">
                <a:solidFill>
                  <a:prstClr val="black"/>
                </a:solidFill>
              </a:rPr>
              <a:t>amount paid by your Medicare drug plan</a:t>
            </a:r>
          </a:p>
          <a:p>
            <a:pPr>
              <a:spcBef>
                <a:spcPts val="622"/>
              </a:spcBef>
            </a:pPr>
            <a:r>
              <a:rPr lang="en-US" b="1" dirty="0"/>
              <a:t>ANSWER: </a:t>
            </a:r>
            <a:r>
              <a:rPr lang="en-US" b="1" dirty="0" smtClean="0"/>
              <a:t>a.</a:t>
            </a:r>
            <a:r>
              <a:rPr lang="en-US" dirty="0" smtClean="0"/>
              <a:t> </a:t>
            </a:r>
            <a:r>
              <a:rPr lang="en-US" b="1" dirty="0"/>
              <a:t>The amount paid by you for your drugs covered under the plan</a:t>
            </a:r>
            <a:r>
              <a:rPr lang="en-US" b="1" baseline="0" dirty="0"/>
              <a:t> </a:t>
            </a:r>
          </a:p>
          <a:p>
            <a:pPr>
              <a:spcBef>
                <a:spcPts val="622"/>
              </a:spcBef>
            </a:pPr>
            <a:r>
              <a:rPr lang="en-US" dirty="0"/>
              <a:t>For payments to count toward your TrOOP costs, payments must be made by you or on your behalf, not be covered by other insurance, and be for certain types of costs according to your plan rules (for example, drugs that are on the plan’s formulary or filled at a pharmacy in the plan’s network). </a:t>
            </a:r>
          </a:p>
        </p:txBody>
      </p:sp>
      <p:sp>
        <p:nvSpPr>
          <p:cNvPr id="4" name="Slide Number Placeholder 3"/>
          <p:cNvSpPr>
            <a:spLocks noGrp="1"/>
          </p:cNvSpPr>
          <p:nvPr>
            <p:ph type="sldNum" sz="quarter" idx="10"/>
          </p:nvPr>
        </p:nvSpPr>
        <p:spPr/>
        <p:txBody>
          <a:bodyPr/>
          <a:lstStyle/>
          <a:p>
            <a:fld id="{0B77B103-16DD-4E5B-B7FE-8CB91BD629A9}" type="slidenum">
              <a:rPr lang="en-US" smtClean="0"/>
              <a:t>24</a:t>
            </a:fld>
            <a:endParaRPr lang="en-US" dirty="0"/>
          </a:p>
        </p:txBody>
      </p:sp>
    </p:spTree>
    <p:extLst>
      <p:ext uri="{BB962C8B-B14F-4D97-AF65-F5344CB8AC3E}">
        <p14:creationId xmlns:p14="http://schemas.microsoft.com/office/powerpoint/2010/main" val="4273555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ts val="622"/>
              </a:spcBef>
            </a:pPr>
            <a:r>
              <a:rPr lang="en-US" dirty="0"/>
              <a:t>Check Your Knowledge—</a:t>
            </a:r>
            <a:r>
              <a:rPr lang="en-US" baseline="0" dirty="0"/>
              <a:t>Question 4</a:t>
            </a:r>
          </a:p>
          <a:p>
            <a:pPr defTabSz="966529">
              <a:spcBef>
                <a:spcPts val="622"/>
              </a:spcBef>
              <a:defRPr/>
            </a:pPr>
            <a:r>
              <a:rPr lang="en-US" dirty="0"/>
              <a:t>A small group of people will pay a higher monthly drug plan premium based on their income (as reported on their Internal Revenue Service (IRS) tax return from 2 years ago). </a:t>
            </a:r>
          </a:p>
          <a:p>
            <a:pPr marL="239771" indent="-239771">
              <a:spcBef>
                <a:spcPts val="622"/>
              </a:spcBef>
              <a:buAutoNum type="alphaLcPeriod"/>
            </a:pPr>
            <a:r>
              <a:rPr lang="en-US" dirty="0"/>
              <a:t>True</a:t>
            </a:r>
          </a:p>
          <a:p>
            <a:pPr marL="239771" indent="-239771">
              <a:spcBef>
                <a:spcPts val="622"/>
              </a:spcBef>
              <a:buAutoNum type="alphaLcPeriod"/>
            </a:pPr>
            <a:r>
              <a:rPr lang="en-US" dirty="0"/>
              <a:t>False</a:t>
            </a:r>
          </a:p>
          <a:p>
            <a:pPr>
              <a:spcBef>
                <a:spcPts val="622"/>
              </a:spcBef>
            </a:pPr>
            <a:r>
              <a:rPr lang="en-US" b="1" dirty="0"/>
              <a:t>ANSWER: a. True</a:t>
            </a:r>
            <a:r>
              <a:rPr lang="en-US" b="1" baseline="0" dirty="0"/>
              <a:t> </a:t>
            </a:r>
          </a:p>
          <a:p>
            <a:pPr>
              <a:spcBef>
                <a:spcPts val="622"/>
              </a:spcBef>
            </a:pPr>
            <a:r>
              <a:rPr lang="en-US" dirty="0"/>
              <a:t>A small group—less than 5% of all people with Medicare—will pay a higher monthly premium based on their income (as reported on their IRS tax return from 2 years ago). If your income is above a certain limit, you’ll pay an extra amount in addition to your plan premium. Social Security uses income data from the IRS to figure out whether or not you have to pay a higher premium. The income limits are the same as those for the Part B Income-Related Monthly Adjustment Amount (IRMAA). </a:t>
            </a:r>
          </a:p>
          <a:p>
            <a:pPr>
              <a:spcBef>
                <a:spcPts val="622"/>
              </a:spcBef>
            </a:pPr>
            <a:endParaRPr lang="en-US" b="0" baseline="0" dirty="0"/>
          </a:p>
          <a:p>
            <a:pPr>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25</a:t>
            </a:fld>
            <a:endParaRPr lang="en-US" dirty="0"/>
          </a:p>
        </p:txBody>
      </p:sp>
    </p:spTree>
    <p:extLst>
      <p:ext uri="{BB962C8B-B14F-4D97-AF65-F5344CB8AC3E}">
        <p14:creationId xmlns:p14="http://schemas.microsoft.com/office/powerpoint/2010/main" val="3049873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95235" name="Notes Placeholder 2"/>
          <p:cNvSpPr>
            <a:spLocks noGrp="1"/>
          </p:cNvSpPr>
          <p:nvPr>
            <p:ph type="body" idx="1"/>
          </p:nvPr>
        </p:nvSpPr>
        <p:spPr bwMode="auto">
          <a:xfrm>
            <a:off x="914405" y="4483104"/>
            <a:ext cx="5486401" cy="4611688"/>
          </a:xfrm>
          <a:prstGeom prst="rect">
            <a:avLst/>
          </a:prstGeom>
        </p:spPr>
        <p:txBody>
          <a:bodyPr wrap="square" lIns="95909" tIns="47954" rIns="95909" bIns="47954" numCol="1" anchor="t" anchorCtr="0" compatLnSpc="1">
            <a:prstTxWarp prst="textNoShape">
              <a:avLst/>
            </a:prstTxWarp>
          </a:bodyPr>
          <a:lstStyle/>
          <a:p>
            <a:pPr>
              <a:spcBef>
                <a:spcPts val="622"/>
              </a:spcBef>
              <a:defRPr/>
            </a:pPr>
            <a:r>
              <a:rPr lang="en-US" dirty="0"/>
              <a:t>Lesson 3, “Medicare Part D </a:t>
            </a:r>
            <a:r>
              <a:rPr lang="en-US" dirty="0" smtClean="0"/>
              <a:t>Drug Coverage,” covers the </a:t>
            </a:r>
            <a:r>
              <a:rPr lang="en-US" dirty="0"/>
              <a:t>following:</a:t>
            </a:r>
          </a:p>
          <a:p>
            <a:pPr marL="183571" indent="-183571">
              <a:spcBef>
                <a:spcPts val="622"/>
              </a:spcBef>
              <a:buFont typeface="Wingdings" pitchFamily="2" charset="2"/>
              <a:buChar char="§"/>
              <a:defRPr/>
            </a:pPr>
            <a:r>
              <a:rPr lang="en-US" dirty="0"/>
              <a:t>Covered</a:t>
            </a:r>
            <a:r>
              <a:rPr lang="en-US" baseline="0" dirty="0"/>
              <a:t> and non-covered drugs </a:t>
            </a:r>
          </a:p>
          <a:p>
            <a:pPr marL="183571" indent="-183571">
              <a:spcBef>
                <a:spcPts val="622"/>
              </a:spcBef>
              <a:buFont typeface="Wingdings" pitchFamily="2" charset="2"/>
              <a:buChar char="§"/>
              <a:defRPr/>
            </a:pPr>
            <a:r>
              <a:rPr lang="en-US" baseline="0" dirty="0"/>
              <a:t>Access to covered drugs</a:t>
            </a:r>
          </a:p>
          <a:p>
            <a:pPr marL="183571" indent="-183571">
              <a:spcBef>
                <a:spcPts val="622"/>
              </a:spcBef>
              <a:defRPr/>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26</a:t>
            </a:fld>
            <a:endParaRPr lang="en-US" dirty="0"/>
          </a:p>
        </p:txBody>
      </p:sp>
    </p:spTree>
    <p:extLst>
      <p:ext uri="{BB962C8B-B14F-4D97-AF65-F5344CB8AC3E}">
        <p14:creationId xmlns:p14="http://schemas.microsoft.com/office/powerpoint/2010/main" val="3895032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50180" name="Rectangle 3"/>
          <p:cNvSpPr>
            <a:spLocks noGrp="1" noChangeArrowheads="1"/>
          </p:cNvSpPr>
          <p:nvPr>
            <p:ph type="body" idx="1"/>
          </p:nvPr>
        </p:nvSpPr>
        <p:spPr bwMode="auto">
          <a:xfrm>
            <a:off x="650244" y="4484697"/>
            <a:ext cx="6095999" cy="4236395"/>
          </a:xfrm>
          <a:prstGeom prst="rect">
            <a:avLst/>
          </a:prstGeom>
        </p:spPr>
        <p:txBody>
          <a:bodyPr wrap="square" lIns="95909" tIns="47954" rIns="95909" bIns="47954" numCol="1" anchor="t" anchorCtr="0" compatLnSpc="1">
            <a:prstTxWarp prst="textNoShape">
              <a:avLst/>
            </a:prstTxWarp>
            <a:normAutofit/>
          </a:bodyPr>
          <a:lstStyle/>
          <a:p>
            <a:pPr>
              <a:spcBef>
                <a:spcPts val="622"/>
              </a:spcBef>
            </a:pPr>
            <a:r>
              <a:rPr lang="en-US" dirty="0"/>
              <a:t>Medicare drug plans cover generic and brand-name drugs. To be covered by Medicare, a drug must be available only by prescription, approved by the U.S. Food and Drug Administration (FDA), used and sold in the United States, and used for a medically-accepted indication.</a:t>
            </a:r>
          </a:p>
          <a:p>
            <a:pPr>
              <a:spcBef>
                <a:spcPts val="622"/>
              </a:spcBef>
            </a:pPr>
            <a:r>
              <a:rPr lang="en-US" dirty="0"/>
              <a:t>Medicare covers prescription drugs, insulin, and biological products (e.g., antibodies, proteins, cells, etc.). Medicare also covers medical supplies associated with the injection of insulin, like syringes, needles, alcohol swabs, and gauze. </a:t>
            </a:r>
          </a:p>
          <a:p>
            <a:pPr>
              <a:spcBef>
                <a:spcPts val="622"/>
              </a:spcBef>
            </a:pPr>
            <a:r>
              <a:rPr lang="en-US" dirty="0"/>
              <a:t>To make sure people with different medical conditions can get the prescriptions they need, drug lists (formulary) for each plan must include a range of drugs in each prescribed category. All Medicare drug plans generally must cover at least 2 drugs per drug category, but the plans may choose which specific drugs they cover. Coverage and rules vary by plan, which can affect what you pay. </a:t>
            </a:r>
          </a:p>
          <a:p>
            <a:pPr>
              <a:spcBef>
                <a:spcPts val="622"/>
              </a:spcBef>
            </a:pPr>
            <a:r>
              <a:rPr lang="en-US" dirty="0"/>
              <a:t>Even if a plan’s prescription drug list doesn’t include your specific drug, in most cases, a similar drug should be available. If you or your prescriber (your doctor or other health care provider who’s legally allowed to write prescriptions) believes none of the drugs on your plan’s drug list will work for your condition, you may ask for an exception. </a:t>
            </a:r>
          </a:p>
        </p:txBody>
      </p:sp>
      <p:sp>
        <p:nvSpPr>
          <p:cNvPr id="2" name="Slide Number Placeholder 1"/>
          <p:cNvSpPr>
            <a:spLocks noGrp="1"/>
          </p:cNvSpPr>
          <p:nvPr>
            <p:ph type="sldNum" sz="quarter" idx="10"/>
          </p:nvPr>
        </p:nvSpPr>
        <p:spPr/>
        <p:txBody>
          <a:bodyPr/>
          <a:lstStyle/>
          <a:p>
            <a:fld id="{0B77B103-16DD-4E5B-B7FE-8CB91BD629A9}" type="slidenum">
              <a:rPr lang="en-US" smtClean="0"/>
              <a:t>27</a:t>
            </a:fld>
            <a:endParaRPr lang="en-US" dirty="0"/>
          </a:p>
        </p:txBody>
      </p:sp>
    </p:spTree>
    <p:extLst>
      <p:ext uri="{BB962C8B-B14F-4D97-AF65-F5344CB8AC3E}">
        <p14:creationId xmlns:p14="http://schemas.microsoft.com/office/powerpoint/2010/main" val="2793350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2"/>
          <p:cNvSpPr>
            <a:spLocks noGrp="1" noRot="1" noChangeAspect="1" noChangeArrowheads="1" noTextEdit="1"/>
          </p:cNvSpPr>
          <p:nvPr>
            <p:ph type="sldImg"/>
          </p:nvPr>
        </p:nvSpPr>
        <p:spPr bwMode="auto">
          <a:xfrm>
            <a:off x="1527175" y="1196975"/>
            <a:ext cx="4281488" cy="3209925"/>
          </a:xfrm>
          <a:noFill/>
          <a:ln>
            <a:solidFill>
              <a:srgbClr val="000000"/>
            </a:solidFill>
            <a:miter lim="800000"/>
            <a:headEnd/>
            <a:tailEnd/>
          </a:ln>
        </p:spPr>
      </p:sp>
      <p:sp>
        <p:nvSpPr>
          <p:cNvPr id="94212" name="Rectangle 3"/>
          <p:cNvSpPr>
            <a:spLocks noGrp="1" noChangeArrowheads="1"/>
          </p:cNvSpPr>
          <p:nvPr>
            <p:ph type="body" idx="1"/>
          </p:nvPr>
        </p:nvSpPr>
        <p:spPr bwMode="auto">
          <a:xfrm>
            <a:off x="496956" y="4484700"/>
            <a:ext cx="6351104" cy="4451350"/>
          </a:xfrm>
          <a:prstGeom prst="rect">
            <a:avLst/>
          </a:prstGeom>
        </p:spPr>
        <p:txBody>
          <a:bodyPr wrap="square" lIns="95909" tIns="47954" rIns="95909" bIns="47954" numCol="1" anchor="t" anchorCtr="0" compatLnSpc="1">
            <a:prstTxWarp prst="textNoShape">
              <a:avLst/>
            </a:prstTxWarp>
          </a:bodyPr>
          <a:lstStyle/>
          <a:p>
            <a:pPr>
              <a:spcBef>
                <a:spcPts val="622"/>
              </a:spcBef>
              <a:defRPr/>
            </a:pPr>
            <a:r>
              <a:rPr lang="en-US" dirty="0"/>
              <a:t>Medicare drug</a:t>
            </a:r>
            <a:r>
              <a:rPr lang="en-US" baseline="0" dirty="0"/>
              <a:t> plans must </a:t>
            </a:r>
            <a:r>
              <a:rPr lang="en-US" dirty="0"/>
              <a:t>cover all drugs in 6 protected categories</a:t>
            </a:r>
            <a:r>
              <a:rPr lang="en-US" baseline="0" dirty="0"/>
              <a:t> </a:t>
            </a:r>
            <a:r>
              <a:rPr lang="en-US" dirty="0"/>
              <a:t>to treat certain conditions:</a:t>
            </a:r>
            <a:r>
              <a:rPr lang="en-US" baseline="0" dirty="0"/>
              <a:t> </a:t>
            </a:r>
          </a:p>
          <a:p>
            <a:pPr marL="238104" lvl="1" indent="-238104">
              <a:spcBef>
                <a:spcPts val="622"/>
              </a:spcBef>
              <a:buFont typeface="+mj-lt"/>
              <a:buAutoNum type="arabicPeriod"/>
              <a:defRPr/>
            </a:pPr>
            <a:r>
              <a:rPr lang="en-US" dirty="0"/>
              <a:t> Cancer medications</a:t>
            </a:r>
          </a:p>
          <a:p>
            <a:pPr marL="238104" lvl="1" indent="-238104">
              <a:spcBef>
                <a:spcPts val="622"/>
              </a:spcBef>
              <a:buFont typeface="+mj-lt"/>
              <a:buAutoNum type="arabicPeriod"/>
              <a:defRPr/>
            </a:pPr>
            <a:r>
              <a:rPr lang="en-US" dirty="0"/>
              <a:t> HIV/AIDS treatments</a:t>
            </a:r>
          </a:p>
          <a:p>
            <a:pPr marL="238104" lvl="1" indent="-238104">
              <a:spcBef>
                <a:spcPts val="622"/>
              </a:spcBef>
              <a:buFont typeface="+mj-lt"/>
              <a:buAutoNum type="arabicPeriod"/>
              <a:defRPr/>
            </a:pPr>
            <a:r>
              <a:rPr lang="en-US" baseline="0" dirty="0"/>
              <a:t> </a:t>
            </a:r>
            <a:r>
              <a:rPr lang="en-US" dirty="0"/>
              <a:t>Antidepressants</a:t>
            </a:r>
          </a:p>
          <a:p>
            <a:pPr marL="238104" lvl="1" indent="-238104">
              <a:spcBef>
                <a:spcPts val="622"/>
              </a:spcBef>
              <a:buFont typeface="+mj-lt"/>
              <a:buAutoNum type="arabicPeriod"/>
              <a:defRPr/>
            </a:pPr>
            <a:r>
              <a:rPr lang="en-US" baseline="0" dirty="0"/>
              <a:t> </a:t>
            </a:r>
            <a:r>
              <a:rPr lang="en-US" dirty="0"/>
              <a:t>Antipsychotic medications</a:t>
            </a:r>
          </a:p>
          <a:p>
            <a:pPr marL="238104" lvl="1" indent="-238104">
              <a:spcBef>
                <a:spcPts val="622"/>
              </a:spcBef>
              <a:buFont typeface="+mj-lt"/>
              <a:buAutoNum type="arabicPeriod"/>
              <a:defRPr/>
            </a:pPr>
            <a:r>
              <a:rPr lang="en-US" baseline="0" dirty="0"/>
              <a:t> </a:t>
            </a:r>
            <a:r>
              <a:rPr lang="en-US" dirty="0"/>
              <a:t>Anticonvulsive treatments for epilepsy and other conditions</a:t>
            </a:r>
          </a:p>
          <a:p>
            <a:pPr marL="238104" lvl="1" indent="-238104">
              <a:spcBef>
                <a:spcPts val="622"/>
              </a:spcBef>
              <a:buFont typeface="+mj-lt"/>
              <a:buAutoNum type="arabicPeriod"/>
              <a:defRPr/>
            </a:pPr>
            <a:r>
              <a:rPr lang="en-US" baseline="0" dirty="0"/>
              <a:t> </a:t>
            </a:r>
            <a:r>
              <a:rPr lang="en-US" dirty="0"/>
              <a:t>Immunosuppressants</a:t>
            </a:r>
          </a:p>
          <a:p>
            <a:pPr>
              <a:spcBef>
                <a:spcPts val="622"/>
              </a:spcBef>
            </a:pPr>
            <a:r>
              <a:rPr lang="en-US" dirty="0" smtClean="0"/>
              <a:t>Also, Medicare drug plans must cover all commercially available vaccines, including the shingles shot (but not vaccines covered under Part B, like the flu and pneumococcal shots), and most compounded medications (as defined in the Code of Federal Regulations’ Access to covered Part D drugs, </a:t>
            </a:r>
            <a:r>
              <a:rPr lang="en-US" i="1" dirty="0" smtClean="0"/>
              <a:t>§</a:t>
            </a:r>
            <a:r>
              <a:rPr lang="en-US" i="1" dirty="0"/>
              <a:t>423.120(d)), </a:t>
            </a:r>
            <a:r>
              <a:rPr lang="en-US" dirty="0" smtClean="0">
                <a:hlinkClick r:id="rId3"/>
              </a:rPr>
              <a:t>ecfr.gov/cgi-bin/text-idx?SID=7805cfe316ca233ff673e2e02b0e6b74&amp;mc=true&amp;node=se42.3.423_1120&amp;rgn=div8</a:t>
            </a:r>
            <a:r>
              <a:rPr lang="en-US" dirty="0" smtClean="0"/>
              <a:t>. You or your provider can contact your Medicare drug plan for more information about vaccine coverage and any additional information the plan may need.</a:t>
            </a:r>
            <a:r>
              <a:rPr lang="en-US" b="1" dirty="0" smtClean="0"/>
              <a:t> </a:t>
            </a:r>
          </a:p>
          <a:p>
            <a:pPr>
              <a:spcBef>
                <a:spcPts val="622"/>
              </a:spcBef>
            </a:pPr>
            <a:r>
              <a:rPr lang="en-US" dirty="0" smtClean="0"/>
              <a:t>For </a:t>
            </a:r>
            <a:r>
              <a:rPr lang="en-US" dirty="0"/>
              <a:t>more information, visit </a:t>
            </a:r>
            <a:r>
              <a:rPr lang="en-US" u="sng" dirty="0">
                <a:solidFill>
                  <a:srgbClr val="000000"/>
                </a:solidFill>
                <a:ea typeface="Times New Roman"/>
                <a:cs typeface="Times New Roman"/>
                <a:hlinkClick r:id="rId4"/>
              </a:rPr>
              <a:t>CMS.gov/Medicare/Prescription-Drug-Coverage/PrescriptionDrugCovContra/Downloads/Chapter6.pdf</a:t>
            </a:r>
            <a:r>
              <a:rPr lang="en-US" b="1" i="1" dirty="0"/>
              <a:t>. </a:t>
            </a:r>
            <a:endParaRPr lang="en-US" dirty="0"/>
          </a:p>
          <a:p>
            <a:pPr>
              <a:spcBef>
                <a:spcPts val="622"/>
              </a:spcBef>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28</a:t>
            </a:fld>
            <a:endParaRPr lang="en-US" dirty="0"/>
          </a:p>
        </p:txBody>
      </p:sp>
    </p:spTree>
    <p:extLst>
      <p:ext uri="{BB962C8B-B14F-4D97-AF65-F5344CB8AC3E}">
        <p14:creationId xmlns:p14="http://schemas.microsoft.com/office/powerpoint/2010/main" val="2457598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95236" name="Rectangle 3"/>
          <p:cNvSpPr>
            <a:spLocks noGrp="1" noChangeArrowheads="1"/>
          </p:cNvSpPr>
          <p:nvPr>
            <p:ph type="body" idx="1"/>
          </p:nvPr>
        </p:nvSpPr>
        <p:spPr bwMode="auto">
          <a:xfrm>
            <a:off x="650245" y="4484700"/>
            <a:ext cx="6177280" cy="4876480"/>
          </a:xfrm>
          <a:prstGeom prst="rect">
            <a:avLst/>
          </a:prstGeom>
        </p:spPr>
        <p:txBody>
          <a:bodyPr wrap="square" lIns="95909" tIns="47954" rIns="95909" bIns="47954" numCol="1" anchor="t" anchorCtr="0" compatLnSpc="1">
            <a:prstTxWarp prst="textNoShape">
              <a:avLst/>
            </a:prstTxWarp>
            <a:normAutofit/>
          </a:bodyPr>
          <a:lstStyle/>
          <a:p>
            <a:pPr marL="117358" lvl="1" indent="-117358">
              <a:spcBef>
                <a:spcPts val="622"/>
              </a:spcBef>
              <a:defRPr/>
            </a:pPr>
            <a:r>
              <a:rPr lang="en-US" dirty="0"/>
              <a:t>By law, Medicare doesn’t cover the following drugs:</a:t>
            </a:r>
          </a:p>
          <a:p>
            <a:pPr marL="183571" lvl="1" indent="-183571">
              <a:spcBef>
                <a:spcPts val="622"/>
              </a:spcBef>
              <a:buFont typeface="Wingdings" panose="05000000000000000000" pitchFamily="2" charset="2"/>
              <a:buChar char="§"/>
              <a:defRPr/>
            </a:pPr>
            <a:r>
              <a:rPr lang="en-US" dirty="0"/>
              <a:t>Drugs for anorexia, weight loss, or weight gain (even if used for a non-cosmetic </a:t>
            </a:r>
            <a:r>
              <a:rPr lang="en-US" dirty="0" smtClean="0"/>
              <a:t>purpose, like morbid obesity).</a:t>
            </a:r>
            <a:endParaRPr lang="en-US" dirty="0"/>
          </a:p>
          <a:p>
            <a:pPr marL="183571" lvl="1" indent="-183571">
              <a:spcBef>
                <a:spcPts val="622"/>
              </a:spcBef>
              <a:buFont typeface="Wingdings" panose="05000000000000000000" pitchFamily="2" charset="2"/>
              <a:buChar char="§"/>
              <a:defRPr/>
            </a:pPr>
            <a:r>
              <a:rPr lang="en-US" dirty="0"/>
              <a:t>Erectile dysfunction drugs when used to treat sexual or erectile dysfunction, unless such drugs are used to treat a condition, other than sexual or erectile dysfunction, for which use the U.S. Food and Drug Administration approved the drugs. For example, a Medicare drug plan may cover an erectile dysfunction drug when used to treat an enlarged prostate (also known as benign prostatic hyperplasia,</a:t>
            </a:r>
            <a:r>
              <a:rPr lang="en-US" b="1" dirty="0"/>
              <a:t> </a:t>
            </a:r>
            <a:r>
              <a:rPr lang="en-US" dirty="0"/>
              <a:t>or </a:t>
            </a:r>
            <a:r>
              <a:rPr lang="en-US" i="0" dirty="0"/>
              <a:t>BPH</a:t>
            </a:r>
            <a:r>
              <a:rPr lang="en-US" dirty="0"/>
              <a:t>). </a:t>
            </a:r>
          </a:p>
          <a:p>
            <a:pPr marL="183571" lvl="1" indent="-183571">
              <a:spcBef>
                <a:spcPts val="622"/>
              </a:spcBef>
              <a:buFont typeface="Wingdings" panose="05000000000000000000" pitchFamily="2" charset="2"/>
              <a:buChar char="§"/>
              <a:defRPr/>
            </a:pPr>
            <a:r>
              <a:rPr lang="en-US" dirty="0"/>
              <a:t>Fertility drugs.</a:t>
            </a:r>
          </a:p>
          <a:p>
            <a:pPr marL="183571" lvl="1" indent="-183571">
              <a:spcBef>
                <a:spcPts val="622"/>
              </a:spcBef>
              <a:buFont typeface="Wingdings" panose="05000000000000000000" pitchFamily="2" charset="2"/>
              <a:buChar char="§"/>
              <a:defRPr/>
            </a:pPr>
            <a:r>
              <a:rPr lang="en-US" dirty="0"/>
              <a:t>Drugs for cosmetic or lifestyle purposes (for example, hair growth).</a:t>
            </a:r>
          </a:p>
          <a:p>
            <a:pPr marL="183571" lvl="1" indent="-183571">
              <a:spcBef>
                <a:spcPts val="622"/>
              </a:spcBef>
              <a:buFont typeface="Wingdings" panose="05000000000000000000" pitchFamily="2" charset="2"/>
              <a:buChar char="§"/>
              <a:defRPr/>
            </a:pPr>
            <a:r>
              <a:rPr lang="en-US" dirty="0"/>
              <a:t>Drugs for symptomatic relief of coughs and colds.</a:t>
            </a:r>
          </a:p>
          <a:p>
            <a:pPr marL="183571" lvl="1" indent="-183571">
              <a:spcBef>
                <a:spcPts val="622"/>
              </a:spcBef>
              <a:buFont typeface="Wingdings" panose="05000000000000000000" pitchFamily="2" charset="2"/>
              <a:buChar char="§"/>
              <a:defRPr/>
            </a:pPr>
            <a:r>
              <a:rPr lang="en-US" dirty="0"/>
              <a:t>Prescription vitamin and mineral products (except prenatal vitamins and fluoride preparations).</a:t>
            </a:r>
          </a:p>
          <a:p>
            <a:pPr marL="183571" lvl="1" indent="-183571">
              <a:spcBef>
                <a:spcPts val="622"/>
              </a:spcBef>
              <a:buFont typeface="Wingdings" panose="05000000000000000000" pitchFamily="2" charset="2"/>
              <a:buChar char="§"/>
              <a:defRPr/>
            </a:pPr>
            <a:r>
              <a:rPr lang="en-US" dirty="0"/>
              <a:t>Non-prescription drugs.</a:t>
            </a:r>
          </a:p>
          <a:p>
            <a:pPr marL="0" lvl="1">
              <a:spcBef>
                <a:spcPts val="622"/>
              </a:spcBef>
              <a:defRPr/>
            </a:pPr>
            <a:r>
              <a:rPr lang="en-US" b="0" baseline="0" dirty="0"/>
              <a:t>Plans may choose to cover excluded drugs at their own cost or share the cost with you</a:t>
            </a:r>
            <a:r>
              <a:rPr lang="en-US" dirty="0"/>
              <a:t>. </a:t>
            </a:r>
          </a:p>
          <a:p>
            <a:pPr marL="0" lvl="1">
              <a:spcBef>
                <a:spcPts val="622"/>
              </a:spcBef>
              <a:defRPr/>
            </a:pPr>
            <a:r>
              <a:rPr lang="en-US" dirty="0"/>
              <a:t>Visit </a:t>
            </a:r>
            <a:r>
              <a:rPr lang="en-US" u="sng" dirty="0">
                <a:solidFill>
                  <a:srgbClr val="000000"/>
                </a:solidFill>
                <a:ea typeface="Times New Roman"/>
                <a:cs typeface="Times New Roman"/>
                <a:hlinkClick r:id="rId3"/>
              </a:rPr>
              <a:t>CMS.gov/Medicare/Prescription-Drug-Coverage/PrescriptionDrugCovContra/Downloads/Chapter6.pdf</a:t>
            </a:r>
            <a:r>
              <a:rPr lang="en-US" dirty="0">
                <a:solidFill>
                  <a:srgbClr val="000000"/>
                </a:solidFill>
                <a:ea typeface="Times New Roman"/>
                <a:cs typeface="Times New Roman"/>
              </a:rPr>
              <a:t> </a:t>
            </a:r>
            <a:r>
              <a:rPr lang="en-US" dirty="0"/>
              <a:t>(42 CFR 423.100) for more information on excluded drugs.</a:t>
            </a:r>
            <a:endParaRPr lang="en-US" b="0" baseline="0" dirty="0"/>
          </a:p>
        </p:txBody>
      </p:sp>
      <p:sp>
        <p:nvSpPr>
          <p:cNvPr id="2" name="Slide Number Placeholder 1"/>
          <p:cNvSpPr>
            <a:spLocks noGrp="1"/>
          </p:cNvSpPr>
          <p:nvPr>
            <p:ph type="sldNum" sz="quarter" idx="10"/>
          </p:nvPr>
        </p:nvSpPr>
        <p:spPr/>
        <p:txBody>
          <a:bodyPr/>
          <a:lstStyle/>
          <a:p>
            <a:fld id="{0B77B103-16DD-4E5B-B7FE-8CB91BD629A9}" type="slidenum">
              <a:rPr lang="en-US" smtClean="0"/>
              <a:t>29</a:t>
            </a:fld>
            <a:endParaRPr lang="en-US" dirty="0"/>
          </a:p>
        </p:txBody>
      </p:sp>
    </p:spTree>
    <p:extLst>
      <p:ext uri="{BB962C8B-B14F-4D97-AF65-F5344CB8AC3E}">
        <p14:creationId xmlns:p14="http://schemas.microsoft.com/office/powerpoint/2010/main" val="86660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560570"/>
            <a:ext cx="5852160" cy="4320540"/>
          </a:xfrm>
          <a:prstGeom prst="rect">
            <a:avLst/>
          </a:prstGeom>
        </p:spPr>
        <p:txBody>
          <a:bodyPr lIns="95909" tIns="47954" rIns="95909" bIns="47954"/>
          <a:lstStyle/>
          <a:p>
            <a:pPr>
              <a:spcBef>
                <a:spcPts val="622"/>
              </a:spcBef>
            </a:pPr>
            <a:r>
              <a:rPr lang="en-US" dirty="0">
                <a:solidFill>
                  <a:prstClr val="black"/>
                </a:solidFill>
              </a:rPr>
              <a:t>This session should help you </a:t>
            </a:r>
          </a:p>
          <a:p>
            <a:pPr marL="120816" lvl="1" indent="-120816">
              <a:spcBef>
                <a:spcPts val="622"/>
              </a:spcBef>
              <a:buFont typeface="Wingdings" panose="05000000000000000000" pitchFamily="2" charset="2"/>
              <a:buChar char="§"/>
              <a:defRPr/>
            </a:pPr>
            <a:r>
              <a:rPr lang="en-US" dirty="0"/>
              <a:t>Differentiate Medicare Part A, Part B, and Part D drug coverage</a:t>
            </a:r>
          </a:p>
          <a:p>
            <a:pPr marL="120816" lvl="1" indent="-120816">
              <a:spcBef>
                <a:spcPts val="622"/>
              </a:spcBef>
              <a:buFont typeface="Wingdings" panose="05000000000000000000" pitchFamily="2" charset="2"/>
              <a:buChar char="§"/>
              <a:defRPr/>
            </a:pPr>
            <a:r>
              <a:rPr lang="en-US" dirty="0"/>
              <a:t>Summarize Part D eligibility and enrollment requirements</a:t>
            </a:r>
          </a:p>
          <a:p>
            <a:pPr marL="120816" lvl="1" indent="-120816">
              <a:spcBef>
                <a:spcPts val="622"/>
              </a:spcBef>
              <a:buFont typeface="Wingdings" panose="05000000000000000000" pitchFamily="2" charset="2"/>
              <a:buChar char="§"/>
              <a:defRPr/>
            </a:pPr>
            <a:r>
              <a:rPr lang="en-US" dirty="0"/>
              <a:t>Compare and choose drug plans</a:t>
            </a:r>
          </a:p>
          <a:p>
            <a:pPr marL="120816" lvl="1" indent="-120816">
              <a:spcBef>
                <a:spcPts val="622"/>
              </a:spcBef>
              <a:buFont typeface="Wingdings" panose="05000000000000000000" pitchFamily="2" charset="2"/>
              <a:buChar char="§"/>
              <a:defRPr/>
            </a:pPr>
            <a:r>
              <a:rPr lang="en-US" dirty="0"/>
              <a:t>Describe Extra Help with drug plan costs</a:t>
            </a:r>
          </a:p>
          <a:p>
            <a:pPr marL="120816" lvl="1" indent="-120816">
              <a:spcBef>
                <a:spcPts val="622"/>
              </a:spcBef>
              <a:buFont typeface="Wingdings" panose="05000000000000000000" pitchFamily="2" charset="2"/>
              <a:buChar char="§"/>
              <a:defRPr/>
            </a:pPr>
            <a:r>
              <a:rPr lang="en-US" dirty="0"/>
              <a:t>Explain coverage determinations and the appeals </a:t>
            </a:r>
            <a:r>
              <a:rPr lang="en-US" dirty="0" smtClean="0"/>
              <a:t>process</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3</a:t>
            </a:fld>
            <a:endParaRPr lang="en-US" dirty="0"/>
          </a:p>
        </p:txBody>
      </p:sp>
    </p:spTree>
    <p:extLst>
      <p:ext uri="{BB962C8B-B14F-4D97-AF65-F5344CB8AC3E}">
        <p14:creationId xmlns:p14="http://schemas.microsoft.com/office/powerpoint/2010/main" val="1134637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3" name="Notes Placeholder 2"/>
          <p:cNvSpPr>
            <a:spLocks noGrp="1"/>
          </p:cNvSpPr>
          <p:nvPr>
            <p:ph type="body" idx="1"/>
          </p:nvPr>
        </p:nvSpPr>
        <p:spPr>
          <a:xfrm>
            <a:off x="650243" y="4560576"/>
            <a:ext cx="6096000" cy="4160516"/>
          </a:xfrm>
          <a:prstGeom prst="rect">
            <a:avLst/>
          </a:prstGeom>
        </p:spPr>
        <p:txBody>
          <a:bodyPr lIns="95909" tIns="47954" rIns="95909" bIns="47954">
            <a:normAutofit/>
          </a:bodyPr>
          <a:lstStyle/>
          <a:p>
            <a:pPr>
              <a:spcBef>
                <a:spcPts val="622"/>
              </a:spcBef>
              <a:defRPr/>
            </a:pPr>
            <a:r>
              <a:rPr lang="en-US" sz="1100" dirty="0"/>
              <a:t>Each Medicare drug plan has a formulary, which is a list of prescription drugs that it covers. Each formulary must include a range of drugs in the prescribed categories and classes. To offer lower costs, many plans place drugs into different tiers, which cost different amounts. Each plan can form its tiers in different ways. </a:t>
            </a:r>
          </a:p>
          <a:p>
            <a:pPr>
              <a:spcBef>
                <a:spcPts val="622"/>
              </a:spcBef>
              <a:defRPr/>
            </a:pPr>
            <a:r>
              <a:rPr lang="en-US" sz="1100" dirty="0"/>
              <a:t>Here’s an example of how a plan might form its tiers:</a:t>
            </a:r>
          </a:p>
          <a:p>
            <a:pPr marL="183571" lvl="1" indent="-183571">
              <a:spcBef>
                <a:spcPts val="622"/>
              </a:spcBef>
              <a:buFont typeface="Wingdings" panose="05000000000000000000" pitchFamily="2" charset="2"/>
              <a:buChar char="§"/>
              <a:defRPr/>
            </a:pPr>
            <a:r>
              <a:rPr lang="en-US" sz="1100" b="1" dirty="0"/>
              <a:t>Tier 1–Generic drugs </a:t>
            </a:r>
            <a:r>
              <a:rPr lang="en-US" sz="1100" dirty="0"/>
              <a:t>(the least expensive)—Tier 1 drugs are generic drugs and are the same as their brand-name counterparts in safety, strength, quality, the way they work, how they’re taken, and the way they should be used. They use the same active ingredients as brand-name drugs. Generic drug makers must prove that their product performs the same way as the corresponding brand-name drug. They’re less expensive because of market competition. Generic drugs are thoroughly tested and must be approved by the U.S. Food and Drug Administration. Today, almost half of all prescriptions in the United States are filled with generic drugs. In some cases, there may not be a generic drug available for the brand-name drug you take. Talk to your prescriber. </a:t>
            </a:r>
          </a:p>
          <a:p>
            <a:pPr marL="183571" lvl="1" indent="-183571">
              <a:spcBef>
                <a:spcPts val="622"/>
              </a:spcBef>
              <a:buFont typeface="Wingdings" panose="05000000000000000000" pitchFamily="2" charset="2"/>
              <a:buChar char="§"/>
              <a:defRPr/>
            </a:pPr>
            <a:r>
              <a:rPr lang="en-US" sz="1100" b="1" dirty="0"/>
              <a:t>Tier 2–Preferred brand-name drugs</a:t>
            </a:r>
            <a:r>
              <a:rPr lang="en-US" sz="1100" dirty="0"/>
              <a:t>—Tier 2 drugs cost more than Tier 1 drugs. </a:t>
            </a:r>
          </a:p>
          <a:p>
            <a:pPr marL="183571" lvl="1" indent="-183571">
              <a:spcBef>
                <a:spcPts val="622"/>
              </a:spcBef>
              <a:buFont typeface="Wingdings" panose="05000000000000000000" pitchFamily="2" charset="2"/>
              <a:buChar char="§"/>
              <a:defRPr/>
            </a:pPr>
            <a:r>
              <a:rPr lang="en-US" sz="1100" b="1" dirty="0"/>
              <a:t>Tier 3–Non-preferred brand-name drug</a:t>
            </a:r>
            <a:r>
              <a:rPr lang="en-US" sz="1100" dirty="0"/>
              <a:t>—Tier 3 drugs cost more than Tier 2 drugs.</a:t>
            </a:r>
          </a:p>
          <a:p>
            <a:pPr marL="183571" lvl="1" indent="-183571">
              <a:spcBef>
                <a:spcPts val="622"/>
              </a:spcBef>
              <a:buFont typeface="Wingdings" panose="05000000000000000000" pitchFamily="2" charset="2"/>
              <a:buChar char="§"/>
              <a:defRPr/>
            </a:pPr>
            <a:r>
              <a:rPr lang="en-US" sz="1100" b="1" dirty="0"/>
              <a:t>Tier 4–(or Specialty Tier)</a:t>
            </a:r>
            <a:r>
              <a:rPr lang="en-US" sz="1100" dirty="0"/>
              <a:t>—These drugs are unique and have a high cost.</a:t>
            </a:r>
          </a:p>
          <a:p>
            <a:pPr>
              <a:spcBef>
                <a:spcPts val="622"/>
              </a:spcBef>
              <a:defRPr/>
            </a:pPr>
            <a:r>
              <a:rPr lang="en-US" sz="1100" b="1" dirty="0"/>
              <a:t>NOTE</a:t>
            </a:r>
            <a:r>
              <a:rPr lang="en-US" sz="1100" dirty="0"/>
              <a:t>: In some cases, if your drug is in a higher (more expensive) tier and your prescriber thinks you need that drug instead of a similar drug on a lower tier, you can request an exception and ask your plan for a lower copayment.</a:t>
            </a:r>
          </a:p>
          <a:p>
            <a:pPr>
              <a:spcBef>
                <a:spcPts val="622"/>
              </a:spcBef>
              <a:defRPr/>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30</a:t>
            </a:fld>
            <a:endParaRPr lang="en-US" dirty="0"/>
          </a:p>
        </p:txBody>
      </p:sp>
    </p:spTree>
    <p:extLst>
      <p:ext uri="{BB962C8B-B14F-4D97-AF65-F5344CB8AC3E}">
        <p14:creationId xmlns:p14="http://schemas.microsoft.com/office/powerpoint/2010/main" val="4011008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Rot="1" noChangeAspect="1" noChangeArrowheads="1" noTextEdit="1"/>
          </p:cNvSpPr>
          <p:nvPr>
            <p:ph type="sldImg"/>
          </p:nvPr>
        </p:nvSpPr>
        <p:spPr bwMode="auto">
          <a:xfrm>
            <a:off x="1479550" y="1196975"/>
            <a:ext cx="4362450" cy="3271838"/>
          </a:xfrm>
          <a:noFill/>
          <a:ln>
            <a:solidFill>
              <a:srgbClr val="000000"/>
            </a:solidFill>
            <a:miter lim="800000"/>
            <a:headEnd/>
            <a:tailEnd/>
          </a:ln>
        </p:spPr>
      </p:sp>
      <p:sp>
        <p:nvSpPr>
          <p:cNvPr id="169988" name="Rectangle 3"/>
          <p:cNvSpPr>
            <a:spLocks noGrp="1" noChangeArrowheads="1"/>
          </p:cNvSpPr>
          <p:nvPr>
            <p:ph type="body" idx="1"/>
          </p:nvPr>
        </p:nvSpPr>
        <p:spPr bwMode="auto">
          <a:xfrm>
            <a:off x="914405" y="4560895"/>
            <a:ext cx="5486401" cy="4282833"/>
          </a:xfrm>
          <a:prstGeom prst="rect">
            <a:avLst/>
          </a:prstGeom>
          <a:noFill/>
        </p:spPr>
        <p:txBody>
          <a:bodyPr wrap="square" lIns="95909" tIns="47954" rIns="95909" bIns="47954" numCol="1" anchor="t" anchorCtr="0" compatLnSpc="1">
            <a:prstTxWarp prst="textNoShape">
              <a:avLst/>
            </a:prstTxWarp>
          </a:bodyPr>
          <a:lstStyle/>
          <a:p>
            <a:pPr>
              <a:spcBef>
                <a:spcPts val="622"/>
              </a:spcBef>
            </a:pPr>
            <a:r>
              <a:rPr lang="en-US" dirty="0"/>
              <a:t>A formulary is a list of prescription drugs covered by a prescription drug plan or another insurance plan offering prescription drug benefits. It’s also called a drug list. </a:t>
            </a:r>
            <a:r>
              <a:rPr lang="en-US" dirty="0" smtClean="0"/>
              <a:t>Medicare </a:t>
            </a:r>
            <a:r>
              <a:rPr lang="en-US" dirty="0"/>
              <a:t>drug plans may only change their therapeutic categories and classes in a formulary at the beginning of each plan year, or to account for new therapeutic uses and newly approved Part </a:t>
            </a:r>
            <a:r>
              <a:rPr lang="en-US" dirty="0" smtClean="0"/>
              <a:t>D-covered </a:t>
            </a:r>
            <a:r>
              <a:rPr lang="en-US" dirty="0"/>
              <a:t>drugs. A plan year is a calendar year, January through December.</a:t>
            </a:r>
          </a:p>
          <a:p>
            <a:pPr marL="0" lvl="1">
              <a:spcBef>
                <a:spcPts val="622"/>
              </a:spcBef>
              <a:defRPr/>
            </a:pPr>
            <a:r>
              <a:rPr lang="en-US" dirty="0"/>
              <a:t>Medicare drug plans can make maintenance changes to their formularies, like replacing brand</a:t>
            </a:r>
            <a:r>
              <a:rPr lang="en-US" strike="sngStrike" dirty="0"/>
              <a:t>-</a:t>
            </a:r>
            <a:r>
              <a:rPr lang="en-US" dirty="0"/>
              <a:t>name drugs with new generic drugs, or changing their formularies as a result of new information on drug safety or effectiveness. Those changes must be made according to the prescribed approval procedures, and plans must give 60 days’ notice to CMS, State Pharmacy Assistance Programs, prescribing doctors, network pharmacies, pharmacists, and people covered under the plan. You may be able to </a:t>
            </a:r>
            <a:r>
              <a:rPr lang="en-US" dirty="0" smtClean="0"/>
              <a:t>continue to have your drug covered until </a:t>
            </a:r>
            <a:r>
              <a:rPr lang="en-US" dirty="0"/>
              <a:t>the end of the calendar year. You may ask for an exception if other drugs don’t work. </a:t>
            </a:r>
          </a:p>
          <a:p>
            <a:pPr>
              <a:spcBef>
                <a:spcPts val="622"/>
              </a:spcBef>
            </a:pPr>
            <a:r>
              <a:rPr lang="en-US" dirty="0"/>
              <a:t>Under Part D, no plan members should have their drug coverage discontinued or reduced for the rest of the plan year. However, this isn’t the case when a drug is removed from the formulary due to a U.S. Food and Drug Administration (FDA) decision or when the manufacturer takes the drug off the market. In those cases, Medicare drug plans aren’t required to get CMS approval or give 60 days’ notice.</a:t>
            </a:r>
          </a:p>
          <a:p>
            <a:pPr>
              <a:spcBef>
                <a:spcPts val="622"/>
              </a:spcBef>
            </a:pPr>
            <a:endParaRPr lang="en-US" sz="1100" dirty="0"/>
          </a:p>
          <a:p>
            <a:pPr>
              <a:spcBef>
                <a:spcPts val="622"/>
              </a:spcBef>
            </a:pPr>
            <a:endParaRPr lang="en-US" sz="1100" dirty="0"/>
          </a:p>
        </p:txBody>
      </p:sp>
      <p:sp>
        <p:nvSpPr>
          <p:cNvPr id="2" name="Slide Number Placeholder 1"/>
          <p:cNvSpPr>
            <a:spLocks noGrp="1"/>
          </p:cNvSpPr>
          <p:nvPr>
            <p:ph type="sldNum" sz="quarter" idx="10"/>
          </p:nvPr>
        </p:nvSpPr>
        <p:spPr/>
        <p:txBody>
          <a:bodyPr/>
          <a:lstStyle/>
          <a:p>
            <a:fld id="{0B77B103-16DD-4E5B-B7FE-8CB91BD629A9}" type="slidenum">
              <a:rPr lang="en-US" smtClean="0"/>
              <a:t>31</a:t>
            </a:fld>
            <a:endParaRPr lang="en-US" dirty="0"/>
          </a:p>
        </p:txBody>
      </p:sp>
    </p:spTree>
    <p:extLst>
      <p:ext uri="{BB962C8B-B14F-4D97-AF65-F5344CB8AC3E}">
        <p14:creationId xmlns:p14="http://schemas.microsoft.com/office/powerpoint/2010/main" val="1984339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318054" y="4560572"/>
            <a:ext cx="6672028" cy="4320538"/>
          </a:xfrm>
          <a:prstGeom prst="rect">
            <a:avLst/>
          </a:prstGeom>
        </p:spPr>
        <p:txBody>
          <a:bodyPr lIns="95909" tIns="47954" rIns="95909" bIns="47954">
            <a:normAutofit fontScale="92500" lnSpcReduction="10000"/>
          </a:bodyPr>
          <a:lstStyle/>
          <a:p>
            <a:pPr>
              <a:lnSpc>
                <a:spcPct val="110000"/>
              </a:lnSpc>
              <a:spcBef>
                <a:spcPts val="622"/>
              </a:spcBef>
            </a:pPr>
            <a:r>
              <a:rPr lang="en-US" dirty="0"/>
              <a:t>Medicare drug plans manage access to covered drugs in several ways. These </a:t>
            </a:r>
            <a:r>
              <a:rPr lang="en-US" dirty="0" smtClean="0"/>
              <a:t>include </a:t>
            </a:r>
            <a:r>
              <a:rPr lang="en-US" dirty="0"/>
              <a:t>prior authorization, step therapy, and quantity limits. </a:t>
            </a:r>
          </a:p>
          <a:p>
            <a:pPr>
              <a:lnSpc>
                <a:spcPct val="110000"/>
              </a:lnSpc>
              <a:spcBef>
                <a:spcPts val="622"/>
              </a:spcBef>
            </a:pPr>
            <a:r>
              <a:rPr lang="en-US" dirty="0"/>
              <a:t>You may need drugs that require prior authorization. This means before the plan will cover a particular drug, your doctor or other prescriber must first show the plan you have a medically</a:t>
            </a:r>
            <a:r>
              <a:rPr lang="en-US" baseline="0" dirty="0"/>
              <a:t> </a:t>
            </a:r>
            <a:r>
              <a:rPr lang="en-US" dirty="0"/>
              <a:t>necessary need for that particular drug. Plans also do this to be sure you’re using these drugs correctly. Contact your plan about its prior authorization requirements, and talk with your prescriber.</a:t>
            </a:r>
          </a:p>
          <a:p>
            <a:pPr>
              <a:lnSpc>
                <a:spcPct val="110000"/>
              </a:lnSpc>
              <a:spcBef>
                <a:spcPts val="622"/>
              </a:spcBef>
            </a:pPr>
            <a:r>
              <a:rPr lang="en-US" dirty="0"/>
              <a:t>Step therapy is a type of coverage rule. In most cases, you must first try a certain less</a:t>
            </a:r>
            <a:r>
              <a:rPr lang="en-US" baseline="0" dirty="0"/>
              <a:t> </a:t>
            </a:r>
            <a:r>
              <a:rPr lang="en-US" dirty="0"/>
              <a:t>expensive drug on the plan’s drug list that has been proven effective for most people with your condition before you can move up a step to a more expensive drug. For instance, some plans may require you first try a generic drug (if available), then a less expensive brand-name drug on their drug list before you can get a similar, more expensive brand-name drug covered. </a:t>
            </a:r>
          </a:p>
          <a:p>
            <a:pPr>
              <a:lnSpc>
                <a:spcPct val="110000"/>
              </a:lnSpc>
              <a:spcBef>
                <a:spcPts val="622"/>
              </a:spcBef>
            </a:pPr>
            <a:r>
              <a:rPr lang="en-US" dirty="0"/>
              <a:t>However, if you’ve already tried a similar, less expensive drug that didn’t work, or if the doctor believes that because of your medical condition it’s medically necessary to take a step-therapy drug (the drug the doctor originally prescribed), with your doctor’s help, you can contact the plan to request an exception. If the request is approved, the plan will cover the originally prescribed step-therapy drug.</a:t>
            </a:r>
          </a:p>
          <a:p>
            <a:pPr>
              <a:lnSpc>
                <a:spcPct val="110000"/>
              </a:lnSpc>
              <a:spcBef>
                <a:spcPts val="622"/>
              </a:spcBef>
            </a:pPr>
            <a:r>
              <a:rPr lang="en-US" dirty="0"/>
              <a:t>For safety and cost reasons, plans may limit the quantity of drugs they cover over a certain period of time. If your prescriber believes that, because of your medical condition, a quantity limit isn’t medically appropriate, you or your prescriber can contact the plan to ask for an exception. If the plan approves your request, the quantity limit won’t apply to your prescription.</a:t>
            </a:r>
          </a:p>
          <a:p>
            <a:pPr>
              <a:lnSpc>
                <a:spcPct val="110000"/>
              </a:lnSpc>
              <a:spcBef>
                <a:spcPts val="622"/>
              </a:spcBef>
            </a:pPr>
            <a:r>
              <a:rPr lang="en-US" dirty="0"/>
              <a:t>For more information, visit </a:t>
            </a:r>
            <a:r>
              <a:rPr lang="en-US" u="sng" dirty="0">
                <a:hlinkClick r:id="rId3"/>
              </a:rPr>
              <a:t>CMS.gov/Medicare/Prescription-Drug-Coverage/PrescriptionDrugCovContra/Downloads/Chapter6.pdf</a:t>
            </a:r>
            <a:r>
              <a:rPr lang="en-US" dirty="0"/>
              <a:t> (see Section 30.2.2). </a:t>
            </a:r>
          </a:p>
        </p:txBody>
      </p:sp>
      <p:sp>
        <p:nvSpPr>
          <p:cNvPr id="4" name="Slide Number Placeholder 3"/>
          <p:cNvSpPr>
            <a:spLocks noGrp="1"/>
          </p:cNvSpPr>
          <p:nvPr>
            <p:ph type="sldNum" sz="quarter" idx="10"/>
          </p:nvPr>
        </p:nvSpPr>
        <p:spPr/>
        <p:txBody>
          <a:bodyPr/>
          <a:lstStyle/>
          <a:p>
            <a:fld id="{0B77B103-16DD-4E5B-B7FE-8CB91BD629A9}" type="slidenum">
              <a:rPr lang="en-US" smtClean="0"/>
              <a:t>32</a:t>
            </a:fld>
            <a:endParaRPr lang="en-US" dirty="0"/>
          </a:p>
        </p:txBody>
      </p:sp>
    </p:spTree>
    <p:extLst>
      <p:ext uri="{BB962C8B-B14F-4D97-AF65-F5344CB8AC3E}">
        <p14:creationId xmlns:p14="http://schemas.microsoft.com/office/powerpoint/2010/main" val="3673528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Rot="1" noChangeAspect="1" noChangeArrowheads="1" noTextEdit="1"/>
          </p:cNvSpPr>
          <p:nvPr>
            <p:ph type="sldImg"/>
          </p:nvPr>
        </p:nvSpPr>
        <p:spPr bwMode="auto">
          <a:xfrm>
            <a:off x="1519238" y="1196975"/>
            <a:ext cx="4283075" cy="3211513"/>
          </a:xfrm>
          <a:noFill/>
          <a:ln>
            <a:solidFill>
              <a:srgbClr val="000000"/>
            </a:solidFill>
            <a:miter lim="800000"/>
            <a:headEnd/>
            <a:tailEnd/>
          </a:ln>
        </p:spPr>
      </p:sp>
      <p:sp>
        <p:nvSpPr>
          <p:cNvPr id="168964" name="Rectangle 3"/>
          <p:cNvSpPr>
            <a:spLocks noGrp="1" noChangeArrowheads="1"/>
          </p:cNvSpPr>
          <p:nvPr>
            <p:ph type="body" idx="1"/>
          </p:nvPr>
        </p:nvSpPr>
        <p:spPr bwMode="auto">
          <a:xfrm>
            <a:off x="914405" y="4560893"/>
            <a:ext cx="5486401" cy="4318000"/>
          </a:xfrm>
          <a:prstGeom prst="rect">
            <a:avLst/>
          </a:prstGeom>
          <a:noFill/>
        </p:spPr>
        <p:txBody>
          <a:bodyPr wrap="square" lIns="95909" tIns="47954" rIns="95909" bIns="47954" numCol="1" anchor="t" anchorCtr="0" compatLnSpc="1">
            <a:prstTxWarp prst="textNoShape">
              <a:avLst/>
            </a:prstTxWarp>
          </a:bodyPr>
          <a:lstStyle/>
          <a:p>
            <a:pPr>
              <a:spcBef>
                <a:spcPts val="622"/>
              </a:spcBef>
            </a:pPr>
            <a:r>
              <a:rPr lang="en-US" dirty="0"/>
              <a:t>Plans can change their drug list and prices for drugs. Call your plan’s customer service center, or look on your plan’s website to find the most up-to-date Medicare drug list and prices.</a:t>
            </a:r>
          </a:p>
          <a:p>
            <a:pPr>
              <a:spcBef>
                <a:spcPts val="622"/>
              </a:spcBef>
            </a:pPr>
            <a:r>
              <a:rPr lang="en-US" dirty="0"/>
              <a:t>Your doctor or other prescriber may need to change your prescription or prescribe a new drug. If your doctor prescribes electronically, </a:t>
            </a:r>
            <a:r>
              <a:rPr lang="en-US" dirty="0" smtClean="0"/>
              <a:t>they can </a:t>
            </a:r>
            <a:r>
              <a:rPr lang="en-US" dirty="0"/>
              <a:t>check which drugs your drug plan covers through </a:t>
            </a:r>
            <a:r>
              <a:rPr lang="en-US" dirty="0" smtClean="0"/>
              <a:t>their electronic </a:t>
            </a:r>
            <a:r>
              <a:rPr lang="en-US" dirty="0"/>
              <a:t>prescribing system. If your doctor doesn’t prescribe electronically, give </a:t>
            </a:r>
            <a:r>
              <a:rPr lang="en-US" dirty="0" smtClean="0"/>
              <a:t>them </a:t>
            </a:r>
            <a:r>
              <a:rPr lang="en-US" dirty="0"/>
              <a:t>a copy of your Medicare drug plan’s current drug list (formulary). </a:t>
            </a:r>
          </a:p>
          <a:p>
            <a:pPr>
              <a:spcBef>
                <a:spcPts val="622"/>
              </a:spcBef>
            </a:pPr>
            <a:r>
              <a:rPr lang="en-US" dirty="0"/>
              <a:t>If your doctor needs to prescribe a drug that’s not on your Medicare drug plan’s drug list and you don’t have any other health insurance that covers outpatient prescription drugs, you or your doctor can ask the plan for an exception. </a:t>
            </a:r>
          </a:p>
          <a:p>
            <a:pPr>
              <a:spcBef>
                <a:spcPts val="622"/>
              </a:spcBef>
            </a:pPr>
            <a:r>
              <a:rPr lang="en-US" dirty="0"/>
              <a:t>If your plan still won’t cover a specific drug you need, you can appeal. If you want to get the drug before your appeal is decided, you may have to pay out of pocket for the prescription. </a:t>
            </a:r>
            <a:r>
              <a:rPr lang="en-US" dirty="0" smtClean="0"/>
              <a:t>You may consider changing your Part D plan when permissible to one that does cover the specific</a:t>
            </a:r>
            <a:r>
              <a:rPr lang="en-US" baseline="0" dirty="0" smtClean="0"/>
              <a:t> prescription drug. </a:t>
            </a:r>
            <a:r>
              <a:rPr lang="en-US" dirty="0" smtClean="0"/>
              <a:t>Keep </a:t>
            </a:r>
            <a:r>
              <a:rPr lang="en-US" dirty="0"/>
              <a:t>the receipt and give a copy of it to the person deciding your appeal. If you win the appeal, the plan will pay you back. </a:t>
            </a:r>
          </a:p>
        </p:txBody>
      </p:sp>
      <p:sp>
        <p:nvSpPr>
          <p:cNvPr id="2" name="Slide Number Placeholder 1"/>
          <p:cNvSpPr>
            <a:spLocks noGrp="1"/>
          </p:cNvSpPr>
          <p:nvPr>
            <p:ph type="sldNum" sz="quarter" idx="10"/>
          </p:nvPr>
        </p:nvSpPr>
        <p:spPr/>
        <p:txBody>
          <a:bodyPr/>
          <a:lstStyle/>
          <a:p>
            <a:fld id="{0B77B103-16DD-4E5B-B7FE-8CB91BD629A9}" type="slidenum">
              <a:rPr lang="en-US" smtClean="0"/>
              <a:t>33</a:t>
            </a:fld>
            <a:endParaRPr lang="en-US" dirty="0"/>
          </a:p>
        </p:txBody>
      </p:sp>
    </p:spTree>
    <p:extLst>
      <p:ext uri="{BB962C8B-B14F-4D97-AF65-F5344CB8AC3E}">
        <p14:creationId xmlns:p14="http://schemas.microsoft.com/office/powerpoint/2010/main" val="2266055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ts val="622"/>
              </a:spcBef>
            </a:pPr>
            <a:r>
              <a:rPr lang="en-US" dirty="0"/>
              <a:t>Check Your Knowledge—</a:t>
            </a:r>
            <a:r>
              <a:rPr lang="en-US" baseline="0" dirty="0"/>
              <a:t>Question 5</a:t>
            </a:r>
          </a:p>
          <a:p>
            <a:pPr>
              <a:spcBef>
                <a:spcPts val="622"/>
              </a:spcBef>
            </a:pPr>
            <a:r>
              <a:rPr lang="en-US" b="1" dirty="0" smtClean="0"/>
              <a:t>ANSWER</a:t>
            </a:r>
            <a:r>
              <a:rPr lang="en-US" b="1" dirty="0"/>
              <a:t>: </a:t>
            </a:r>
            <a:r>
              <a:rPr lang="en-US" b="1" dirty="0" smtClean="0"/>
              <a:t>a. True </a:t>
            </a:r>
            <a:endParaRPr lang="en-US" b="0" dirty="0" smtClean="0"/>
          </a:p>
          <a:p>
            <a:pPr>
              <a:spcBef>
                <a:spcPts val="622"/>
              </a:spcBef>
            </a:pPr>
            <a:r>
              <a:rPr lang="en-US" dirty="0" smtClean="0"/>
              <a:t>Medicare also medical supplies associated with the injection of insulin, like syringes, needles, alcohol swabs, and gauze. </a:t>
            </a:r>
          </a:p>
          <a:p>
            <a:pPr>
              <a:spcBef>
                <a:spcPts val="622"/>
              </a:spcBef>
            </a:pPr>
            <a:endParaRPr lang="en-US" b="1" baseline="0" dirty="0" smtClean="0"/>
          </a:p>
        </p:txBody>
      </p:sp>
      <p:sp>
        <p:nvSpPr>
          <p:cNvPr id="4" name="Slide Number Placeholder 3"/>
          <p:cNvSpPr>
            <a:spLocks noGrp="1"/>
          </p:cNvSpPr>
          <p:nvPr>
            <p:ph type="sldNum" sz="quarter" idx="10"/>
          </p:nvPr>
        </p:nvSpPr>
        <p:spPr/>
        <p:txBody>
          <a:bodyPr/>
          <a:lstStyle/>
          <a:p>
            <a:fld id="{0B77B103-16DD-4E5B-B7FE-8CB91BD629A9}" type="slidenum">
              <a:rPr lang="en-US" smtClean="0"/>
              <a:t>34</a:t>
            </a:fld>
            <a:endParaRPr lang="en-US" dirty="0"/>
          </a:p>
        </p:txBody>
      </p:sp>
    </p:spTree>
    <p:extLst>
      <p:ext uri="{BB962C8B-B14F-4D97-AF65-F5344CB8AC3E}">
        <p14:creationId xmlns:p14="http://schemas.microsoft.com/office/powerpoint/2010/main" val="2487457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76131" name="Notes Placeholder 2"/>
          <p:cNvSpPr>
            <a:spLocks noGrp="1"/>
          </p:cNvSpPr>
          <p:nvPr>
            <p:ph type="body" idx="1"/>
          </p:nvPr>
        </p:nvSpPr>
        <p:spPr bwMode="auto">
          <a:xfrm>
            <a:off x="914406" y="4483104"/>
            <a:ext cx="5486401" cy="4611688"/>
          </a:xfrm>
          <a:prstGeom prst="rect">
            <a:avLst/>
          </a:prstGeom>
          <a:noFill/>
        </p:spPr>
        <p:txBody>
          <a:bodyPr wrap="square" lIns="95909" tIns="47954" rIns="95909" bIns="47954" numCol="1" anchor="t" anchorCtr="0" compatLnSpc="1">
            <a:prstTxWarp prst="textNoShape">
              <a:avLst/>
            </a:prstTxWarp>
          </a:bodyPr>
          <a:lstStyle/>
          <a:p>
            <a:pPr>
              <a:spcBef>
                <a:spcPts val="622"/>
              </a:spcBef>
            </a:pPr>
            <a:r>
              <a:rPr lang="en-US" dirty="0"/>
              <a:t>Lesson 4, “Part D Eligibility and Enrollment,” </a:t>
            </a:r>
            <a:r>
              <a:rPr lang="en-US" dirty="0" smtClean="0"/>
              <a:t>covers:</a:t>
            </a:r>
            <a:endParaRPr lang="en-US" dirty="0"/>
          </a:p>
          <a:p>
            <a:pPr marL="183571" lvl="1" indent="-183571">
              <a:spcBef>
                <a:spcPts val="622"/>
              </a:spcBef>
              <a:buFont typeface="Wingdings" panose="05000000000000000000" pitchFamily="2" charset="2"/>
              <a:buChar char="§"/>
            </a:pPr>
            <a:r>
              <a:rPr lang="en-US" dirty="0"/>
              <a:t>Eligibility requirements</a:t>
            </a:r>
          </a:p>
          <a:p>
            <a:pPr marL="183571" lvl="1" indent="-183571">
              <a:spcBef>
                <a:spcPts val="622"/>
              </a:spcBef>
              <a:buFont typeface="Wingdings" panose="05000000000000000000" pitchFamily="2" charset="2"/>
              <a:buChar char="§"/>
            </a:pPr>
            <a:r>
              <a:rPr lang="en-US" dirty="0"/>
              <a:t>When you</a:t>
            </a:r>
            <a:r>
              <a:rPr lang="en-US" baseline="0" dirty="0"/>
              <a:t> can</a:t>
            </a:r>
            <a:r>
              <a:rPr lang="en-US" dirty="0"/>
              <a:t> join or</a:t>
            </a:r>
            <a:r>
              <a:rPr lang="en-US" baseline="0" dirty="0"/>
              <a:t> switch plans </a:t>
            </a:r>
            <a:endParaRPr lang="en-US" dirty="0"/>
          </a:p>
          <a:p>
            <a:pPr marL="183571" lvl="1" indent="-183571" defTabSz="913891" eaLnBrk="0" fontAlgn="base" hangingPunct="0">
              <a:spcBef>
                <a:spcPts val="622"/>
              </a:spcBef>
              <a:buFont typeface="Wingdings" panose="05000000000000000000" pitchFamily="2" charset="2"/>
              <a:buChar char="§"/>
              <a:defRPr/>
            </a:pPr>
            <a:r>
              <a:rPr lang="en-US" dirty="0"/>
              <a:t>Creditable coverage</a:t>
            </a:r>
          </a:p>
          <a:p>
            <a:pPr marL="183571" lvl="1" indent="-183571">
              <a:spcBef>
                <a:spcPts val="622"/>
              </a:spcBef>
              <a:buFont typeface="Wingdings" panose="05000000000000000000" pitchFamily="2" charset="2"/>
              <a:buChar char="§"/>
            </a:pPr>
            <a:r>
              <a:rPr lang="en-US" dirty="0"/>
              <a:t>Late enrollment penalty</a:t>
            </a:r>
          </a:p>
        </p:txBody>
      </p:sp>
      <p:sp>
        <p:nvSpPr>
          <p:cNvPr id="2" name="Slide Number Placeholder 1"/>
          <p:cNvSpPr>
            <a:spLocks noGrp="1"/>
          </p:cNvSpPr>
          <p:nvPr>
            <p:ph type="sldNum" sz="quarter" idx="10"/>
          </p:nvPr>
        </p:nvSpPr>
        <p:spPr/>
        <p:txBody>
          <a:bodyPr/>
          <a:lstStyle/>
          <a:p>
            <a:fld id="{0B77B103-16DD-4E5B-B7FE-8CB91BD629A9}" type="slidenum">
              <a:rPr lang="en-US" smtClean="0"/>
              <a:t>35</a:t>
            </a:fld>
            <a:endParaRPr lang="en-US" dirty="0"/>
          </a:p>
        </p:txBody>
      </p:sp>
    </p:spTree>
    <p:extLst>
      <p:ext uri="{BB962C8B-B14F-4D97-AF65-F5344CB8AC3E}">
        <p14:creationId xmlns:p14="http://schemas.microsoft.com/office/powerpoint/2010/main" val="1625880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2"/>
          <p:cNvSpPr>
            <a:spLocks noGrp="1" noRot="1" noChangeAspect="1" noChangeArrowheads="1" noTextEdit="1"/>
          </p:cNvSpPr>
          <p:nvPr>
            <p:ph type="sldImg"/>
          </p:nvPr>
        </p:nvSpPr>
        <p:spPr bwMode="auto">
          <a:xfrm>
            <a:off x="1487488" y="1196975"/>
            <a:ext cx="4348162" cy="3260725"/>
          </a:xfrm>
          <a:noFill/>
          <a:ln>
            <a:solidFill>
              <a:srgbClr val="000000"/>
            </a:solidFill>
            <a:miter lim="800000"/>
            <a:headEnd/>
            <a:tailEnd/>
          </a:ln>
        </p:spPr>
      </p:sp>
      <p:sp>
        <p:nvSpPr>
          <p:cNvPr id="177156" name="Rectangle 3"/>
          <p:cNvSpPr>
            <a:spLocks noGrp="1" noChangeArrowheads="1"/>
          </p:cNvSpPr>
          <p:nvPr>
            <p:ph type="body" idx="1"/>
          </p:nvPr>
        </p:nvSpPr>
        <p:spPr bwMode="auto">
          <a:xfrm>
            <a:off x="914408" y="4560893"/>
            <a:ext cx="5486401" cy="4318000"/>
          </a:xfrm>
          <a:prstGeom prst="rect">
            <a:avLst/>
          </a:prstGeom>
          <a:noFill/>
        </p:spPr>
        <p:txBody>
          <a:bodyPr wrap="square" lIns="95909" tIns="47954" rIns="95909" bIns="47954" numCol="1" anchor="t" anchorCtr="0" compatLnSpc="1">
            <a:prstTxWarp prst="textNoShape">
              <a:avLst/>
            </a:prstTxWarp>
            <a:normAutofit/>
          </a:bodyPr>
          <a:lstStyle/>
          <a:p>
            <a:pPr>
              <a:spcBef>
                <a:spcPts val="622"/>
              </a:spcBef>
            </a:pPr>
            <a:r>
              <a:rPr lang="en-US" dirty="0"/>
              <a:t>To join a Medicare Prescription Drug </a:t>
            </a:r>
            <a:r>
              <a:rPr lang="en-US" dirty="0" smtClean="0"/>
              <a:t>Plan (PDP), </a:t>
            </a:r>
            <a:r>
              <a:rPr lang="en-US" dirty="0"/>
              <a:t>you must have Medicare Part A and/or Part B. To join a Medicare Advantage Plan with prescription drug </a:t>
            </a:r>
            <a:r>
              <a:rPr lang="en-US" dirty="0" smtClean="0"/>
              <a:t>coverage (MA-PD), </a:t>
            </a:r>
            <a:r>
              <a:rPr lang="en-US" dirty="0"/>
              <a:t>you must have both Medicare Part A and Part B. To join a Medicare </a:t>
            </a:r>
            <a:r>
              <a:rPr lang="en-US" dirty="0" smtClean="0"/>
              <a:t>Cost </a:t>
            </a:r>
            <a:r>
              <a:rPr lang="en-US" dirty="0"/>
              <a:t>P</a:t>
            </a:r>
            <a:r>
              <a:rPr lang="en-US" dirty="0" smtClean="0"/>
              <a:t>lan </a:t>
            </a:r>
            <a:r>
              <a:rPr lang="en-US" dirty="0"/>
              <a:t>with prescription drug coverage, you must have Medicare Part A and Part B, or have Medicare Part B only</a:t>
            </a:r>
            <a:r>
              <a:rPr lang="en-US" dirty="0" smtClean="0"/>
              <a:t>. WASHINGTON STATE</a:t>
            </a:r>
            <a:r>
              <a:rPr lang="en-US" baseline="0" dirty="0" smtClean="0"/>
              <a:t> DOES NOT HAVE ANY MEDICARE COST PLANS.</a:t>
            </a:r>
            <a:endParaRPr lang="en-US" dirty="0"/>
          </a:p>
          <a:p>
            <a:pPr>
              <a:spcBef>
                <a:spcPts val="622"/>
              </a:spcBef>
            </a:pPr>
            <a:r>
              <a:rPr lang="en-US" dirty="0"/>
              <a:t>Each plan has its own service area,</a:t>
            </a:r>
            <a:r>
              <a:rPr lang="en-US" baseline="0" dirty="0"/>
              <a:t> </a:t>
            </a:r>
            <a:r>
              <a:rPr lang="en-US" dirty="0"/>
              <a:t>which you must live in to enroll. People in the United States territories, including Puerto Rico, the U.S. Virgin Islands, Guam, the Northern Mariana Islands, and American Samoa can enroll. If you live outside the United States and its territories, or if you’re incarcerated, you’re not eligible to enroll in a plan. This means you can’t get Part D coverage. </a:t>
            </a:r>
            <a:r>
              <a:rPr lang="en-US" dirty="0" smtClean="0"/>
              <a:t>You </a:t>
            </a:r>
            <a:r>
              <a:rPr lang="en-US" dirty="0"/>
              <a:t>must be lawfully present in the U.S. to be eligible to enroll in a plan.</a:t>
            </a:r>
          </a:p>
          <a:p>
            <a:pPr>
              <a:spcBef>
                <a:spcPts val="622"/>
              </a:spcBef>
            </a:pPr>
            <a:r>
              <a:rPr lang="en-US" dirty="0"/>
              <a:t>Medicare drug coverage isn’t automatic. Most people must join a Medicare drug plan to get coverage. So while all people with Medicare can have this coverage, you need to take action to get it. If you qualify for Extra Help to pay for your prescription drugs, Medicare will enroll you in a Medicare drug plan unless you decline coverage or join a plan yourself. You can only be a member of one Medicare drug plan at a time.</a:t>
            </a:r>
          </a:p>
        </p:txBody>
      </p:sp>
      <p:sp>
        <p:nvSpPr>
          <p:cNvPr id="2" name="Slide Number Placeholder 1"/>
          <p:cNvSpPr>
            <a:spLocks noGrp="1"/>
          </p:cNvSpPr>
          <p:nvPr>
            <p:ph type="sldNum" sz="quarter" idx="10"/>
          </p:nvPr>
        </p:nvSpPr>
        <p:spPr/>
        <p:txBody>
          <a:bodyPr/>
          <a:lstStyle/>
          <a:p>
            <a:fld id="{0B77B103-16DD-4E5B-B7FE-8CB91BD629A9}" type="slidenum">
              <a:rPr lang="en-US" smtClean="0"/>
              <a:t>36</a:t>
            </a:fld>
            <a:endParaRPr lang="en-US" dirty="0"/>
          </a:p>
        </p:txBody>
      </p:sp>
    </p:spTree>
    <p:extLst>
      <p:ext uri="{BB962C8B-B14F-4D97-AF65-F5344CB8AC3E}">
        <p14:creationId xmlns:p14="http://schemas.microsoft.com/office/powerpoint/2010/main" val="1672284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
          <p:cNvSpPr>
            <a:spLocks noGrp="1" noRot="1" noChangeAspect="1" noChangeArrowheads="1" noTextEdit="1"/>
          </p:cNvSpPr>
          <p:nvPr>
            <p:ph type="sldImg"/>
          </p:nvPr>
        </p:nvSpPr>
        <p:spPr bwMode="auto">
          <a:xfrm>
            <a:off x="1514475" y="1208088"/>
            <a:ext cx="4281488" cy="3209925"/>
          </a:xfrm>
          <a:noFill/>
          <a:ln>
            <a:solidFill>
              <a:srgbClr val="000000"/>
            </a:solidFill>
            <a:miter lim="800000"/>
            <a:headEnd/>
            <a:tailEnd/>
          </a:ln>
        </p:spPr>
      </p:sp>
      <p:sp>
        <p:nvSpPr>
          <p:cNvPr id="182276" name="Rectangle 3"/>
          <p:cNvSpPr>
            <a:spLocks noGrp="1" noChangeArrowheads="1"/>
          </p:cNvSpPr>
          <p:nvPr>
            <p:ph type="body" idx="1"/>
          </p:nvPr>
        </p:nvSpPr>
        <p:spPr bwMode="auto">
          <a:xfrm>
            <a:off x="550202" y="4542695"/>
            <a:ext cx="6277321" cy="3852200"/>
          </a:xfrm>
          <a:prstGeom prst="rect">
            <a:avLst/>
          </a:prstGeom>
          <a:noFill/>
        </p:spPr>
        <p:txBody>
          <a:bodyPr wrap="square" lIns="95909" tIns="47954" rIns="95909" bIns="47954" numCol="1" anchor="t" anchorCtr="0" compatLnSpc="1">
            <a:prstTxWarp prst="textNoShape">
              <a:avLst/>
            </a:prstTxWarp>
            <a:noAutofit/>
          </a:bodyPr>
          <a:lstStyle/>
          <a:p>
            <a:pPr defTabSz="952166">
              <a:spcBef>
                <a:spcPts val="622"/>
              </a:spcBef>
              <a:defRPr/>
            </a:pPr>
            <a:r>
              <a:rPr lang="en-US" dirty="0"/>
              <a:t>Creditable prescription drug coverage could include drug coverage from a former employer or union, TRICARE, Veterans Affairs, the Federal Employee Health Benefits Program, or the Indian Health Service. If you have other prescription drug coverage, you’ll get information each year from your plan that tells you if the plan is expected to pay, on average, at least as much as Medicare’s standard prescription drug coverage. We call this “creditable coverage.” Your plan may send you this information in a letter or include it in its newsletter. Keep this information because you may need it if you join a Medicare drug plan later. </a:t>
            </a:r>
          </a:p>
          <a:p>
            <a:pPr>
              <a:spcBef>
                <a:spcPts val="622"/>
              </a:spcBef>
            </a:pPr>
            <a:r>
              <a:rPr lang="en-US" dirty="0"/>
              <a:t>If you have this kind of coverage when you become eligible for Medicare,</a:t>
            </a:r>
            <a:r>
              <a:rPr lang="en-US" baseline="0" dirty="0"/>
              <a:t> </a:t>
            </a:r>
            <a:r>
              <a:rPr lang="en-US" dirty="0"/>
              <a:t>you can generally keep that coverage and won’t have to pay a penalty if you</a:t>
            </a:r>
            <a:r>
              <a:rPr lang="en-US" baseline="0" dirty="0"/>
              <a:t> </a:t>
            </a:r>
            <a:r>
              <a:rPr lang="en-US" dirty="0"/>
              <a:t>decide to enroll in a Medicare drug plan later, as long as you join within 63 days after your other drug coverage ends. </a:t>
            </a:r>
          </a:p>
          <a:p>
            <a:pPr>
              <a:spcBef>
                <a:spcPts val="622"/>
              </a:spcBef>
            </a:pPr>
            <a:r>
              <a:rPr lang="en-US" b="1" dirty="0"/>
              <a:t>NOTE:</a:t>
            </a:r>
            <a:r>
              <a:rPr lang="en-US" b="0" baseline="0" dirty="0"/>
              <a:t> </a:t>
            </a:r>
            <a:r>
              <a:rPr lang="en-US" dirty="0"/>
              <a:t>Most Medicare Supplement Insurance (Medigap) policies that have drug coverage (were sold prior to January 1, 2006) don’t meet Medicare’s minimum standards (it’s not </a:t>
            </a:r>
            <a:r>
              <a:rPr lang="en-US" dirty="0" smtClean="0"/>
              <a:t>creditable coverage). </a:t>
            </a:r>
            <a:r>
              <a:rPr lang="en-US" dirty="0"/>
              <a:t>If you have a Medigap policy that covers drugs, you can keep your policy, but you may have to pay a penalty if you wait to join a Medicare drug plan. If you decide to join a Medicare drug plan, you’ll need to tell your Medigap insurer when your coverage starts, so your insurer can remove prescription drug coverage from your Medigap policy. </a:t>
            </a:r>
          </a:p>
        </p:txBody>
      </p:sp>
      <p:sp>
        <p:nvSpPr>
          <p:cNvPr id="2" name="Slide Number Placeholder 1"/>
          <p:cNvSpPr>
            <a:spLocks noGrp="1"/>
          </p:cNvSpPr>
          <p:nvPr>
            <p:ph type="sldNum" sz="quarter" idx="10"/>
          </p:nvPr>
        </p:nvSpPr>
        <p:spPr/>
        <p:txBody>
          <a:bodyPr/>
          <a:lstStyle/>
          <a:p>
            <a:fld id="{0B77B103-16DD-4E5B-B7FE-8CB91BD629A9}" type="slidenum">
              <a:rPr lang="en-US" smtClean="0"/>
              <a:t>37</a:t>
            </a:fld>
            <a:endParaRPr lang="en-US" dirty="0"/>
          </a:p>
        </p:txBody>
      </p:sp>
    </p:spTree>
    <p:extLst>
      <p:ext uri="{BB962C8B-B14F-4D97-AF65-F5344CB8AC3E}">
        <p14:creationId xmlns:p14="http://schemas.microsoft.com/office/powerpoint/2010/main" val="3720451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Rot="1" noChangeAspect="1" noChangeArrowheads="1" noTextEdit="1"/>
          </p:cNvSpPr>
          <p:nvPr>
            <p:ph type="sldImg"/>
          </p:nvPr>
        </p:nvSpPr>
        <p:spPr bwMode="auto">
          <a:xfrm>
            <a:off x="1425575" y="1196975"/>
            <a:ext cx="4484688" cy="3363913"/>
          </a:xfrm>
          <a:noFill/>
          <a:ln>
            <a:solidFill>
              <a:srgbClr val="000000"/>
            </a:solidFill>
            <a:miter lim="800000"/>
            <a:headEnd/>
            <a:tailEnd/>
          </a:ln>
        </p:spPr>
      </p:sp>
      <p:sp>
        <p:nvSpPr>
          <p:cNvPr id="181252" name="Rectangle 3"/>
          <p:cNvSpPr>
            <a:spLocks noGrp="1" noChangeArrowheads="1"/>
          </p:cNvSpPr>
          <p:nvPr>
            <p:ph type="body" idx="1"/>
          </p:nvPr>
        </p:nvSpPr>
        <p:spPr bwMode="auto">
          <a:xfrm>
            <a:off x="914405" y="4560893"/>
            <a:ext cx="5486401" cy="4318000"/>
          </a:xfrm>
          <a:prstGeom prst="rect">
            <a:avLst/>
          </a:prstGeom>
          <a:noFill/>
        </p:spPr>
        <p:txBody>
          <a:bodyPr wrap="square" lIns="95909" tIns="47954" rIns="95909" bIns="47954" numCol="1" anchor="t" anchorCtr="0" compatLnSpc="1">
            <a:prstTxWarp prst="textNoShape">
              <a:avLst/>
            </a:prstTxWarp>
          </a:bodyPr>
          <a:lstStyle/>
          <a:p>
            <a:pPr>
              <a:spcBef>
                <a:spcPts val="622"/>
              </a:spcBef>
            </a:pPr>
            <a:r>
              <a:rPr lang="en-US" dirty="0"/>
              <a:t>When you first become eligible to get Medicare, you have a 7-month Initial Enrollment Period (IEP) for Part D:</a:t>
            </a:r>
          </a:p>
          <a:p>
            <a:pPr marL="183571" lvl="1" indent="-183571">
              <a:spcBef>
                <a:spcPts val="622"/>
              </a:spcBef>
              <a:buFont typeface="Wingdings" panose="05000000000000000000" pitchFamily="2" charset="2"/>
              <a:buChar char="§"/>
            </a:pPr>
            <a:r>
              <a:rPr lang="en-US" dirty="0"/>
              <a:t>You can apply as early as 3 months before</a:t>
            </a:r>
            <a:r>
              <a:rPr lang="en-US" baseline="0" dirty="0"/>
              <a:t> your</a:t>
            </a:r>
            <a:r>
              <a:rPr lang="en-US" dirty="0"/>
              <a:t> month of Medicare eligibility. Coverage will start on the date you become eligible for Medicare.</a:t>
            </a:r>
          </a:p>
          <a:p>
            <a:pPr marL="183571" lvl="1" indent="-183571">
              <a:spcBef>
                <a:spcPts val="622"/>
              </a:spcBef>
              <a:buFont typeface="Wingdings" panose="05000000000000000000" pitchFamily="2" charset="2"/>
              <a:buChar char="§"/>
            </a:pPr>
            <a:r>
              <a:rPr lang="en-US" dirty="0"/>
              <a:t>If you apply during</a:t>
            </a:r>
            <a:r>
              <a:rPr lang="en-US" baseline="0" dirty="0"/>
              <a:t> your </a:t>
            </a:r>
            <a:r>
              <a:rPr lang="en-US" dirty="0"/>
              <a:t>month of eligibility, then your Medicare</a:t>
            </a:r>
            <a:r>
              <a:rPr lang="en-US" baseline="0" dirty="0"/>
              <a:t> drug</a:t>
            </a:r>
            <a:r>
              <a:rPr lang="en-US" dirty="0"/>
              <a:t> coverage begins the first day of the following month.</a:t>
            </a:r>
          </a:p>
          <a:p>
            <a:pPr marL="183571" lvl="1" indent="-183571">
              <a:spcBef>
                <a:spcPts val="622"/>
              </a:spcBef>
              <a:buFont typeface="Wingdings" panose="05000000000000000000" pitchFamily="2" charset="2"/>
              <a:buChar char="§"/>
            </a:pPr>
            <a:r>
              <a:rPr lang="en-US" dirty="0"/>
              <a:t>You can apply during the 3 months after</a:t>
            </a:r>
            <a:r>
              <a:rPr lang="en-US" baseline="0" dirty="0"/>
              <a:t> your</a:t>
            </a:r>
            <a:r>
              <a:rPr lang="en-US" dirty="0"/>
              <a:t> month of eligibility, with coverage beginning the first day of the month after the month you apply.</a:t>
            </a:r>
          </a:p>
          <a:p>
            <a:pPr>
              <a:spcBef>
                <a:spcPts val="622"/>
              </a:spcBef>
            </a:pPr>
            <a:r>
              <a:rPr lang="en-US" dirty="0"/>
              <a:t>Some groups of people who become eligible to get Medicare will be enrolled in a Medicare</a:t>
            </a:r>
            <a:r>
              <a:rPr lang="en-US" baseline="0" dirty="0"/>
              <a:t> drug</a:t>
            </a:r>
            <a:r>
              <a:rPr lang="en-US" dirty="0"/>
              <a:t> plan by CMS (because they qualify for Extra Help) unless they join a plan on their own. We’ll discuss these groups in Lesson 5. </a:t>
            </a:r>
          </a:p>
          <a:p>
            <a:pPr>
              <a:spcBef>
                <a:spcPts val="622"/>
              </a:spcBef>
            </a:pPr>
            <a:r>
              <a:rPr lang="en-US" b="1" dirty="0"/>
              <a:t>NOTE: </a:t>
            </a:r>
            <a:r>
              <a:rPr lang="en-US" dirty="0"/>
              <a:t>If you get Social Security or Railroad Retirement benefits when you turn 65, you’ll be enrolled automatically in Medicare Part A and Part B. However, you’ll still need to choose and enroll </a:t>
            </a:r>
            <a:r>
              <a:rPr lang="en-US" dirty="0" smtClean="0"/>
              <a:t>in Part D during </a:t>
            </a:r>
            <a:r>
              <a:rPr lang="en-US" dirty="0"/>
              <a:t>your IEP if you’d like to have Medicare drug coverage. If you enroll later, you may pay a penalty.</a:t>
            </a:r>
            <a:endParaRPr lang="en-US" b="1" dirty="0"/>
          </a:p>
          <a:p>
            <a:pPr>
              <a:spcBef>
                <a:spcPts val="622"/>
              </a:spcBef>
            </a:pPr>
            <a:endParaRPr lang="en-US" b="1" dirty="0"/>
          </a:p>
        </p:txBody>
      </p:sp>
      <p:sp>
        <p:nvSpPr>
          <p:cNvPr id="2" name="Slide Number Placeholder 1"/>
          <p:cNvSpPr>
            <a:spLocks noGrp="1"/>
          </p:cNvSpPr>
          <p:nvPr>
            <p:ph type="sldNum" sz="quarter" idx="10"/>
          </p:nvPr>
        </p:nvSpPr>
        <p:spPr/>
        <p:txBody>
          <a:bodyPr/>
          <a:lstStyle/>
          <a:p>
            <a:fld id="{0B77B103-16DD-4E5B-B7FE-8CB91BD629A9}" type="slidenum">
              <a:rPr lang="en-US" smtClean="0"/>
              <a:t>38</a:t>
            </a:fld>
            <a:endParaRPr lang="en-US" dirty="0"/>
          </a:p>
        </p:txBody>
      </p:sp>
    </p:spTree>
    <p:extLst>
      <p:ext uri="{BB962C8B-B14F-4D97-AF65-F5344CB8AC3E}">
        <p14:creationId xmlns:p14="http://schemas.microsoft.com/office/powerpoint/2010/main" val="947570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19" y="4560570"/>
            <a:ext cx="6024881" cy="4320540"/>
          </a:xfrm>
          <a:prstGeom prst="rect">
            <a:avLst/>
          </a:prstGeom>
        </p:spPr>
        <p:txBody>
          <a:bodyPr lIns="95909" tIns="47954" rIns="95909" bIns="47954"/>
          <a:lstStyle/>
          <a:p>
            <a:pPr marL="178578" indent="-178578">
              <a:spcBef>
                <a:spcPts val="622"/>
              </a:spcBef>
              <a:buFont typeface="Wingdings" panose="05000000000000000000" pitchFamily="2" charset="2"/>
              <a:buChar char="§"/>
            </a:pPr>
            <a:r>
              <a:rPr lang="en-US" dirty="0"/>
              <a:t>Medicare’s Open Enrollment Period runs from October 15–December 7 each year, with changes going into effect on January 1.</a:t>
            </a:r>
          </a:p>
          <a:p>
            <a:pPr marL="178578" indent="-178578">
              <a:spcBef>
                <a:spcPts val="622"/>
              </a:spcBef>
              <a:buFont typeface="Wingdings" panose="05000000000000000000" pitchFamily="2" charset="2"/>
              <a:buChar char="§"/>
            </a:pPr>
            <a:r>
              <a:rPr lang="en-US" dirty="0" smtClean="0"/>
              <a:t>April </a:t>
            </a:r>
            <a:r>
              <a:rPr lang="en-US" dirty="0"/>
              <a:t>1–June 30 (limited)</a:t>
            </a:r>
          </a:p>
          <a:p>
            <a:pPr marL="362448" lvl="2" indent="-181225">
              <a:spcBef>
                <a:spcPts val="622"/>
              </a:spcBef>
              <a:buFont typeface="Arial" panose="020B0604020202020204" pitchFamily="34" charset="0"/>
              <a:buChar char="•"/>
            </a:pPr>
            <a:r>
              <a:rPr lang="en-US" dirty="0"/>
              <a:t>If you don’t have Medicare Part A coverage, and enroll in Medicare Part B during the Part B General Enrollment Period (January 1–March 31), you can sign up for a Medicare Prescription Drug Plan from April 1–June 30. Your coverage begins July 1</a:t>
            </a:r>
            <a:r>
              <a:rPr lang="en-US" dirty="0" smtClean="0"/>
              <a:t>.</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39</a:t>
            </a:fld>
            <a:endParaRPr lang="en-US" dirty="0"/>
          </a:p>
        </p:txBody>
      </p:sp>
    </p:spTree>
    <p:extLst>
      <p:ext uri="{BB962C8B-B14F-4D97-AF65-F5344CB8AC3E}">
        <p14:creationId xmlns:p14="http://schemas.microsoft.com/office/powerpoint/2010/main" val="199842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560570"/>
            <a:ext cx="5852160" cy="4320540"/>
          </a:xfrm>
          <a:prstGeom prst="rect">
            <a:avLst/>
          </a:prstGeom>
        </p:spPr>
        <p:txBody>
          <a:bodyPr lIns="95909" tIns="47954" rIns="95909" bIns="47954"/>
          <a:lstStyle/>
          <a:p>
            <a:pPr>
              <a:spcBef>
                <a:spcPts val="622"/>
              </a:spcBef>
            </a:pPr>
            <a:r>
              <a:rPr lang="en-US" dirty="0"/>
              <a:t>Lesson 1, “The Basics,” explains</a:t>
            </a:r>
          </a:p>
          <a:p>
            <a:pPr marL="179827" indent="-179827">
              <a:spcBef>
                <a:spcPts val="622"/>
              </a:spcBef>
              <a:buFont typeface="Wingdings" panose="05000000000000000000" pitchFamily="2" charset="2"/>
              <a:buChar char="§"/>
            </a:pPr>
            <a:r>
              <a:rPr lang="en-US" dirty="0"/>
              <a:t>The 4 parts of Medicare</a:t>
            </a:r>
          </a:p>
          <a:p>
            <a:pPr marL="179827" indent="-179827">
              <a:spcBef>
                <a:spcPts val="622"/>
              </a:spcBef>
              <a:buFont typeface="Wingdings" panose="05000000000000000000" pitchFamily="2" charset="2"/>
              <a:buChar char="§"/>
            </a:pPr>
            <a:r>
              <a:rPr lang="en-US" dirty="0"/>
              <a:t>When prescription drugs are covered</a:t>
            </a:r>
            <a:r>
              <a:rPr lang="en-US" baseline="0" dirty="0"/>
              <a:t> under</a:t>
            </a:r>
          </a:p>
          <a:p>
            <a:pPr marL="302040" lvl="1" indent="-120816">
              <a:spcBef>
                <a:spcPts val="622"/>
              </a:spcBef>
              <a:buFont typeface="Arial" panose="020B0604020202020204" pitchFamily="34" charset="0"/>
              <a:buChar char="•"/>
            </a:pPr>
            <a:r>
              <a:rPr lang="en-US" baseline="0" dirty="0"/>
              <a:t>Medicare Part A (Hospital Insurance)</a:t>
            </a:r>
          </a:p>
          <a:p>
            <a:pPr marL="302040" lvl="1" indent="-120816">
              <a:spcBef>
                <a:spcPts val="622"/>
              </a:spcBef>
              <a:buFont typeface="Arial" panose="020B0604020202020204" pitchFamily="34" charset="0"/>
              <a:buChar char="•"/>
            </a:pPr>
            <a:r>
              <a:rPr lang="en-US" baseline="0" dirty="0"/>
              <a:t>Medicare Part B (Medical Insurance)</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4</a:t>
            </a:fld>
            <a:endParaRPr lang="en-US" dirty="0"/>
          </a:p>
        </p:txBody>
      </p:sp>
    </p:spTree>
    <p:extLst>
      <p:ext uri="{BB962C8B-B14F-4D97-AF65-F5344CB8AC3E}">
        <p14:creationId xmlns:p14="http://schemas.microsoft.com/office/powerpoint/2010/main" val="2061647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19" y="4560570"/>
            <a:ext cx="6024881" cy="4320540"/>
          </a:xfrm>
          <a:prstGeom prst="rect">
            <a:avLst/>
          </a:prstGeom>
        </p:spPr>
        <p:txBody>
          <a:bodyPr lIns="95909" tIns="47954" rIns="95909" bIns="47954"/>
          <a:lstStyle/>
          <a:p>
            <a:r>
              <a:rPr lang="en-US" dirty="0"/>
              <a:t>New in 2019</a:t>
            </a:r>
          </a:p>
          <a:p>
            <a:r>
              <a:rPr lang="en-US" dirty="0"/>
              <a:t>The new MA OEP starts in 2019. It’s from January 1 – March 31 each year.  Your coverage begins the first day of the month after you enroll in the plan. You must be in an MA Plan already on January 1 to use this enrollment period.</a:t>
            </a:r>
          </a:p>
          <a:p>
            <a:r>
              <a:rPr lang="en-US" dirty="0"/>
              <a:t>During the MA OEP you can</a:t>
            </a:r>
          </a:p>
          <a:p>
            <a:pPr marL="177845" indent="-177845">
              <a:buFont typeface="Wingdings" panose="05000000000000000000" pitchFamily="2" charset="2"/>
              <a:buChar char="§"/>
            </a:pPr>
            <a:r>
              <a:rPr lang="en-US" dirty="0"/>
              <a:t>Switch MA Plans</a:t>
            </a:r>
          </a:p>
          <a:p>
            <a:pPr marL="177845" indent="-177845">
              <a:buFont typeface="Wingdings" panose="05000000000000000000" pitchFamily="2" charset="2"/>
              <a:buChar char="§"/>
            </a:pPr>
            <a:r>
              <a:rPr lang="en-US" dirty="0"/>
              <a:t>Leave MA to Join Original Medicare</a:t>
            </a:r>
          </a:p>
          <a:p>
            <a:pPr marL="299702" lvl="1" indent="-177845">
              <a:buFont typeface="Arial" panose="020B0604020202020204" pitchFamily="34" charset="0"/>
              <a:buChar char="•"/>
            </a:pPr>
            <a:r>
              <a:rPr lang="en-US" dirty="0"/>
              <a:t>There is a coordinating Part D SEP</a:t>
            </a:r>
          </a:p>
          <a:p>
            <a:pPr marL="177845" indent="-177845">
              <a:buFont typeface="Wingdings" panose="05000000000000000000" pitchFamily="2" charset="2"/>
              <a:buChar char="§"/>
            </a:pPr>
            <a:r>
              <a:rPr lang="en-US" dirty="0"/>
              <a:t>Can add or drop Part D when switching plans</a:t>
            </a:r>
          </a:p>
          <a:p>
            <a:pPr marL="177845" indent="-177845">
              <a:buFont typeface="Wingdings" panose="05000000000000000000" pitchFamily="2" charset="2"/>
              <a:buChar char="§"/>
            </a:pPr>
            <a:r>
              <a:rPr lang="en-US" dirty="0"/>
              <a:t>Getting Part D isn’t guaranteed unless you were in an MA Plan on January 1</a:t>
            </a:r>
          </a:p>
          <a:p>
            <a:pPr marL="177845" indent="-177845">
              <a:buFont typeface="Wingdings" panose="05000000000000000000" pitchFamily="2" charset="2"/>
              <a:buChar char="§"/>
            </a:pPr>
            <a:r>
              <a:rPr lang="en-US" dirty="0"/>
              <a:t>Can’t switch from one standalone PDP to another standalone PDP</a:t>
            </a:r>
          </a:p>
          <a:p>
            <a:r>
              <a:rPr lang="en-US" dirty="0"/>
              <a:t>You can only make one change during the MA OEP. </a:t>
            </a:r>
          </a:p>
          <a:p>
            <a:r>
              <a:rPr lang="en-US" dirty="0"/>
              <a:t>People new to Medicare who enroll in an MA Plan during their IEP have 3 months of Medicare eligibility to use the MA OEP to make a change if they so choose.</a:t>
            </a:r>
          </a:p>
          <a:p>
            <a:r>
              <a:rPr lang="en-US" dirty="0"/>
              <a:t>Medicare Savings Accounts (MSAs) and Cost Plans are not included in the MA OEP.</a:t>
            </a:r>
          </a:p>
          <a:p>
            <a:r>
              <a:rPr lang="en-US" dirty="0"/>
              <a:t>NOTE: If you go from an MA-PD to an MA-only Plan, you can’t add a Part D plan.</a:t>
            </a:r>
          </a:p>
          <a:p>
            <a:r>
              <a:rPr lang="en-US" dirty="0"/>
              <a:t>This change was made through Regulation CMS-4182.</a:t>
            </a:r>
          </a:p>
          <a:p>
            <a:endParaRPr lang="en-US" dirty="0"/>
          </a:p>
          <a:p>
            <a:endParaRPr lang="en-US" dirty="0"/>
          </a:p>
          <a:p>
            <a:r>
              <a:rPr lang="en-US" dirty="0" smtClean="0"/>
              <a:t>.</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40</a:t>
            </a:fld>
            <a:endParaRPr lang="en-US" dirty="0"/>
          </a:p>
        </p:txBody>
      </p:sp>
    </p:spTree>
    <p:extLst>
      <p:ext uri="{BB962C8B-B14F-4D97-AF65-F5344CB8AC3E}">
        <p14:creationId xmlns:p14="http://schemas.microsoft.com/office/powerpoint/2010/main" val="2692769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67939" name="Notes Placeholder 2"/>
          <p:cNvSpPr>
            <a:spLocks noGrp="1"/>
          </p:cNvSpPr>
          <p:nvPr>
            <p:ph type="body" idx="1"/>
          </p:nvPr>
        </p:nvSpPr>
        <p:spPr bwMode="auto">
          <a:xfrm>
            <a:off x="238540" y="4515321"/>
            <a:ext cx="6927574" cy="4210756"/>
          </a:xfrm>
          <a:prstGeom prst="rect">
            <a:avLst/>
          </a:prstGeom>
        </p:spPr>
        <p:txBody>
          <a:bodyPr wrap="square" lIns="95909" tIns="47954" rIns="95909" bIns="47954" numCol="1" anchor="t" anchorCtr="0" compatLnSpc="1">
            <a:prstTxWarp prst="textNoShape">
              <a:avLst/>
            </a:prstTxWarp>
            <a:normAutofit/>
          </a:bodyPr>
          <a:lstStyle/>
          <a:p>
            <a:pPr marL="0" lvl="1">
              <a:spcBef>
                <a:spcPts val="623"/>
              </a:spcBef>
              <a:tabLst>
                <a:tab pos="171258" algn="l"/>
              </a:tabLst>
              <a:defRPr/>
            </a:pPr>
            <a:r>
              <a:rPr lang="en-US" sz="1000" dirty="0"/>
              <a:t> </a:t>
            </a:r>
            <a:r>
              <a:rPr lang="en-US" dirty="0">
                <a:solidFill>
                  <a:prstClr val="black"/>
                </a:solidFill>
              </a:rPr>
              <a:t>SEP Changes for people with LIS</a:t>
            </a:r>
          </a:p>
          <a:p>
            <a:pPr marL="237127" lvl="1" indent="-237127">
              <a:spcBef>
                <a:spcPts val="623"/>
              </a:spcBef>
              <a:buFont typeface="Wingdings" pitchFamily="2" charset="2"/>
              <a:buChar char="§"/>
              <a:tabLst>
                <a:tab pos="171258" algn="l"/>
              </a:tabLst>
              <a:defRPr/>
            </a:pPr>
            <a:r>
              <a:rPr lang="en-US" dirty="0">
                <a:solidFill>
                  <a:prstClr val="black"/>
                </a:solidFill>
              </a:rPr>
              <a:t>In 2018, you have a continuous SEP, meaning you can enroll in or switch your plan at any time, if you qualify for Extra Help (a program that helps people with limited income and resources). </a:t>
            </a:r>
            <a:r>
              <a:rPr lang="en-US" dirty="0"/>
              <a:t>Starting on January 1, 2019, you can only change plans one time per calendar quarter in the first 3 quarters of the year. If you want to change plans in the 4th quarter, you would use the Annual Open Enrollment Period (OEP). Also, dual eligible individuals will have 2 other SEPs available to them:</a:t>
            </a:r>
          </a:p>
          <a:p>
            <a:pPr lvl="1" indent="-237127">
              <a:buFont typeface="Arial" panose="020B0604020202020204" pitchFamily="34" charset="0"/>
              <a:buChar char="•"/>
            </a:pPr>
            <a:r>
              <a:rPr lang="en-US" dirty="0"/>
              <a:t>The individual is making an election within 3 months after a gain, loss, or change to Medicaid or LIS eligibility, or notification of such a change, whichever is later. </a:t>
            </a:r>
          </a:p>
          <a:p>
            <a:pPr lvl="1" indent="-237127">
              <a:buFont typeface="Arial" panose="020B0604020202020204" pitchFamily="34" charset="0"/>
              <a:buChar char="•"/>
            </a:pPr>
            <a:r>
              <a:rPr lang="en-US" dirty="0"/>
              <a:t>The individual is making an election within 3 months after notification of a CMS or State-initiated enrollment action or that enrollment action’s effective date, whichever is later.</a:t>
            </a:r>
          </a:p>
          <a:p>
            <a:pPr marL="237127"/>
            <a:r>
              <a:rPr lang="en-US" dirty="0"/>
              <a:t>And, finally, those duals/LIS eligible who are determined to be “potentially at-risk” or “at-risk” for misuse of frequently abused drugs will not be able to use the duals/LIS SEP (1x per calendar quarter SEP) to change plans.  This “duals” SEP is the only SEP that the at-risk individuals will be precluded from using. These individuals can use the SEPs outlined in above to changes plans, and they can also use the AEP or any other SEP for which they meet the criteria, like if they move out of the service area.</a:t>
            </a:r>
            <a:endParaRPr lang="en-US" dirty="0">
              <a:solidFill>
                <a:prstClr val="black"/>
              </a:solidFill>
            </a:endParaRPr>
          </a:p>
          <a:p>
            <a:pPr marL="0" lvl="1" defTabSz="9673">
              <a:spcBef>
                <a:spcPts val="623"/>
              </a:spcBef>
              <a:defRPr/>
            </a:pPr>
            <a:r>
              <a:rPr lang="en-US" b="1" dirty="0">
                <a:solidFill>
                  <a:prstClr val="black"/>
                </a:solidFill>
              </a:rPr>
              <a:t>NOTE:</a:t>
            </a:r>
            <a:r>
              <a:rPr lang="en-US" dirty="0">
                <a:solidFill>
                  <a:prstClr val="black"/>
                </a:solidFill>
              </a:rPr>
              <a:t> In the case of retroactive entitlement, there are special rules that allow for enrollment			in a</a:t>
            </a:r>
            <a:r>
              <a:rPr lang="en-US" dirty="0">
                <a:solidFill>
                  <a:srgbClr val="FF0000"/>
                </a:solidFill>
              </a:rPr>
              <a:t>n </a:t>
            </a:r>
            <a:r>
              <a:rPr lang="en-US" dirty="0"/>
              <a:t>MA </a:t>
            </a:r>
            <a:r>
              <a:rPr lang="en-US" dirty="0">
                <a:solidFill>
                  <a:prstClr val="black"/>
                </a:solidFill>
              </a:rPr>
              <a:t>Plan or Original Medicare and a Medigap policy. More information about conditions that allow an exception can be found in Chapter 2 of the “Medicare Managed Care Manual,” Section 30.4, at </a:t>
            </a:r>
            <a:r>
              <a:rPr lang="en-US" u="sng" dirty="0">
                <a:hlinkClick r:id="rId3"/>
              </a:rPr>
              <a:t>CMS.gov/Medicare/Eligibility-and-Enrollment/</a:t>
            </a:r>
            <a:r>
              <a:rPr lang="en-US" u="sng" dirty="0" err="1">
                <a:hlinkClick r:id="rId3"/>
              </a:rPr>
              <a:t>MedicareMangCareEligEnrol</a:t>
            </a:r>
            <a:r>
              <a:rPr lang="en-US" u="sng" dirty="0">
                <a:hlinkClick r:id="rId3"/>
              </a:rPr>
              <a:t>/Downloads/CY_2017_MA_Enrollment_and_Disenrollment_Guidance_8-25-2016.pdf</a:t>
            </a:r>
            <a:r>
              <a:rPr lang="en-US" u="sng" dirty="0"/>
              <a:t>.</a:t>
            </a:r>
            <a:endParaRPr lang="en-US" sz="1000" dirty="0"/>
          </a:p>
        </p:txBody>
      </p:sp>
      <p:sp>
        <p:nvSpPr>
          <p:cNvPr id="2" name="Slide Number Placeholder 1"/>
          <p:cNvSpPr>
            <a:spLocks noGrp="1"/>
          </p:cNvSpPr>
          <p:nvPr>
            <p:ph type="sldNum" sz="quarter" idx="10"/>
          </p:nvPr>
        </p:nvSpPr>
        <p:spPr/>
        <p:txBody>
          <a:bodyPr/>
          <a:lstStyle/>
          <a:p>
            <a:fld id="{0B77B103-16DD-4E5B-B7FE-8CB91BD629A9}" type="slidenum">
              <a:rPr lang="en-US" smtClean="0"/>
              <a:t>41</a:t>
            </a:fld>
            <a:endParaRPr lang="en-US" dirty="0"/>
          </a:p>
        </p:txBody>
      </p:sp>
    </p:spTree>
    <p:extLst>
      <p:ext uri="{BB962C8B-B14F-4D97-AF65-F5344CB8AC3E}">
        <p14:creationId xmlns:p14="http://schemas.microsoft.com/office/powerpoint/2010/main" val="2994392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67939" name="Notes Placeholder 2"/>
          <p:cNvSpPr>
            <a:spLocks noGrp="1"/>
          </p:cNvSpPr>
          <p:nvPr>
            <p:ph type="body" idx="1"/>
          </p:nvPr>
        </p:nvSpPr>
        <p:spPr bwMode="auto">
          <a:xfrm>
            <a:off x="238540" y="4515321"/>
            <a:ext cx="6927574" cy="4210756"/>
          </a:xfrm>
          <a:prstGeom prst="rect">
            <a:avLst/>
          </a:prstGeom>
        </p:spPr>
        <p:txBody>
          <a:bodyPr wrap="square" lIns="95909" tIns="47954" rIns="95909" bIns="47954" numCol="1" anchor="t" anchorCtr="0" compatLnSpc="1">
            <a:prstTxWarp prst="textNoShape">
              <a:avLst/>
            </a:prstTxWarp>
            <a:normAutofit lnSpcReduction="10000"/>
          </a:bodyPr>
          <a:lstStyle/>
          <a:p>
            <a:pPr>
              <a:lnSpc>
                <a:spcPct val="120000"/>
              </a:lnSpc>
              <a:spcBef>
                <a:spcPts val="622"/>
              </a:spcBef>
            </a:pPr>
            <a:r>
              <a:rPr lang="en-US" sz="1000" dirty="0"/>
              <a:t>You can make changes to your Medicare prescription drug coverage when certain events happen in your life. These chances to make changes are called Special Enrollment Periods (SEPs). Each SEP has different rules about when you can make changes and the type of changes you can make. These chances to make changes are in addition to the regular enrollment periods that happen each year. The SEPs listed below are examples. The list doesn’t include every situation: </a:t>
            </a:r>
          </a:p>
          <a:p>
            <a:pPr marL="181225" lvl="1" indent="-181225">
              <a:lnSpc>
                <a:spcPct val="120000"/>
              </a:lnSpc>
              <a:spcBef>
                <a:spcPts val="622"/>
              </a:spcBef>
              <a:buFont typeface="Wingdings" panose="05000000000000000000" pitchFamily="2" charset="2"/>
              <a:buChar char="§"/>
              <a:defRPr/>
            </a:pPr>
            <a:r>
              <a:rPr lang="en-US" sz="1000" dirty="0"/>
              <a:t>If you permanently move out of your plan’s service area</a:t>
            </a:r>
          </a:p>
          <a:p>
            <a:pPr marL="181225" lvl="1" indent="-181225">
              <a:lnSpc>
                <a:spcPct val="120000"/>
              </a:lnSpc>
              <a:spcBef>
                <a:spcPts val="622"/>
              </a:spcBef>
              <a:buFont typeface="Wingdings" panose="05000000000000000000" pitchFamily="2" charset="2"/>
              <a:buChar char="§"/>
              <a:defRPr/>
            </a:pPr>
            <a:r>
              <a:rPr lang="en-US" sz="1000" dirty="0"/>
              <a:t>If you lose your other creditable prescription drug coverage</a:t>
            </a:r>
          </a:p>
          <a:p>
            <a:pPr marL="181225" lvl="1" indent="-181225">
              <a:lnSpc>
                <a:spcPct val="120000"/>
              </a:lnSpc>
              <a:spcBef>
                <a:spcPts val="622"/>
              </a:spcBef>
              <a:buFont typeface="Wingdings" panose="05000000000000000000" pitchFamily="2" charset="2"/>
              <a:buChar char="§"/>
              <a:defRPr/>
            </a:pPr>
            <a:r>
              <a:rPr lang="en-US" sz="1000" dirty="0"/>
              <a:t>If you weren’t properly told that your other coverage wasn’t creditable, or that the other coverage was reduced so that it’s no longer creditable</a:t>
            </a:r>
          </a:p>
          <a:p>
            <a:pPr marL="181225" lvl="1" indent="-181225">
              <a:lnSpc>
                <a:spcPct val="120000"/>
              </a:lnSpc>
              <a:spcBef>
                <a:spcPts val="622"/>
              </a:spcBef>
              <a:buFont typeface="Wingdings" panose="05000000000000000000" pitchFamily="2" charset="2"/>
              <a:buChar char="§"/>
              <a:defRPr/>
            </a:pPr>
            <a:r>
              <a:rPr lang="en-US" sz="1000" dirty="0"/>
              <a:t>If you enter, live at, or leave a long-term care facility like a nursing home</a:t>
            </a:r>
          </a:p>
          <a:p>
            <a:pPr marL="181225" lvl="1" indent="-181225">
              <a:lnSpc>
                <a:spcPct val="120000"/>
              </a:lnSpc>
              <a:spcBef>
                <a:spcPts val="622"/>
              </a:spcBef>
              <a:buFont typeface="Wingdings" panose="05000000000000000000" pitchFamily="2" charset="2"/>
              <a:buChar char="§"/>
              <a:defRPr/>
            </a:pPr>
            <a:r>
              <a:rPr lang="en-US" sz="1000" dirty="0"/>
              <a:t>If you belong to a State Pharmaceutical Assistance Program WASHINGTON STATE DOES NOT HAVE A STATE PHARMACEUTICAL ASSISTANCE PROGRAM.</a:t>
            </a:r>
          </a:p>
          <a:p>
            <a:pPr marL="181225" lvl="1" indent="-181225">
              <a:lnSpc>
                <a:spcPct val="120000"/>
              </a:lnSpc>
              <a:spcBef>
                <a:spcPts val="622"/>
              </a:spcBef>
              <a:buFont typeface="Wingdings" panose="05000000000000000000" pitchFamily="2" charset="2"/>
              <a:buChar char="§"/>
              <a:defRPr/>
            </a:pPr>
            <a:r>
              <a:rPr lang="en-US" sz="1000" dirty="0"/>
              <a:t>If you join or switch to a plan that has a 5-star rating</a:t>
            </a:r>
          </a:p>
          <a:p>
            <a:pPr marL="181225" lvl="1" indent="-181225">
              <a:lnSpc>
                <a:spcPct val="120000"/>
              </a:lnSpc>
              <a:spcBef>
                <a:spcPts val="622"/>
              </a:spcBef>
              <a:buFont typeface="Wingdings" panose="05000000000000000000" pitchFamily="2" charset="2"/>
              <a:buChar char="§"/>
              <a:defRPr/>
            </a:pPr>
            <a:r>
              <a:rPr lang="en-US" sz="1000" dirty="0"/>
              <a:t>Other exceptional circumstances, like if you no longer qualify for Extra Help</a:t>
            </a:r>
          </a:p>
          <a:p>
            <a:pPr marL="0" lvl="1">
              <a:lnSpc>
                <a:spcPct val="120000"/>
              </a:lnSpc>
              <a:spcBef>
                <a:spcPts val="622"/>
              </a:spcBef>
              <a:defRPr/>
            </a:pPr>
            <a:r>
              <a:rPr lang="en-US" sz="1000" b="1" dirty="0"/>
              <a:t>NOTE: </a:t>
            </a:r>
            <a:r>
              <a:rPr lang="en-US" sz="1000" dirty="0"/>
              <a:t>It’s important to remember that the SEPs for Part B and Part D have different time frames for when you need to sign up for coverage.</a:t>
            </a:r>
            <a:r>
              <a:rPr lang="en-US" sz="1000" b="1" dirty="0"/>
              <a:t> </a:t>
            </a:r>
            <a:r>
              <a:rPr lang="en-US" sz="1000" dirty="0"/>
              <a:t>You may be eligible for a Medicare Part B SEP if you’re over 65 and you (or your spouse) are still working and have health insurance through active employment. Your Part B SEP lasts for 8 months and begins the month after your employment ends. However, your Part D SEP lasts for only 2 full months after the month your coverage ends. </a:t>
            </a:r>
          </a:p>
          <a:p>
            <a:pPr>
              <a:lnSpc>
                <a:spcPct val="120000"/>
              </a:lnSpc>
              <a:spcBef>
                <a:spcPts val="622"/>
              </a:spcBef>
            </a:pPr>
            <a:r>
              <a:rPr lang="en-US" sz="1000" dirty="0"/>
              <a:t>SEP options will display for you if you enroll through the Medicare Plan Finder on </a:t>
            </a:r>
            <a:r>
              <a:rPr lang="en-US" sz="1000" u="sng" dirty="0">
                <a:solidFill>
                  <a:srgbClr val="0000FF"/>
                </a:solidFill>
                <a:ea typeface="Calibri"/>
                <a:cs typeface="Times New Roman"/>
                <a:hlinkClick r:id="rId3"/>
              </a:rPr>
              <a:t>Medicare.gov</a:t>
            </a:r>
            <a:r>
              <a:rPr lang="en-US" sz="1000" dirty="0"/>
              <a:t>. By checking any of the listed SEPs, you’re certifying that, to the best of your knowledge, you’re eligible for an enrollment period. If at a later time it’s determined that this information was incorrect, you may be disenrolled from the plan.</a:t>
            </a:r>
          </a:p>
        </p:txBody>
      </p:sp>
      <p:sp>
        <p:nvSpPr>
          <p:cNvPr id="2" name="Slide Number Placeholder 1"/>
          <p:cNvSpPr>
            <a:spLocks noGrp="1"/>
          </p:cNvSpPr>
          <p:nvPr>
            <p:ph type="sldNum" sz="quarter" idx="10"/>
          </p:nvPr>
        </p:nvSpPr>
        <p:spPr/>
        <p:txBody>
          <a:bodyPr/>
          <a:lstStyle/>
          <a:p>
            <a:fld id="{0B77B103-16DD-4E5B-B7FE-8CB91BD629A9}" type="slidenum">
              <a:rPr lang="en-US" smtClean="0"/>
              <a:t>42</a:t>
            </a:fld>
            <a:endParaRPr lang="en-US" dirty="0"/>
          </a:p>
        </p:txBody>
      </p:sp>
    </p:spTree>
    <p:extLst>
      <p:ext uri="{BB962C8B-B14F-4D97-AF65-F5344CB8AC3E}">
        <p14:creationId xmlns:p14="http://schemas.microsoft.com/office/powerpoint/2010/main" val="2585828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3" name="Notes Placeholder 2"/>
          <p:cNvSpPr>
            <a:spLocks noGrp="1"/>
          </p:cNvSpPr>
          <p:nvPr>
            <p:ph type="body" idx="1"/>
          </p:nvPr>
        </p:nvSpPr>
        <p:spPr>
          <a:xfrm>
            <a:off x="419100" y="4440557"/>
            <a:ext cx="6477001" cy="4719934"/>
          </a:xfrm>
          <a:prstGeom prst="rect">
            <a:avLst/>
          </a:prstGeom>
        </p:spPr>
        <p:txBody>
          <a:bodyPr lIns="95909" tIns="47954" rIns="95909" bIns="47954">
            <a:normAutofit/>
          </a:bodyPr>
          <a:lstStyle/>
          <a:p>
            <a:pPr>
              <a:spcBef>
                <a:spcPts val="622"/>
              </a:spcBef>
            </a:pPr>
            <a:r>
              <a:rPr lang="en-US" sz="1100" dirty="0"/>
              <a:t>Plans are assigned their star rating once a year, in October, for the upcoming year. To find star rating information, visit the Medicare Plan Finder at </a:t>
            </a:r>
            <a:r>
              <a:rPr lang="en-US" sz="1100" u="sng" dirty="0">
                <a:hlinkClick r:id="rId3"/>
              </a:rPr>
              <a:t>Medicare.gov/find-a-plan</a:t>
            </a:r>
            <a:r>
              <a:rPr lang="en-US" sz="1100" dirty="0"/>
              <a:t>. Look for the Overall Plan Rating to identify 5-star plans that you can change to during this Special Enrollment Period (SEP). The “Medicare &amp; You” handbook doesn’t have the full, updated ratings for this SEP. </a:t>
            </a:r>
          </a:p>
          <a:p>
            <a:pPr>
              <a:spcBef>
                <a:spcPts val="622"/>
              </a:spcBef>
            </a:pPr>
            <a:r>
              <a:rPr lang="en-US" sz="1100" dirty="0"/>
              <a:t>Medicare uses information from member satisfaction surveys, plans, and health care providers to give overall star ratings to plans. Plans get rated from 1 to 5 stars with a 5-star rating considered excellent. </a:t>
            </a:r>
          </a:p>
          <a:p>
            <a:pPr>
              <a:spcBef>
                <a:spcPts val="622"/>
              </a:spcBef>
            </a:pPr>
            <a:r>
              <a:rPr lang="en-US" sz="1100" dirty="0"/>
              <a:t>At any time during the year, you can use the 5-star SEP to enroll in a 5-star Medicare Advantage (MA)–only plan, a 5-star MA Plan with prescription drug coverage (MA-PD), a 5-star Medicare Prescription Drug Plan (PDP), or a 5-star Cost Plan, as long as you meet the plan’s enrollment requirements (for example, living within the service area). If you’re currently enrolled in a plan with a 5-star overall rating, you may use this SEP to switch to a different plan with a 5-star overall rating. </a:t>
            </a:r>
          </a:p>
          <a:p>
            <a:pPr>
              <a:spcBef>
                <a:spcPts val="622"/>
              </a:spcBef>
            </a:pPr>
            <a:r>
              <a:rPr lang="en-US" sz="1100" dirty="0"/>
              <a:t>CMS also created a coordinating SEP for Medicare Prescription Drug Plans. This SEP lets people who enroll in certain types of 5-star plans without drug coverage choose a PDP, if that combination is allowed under CMS rules. You may use the 5-star SEP to change plans one time between December 8 and November 30 of the following year. Once you enroll in a 5-star plan, your SEP ends for that year and you’re allowed to make changes only during other appropriate enrollment periods. Your enrollment will start the first day of the month following the month in which the plan gets your enrollment request. </a:t>
            </a:r>
          </a:p>
          <a:p>
            <a:pPr marL="0" lvl="1">
              <a:spcBef>
                <a:spcPts val="622"/>
              </a:spcBef>
              <a:defRPr/>
            </a:pPr>
            <a:r>
              <a:rPr lang="en-US" sz="1100" b="1" dirty="0"/>
              <a:t>NOTE: </a:t>
            </a:r>
            <a:r>
              <a:rPr lang="en-US" sz="1100" dirty="0"/>
              <a:t>You may lose prescription drug coverage if you use this SEP to move from a plan that has drug coverage to a plan that has no drug coverage. You’ll have to wait until the next applicable enrollment period to get drug coverage and may have to pay a penalty.</a:t>
            </a:r>
          </a:p>
        </p:txBody>
      </p:sp>
      <p:sp>
        <p:nvSpPr>
          <p:cNvPr id="2" name="Slide Number Placeholder 1"/>
          <p:cNvSpPr>
            <a:spLocks noGrp="1"/>
          </p:cNvSpPr>
          <p:nvPr>
            <p:ph type="sldNum" sz="quarter" idx="10"/>
          </p:nvPr>
        </p:nvSpPr>
        <p:spPr/>
        <p:txBody>
          <a:bodyPr/>
          <a:lstStyle/>
          <a:p>
            <a:fld id="{0B77B103-16DD-4E5B-B7FE-8CB91BD629A9}" type="slidenum">
              <a:rPr lang="en-US" smtClean="0"/>
              <a:t>43</a:t>
            </a:fld>
            <a:endParaRPr lang="en-US" dirty="0"/>
          </a:p>
        </p:txBody>
      </p:sp>
    </p:spTree>
    <p:extLst>
      <p:ext uri="{BB962C8B-B14F-4D97-AF65-F5344CB8AC3E}">
        <p14:creationId xmlns:p14="http://schemas.microsoft.com/office/powerpoint/2010/main" val="1628367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76131" name="Rectangle 3"/>
          <p:cNvSpPr>
            <a:spLocks noGrp="1" noChangeArrowheads="1"/>
          </p:cNvSpPr>
          <p:nvPr>
            <p:ph type="body" idx="1"/>
          </p:nvPr>
        </p:nvSpPr>
        <p:spPr>
          <a:xfrm>
            <a:off x="353063" y="4440559"/>
            <a:ext cx="6609079" cy="4417815"/>
          </a:xfrm>
          <a:prstGeom prst="rect">
            <a:avLst/>
          </a:prstGeom>
          <a:ln/>
        </p:spPr>
        <p:txBody>
          <a:bodyPr lIns="95909" tIns="47954" rIns="95909" bIns="47954">
            <a:noAutofit/>
          </a:bodyPr>
          <a:lstStyle/>
          <a:p>
            <a:pPr>
              <a:spcBef>
                <a:spcPts val="622"/>
              </a:spcBef>
              <a:defRPr/>
            </a:pPr>
            <a:r>
              <a:rPr lang="en-US" dirty="0"/>
              <a:t>If you choose not to join a Medicare drug plan at your first opportunity, you may have to pay a higher monthly premium (penalty) if you enroll later. If you have creditable coverage when you first become eligible for Medicare, you can generally keep that coverage and won’t have to pay a penalty if you choose to enroll in a Medicare drug plan later, as long as you join within 63 days after your other drug coverage ends. Also, you won’t have to pay a higher premium if you get Extra Help paying for your prescription drugs. We’ll talk about Extra Help in Lesson 5, starting on page 48. </a:t>
            </a:r>
          </a:p>
          <a:p>
            <a:pPr>
              <a:spcBef>
                <a:spcPts val="622"/>
              </a:spcBef>
              <a:defRPr/>
            </a:pPr>
            <a:r>
              <a:rPr lang="en-US" dirty="0"/>
              <a:t>The late enrollment penalty is calculated by multiplying the 1% penalty rate times the national base beneficiary premium ($</a:t>
            </a:r>
            <a:r>
              <a:rPr lang="en-US" dirty="0" smtClean="0"/>
              <a:t>35.02 </a:t>
            </a:r>
            <a:r>
              <a:rPr lang="en-US" dirty="0"/>
              <a:t>in </a:t>
            </a:r>
            <a:r>
              <a:rPr lang="en-US" dirty="0" smtClean="0"/>
              <a:t>2018) </a:t>
            </a:r>
            <a:r>
              <a:rPr lang="en-US" dirty="0"/>
              <a:t>times the number of full, uncovered months you were eligible to join a Medicare drug plan but didn’t and went without other creditable prescription drug coverage. The penalty calculation isn’t based on the premium of the plan in</a:t>
            </a:r>
            <a:r>
              <a:rPr lang="en-US" baseline="0" dirty="0"/>
              <a:t> which </a:t>
            </a:r>
            <a:r>
              <a:rPr lang="en-US" dirty="0"/>
              <a:t>you are enrolled. The final amount is rounded to the nearest $.10 and added to your monthly premium. The national base beneficiary premium may go up each year, so the penalty amount may also go up each year. You may have to pay this penalty for as long as you have a Medicare drug plan. </a:t>
            </a:r>
          </a:p>
          <a:p>
            <a:pPr>
              <a:spcBef>
                <a:spcPts val="622"/>
              </a:spcBef>
              <a:defRPr/>
            </a:pPr>
            <a:r>
              <a:rPr lang="en-US" dirty="0"/>
              <a:t>After you join a Medicare drug plan, the plan will tell you if you owe a penalty, and what your premium will be. If you don’t agree with your late enrollment penalty, you may be able to ask Medicare for a review or reconsideration. You’ll need to fill out a reconsideration request form (that your plan will send you), and you’ll have the chance to provide proof that supports your case. </a:t>
            </a:r>
            <a:endParaRPr lang="en-US" dirty="0" smtClean="0"/>
          </a:p>
          <a:p>
            <a:pPr>
              <a:spcBef>
                <a:spcPts val="622"/>
              </a:spcBef>
              <a:defRPr/>
            </a:pPr>
            <a:endParaRPr lang="en-US" dirty="0" smtClean="0"/>
          </a:p>
          <a:p>
            <a:pPr>
              <a:spcBef>
                <a:spcPts val="622"/>
              </a:spcBef>
              <a:defRPr/>
            </a:pPr>
            <a:r>
              <a:rPr lang="en-US" dirty="0" smtClean="0"/>
              <a:t>For more information see pages</a:t>
            </a:r>
            <a:r>
              <a:rPr lang="en-US" baseline="0" dirty="0" smtClean="0"/>
              <a:t> 89 -90 of Medicare &amp; You 2018 or go to this publication:  https://www.cms.gov/Outreach-and-Education/Outreach/Partnerships/downloads/11222-P.pdf   </a:t>
            </a: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44</a:t>
            </a:fld>
            <a:endParaRPr lang="en-US" dirty="0"/>
          </a:p>
        </p:txBody>
      </p:sp>
    </p:spTree>
    <p:extLst>
      <p:ext uri="{BB962C8B-B14F-4D97-AF65-F5344CB8AC3E}">
        <p14:creationId xmlns:p14="http://schemas.microsoft.com/office/powerpoint/2010/main" val="3757445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760413"/>
            <a:ext cx="4321175" cy="3240087"/>
          </a:xfrm>
        </p:spPr>
      </p:sp>
      <p:sp>
        <p:nvSpPr>
          <p:cNvPr id="3" name="Notes Placeholder 2"/>
          <p:cNvSpPr>
            <a:spLocks noGrp="1"/>
          </p:cNvSpPr>
          <p:nvPr>
            <p:ph type="body" idx="1"/>
          </p:nvPr>
        </p:nvSpPr>
        <p:spPr>
          <a:xfrm>
            <a:off x="194537" y="4098427"/>
            <a:ext cx="6892159" cy="4648334"/>
          </a:xfrm>
        </p:spPr>
        <p:txBody>
          <a:bodyPr/>
          <a:lstStyle/>
          <a:p>
            <a:pPr>
              <a:spcBef>
                <a:spcPts val="622"/>
              </a:spcBef>
            </a:pPr>
            <a:r>
              <a:rPr lang="en-US" sz="1000" dirty="0"/>
              <a:t>Check Your Knowledge—Question 6</a:t>
            </a:r>
          </a:p>
          <a:p>
            <a:pPr defTabSz="959084">
              <a:spcBef>
                <a:spcPts val="622"/>
              </a:spcBef>
              <a:defRPr/>
            </a:pPr>
            <a:r>
              <a:rPr lang="en-US" sz="1000" dirty="0">
                <a:solidFill>
                  <a:prstClr val="black"/>
                </a:solidFill>
              </a:rPr>
              <a:t>Life events that allow a Special Enrollment Period (SEP) </a:t>
            </a:r>
            <a:r>
              <a:rPr lang="en-US" sz="1000" b="1" i="1" dirty="0">
                <a:solidFill>
                  <a:prstClr val="black"/>
                </a:solidFill>
              </a:rPr>
              <a:t>don’t</a:t>
            </a:r>
            <a:r>
              <a:rPr lang="en-US" sz="1000" dirty="0">
                <a:solidFill>
                  <a:prstClr val="black"/>
                </a:solidFill>
              </a:rPr>
              <a:t> include</a:t>
            </a:r>
          </a:p>
          <a:p>
            <a:pPr marL="239771" indent="-239771" defTabSz="959084">
              <a:spcBef>
                <a:spcPts val="622"/>
              </a:spcBef>
              <a:buFont typeface="+mj-lt"/>
              <a:buAutoNum type="alphaLcPeriod"/>
              <a:defRPr/>
            </a:pPr>
            <a:r>
              <a:rPr lang="en-US" sz="1000" dirty="0">
                <a:solidFill>
                  <a:prstClr val="black"/>
                </a:solidFill>
              </a:rPr>
              <a:t>You permanently move out of your plan’s service area</a:t>
            </a:r>
          </a:p>
          <a:p>
            <a:pPr marL="239771" indent="-239771" defTabSz="959084">
              <a:spcBef>
                <a:spcPts val="622"/>
              </a:spcBef>
              <a:buFont typeface="+mj-lt"/>
              <a:buAutoNum type="alphaLcPeriod"/>
              <a:defRPr/>
            </a:pPr>
            <a:r>
              <a:rPr lang="en-US" sz="1000" dirty="0">
                <a:solidFill>
                  <a:prstClr val="black"/>
                </a:solidFill>
              </a:rPr>
              <a:t>You weren’t properly told that your other coverage wasn’t creditable, or your other coverage was reduced and is no longer creditable</a:t>
            </a:r>
          </a:p>
          <a:p>
            <a:pPr marL="239771" indent="-239771" defTabSz="959084">
              <a:spcBef>
                <a:spcPts val="622"/>
              </a:spcBef>
              <a:buFont typeface="+mj-lt"/>
              <a:buAutoNum type="alphaLcPeriod"/>
              <a:defRPr/>
            </a:pPr>
            <a:r>
              <a:rPr lang="en-US" sz="1000" dirty="0">
                <a:solidFill>
                  <a:prstClr val="black"/>
                </a:solidFill>
              </a:rPr>
              <a:t>You lose other creditable prescription coverage</a:t>
            </a:r>
          </a:p>
          <a:p>
            <a:pPr marL="239771" indent="-239771" defTabSz="959084">
              <a:spcBef>
                <a:spcPts val="622"/>
              </a:spcBef>
              <a:buFont typeface="+mj-lt"/>
              <a:buAutoNum type="alphaLcPeriod"/>
              <a:defRPr/>
            </a:pPr>
            <a:r>
              <a:rPr lang="en-US" sz="1000" dirty="0">
                <a:solidFill>
                  <a:prstClr val="black"/>
                </a:solidFill>
              </a:rPr>
              <a:t>You begin hospice care</a:t>
            </a:r>
          </a:p>
          <a:p>
            <a:pPr>
              <a:spcBef>
                <a:spcPts val="622"/>
              </a:spcBef>
            </a:pPr>
            <a:r>
              <a:rPr lang="en-US" sz="1000" b="1" dirty="0"/>
              <a:t>ANSWER: d. You begin hospice care </a:t>
            </a:r>
          </a:p>
          <a:p>
            <a:pPr>
              <a:spcBef>
                <a:spcPts val="622"/>
              </a:spcBef>
            </a:pPr>
            <a:r>
              <a:rPr lang="en-US" sz="1000" dirty="0"/>
              <a:t>A person with Medicare beginning or ending hospice care isn’t a qualifying event, for the purposes of an SEP. Life events that allow a SEPs are:</a:t>
            </a:r>
          </a:p>
          <a:p>
            <a:pPr marL="181225" lvl="1" indent="-181225">
              <a:spcBef>
                <a:spcPts val="622"/>
              </a:spcBef>
              <a:buFont typeface="Wingdings" panose="05000000000000000000" pitchFamily="2" charset="2"/>
              <a:buChar char="§"/>
              <a:defRPr/>
            </a:pPr>
            <a:r>
              <a:rPr lang="en-US" sz="1000" dirty="0"/>
              <a:t>If you permanently move out of your plan’s service area</a:t>
            </a:r>
          </a:p>
          <a:p>
            <a:pPr marL="181225" lvl="1" indent="-181225">
              <a:spcBef>
                <a:spcPts val="622"/>
              </a:spcBef>
              <a:buFont typeface="Wingdings" panose="05000000000000000000" pitchFamily="2" charset="2"/>
              <a:buChar char="§"/>
              <a:defRPr/>
            </a:pPr>
            <a:r>
              <a:rPr lang="en-US" sz="1000" dirty="0"/>
              <a:t>If you lose your other creditable prescription drug coverage</a:t>
            </a:r>
          </a:p>
          <a:p>
            <a:pPr marL="181225" lvl="1" indent="-181225">
              <a:spcBef>
                <a:spcPts val="622"/>
              </a:spcBef>
              <a:buFont typeface="Wingdings" panose="05000000000000000000" pitchFamily="2" charset="2"/>
              <a:buChar char="§"/>
              <a:defRPr/>
            </a:pPr>
            <a:r>
              <a:rPr lang="en-US" sz="1000" dirty="0"/>
              <a:t>If you weren’t properly told that your other coverage wasn’t creditable, or that the other coverage was reduced so that it’s no longer creditable</a:t>
            </a:r>
          </a:p>
          <a:p>
            <a:pPr marL="181225" lvl="1" indent="-181225">
              <a:spcBef>
                <a:spcPts val="622"/>
              </a:spcBef>
              <a:buFont typeface="Wingdings" panose="05000000000000000000" pitchFamily="2" charset="2"/>
              <a:buChar char="§"/>
              <a:defRPr/>
            </a:pPr>
            <a:r>
              <a:rPr lang="en-US" sz="1000" dirty="0"/>
              <a:t>If you enter, live at, or leave a long-term care facility like a nursing home</a:t>
            </a:r>
          </a:p>
          <a:p>
            <a:pPr marL="181225" lvl="1" indent="-181225">
              <a:spcBef>
                <a:spcPts val="622"/>
              </a:spcBef>
              <a:buFont typeface="Wingdings" panose="05000000000000000000" pitchFamily="2" charset="2"/>
              <a:buChar char="§"/>
              <a:defRPr/>
            </a:pPr>
            <a:r>
              <a:rPr lang="en-US" sz="1000" dirty="0"/>
              <a:t>If you qualify for Extra Help, you have a continuous SEP, and can change your Medicare drug plan once every 30 days throughout the year</a:t>
            </a:r>
            <a:r>
              <a:rPr lang="en-US" sz="1000" strike="sngStrike" dirty="0"/>
              <a:t>.</a:t>
            </a:r>
          </a:p>
          <a:p>
            <a:pPr marL="181225" lvl="1" indent="-181225">
              <a:spcBef>
                <a:spcPts val="622"/>
              </a:spcBef>
              <a:buFont typeface="Wingdings" panose="05000000000000000000" pitchFamily="2" charset="2"/>
              <a:buChar char="§"/>
              <a:defRPr/>
            </a:pPr>
            <a:r>
              <a:rPr lang="en-US" sz="1000" dirty="0"/>
              <a:t>If you belong to a State Pharmaceutical Assistance Program </a:t>
            </a:r>
          </a:p>
          <a:p>
            <a:pPr marL="181225" lvl="1" indent="-181225">
              <a:spcBef>
                <a:spcPts val="622"/>
              </a:spcBef>
              <a:buFont typeface="Wingdings" panose="05000000000000000000" pitchFamily="2" charset="2"/>
              <a:buChar char="§"/>
              <a:defRPr/>
            </a:pPr>
            <a:r>
              <a:rPr lang="en-US" sz="1000" dirty="0"/>
              <a:t>If you join or switch to a plan that has a 5-star rating</a:t>
            </a:r>
          </a:p>
          <a:p>
            <a:pPr marL="181225" lvl="1" indent="-181225">
              <a:spcBef>
                <a:spcPts val="622"/>
              </a:spcBef>
              <a:buFont typeface="Wingdings" panose="05000000000000000000" pitchFamily="2" charset="2"/>
              <a:buChar char="§"/>
              <a:defRPr/>
            </a:pPr>
            <a:r>
              <a:rPr lang="en-US" sz="1000" dirty="0"/>
              <a:t>Other exceptional circumstances, like if you no longer qualify for Extra Help</a:t>
            </a:r>
          </a:p>
          <a:p>
            <a:pPr>
              <a:spcBef>
                <a:spcPts val="622"/>
              </a:spcBef>
            </a:pPr>
            <a:endParaRPr lang="en-US" sz="1000" dirty="0"/>
          </a:p>
        </p:txBody>
      </p:sp>
      <p:sp>
        <p:nvSpPr>
          <p:cNvPr id="4" name="Slide Number Placeholder 3"/>
          <p:cNvSpPr>
            <a:spLocks noGrp="1"/>
          </p:cNvSpPr>
          <p:nvPr>
            <p:ph type="sldNum" sz="quarter" idx="10"/>
          </p:nvPr>
        </p:nvSpPr>
        <p:spPr/>
        <p:txBody>
          <a:bodyPr/>
          <a:lstStyle/>
          <a:p>
            <a:fld id="{0B77B103-16DD-4E5B-B7FE-8CB91BD629A9}" type="slidenum">
              <a:rPr lang="en-US" smtClean="0"/>
              <a:t>45</a:t>
            </a:fld>
            <a:endParaRPr lang="en-US" dirty="0"/>
          </a:p>
        </p:txBody>
      </p:sp>
    </p:spTree>
    <p:extLst>
      <p:ext uri="{BB962C8B-B14F-4D97-AF65-F5344CB8AC3E}">
        <p14:creationId xmlns:p14="http://schemas.microsoft.com/office/powerpoint/2010/main" val="2372604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31075" name="Notes Placeholder 2"/>
          <p:cNvSpPr>
            <a:spLocks noGrp="1"/>
          </p:cNvSpPr>
          <p:nvPr>
            <p:ph type="body" idx="1"/>
          </p:nvPr>
        </p:nvSpPr>
        <p:spPr bwMode="auto">
          <a:xfrm>
            <a:off x="914406" y="4483104"/>
            <a:ext cx="5486401" cy="4611688"/>
          </a:xfrm>
          <a:prstGeom prst="rect">
            <a:avLst/>
          </a:prstGeom>
        </p:spPr>
        <p:txBody>
          <a:bodyPr wrap="square" lIns="95909" tIns="47954" rIns="95909" bIns="47954" numCol="1" anchor="t" anchorCtr="0" compatLnSpc="1">
            <a:prstTxWarp prst="textNoShape">
              <a:avLst/>
            </a:prstTxWarp>
          </a:bodyPr>
          <a:lstStyle/>
          <a:p>
            <a:pPr>
              <a:spcBef>
                <a:spcPts val="622"/>
              </a:spcBef>
              <a:defRPr/>
            </a:pPr>
            <a:r>
              <a:rPr lang="en-US" dirty="0"/>
              <a:t>Lesson 5, “Extra Help With Part D Drug Costs,” </a:t>
            </a:r>
            <a:r>
              <a:rPr lang="en-US" dirty="0" smtClean="0"/>
              <a:t>covers</a:t>
            </a:r>
            <a:r>
              <a:rPr lang="en-US" baseline="0" dirty="0" smtClean="0"/>
              <a:t>:</a:t>
            </a:r>
            <a:endParaRPr lang="en-US" baseline="0" dirty="0"/>
          </a:p>
          <a:p>
            <a:pPr marL="181155" indent="-181155">
              <a:spcBef>
                <a:spcPts val="622"/>
              </a:spcBef>
              <a:buFont typeface="Wingdings" panose="05000000000000000000" pitchFamily="2" charset="2"/>
              <a:buChar char="§"/>
              <a:defRPr/>
            </a:pPr>
            <a:r>
              <a:rPr lang="en-US" dirty="0"/>
              <a:t>What’s Extra Help?</a:t>
            </a:r>
          </a:p>
          <a:p>
            <a:pPr marL="181155" indent="-181155">
              <a:spcBef>
                <a:spcPts val="622"/>
              </a:spcBef>
              <a:buFont typeface="Wingdings" panose="05000000000000000000" pitchFamily="2" charset="2"/>
              <a:buChar char="§"/>
              <a:defRPr/>
            </a:pPr>
            <a:r>
              <a:rPr lang="en-US" dirty="0"/>
              <a:t>How to qualify (income and resource limits)</a:t>
            </a:r>
          </a:p>
          <a:p>
            <a:pPr marL="181155" indent="-181155">
              <a:spcBef>
                <a:spcPts val="622"/>
              </a:spcBef>
              <a:buFont typeface="Wingdings" panose="05000000000000000000" pitchFamily="2" charset="2"/>
              <a:buChar char="§"/>
              <a:defRPr/>
            </a:pPr>
            <a:r>
              <a:rPr lang="en-US" dirty="0"/>
              <a:t>Enrollment</a:t>
            </a:r>
          </a:p>
          <a:p>
            <a:pPr marL="181155" indent="-181155">
              <a:spcBef>
                <a:spcPts val="622"/>
              </a:spcBef>
              <a:buFont typeface="Wingdings" panose="05000000000000000000" pitchFamily="2" charset="2"/>
              <a:buChar char="§"/>
              <a:defRPr/>
            </a:pPr>
            <a:r>
              <a:rPr lang="en-US" dirty="0"/>
              <a:t>Continuing eligibility</a:t>
            </a:r>
          </a:p>
        </p:txBody>
      </p:sp>
      <p:sp>
        <p:nvSpPr>
          <p:cNvPr id="2" name="Slide Number Placeholder 1"/>
          <p:cNvSpPr>
            <a:spLocks noGrp="1"/>
          </p:cNvSpPr>
          <p:nvPr>
            <p:ph type="sldNum" sz="quarter" idx="10"/>
          </p:nvPr>
        </p:nvSpPr>
        <p:spPr/>
        <p:txBody>
          <a:bodyPr/>
          <a:lstStyle/>
          <a:p>
            <a:fld id="{0B77B103-16DD-4E5B-B7FE-8CB91BD629A9}" type="slidenum">
              <a:rPr lang="en-US" smtClean="0"/>
              <a:t>46</a:t>
            </a:fld>
            <a:endParaRPr lang="en-US" dirty="0"/>
          </a:p>
        </p:txBody>
      </p:sp>
    </p:spTree>
    <p:extLst>
      <p:ext uri="{BB962C8B-B14F-4D97-AF65-F5344CB8AC3E}">
        <p14:creationId xmlns:p14="http://schemas.microsoft.com/office/powerpoint/2010/main" val="477597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Rot="1" noChangeAspect="1" noChangeArrowheads="1" noTextEdit="1"/>
          </p:cNvSpPr>
          <p:nvPr>
            <p:ph type="sldImg"/>
          </p:nvPr>
        </p:nvSpPr>
        <p:spPr bwMode="auto">
          <a:xfrm>
            <a:off x="1454150" y="1185863"/>
            <a:ext cx="4414838" cy="3309937"/>
          </a:xfrm>
          <a:noFill/>
          <a:ln>
            <a:solidFill>
              <a:srgbClr val="000000"/>
            </a:solidFill>
            <a:miter lim="800000"/>
            <a:headEnd/>
            <a:tailEnd/>
          </a:ln>
        </p:spPr>
      </p:sp>
      <p:sp>
        <p:nvSpPr>
          <p:cNvPr id="187396" name="Rectangle 3"/>
          <p:cNvSpPr>
            <a:spLocks noGrp="1" noChangeArrowheads="1"/>
          </p:cNvSpPr>
          <p:nvPr>
            <p:ph type="body" idx="1"/>
          </p:nvPr>
        </p:nvSpPr>
        <p:spPr bwMode="auto">
          <a:xfrm>
            <a:off x="914405" y="4495800"/>
            <a:ext cx="5486401" cy="4155282"/>
          </a:xfrm>
          <a:prstGeom prst="rect">
            <a:avLst/>
          </a:prstGeom>
          <a:noFill/>
        </p:spPr>
        <p:txBody>
          <a:bodyPr wrap="square" lIns="95909" tIns="47954" rIns="95909" bIns="47954" numCol="1" anchor="t" anchorCtr="0" compatLnSpc="1">
            <a:prstTxWarp prst="textNoShape">
              <a:avLst/>
            </a:prstTxWarp>
            <a:normAutofit/>
          </a:bodyPr>
          <a:lstStyle/>
          <a:p>
            <a:pPr>
              <a:lnSpc>
                <a:spcPct val="110000"/>
              </a:lnSpc>
              <a:spcBef>
                <a:spcPts val="622"/>
              </a:spcBef>
            </a:pPr>
            <a:r>
              <a:rPr lang="en-US" dirty="0"/>
              <a:t>Getting “Extra</a:t>
            </a:r>
            <a:r>
              <a:rPr lang="en-US" baseline="0" dirty="0"/>
              <a:t> Help” means Medicare helps pay your Medicare prescription drug coverage monthly premium, any yearly deductible, coinsurance, and copayments. </a:t>
            </a:r>
            <a:r>
              <a:rPr lang="en-US" dirty="0"/>
              <a:t>If you have limited income and resources, you may get </a:t>
            </a:r>
            <a:r>
              <a:rPr lang="en-US" b="0" dirty="0"/>
              <a:t>Extra Help</a:t>
            </a:r>
            <a:r>
              <a:rPr lang="en-US" dirty="0"/>
              <a:t> paying for your Medicare prescription drug</a:t>
            </a:r>
            <a:r>
              <a:rPr lang="en-US" baseline="0" dirty="0"/>
              <a:t> costs</a:t>
            </a:r>
            <a:r>
              <a:rPr lang="en-US" dirty="0"/>
              <a:t>. Extra Help is also called the </a:t>
            </a:r>
            <a:r>
              <a:rPr lang="en-US" dirty="0" smtClean="0"/>
              <a:t>Low-income Subsidy (LIS)</a:t>
            </a:r>
            <a:r>
              <a:rPr lang="en-US" baseline="0" dirty="0" smtClean="0"/>
              <a:t>. </a:t>
            </a:r>
            <a:endParaRPr lang="en-US" dirty="0"/>
          </a:p>
          <a:p>
            <a:pPr>
              <a:lnSpc>
                <a:spcPct val="110000"/>
              </a:lnSpc>
              <a:spcBef>
                <a:spcPts val="622"/>
              </a:spcBef>
            </a:pPr>
            <a:r>
              <a:rPr lang="en-US" dirty="0"/>
              <a:t>If</a:t>
            </a:r>
            <a:r>
              <a:rPr lang="en-US" baseline="0" dirty="0"/>
              <a:t> you have</a:t>
            </a:r>
            <a:r>
              <a:rPr lang="en-US" dirty="0"/>
              <a:t> the lowest income and resources, you’ll</a:t>
            </a:r>
            <a:r>
              <a:rPr lang="en-US" baseline="0" dirty="0"/>
              <a:t> </a:t>
            </a:r>
            <a:r>
              <a:rPr lang="en-US" dirty="0"/>
              <a:t>pay no premiums or deductible, and have small or no copayments.</a:t>
            </a:r>
            <a:r>
              <a:rPr lang="en-US" baseline="0" dirty="0"/>
              <a:t> </a:t>
            </a:r>
            <a:r>
              <a:rPr lang="en-US" dirty="0"/>
              <a:t>If</a:t>
            </a:r>
            <a:r>
              <a:rPr lang="en-US" baseline="0" dirty="0"/>
              <a:t> you have </a:t>
            </a:r>
            <a:r>
              <a:rPr lang="en-US" dirty="0"/>
              <a:t>slightly higher income and resources,</a:t>
            </a:r>
            <a:r>
              <a:rPr lang="en-US" baseline="0" dirty="0"/>
              <a:t> you</a:t>
            </a:r>
            <a:r>
              <a:rPr lang="en-US" dirty="0"/>
              <a:t>’ll have a reduced deductible and pay a little more out-of-pocket.</a:t>
            </a:r>
          </a:p>
          <a:p>
            <a:pPr>
              <a:lnSpc>
                <a:spcPct val="110000"/>
              </a:lnSpc>
              <a:spcBef>
                <a:spcPts val="622"/>
              </a:spcBef>
            </a:pPr>
            <a:r>
              <a:rPr lang="en-US" dirty="0"/>
              <a:t>If you qualify for Extra Help,</a:t>
            </a:r>
            <a:r>
              <a:rPr lang="en-US" baseline="0" dirty="0"/>
              <a:t> you won’t have a </a:t>
            </a:r>
            <a:r>
              <a:rPr lang="en-US" dirty="0"/>
              <a:t>coverage gap or late enrollment penalty.</a:t>
            </a:r>
            <a:r>
              <a:rPr lang="en-US" baseline="0" dirty="0"/>
              <a:t> </a:t>
            </a:r>
            <a:r>
              <a:rPr lang="en-US" dirty="0" smtClean="0"/>
              <a:t>To </a:t>
            </a:r>
            <a:r>
              <a:rPr lang="en-US" dirty="0"/>
              <a:t>find your level of Extra Help, visit </a:t>
            </a:r>
            <a:r>
              <a:rPr lang="en-US" u="sng" dirty="0">
                <a:solidFill>
                  <a:srgbClr val="0000FF"/>
                </a:solidFill>
                <a:ea typeface="Calibri"/>
                <a:cs typeface="Times New Roman"/>
                <a:hlinkClick r:id="rId3"/>
              </a:rPr>
              <a:t>Medicare.gov/your-medicare-costs/help-paying-costs/extra-help/level-of-extra-help.html</a:t>
            </a:r>
            <a:r>
              <a:rPr lang="en-US" dirty="0">
                <a:ea typeface="Calibri"/>
                <a:cs typeface="Times New Roman"/>
              </a:rPr>
              <a:t>. </a:t>
            </a:r>
          </a:p>
          <a:p>
            <a:pPr>
              <a:lnSpc>
                <a:spcPct val="110000"/>
              </a:lnSpc>
              <a:spcBef>
                <a:spcPts val="622"/>
              </a:spcBef>
            </a:pPr>
            <a:r>
              <a:rPr lang="en-US" b="1" dirty="0"/>
              <a:t>NOTE:</a:t>
            </a:r>
            <a:r>
              <a:rPr lang="en-US" b="1" baseline="0" dirty="0"/>
              <a:t> </a:t>
            </a:r>
            <a:r>
              <a:rPr lang="en-US" b="0" baseline="0" dirty="0"/>
              <a:t>Residents of U.S. territories aren’t eligible for Extra Help. Each of the territories helps its own residents with Medicare drug costs. This help is generally for residents who qualify for and are enrolled in Medicaid. This assistance isn’t the same as Extra Help. </a:t>
            </a: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47</a:t>
            </a:fld>
            <a:endParaRPr lang="en-US" dirty="0"/>
          </a:p>
        </p:txBody>
      </p:sp>
    </p:spTree>
    <p:extLst>
      <p:ext uri="{BB962C8B-B14F-4D97-AF65-F5344CB8AC3E}">
        <p14:creationId xmlns:p14="http://schemas.microsoft.com/office/powerpoint/2010/main" val="3096856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Rot="1" noChangeAspect="1" noChangeArrowheads="1" noTextEdit="1"/>
          </p:cNvSpPr>
          <p:nvPr>
            <p:ph type="sldImg"/>
          </p:nvPr>
        </p:nvSpPr>
        <p:spPr bwMode="auto">
          <a:xfrm>
            <a:off x="1462088" y="1196975"/>
            <a:ext cx="4397375" cy="3298825"/>
          </a:xfrm>
          <a:noFill/>
          <a:ln>
            <a:solidFill>
              <a:srgbClr val="000000"/>
            </a:solidFill>
            <a:miter lim="800000"/>
            <a:headEnd/>
            <a:tailEnd/>
          </a:ln>
        </p:spPr>
      </p:sp>
      <p:sp>
        <p:nvSpPr>
          <p:cNvPr id="122884" name="Rectangle 3"/>
          <p:cNvSpPr>
            <a:spLocks noGrp="1" noChangeArrowheads="1"/>
          </p:cNvSpPr>
          <p:nvPr>
            <p:ph type="body" idx="1"/>
          </p:nvPr>
        </p:nvSpPr>
        <p:spPr bwMode="auto">
          <a:xfrm>
            <a:off x="487683" y="4495807"/>
            <a:ext cx="6421120" cy="4505318"/>
          </a:xfrm>
          <a:prstGeom prst="rect">
            <a:avLst/>
          </a:prstGeom>
        </p:spPr>
        <p:txBody>
          <a:bodyPr wrap="square" lIns="95909" tIns="47954" rIns="95909" bIns="47954" numCol="1" anchor="t" anchorCtr="0" compatLnSpc="1">
            <a:prstTxWarp prst="textNoShape">
              <a:avLst/>
            </a:prstTxWarp>
            <a:normAutofit lnSpcReduction="10000"/>
          </a:bodyPr>
          <a:lstStyle/>
          <a:p>
            <a:pPr defTabSz="913891" eaLnBrk="0" fontAlgn="base" hangingPunct="0">
              <a:lnSpc>
                <a:spcPct val="110000"/>
              </a:lnSpc>
              <a:spcBef>
                <a:spcPts val="622"/>
              </a:spcBef>
              <a:defRPr/>
            </a:pPr>
            <a:r>
              <a:rPr lang="en-US" dirty="0"/>
              <a:t>You may get Extra Help if you have Medicare, income below 150% of the federal poverty level (FPL), and limited resources. You may qualify for Extra Help if your income and resources are below the limits shown on the slide for </a:t>
            </a:r>
            <a:r>
              <a:rPr lang="en-US" dirty="0" smtClean="0"/>
              <a:t>2018. </a:t>
            </a:r>
            <a:r>
              <a:rPr lang="en-US" dirty="0"/>
              <a:t>If you’re married and live with your spouse, both of your incomes and resources count, even if only one of you applies for Extra Help. If you’re married and don’t live with your spouse when you apply, only your income and resources count. The income is compared to the</a:t>
            </a:r>
            <a:r>
              <a:rPr lang="en-US" baseline="0" dirty="0"/>
              <a:t> </a:t>
            </a:r>
            <a:r>
              <a:rPr lang="en-US" dirty="0"/>
              <a:t>FPL</a:t>
            </a:r>
            <a:r>
              <a:rPr lang="en-US" baseline="0" dirty="0"/>
              <a:t> </a:t>
            </a:r>
            <a:r>
              <a:rPr lang="en-US" dirty="0"/>
              <a:t>for a single person or a married person, as appropriate. Whether you and/or your spouse have dependent relatives who live with you and who rely on you for at least half of their support is also taken into consideration. This means that a grandparent raising grandchildren may qualify, but the same person might not have qualified as an individual living alone. </a:t>
            </a:r>
          </a:p>
          <a:p>
            <a:pPr>
              <a:lnSpc>
                <a:spcPct val="110000"/>
              </a:lnSpc>
              <a:spcBef>
                <a:spcPts val="622"/>
              </a:spcBef>
              <a:defRPr/>
            </a:pPr>
            <a:r>
              <a:rPr lang="en-US" dirty="0"/>
              <a:t>Only 2 types of resources are used to see if you’re eligible for Extra Help:</a:t>
            </a:r>
          </a:p>
          <a:p>
            <a:pPr marL="181155" indent="-181155">
              <a:lnSpc>
                <a:spcPct val="110000"/>
              </a:lnSpc>
              <a:spcBef>
                <a:spcPts val="622"/>
              </a:spcBef>
              <a:buFont typeface="Wingdings" panose="05000000000000000000" pitchFamily="2" charset="2"/>
              <a:buChar char="§"/>
              <a:defRPr/>
            </a:pPr>
            <a:r>
              <a:rPr lang="en-US" dirty="0"/>
              <a:t>Liquid resources (like savings accounts, stocks, bonds, and other assets that can be changed into cash within 20 days) </a:t>
            </a:r>
          </a:p>
          <a:p>
            <a:pPr marL="181155" indent="-181155">
              <a:lnSpc>
                <a:spcPct val="110000"/>
              </a:lnSpc>
              <a:spcBef>
                <a:spcPts val="622"/>
              </a:spcBef>
              <a:buFont typeface="Wingdings" panose="05000000000000000000" pitchFamily="2" charset="2"/>
              <a:buChar char="§"/>
              <a:defRPr/>
            </a:pPr>
            <a:r>
              <a:rPr lang="en-US" dirty="0"/>
              <a:t>Real estate, not including your home or the land on which your home is located</a:t>
            </a:r>
          </a:p>
          <a:p>
            <a:pPr>
              <a:lnSpc>
                <a:spcPct val="110000"/>
              </a:lnSpc>
              <a:spcBef>
                <a:spcPts val="622"/>
              </a:spcBef>
              <a:defRPr/>
            </a:pPr>
            <a:r>
              <a:rPr lang="en-US" dirty="0"/>
              <a:t>Items like wedding rings and family heirlooms aren’t counted when seeing if you qualify for Extra Help. </a:t>
            </a:r>
          </a:p>
          <a:p>
            <a:pPr>
              <a:lnSpc>
                <a:spcPct val="110000"/>
              </a:lnSpc>
              <a:spcBef>
                <a:spcPts val="622"/>
              </a:spcBef>
              <a:defRPr/>
            </a:pPr>
            <a:r>
              <a:rPr lang="en-US" b="1" dirty="0"/>
              <a:t>NOTE: </a:t>
            </a:r>
            <a:r>
              <a:rPr lang="en-US" dirty="0"/>
              <a:t>The income and resource levels listed are for </a:t>
            </a:r>
            <a:r>
              <a:rPr lang="en-US" dirty="0" smtClean="0"/>
              <a:t>2018 </a:t>
            </a:r>
            <a:r>
              <a:rPr lang="en-US" dirty="0"/>
              <a:t>and can go up each year. Income levels are higher if you live in Alaska or Hawaii, or you or your spouse pays at least half of the living expenses of dependent family members who live with you, or if you work. Updated resource limits are usually released each fall for the next calendar year. Updated income limits are usually released each February for the same calendar year. </a:t>
            </a:r>
            <a:endParaRPr lang="en-US" dirty="0" smtClean="0"/>
          </a:p>
          <a:p>
            <a:pPr>
              <a:lnSpc>
                <a:spcPct val="110000"/>
              </a:lnSpc>
              <a:spcBef>
                <a:spcPts val="622"/>
              </a:spcBef>
              <a:defRPr/>
            </a:pPr>
            <a:r>
              <a:rPr lang="en-US" b="1" dirty="0" smtClean="0"/>
              <a:t>Resource:</a:t>
            </a:r>
            <a:r>
              <a:rPr lang="en-US" dirty="0" smtClean="0"/>
              <a:t> </a:t>
            </a:r>
            <a:r>
              <a:rPr lang="en-US" cap="all" dirty="0" smtClean="0"/>
              <a:t>HHS </a:t>
            </a:r>
            <a:r>
              <a:rPr lang="en-US" cap="all" dirty="0"/>
              <a:t>POVERTY GUIDELINES FOR </a:t>
            </a:r>
            <a:r>
              <a:rPr lang="en-US" cap="all" dirty="0" smtClean="0"/>
              <a:t>2018: </a:t>
            </a:r>
            <a:r>
              <a:rPr lang="en-US" dirty="0" smtClean="0">
                <a:hlinkClick r:id="rId3"/>
              </a:rPr>
              <a:t>aspe.hhs.gov/poverty-guidelines</a:t>
            </a:r>
          </a:p>
          <a:p>
            <a:pPr>
              <a:lnSpc>
                <a:spcPct val="110000"/>
              </a:lnSpc>
              <a:spcBef>
                <a:spcPts val="622"/>
              </a:spcBef>
              <a:defRPr/>
            </a:pPr>
            <a:endParaRPr lang="en-US" dirty="0" smtClean="0"/>
          </a:p>
        </p:txBody>
      </p:sp>
      <p:sp>
        <p:nvSpPr>
          <p:cNvPr id="2" name="Slide Number Placeholder 1"/>
          <p:cNvSpPr>
            <a:spLocks noGrp="1"/>
          </p:cNvSpPr>
          <p:nvPr>
            <p:ph type="sldNum" sz="quarter" idx="10"/>
          </p:nvPr>
        </p:nvSpPr>
        <p:spPr/>
        <p:txBody>
          <a:bodyPr/>
          <a:lstStyle/>
          <a:p>
            <a:fld id="{0B77B103-16DD-4E5B-B7FE-8CB91BD629A9}" type="slidenum">
              <a:rPr lang="en-US" smtClean="0"/>
              <a:t>48</a:t>
            </a:fld>
            <a:endParaRPr lang="en-US" dirty="0"/>
          </a:p>
        </p:txBody>
      </p:sp>
    </p:spTree>
    <p:extLst>
      <p:ext uri="{BB962C8B-B14F-4D97-AF65-F5344CB8AC3E}">
        <p14:creationId xmlns:p14="http://schemas.microsoft.com/office/powerpoint/2010/main" val="774808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Rot="1" noChangeAspect="1" noChangeArrowheads="1" noTextEdit="1"/>
          </p:cNvSpPr>
          <p:nvPr>
            <p:ph type="sldImg"/>
          </p:nvPr>
        </p:nvSpPr>
        <p:spPr bwMode="auto">
          <a:xfrm>
            <a:off x="1517650" y="1196975"/>
            <a:ext cx="4267200" cy="3200400"/>
          </a:xfrm>
          <a:noFill/>
          <a:ln>
            <a:solidFill>
              <a:srgbClr val="000000"/>
            </a:solidFill>
            <a:miter lim="800000"/>
            <a:headEnd/>
            <a:tailEnd/>
          </a:ln>
        </p:spPr>
      </p:sp>
      <p:sp>
        <p:nvSpPr>
          <p:cNvPr id="122884" name="Rectangle 3"/>
          <p:cNvSpPr>
            <a:spLocks noGrp="1" noChangeArrowheads="1"/>
          </p:cNvSpPr>
          <p:nvPr>
            <p:ph type="body" idx="1"/>
          </p:nvPr>
        </p:nvSpPr>
        <p:spPr bwMode="auto">
          <a:xfrm>
            <a:off x="477743" y="4525314"/>
            <a:ext cx="6502400" cy="4385308"/>
          </a:xfrm>
          <a:prstGeom prst="rect">
            <a:avLst/>
          </a:prstGeom>
        </p:spPr>
        <p:txBody>
          <a:bodyPr wrap="square" lIns="95909" tIns="47954" rIns="95909" bIns="47954" numCol="1" anchor="t" anchorCtr="0" compatLnSpc="1">
            <a:prstTxWarp prst="textNoShape">
              <a:avLst/>
            </a:prstTxWarp>
            <a:normAutofit/>
          </a:bodyPr>
          <a:lstStyle/>
          <a:p>
            <a:pPr>
              <a:spcBef>
                <a:spcPts val="622"/>
              </a:spcBef>
              <a:defRPr/>
            </a:pPr>
            <a:r>
              <a:rPr lang="en-US" dirty="0"/>
              <a:t>You automatically qualify fo</a:t>
            </a:r>
            <a:r>
              <a:rPr lang="en-US" baseline="0" dirty="0"/>
              <a:t>r Extra Help (</a:t>
            </a:r>
            <a:r>
              <a:rPr lang="en-US" dirty="0"/>
              <a:t>and don’t need to apply</a:t>
            </a:r>
            <a:r>
              <a:rPr lang="en-US" b="0" dirty="0"/>
              <a:t>) if you have Medicare and get f</a:t>
            </a:r>
            <a:r>
              <a:rPr lang="en-US" dirty="0"/>
              <a:t>ull Medicaid coverage, Supplemental Security Income benefits, or help from Medicaid paying your Medicare Part B premiums (Medicare Savings Program </a:t>
            </a:r>
            <a:r>
              <a:rPr lang="en-US" dirty="0" smtClean="0"/>
              <a:t>(MSP)). </a:t>
            </a:r>
            <a:endParaRPr lang="en-US" dirty="0"/>
          </a:p>
          <a:p>
            <a:pPr>
              <a:spcBef>
                <a:spcPts val="622"/>
              </a:spcBef>
              <a:defRPr/>
            </a:pPr>
            <a:r>
              <a:rPr lang="en-US" dirty="0"/>
              <a:t>If you don’t meet one of these </a:t>
            </a:r>
            <a:r>
              <a:rPr lang="en-US" baseline="0" dirty="0"/>
              <a:t>conditions</a:t>
            </a:r>
            <a:r>
              <a:rPr lang="en-US" dirty="0"/>
              <a:t>, you may still qualify for Extra Help, but you’ll need to apply for it. If you think you qualify but aren’t sure, you should still apply. Yo</a:t>
            </a:r>
            <a:r>
              <a:rPr lang="en-US" baseline="0" dirty="0"/>
              <a:t>u can apply for Extra Help at any time, and if you’re denied, you can reapply if your circumstances change. </a:t>
            </a:r>
            <a:r>
              <a:rPr lang="en-US" dirty="0"/>
              <a:t>Eligibility for Extra Help may be determined by either Social Security or your state Medicaid agency. </a:t>
            </a:r>
          </a:p>
          <a:p>
            <a:pPr>
              <a:spcBef>
                <a:spcPts val="622"/>
              </a:spcBef>
              <a:defRPr/>
            </a:pPr>
            <a:r>
              <a:rPr lang="en-US" dirty="0"/>
              <a:t>You can apply for Extra Help by</a:t>
            </a:r>
          </a:p>
          <a:p>
            <a:pPr marL="181225" lvl="1" indent="-181225">
              <a:spcBef>
                <a:spcPts val="622"/>
              </a:spcBef>
              <a:buFont typeface="Wingdings" panose="05000000000000000000" pitchFamily="2" charset="2"/>
              <a:buChar char="§"/>
              <a:defRPr/>
            </a:pPr>
            <a:r>
              <a:rPr lang="en-US" dirty="0"/>
              <a:t>Applying online at</a:t>
            </a:r>
            <a:r>
              <a:rPr lang="en-US" u="sng" dirty="0">
                <a:hlinkClick r:id="rId3"/>
              </a:rPr>
              <a:t> ssa.gov/medicare/prescriptionhelp/</a:t>
            </a:r>
            <a:r>
              <a:rPr lang="en-US" dirty="0"/>
              <a:t>.</a:t>
            </a:r>
          </a:p>
          <a:p>
            <a:pPr marL="181225" lvl="1" indent="-181225">
              <a:spcBef>
                <a:spcPts val="622"/>
              </a:spcBef>
              <a:buFont typeface="Wingdings" panose="05000000000000000000" pitchFamily="2" charset="2"/>
              <a:buChar char="§"/>
              <a:defRPr/>
            </a:pPr>
            <a:r>
              <a:rPr lang="en-US" dirty="0"/>
              <a:t>Completing a paper application you can get by calling Social Security at 1-800-772-1213. </a:t>
            </a:r>
            <a:r>
              <a:rPr lang="en-US" dirty="0" smtClean="0"/>
              <a:t>TTY: 1-800-325-0778</a:t>
            </a:r>
            <a:r>
              <a:rPr lang="en-US" dirty="0"/>
              <a:t>.</a:t>
            </a:r>
          </a:p>
          <a:p>
            <a:pPr marL="181225" lvl="1" indent="-181225">
              <a:spcBef>
                <a:spcPts val="622"/>
              </a:spcBef>
              <a:buFont typeface="Wingdings" panose="05000000000000000000" pitchFamily="2" charset="2"/>
              <a:buChar char="§"/>
              <a:defRPr/>
            </a:pPr>
            <a:r>
              <a:rPr lang="en-US" dirty="0"/>
              <a:t>Applying through your state Medicaid agency. </a:t>
            </a:r>
          </a:p>
          <a:p>
            <a:pPr marL="179827" indent="-179827">
              <a:spcBef>
                <a:spcPts val="622"/>
              </a:spcBef>
              <a:buFont typeface="Wingdings" panose="05000000000000000000" pitchFamily="2" charset="2"/>
              <a:buChar char="§"/>
            </a:pPr>
            <a:r>
              <a:rPr lang="en-US" spc="-9" dirty="0"/>
              <a:t>Working with a local organization, like a State Health Insurance Assistance Program. </a:t>
            </a:r>
          </a:p>
          <a:p>
            <a:pPr>
              <a:spcBef>
                <a:spcPts val="622"/>
              </a:spcBef>
              <a:defRPr/>
            </a:pPr>
            <a:r>
              <a:rPr lang="en-US" dirty="0"/>
              <a:t>You can apply on your own behalf, or someone with the authority to act on your behalf can file your application (like with Power of Attorney),</a:t>
            </a:r>
            <a:r>
              <a:rPr lang="en-US" baseline="0" dirty="0"/>
              <a:t> </a:t>
            </a:r>
            <a:r>
              <a:rPr lang="en-US" dirty="0"/>
              <a:t>or you can ask someone else to help you apply.</a:t>
            </a:r>
          </a:p>
          <a:p>
            <a:pPr>
              <a:spcBef>
                <a:spcPts val="622"/>
              </a:spcBef>
              <a:defRPr/>
            </a:pPr>
            <a:r>
              <a:rPr lang="en-US" dirty="0"/>
              <a:t>If you apply for Extra Help, Social Security will transmit the data from your application to your state Medicaid agency to also initiate an application for MSP, which can help you pay for your Medicare premiums. </a:t>
            </a:r>
          </a:p>
        </p:txBody>
      </p:sp>
      <p:sp>
        <p:nvSpPr>
          <p:cNvPr id="2" name="Slide Number Placeholder 1"/>
          <p:cNvSpPr>
            <a:spLocks noGrp="1"/>
          </p:cNvSpPr>
          <p:nvPr>
            <p:ph type="sldNum" sz="quarter" idx="10"/>
          </p:nvPr>
        </p:nvSpPr>
        <p:spPr/>
        <p:txBody>
          <a:bodyPr/>
          <a:lstStyle/>
          <a:p>
            <a:fld id="{0B77B103-16DD-4E5B-B7FE-8CB91BD629A9}" type="slidenum">
              <a:rPr lang="en-US" smtClean="0"/>
              <a:t>49</a:t>
            </a:fld>
            <a:endParaRPr lang="en-US" dirty="0"/>
          </a:p>
        </p:txBody>
      </p:sp>
    </p:spTree>
    <p:extLst>
      <p:ext uri="{BB962C8B-B14F-4D97-AF65-F5344CB8AC3E}">
        <p14:creationId xmlns:p14="http://schemas.microsoft.com/office/powerpoint/2010/main" val="243818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Content in graphic included in speakers' notes." title="The Four Parts of Medicare"/>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560570"/>
            <a:ext cx="5852160" cy="4320540"/>
          </a:xfrm>
          <a:prstGeom prst="rect">
            <a:avLst/>
          </a:prstGeom>
        </p:spPr>
        <p:txBody>
          <a:bodyPr lIns="95909" tIns="47954" rIns="95909" bIns="47954">
            <a:normAutofit/>
          </a:bodyPr>
          <a:lstStyle/>
          <a:p>
            <a:pPr>
              <a:spcBef>
                <a:spcPts val="622"/>
              </a:spcBef>
              <a:defRPr/>
            </a:pPr>
            <a:r>
              <a:rPr lang="en-US" dirty="0"/>
              <a:t>Medicare covers many types of services and you have options for how you get your Medicare coverage. Medicare has 4 parts:</a:t>
            </a:r>
          </a:p>
          <a:p>
            <a:pPr marL="183571" indent="-183571">
              <a:spcBef>
                <a:spcPts val="622"/>
              </a:spcBef>
              <a:buFont typeface="Wingdings" pitchFamily="2" charset="2"/>
              <a:buChar char="§"/>
              <a:defRPr/>
            </a:pPr>
            <a:r>
              <a:rPr lang="en-US" b="1" dirty="0"/>
              <a:t>Part A (Hospital Insurance) </a:t>
            </a:r>
            <a:r>
              <a:rPr lang="en-US" dirty="0"/>
              <a:t>helps pay for inpatient hospital stays, skilled nursing facility care, home health care, and hospice care. </a:t>
            </a:r>
          </a:p>
          <a:p>
            <a:pPr marL="183571" indent="-183571">
              <a:spcBef>
                <a:spcPts val="622"/>
              </a:spcBef>
              <a:buFont typeface="Wingdings" pitchFamily="2" charset="2"/>
              <a:buChar char="§"/>
              <a:defRPr/>
            </a:pPr>
            <a:r>
              <a:rPr lang="en-US" b="1" dirty="0"/>
              <a:t>Part B</a:t>
            </a:r>
            <a:r>
              <a:rPr lang="en-US" dirty="0"/>
              <a:t> </a:t>
            </a:r>
            <a:r>
              <a:rPr lang="en-US" b="1" dirty="0"/>
              <a:t>(Medical Insurance) </a:t>
            </a:r>
            <a:r>
              <a:rPr lang="en-US" dirty="0"/>
              <a:t>helps cover medically necessary services like doctor visits and outpatient care. Part B also covers many preventive services (including screening tests and certain shots), diagnostic tests, some therapies, and durable medical equipment like wheelchairs and walkers</a:t>
            </a:r>
            <a:r>
              <a:rPr lang="en-US" dirty="0" smtClean="0"/>
              <a:t>.</a:t>
            </a:r>
          </a:p>
          <a:p>
            <a:pPr>
              <a:spcBef>
                <a:spcPts val="622"/>
              </a:spcBef>
              <a:defRPr/>
            </a:pPr>
            <a:r>
              <a:rPr lang="en-US" dirty="0" smtClean="0"/>
              <a:t>Together, Part A and/or Part  B are referred to as “Original Medicare.”</a:t>
            </a:r>
            <a:endParaRPr lang="en-US" dirty="0"/>
          </a:p>
          <a:p>
            <a:pPr marL="183571" indent="-183571">
              <a:spcBef>
                <a:spcPts val="622"/>
              </a:spcBef>
              <a:buFont typeface="Wingdings" pitchFamily="2" charset="2"/>
              <a:buChar char="§"/>
              <a:defRPr/>
            </a:pPr>
            <a:r>
              <a:rPr lang="en-US" b="1" dirty="0"/>
              <a:t>Part C (Medicare Advantage</a:t>
            </a:r>
            <a:r>
              <a:rPr lang="en-US" b="1" baseline="0" dirty="0"/>
              <a:t> </a:t>
            </a:r>
            <a:r>
              <a:rPr lang="en-US" b="1" baseline="0" dirty="0" smtClean="0"/>
              <a:t>(</a:t>
            </a:r>
            <a:r>
              <a:rPr lang="en-US" b="1" dirty="0" smtClean="0"/>
              <a:t>MA)) </a:t>
            </a:r>
            <a:r>
              <a:rPr lang="en-US" dirty="0"/>
              <a:t>is another way to get your Medicare benefits. It combines Part A and Part</a:t>
            </a:r>
            <a:r>
              <a:rPr lang="en-US" baseline="0" dirty="0"/>
              <a:t> </a:t>
            </a:r>
            <a:r>
              <a:rPr lang="en-US" dirty="0"/>
              <a:t>B, and sometimes Part D </a:t>
            </a:r>
            <a:r>
              <a:rPr lang="en-US" dirty="0" smtClean="0"/>
              <a:t>(prescription </a:t>
            </a:r>
            <a:r>
              <a:rPr lang="en-US" dirty="0"/>
              <a:t>drug coverage). MA Plans are managed by private insurance companies approved by Medicare. These plans must cover medically necessary services. However, plans can charge different copayments, coinsurance, or deductibles for these services than Original </a:t>
            </a:r>
            <a:r>
              <a:rPr lang="en-US" dirty="0" smtClean="0"/>
              <a:t>Medicare (Part A and Part B).</a:t>
            </a:r>
            <a:endParaRPr lang="en-US" dirty="0"/>
          </a:p>
          <a:p>
            <a:pPr marL="183571" indent="-183571">
              <a:spcBef>
                <a:spcPts val="622"/>
              </a:spcBef>
              <a:buFont typeface="Wingdings" pitchFamily="2" charset="2"/>
              <a:buChar char="§"/>
              <a:defRPr/>
            </a:pPr>
            <a:r>
              <a:rPr lang="en-US" b="1" dirty="0"/>
              <a:t>Part D </a:t>
            </a:r>
            <a:r>
              <a:rPr lang="en-US" b="1" dirty="0" smtClean="0"/>
              <a:t>(prescription </a:t>
            </a:r>
            <a:r>
              <a:rPr lang="en-US" b="1" dirty="0"/>
              <a:t>drug coverage) </a:t>
            </a:r>
            <a:r>
              <a:rPr lang="en-US" dirty="0"/>
              <a:t>helps pay for outpatient prescription drugs </a:t>
            </a:r>
            <a:r>
              <a:rPr lang="en-US" dirty="0">
                <a:solidFill>
                  <a:schemeClr val="dk1"/>
                </a:solidFill>
              </a:rPr>
              <a:t>and may help lower your prescription drug costs and protect against higher costs in the future.</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5</a:t>
            </a:fld>
            <a:endParaRPr lang="en-US" dirty="0"/>
          </a:p>
        </p:txBody>
      </p:sp>
    </p:spTree>
    <p:extLst>
      <p:ext uri="{BB962C8B-B14F-4D97-AF65-F5344CB8AC3E}">
        <p14:creationId xmlns:p14="http://schemas.microsoft.com/office/powerpoint/2010/main" val="6499338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560570"/>
            <a:ext cx="5852160" cy="4320540"/>
          </a:xfrm>
          <a:prstGeom prst="rect">
            <a:avLst/>
          </a:prstGeom>
        </p:spPr>
        <p:txBody>
          <a:bodyPr lIns="95909" tIns="47954" rIns="95909" bIns="47954"/>
          <a:lstStyle/>
          <a:p>
            <a:pPr>
              <a:spcBef>
                <a:spcPts val="622"/>
              </a:spcBef>
            </a:pPr>
            <a:r>
              <a:rPr lang="en-US" dirty="0"/>
              <a:t>Copayment</a:t>
            </a:r>
            <a:r>
              <a:rPr lang="en-US" baseline="0" dirty="0"/>
              <a:t> amounts vary if you qualify for Extra Help depending on the following:</a:t>
            </a:r>
          </a:p>
          <a:p>
            <a:pPr marL="179827" indent="-179827">
              <a:spcBef>
                <a:spcPts val="622"/>
              </a:spcBef>
              <a:buFont typeface="Wingdings" panose="05000000000000000000" pitchFamily="2" charset="2"/>
              <a:buChar char="§"/>
            </a:pPr>
            <a:r>
              <a:rPr lang="en-US" baseline="0" dirty="0"/>
              <a:t>If you’re living in an institution (like a nursing home) you don’t pay a copayment</a:t>
            </a:r>
          </a:p>
          <a:p>
            <a:pPr marL="179827" indent="-179827">
              <a:spcBef>
                <a:spcPts val="622"/>
              </a:spcBef>
              <a:buFont typeface="Wingdings" panose="05000000000000000000" pitchFamily="2" charset="2"/>
              <a:buChar char="§"/>
            </a:pPr>
            <a:r>
              <a:rPr lang="en-US" baseline="0" dirty="0"/>
              <a:t>If you’re receiving Home and Community-Based Services you don’t pay a copayment</a:t>
            </a:r>
          </a:p>
          <a:p>
            <a:pPr marL="179827" indent="-179827">
              <a:spcBef>
                <a:spcPts val="622"/>
              </a:spcBef>
              <a:buFont typeface="Wingdings" panose="05000000000000000000" pitchFamily="2" charset="2"/>
              <a:buChar char="§"/>
            </a:pPr>
            <a:r>
              <a:rPr lang="en-US" baseline="0" dirty="0" smtClean="0"/>
              <a:t>2019: </a:t>
            </a:r>
            <a:r>
              <a:rPr lang="en-US" baseline="0" dirty="0"/>
              <a:t>If your income is up to </a:t>
            </a:r>
            <a:r>
              <a:rPr lang="en-US" baseline="0" dirty="0" smtClean="0"/>
              <a:t>or at 100</a:t>
            </a:r>
            <a:r>
              <a:rPr lang="en-US" baseline="0" dirty="0"/>
              <a:t>% of the Federal Poverty Level (FPL) you pay $</a:t>
            </a:r>
            <a:r>
              <a:rPr lang="en-US" baseline="0" dirty="0" smtClean="0"/>
              <a:t>1.25 </a:t>
            </a:r>
            <a:r>
              <a:rPr lang="en-US" dirty="0"/>
              <a:t>for a generic drug (or brand-name drug treated as a generic), or</a:t>
            </a:r>
            <a:r>
              <a:rPr lang="en-US" baseline="0" dirty="0"/>
              <a:t> $</a:t>
            </a:r>
            <a:r>
              <a:rPr lang="en-US" baseline="0" dirty="0" smtClean="0"/>
              <a:t>3.80 </a:t>
            </a:r>
            <a:r>
              <a:rPr lang="en-US" baseline="0" dirty="0"/>
              <a:t>for brand-name covered prescriptions</a:t>
            </a:r>
          </a:p>
          <a:p>
            <a:pPr marL="179827" indent="-179827">
              <a:spcBef>
                <a:spcPts val="622"/>
              </a:spcBef>
              <a:buFont typeface="Wingdings" panose="05000000000000000000" pitchFamily="2" charset="2"/>
              <a:buChar char="§"/>
            </a:pPr>
            <a:r>
              <a:rPr lang="en-US" baseline="0" dirty="0" smtClean="0"/>
              <a:t>2019: </a:t>
            </a:r>
            <a:r>
              <a:rPr lang="en-US" baseline="0" dirty="0"/>
              <a:t>If your income is between 100% and 135% of the FPL, you pay either </a:t>
            </a:r>
            <a:r>
              <a:rPr lang="en-US" baseline="0" dirty="0" smtClean="0"/>
              <a:t>$3.40 </a:t>
            </a:r>
            <a:r>
              <a:rPr lang="en-US" dirty="0"/>
              <a:t>for a generic drug (or brand-name drug treated as a generic), or </a:t>
            </a:r>
            <a:r>
              <a:rPr lang="en-US" baseline="0" dirty="0" smtClean="0"/>
              <a:t>$8.50 </a:t>
            </a:r>
            <a:r>
              <a:rPr lang="en-US" baseline="0" dirty="0"/>
              <a:t>for brand-name covered prescriptions</a:t>
            </a:r>
          </a:p>
          <a:p>
            <a:pPr marL="179827" indent="-179827">
              <a:spcBef>
                <a:spcPts val="622"/>
              </a:spcBef>
              <a:buFont typeface="Wingdings" panose="05000000000000000000" pitchFamily="2" charset="2"/>
              <a:buChar char="§"/>
            </a:pPr>
            <a:r>
              <a:rPr lang="en-US" baseline="0" dirty="0"/>
              <a:t>If you </a:t>
            </a:r>
            <a:r>
              <a:rPr lang="en-US" baseline="0" dirty="0" smtClean="0"/>
              <a:t>get </a:t>
            </a:r>
            <a:r>
              <a:rPr lang="en-US" baseline="0" dirty="0"/>
              <a:t>Partial Extra Help, you pay a </a:t>
            </a:r>
            <a:r>
              <a:rPr lang="en-US" baseline="0" dirty="0" smtClean="0"/>
              <a:t>$85 </a:t>
            </a:r>
            <a:r>
              <a:rPr lang="en-US" baseline="0" dirty="0"/>
              <a:t>deductible in </a:t>
            </a:r>
            <a:r>
              <a:rPr lang="en-US" baseline="0" dirty="0" smtClean="0"/>
              <a:t>2019 </a:t>
            </a:r>
            <a:r>
              <a:rPr lang="en-US" baseline="0" dirty="0"/>
              <a:t>and you pay 15% for each covered drug</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50</a:t>
            </a:fld>
            <a:endParaRPr lang="en-US" dirty="0"/>
          </a:p>
        </p:txBody>
      </p:sp>
    </p:spTree>
    <p:extLst>
      <p:ext uri="{BB962C8B-B14F-4D97-AF65-F5344CB8AC3E}">
        <p14:creationId xmlns:p14="http://schemas.microsoft.com/office/powerpoint/2010/main" val="4130514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248480" y="4439902"/>
            <a:ext cx="6818243" cy="4207707"/>
          </a:xfrm>
          <a:prstGeom prst="rect">
            <a:avLst/>
          </a:prstGeom>
        </p:spPr>
        <p:txBody>
          <a:bodyPr lIns="95909" tIns="47954" rIns="95909" bIns="47954">
            <a:normAutofit fontScale="92500" lnSpcReduction="10000"/>
          </a:bodyPr>
          <a:lstStyle/>
          <a:p>
            <a:pPr>
              <a:lnSpc>
                <a:spcPct val="120000"/>
              </a:lnSpc>
              <a:spcBef>
                <a:spcPts val="622"/>
              </a:spcBef>
            </a:pPr>
            <a:r>
              <a:rPr lang="en-US" sz="1000" dirty="0"/>
              <a:t>Medicare’s Limited Income Newly Eligible Transition (NET) program is designed to remove gaps in coverage for low-income individuals moving to Medicare prescription drug coverage.  </a:t>
            </a:r>
          </a:p>
          <a:p>
            <a:pPr>
              <a:lnSpc>
                <a:spcPct val="120000"/>
              </a:lnSpc>
              <a:spcBef>
                <a:spcPts val="622"/>
              </a:spcBef>
            </a:pPr>
            <a:r>
              <a:rPr lang="en-US" sz="1000" dirty="0"/>
              <a:t>Enrollment in Medicare’s Limited Income NET program is temporary and ends once a low-income person with Medicare gets coverage through a Medicare drug plan. The program gives point-of-sale coverage to people with Extra Help who don’t yet have a Medicare drug plan. It also gives retroactive coverage to people who have full Medicaid coverage or get Supplemental Security Income benefits. </a:t>
            </a:r>
          </a:p>
          <a:p>
            <a:pPr>
              <a:lnSpc>
                <a:spcPct val="120000"/>
              </a:lnSpc>
              <a:spcBef>
                <a:spcPts val="622"/>
              </a:spcBef>
            </a:pPr>
            <a:r>
              <a:rPr lang="en-US" sz="1000" dirty="0"/>
              <a:t>The Limited Income NET program has an open formulary (Part D covered drugs), doesn’t require prior authorization, includes standard safety and abuse edits (like “refill too soon, or “therapy duplication”), and has no network pharmacy restrictions. However, CMS can’t require a pharmacy to use this program.</a:t>
            </a:r>
          </a:p>
          <a:p>
            <a:pPr>
              <a:lnSpc>
                <a:spcPct val="120000"/>
              </a:lnSpc>
              <a:spcBef>
                <a:spcPts val="622"/>
              </a:spcBef>
            </a:pPr>
            <a:r>
              <a:rPr lang="en-US" sz="1000" dirty="0"/>
              <a:t>To be eligible to use Medicare’s Limited Income NET program, you must meet certain criteria: </a:t>
            </a:r>
          </a:p>
          <a:p>
            <a:pPr marL="181155" indent="-181155">
              <a:lnSpc>
                <a:spcPct val="120000"/>
              </a:lnSpc>
              <a:spcBef>
                <a:spcPts val="622"/>
              </a:spcBef>
              <a:buFont typeface="Wingdings" panose="05000000000000000000" pitchFamily="2" charset="2"/>
              <a:buChar char="§"/>
            </a:pPr>
            <a:r>
              <a:rPr lang="en-US" sz="1000" dirty="0"/>
              <a:t>Have a valid Health Insurance Claim Number, which is on your Medicare card</a:t>
            </a:r>
          </a:p>
          <a:p>
            <a:pPr marL="181155" indent="-181155">
              <a:lnSpc>
                <a:spcPct val="120000"/>
              </a:lnSpc>
              <a:spcBef>
                <a:spcPts val="622"/>
              </a:spcBef>
              <a:buFont typeface="Wingdings" panose="05000000000000000000" pitchFamily="2" charset="2"/>
              <a:buChar char="§"/>
            </a:pPr>
            <a:r>
              <a:rPr lang="en-US" sz="1000" dirty="0"/>
              <a:t>Be eligible for Medicare Part D</a:t>
            </a:r>
          </a:p>
          <a:p>
            <a:pPr marL="181155" indent="-181155">
              <a:lnSpc>
                <a:spcPct val="120000"/>
              </a:lnSpc>
              <a:spcBef>
                <a:spcPts val="622"/>
              </a:spcBef>
              <a:buFont typeface="Wingdings" panose="05000000000000000000" pitchFamily="2" charset="2"/>
              <a:buChar char="§"/>
            </a:pPr>
            <a:r>
              <a:rPr lang="en-US" sz="1000" dirty="0"/>
              <a:t>Not be enrolled in a Part D plan</a:t>
            </a:r>
          </a:p>
          <a:p>
            <a:pPr marL="181155" indent="-181155">
              <a:lnSpc>
                <a:spcPct val="120000"/>
              </a:lnSpc>
              <a:spcBef>
                <a:spcPts val="622"/>
              </a:spcBef>
              <a:buFont typeface="Wingdings" panose="05000000000000000000" pitchFamily="2" charset="2"/>
              <a:buChar char="§"/>
            </a:pPr>
            <a:r>
              <a:rPr lang="en-US" sz="1000" dirty="0"/>
              <a:t>Not be enrolled in a retiree drug subsidy plan</a:t>
            </a:r>
          </a:p>
          <a:p>
            <a:pPr marL="181155" indent="-181155">
              <a:lnSpc>
                <a:spcPct val="120000"/>
              </a:lnSpc>
              <a:spcBef>
                <a:spcPts val="622"/>
              </a:spcBef>
              <a:buFont typeface="Wingdings" panose="05000000000000000000" pitchFamily="2" charset="2"/>
              <a:buChar char="§"/>
            </a:pPr>
            <a:r>
              <a:rPr lang="en-US" sz="1000" dirty="0"/>
              <a:t>Not be enrolled in a Part C plan that doesn’t allow associated enrollment in a Part D plan</a:t>
            </a:r>
          </a:p>
          <a:p>
            <a:pPr marL="181155" indent="-181155">
              <a:lnSpc>
                <a:spcPct val="120000"/>
              </a:lnSpc>
              <a:spcBef>
                <a:spcPts val="622"/>
              </a:spcBef>
              <a:buFont typeface="Wingdings" panose="05000000000000000000" pitchFamily="2" charset="2"/>
              <a:buChar char="§"/>
            </a:pPr>
            <a:r>
              <a:rPr lang="en-US" sz="1000" dirty="0"/>
              <a:t>Haven’t opted out of auto-enrollment</a:t>
            </a:r>
          </a:p>
          <a:p>
            <a:pPr marL="181155" indent="-181155">
              <a:lnSpc>
                <a:spcPct val="120000"/>
              </a:lnSpc>
              <a:spcBef>
                <a:spcPts val="622"/>
              </a:spcBef>
              <a:buFont typeface="Wingdings" panose="05000000000000000000" pitchFamily="2" charset="2"/>
              <a:buChar char="§"/>
            </a:pPr>
            <a:r>
              <a:rPr lang="en-US" sz="1000" dirty="0"/>
              <a:t>Have a permanent address in the 50 states or the District of Columbia</a:t>
            </a:r>
          </a:p>
          <a:p>
            <a:pPr>
              <a:lnSpc>
                <a:spcPct val="120000"/>
              </a:lnSpc>
              <a:spcBef>
                <a:spcPts val="622"/>
              </a:spcBef>
            </a:pPr>
            <a:r>
              <a:rPr lang="en-US" sz="1000" dirty="0"/>
              <a:t>The Limited Income Newly Eligible Transition (NET) Outreach Team is run by Humana, Inc. It provides live webinar training to State Health Insurance Assistance Program counselors and pharmacy providers. To schedule a webinar or for more information, email </a:t>
            </a:r>
            <a:r>
              <a:rPr lang="en-US" sz="1000" dirty="0">
                <a:hlinkClick r:id="rId3"/>
              </a:rPr>
              <a:t>linetoutreach@humana.com</a:t>
            </a:r>
            <a:r>
              <a:rPr lang="en-US" sz="1000" dirty="0"/>
              <a:t>. Visit </a:t>
            </a:r>
            <a:r>
              <a:rPr lang="en-US" sz="1000" dirty="0">
                <a:ea typeface="Calibri"/>
                <a:cs typeface="Times New Roman"/>
                <a:hlinkClick r:id="rId4"/>
              </a:rPr>
              <a:t>Humana.com/pharmacy/pharmacists/</a:t>
            </a:r>
            <a:r>
              <a:rPr lang="en-US" sz="1000" dirty="0" err="1">
                <a:ea typeface="Calibri"/>
                <a:cs typeface="Times New Roman"/>
                <a:hlinkClick r:id="rId4"/>
              </a:rPr>
              <a:t>linet</a:t>
            </a:r>
            <a:r>
              <a:rPr lang="en-US" sz="1000" dirty="0"/>
              <a:t> for more information and supporting documents like the Limited Income NET brochure and 4 Steps for Pharmacists.</a:t>
            </a:r>
          </a:p>
        </p:txBody>
      </p:sp>
      <p:sp>
        <p:nvSpPr>
          <p:cNvPr id="4" name="Slide Number Placeholder 3"/>
          <p:cNvSpPr>
            <a:spLocks noGrp="1"/>
          </p:cNvSpPr>
          <p:nvPr>
            <p:ph type="sldNum" sz="quarter" idx="10"/>
          </p:nvPr>
        </p:nvSpPr>
        <p:spPr/>
        <p:txBody>
          <a:bodyPr/>
          <a:lstStyle/>
          <a:p>
            <a:fld id="{0B77B103-16DD-4E5B-B7FE-8CB91BD629A9}" type="slidenum">
              <a:rPr lang="en-US" smtClean="0"/>
              <a:t>51</a:t>
            </a:fld>
            <a:endParaRPr lang="en-US" dirty="0"/>
          </a:p>
        </p:txBody>
      </p:sp>
    </p:spTree>
    <p:extLst>
      <p:ext uri="{BB962C8B-B14F-4D97-AF65-F5344CB8AC3E}">
        <p14:creationId xmlns:p14="http://schemas.microsoft.com/office/powerpoint/2010/main" val="3886291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298174" y="4609745"/>
            <a:ext cx="6748670" cy="4574355"/>
          </a:xfrm>
          <a:prstGeom prst="rect">
            <a:avLst/>
          </a:prstGeom>
        </p:spPr>
        <p:txBody>
          <a:bodyPr lIns="95909" tIns="47954" rIns="95909" bIns="47954">
            <a:normAutofit fontScale="92500" lnSpcReduction="20000"/>
          </a:bodyPr>
          <a:lstStyle/>
          <a:p>
            <a:pPr>
              <a:lnSpc>
                <a:spcPct val="120000"/>
              </a:lnSpc>
              <a:spcBef>
                <a:spcPts val="622"/>
              </a:spcBef>
            </a:pPr>
            <a:r>
              <a:rPr lang="en-US" dirty="0"/>
              <a:t>In the fall, the Centers for Medicare &amp; Medicaid Services (CMS) will reassign certain people who qualify for Extra Help into new Medicare Prescription Drug Plans to make sure they continue to pay $0 premium for their drug coverage. CMS will reassign people who get Extra Help if their Medicare drug plan or Medicare health plan is leaving the Medicare </a:t>
            </a:r>
            <a:r>
              <a:rPr lang="en-US" dirty="0" smtClean="0"/>
              <a:t>Program as </a:t>
            </a:r>
            <a:r>
              <a:rPr lang="en-US" dirty="0"/>
              <a:t>of December 31, </a:t>
            </a:r>
            <a:r>
              <a:rPr lang="en-US" dirty="0" smtClean="0"/>
              <a:t>2017. </a:t>
            </a:r>
            <a:r>
              <a:rPr lang="en-US" dirty="0"/>
              <a:t>These people will be reassigned into a new Medicare </a:t>
            </a:r>
            <a:r>
              <a:rPr lang="en-US" dirty="0" smtClean="0"/>
              <a:t>Prescription Drug Plan regardless </a:t>
            </a:r>
            <a:r>
              <a:rPr lang="en-US" dirty="0"/>
              <a:t>of whether they joined their current plan on their own, or Medicare enrolled them in a plan. People affected by reassignment will get a notice on BLUE paper in the mail from CMS by early November. There are 3 versions of the notice. Two versions are for people whose plans are leaving the Medicare </a:t>
            </a:r>
            <a:r>
              <a:rPr lang="en-US" dirty="0" smtClean="0"/>
              <a:t>Program</a:t>
            </a:r>
            <a:r>
              <a:rPr lang="en-US" dirty="0"/>
              <a:t>. </a:t>
            </a:r>
          </a:p>
          <a:p>
            <a:pPr marL="180911" indent="-181155">
              <a:lnSpc>
                <a:spcPct val="120000"/>
              </a:lnSpc>
              <a:spcBef>
                <a:spcPts val="622"/>
              </a:spcBef>
              <a:buSzPct val="100000"/>
              <a:buFont typeface="Wingdings" panose="05000000000000000000" pitchFamily="2" charset="2"/>
              <a:buChar char="§"/>
            </a:pPr>
            <a:r>
              <a:rPr lang="en-US" dirty="0"/>
              <a:t>CMS Product No. 11208—informs people who qualify for Extra Help and whose Medicare Prescription Drug Plan (PDP) is leaving the Medicare Program that they’ll be reassigned to a new </a:t>
            </a:r>
            <a:r>
              <a:rPr lang="en-US" dirty="0" smtClean="0"/>
              <a:t>PDP if </a:t>
            </a:r>
            <a:r>
              <a:rPr lang="en-US" dirty="0"/>
              <a:t>they don’t join a plan on their own by December 31, </a:t>
            </a:r>
            <a:r>
              <a:rPr lang="en-US" dirty="0" smtClean="0"/>
              <a:t>2017. </a:t>
            </a:r>
            <a:endParaRPr lang="en-US" dirty="0"/>
          </a:p>
          <a:p>
            <a:pPr marL="180911" indent="-181155">
              <a:lnSpc>
                <a:spcPct val="120000"/>
              </a:lnSpc>
              <a:spcBef>
                <a:spcPts val="622"/>
              </a:spcBef>
              <a:buSzPct val="100000"/>
              <a:buFont typeface="Wingdings" panose="05000000000000000000" pitchFamily="2" charset="2"/>
              <a:buChar char="§"/>
            </a:pPr>
            <a:r>
              <a:rPr lang="en-US" dirty="0"/>
              <a:t>CMS Product No. 11443—informs people who qualify for Extra Help and whose Medicare Advantage Plan is leaving the Medicare Program that they’ll be enrolled in a Medicare PDP if they don’t join a new plan on their own by December 31, </a:t>
            </a:r>
            <a:r>
              <a:rPr lang="en-US" dirty="0" smtClean="0"/>
              <a:t>2017. </a:t>
            </a:r>
            <a:endParaRPr lang="en-US" dirty="0"/>
          </a:p>
          <a:p>
            <a:pPr>
              <a:lnSpc>
                <a:spcPct val="120000"/>
              </a:lnSpc>
              <a:spcBef>
                <a:spcPts val="622"/>
              </a:spcBef>
            </a:pPr>
            <a:r>
              <a:rPr lang="en-US" dirty="0" smtClean="0"/>
              <a:t>A third version </a:t>
            </a:r>
            <a:r>
              <a:rPr lang="en-US" dirty="0"/>
              <a:t>is for people whose premiums are increasing above the regional low-income premium subsidy amount (CMS Product No. 11209</a:t>
            </a:r>
            <a:r>
              <a:rPr lang="en-US" dirty="0" smtClean="0"/>
              <a:t>). The </a:t>
            </a:r>
            <a:r>
              <a:rPr lang="en-US" dirty="0"/>
              <a:t>notice tells people which plan they’ll be reassigned to, explains how to stay in their current Medicare drug plan if available, and lets them know how to join a new plan. The notice also includes a list of plans in the region available for $0 premium and their phone numbers. If people who get a notice don’t tell their current plan that they want to stay or join a new plan on their own by December 31, </a:t>
            </a:r>
            <a:r>
              <a:rPr lang="en-US" dirty="0" smtClean="0"/>
              <a:t>2017, </a:t>
            </a:r>
            <a:r>
              <a:rPr lang="en-US" dirty="0"/>
              <a:t>Medicare will reassign them into a new plan with coverage effective January 1, </a:t>
            </a:r>
            <a:r>
              <a:rPr lang="en-US" dirty="0" smtClean="0"/>
              <a:t>2018.</a:t>
            </a:r>
            <a:endParaRPr lang="en-US" dirty="0"/>
          </a:p>
          <a:p>
            <a:pPr>
              <a:lnSpc>
                <a:spcPct val="120000"/>
              </a:lnSpc>
              <a:spcBef>
                <a:spcPts val="622"/>
              </a:spcBef>
            </a:pPr>
            <a:r>
              <a:rPr lang="en-US" b="1" dirty="0"/>
              <a:t>NOTE: </a:t>
            </a:r>
            <a:r>
              <a:rPr lang="en-US" b="0" baseline="0" dirty="0"/>
              <a:t>Visit</a:t>
            </a:r>
            <a:r>
              <a:rPr lang="en-US" dirty="0">
                <a:solidFill>
                  <a:prstClr val="black"/>
                </a:solidFill>
              </a:rPr>
              <a:t> </a:t>
            </a:r>
            <a:r>
              <a:rPr lang="en-US" u="sng" dirty="0">
                <a:solidFill>
                  <a:srgbClr val="0000FF"/>
                </a:solidFill>
                <a:ea typeface="Calibri"/>
                <a:cs typeface="Times New Roman"/>
                <a:hlinkClick r:id="rId3"/>
              </a:rPr>
              <a:t>CMS.gov/Outreach-and-Education/Outreach/Partnerships/Downloads/11221-P.pdf</a:t>
            </a:r>
            <a:r>
              <a:rPr lang="en-US" dirty="0">
                <a:solidFill>
                  <a:srgbClr val="0000FF"/>
                </a:solidFill>
                <a:ea typeface="Calibri"/>
                <a:cs typeface="Times New Roman"/>
              </a:rPr>
              <a:t> </a:t>
            </a:r>
            <a:r>
              <a:rPr lang="en-US" dirty="0">
                <a:solidFill>
                  <a:prstClr val="black"/>
                </a:solidFill>
              </a:rPr>
              <a:t>to download the tip sheet, “</a:t>
            </a:r>
            <a:r>
              <a:rPr lang="en-US" dirty="0"/>
              <a:t>Information</a:t>
            </a:r>
            <a:r>
              <a:rPr lang="en-US" baseline="0" dirty="0"/>
              <a:t> Partners Can Use on: Reassignment” (</a:t>
            </a:r>
            <a:r>
              <a:rPr lang="en-US" dirty="0"/>
              <a:t>CMS Product No. 11221-P) and </a:t>
            </a:r>
            <a:r>
              <a:rPr lang="en-US" dirty="0" smtClean="0">
                <a:hlinkClick r:id="rId4"/>
              </a:rPr>
              <a:t>CMS.gov/Medicare/Prescription-Drug-Coverage/LimitedIncomeandResources/Downloads/Consumer-Mailings.pdf</a:t>
            </a:r>
            <a:r>
              <a:rPr lang="en-US" dirty="0" smtClean="0"/>
              <a:t> to download the “Guide to Consumer Mailings.”</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52</a:t>
            </a:fld>
            <a:endParaRPr lang="en-US" dirty="0"/>
          </a:p>
        </p:txBody>
      </p:sp>
    </p:spTree>
    <p:extLst>
      <p:ext uri="{BB962C8B-B14F-4D97-AF65-F5344CB8AC3E}">
        <p14:creationId xmlns:p14="http://schemas.microsoft.com/office/powerpoint/2010/main" val="8950638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98660" name="Rectangle 3"/>
          <p:cNvSpPr>
            <a:spLocks noGrp="1" noChangeArrowheads="1"/>
          </p:cNvSpPr>
          <p:nvPr>
            <p:ph type="body" idx="1"/>
          </p:nvPr>
        </p:nvSpPr>
        <p:spPr bwMode="auto">
          <a:xfrm>
            <a:off x="650242" y="4570860"/>
            <a:ext cx="6014720" cy="4558152"/>
          </a:xfrm>
          <a:prstGeom prst="rect">
            <a:avLst/>
          </a:prstGeom>
          <a:noFill/>
        </p:spPr>
        <p:txBody>
          <a:bodyPr wrap="square" lIns="95909" tIns="47954" rIns="95909" bIns="47954" numCol="1" anchor="t" anchorCtr="0" compatLnSpc="1">
            <a:prstTxWarp prst="textNoShape">
              <a:avLst/>
            </a:prstTxWarp>
            <a:noAutofit/>
          </a:bodyPr>
          <a:lstStyle/>
          <a:p>
            <a:pPr>
              <a:spcBef>
                <a:spcPts val="622"/>
              </a:spcBef>
            </a:pPr>
            <a:r>
              <a:rPr lang="en-US" dirty="0"/>
              <a:t>Every August, Medicare reestablishes Extra Help eligibility for the next calendar year if you automatically qualify. Your Extra Help continues or changes depending on whether you’re still eligible for full Medicaid coverage, get help from Medicaid paying Medicare premiums, or get Supplemental Security Income (SSI). Any changes go into effect the following January.</a:t>
            </a:r>
          </a:p>
          <a:p>
            <a:pPr>
              <a:spcBef>
                <a:spcPts val="622"/>
              </a:spcBef>
            </a:pPr>
            <a:r>
              <a:rPr lang="en-US" dirty="0"/>
              <a:t>If you were automatically eligible in a year, then you continue to qualify for Extra Help through December of that year. If you become no longer eligible, your automatic status ends on December 31 of that year. If you no longer automatically qualify for Extra Help, you’ll get a letter from Medicare on gray paper with an Extra Help application from Social Security. </a:t>
            </a:r>
          </a:p>
          <a:p>
            <a:pPr defTabSz="966274">
              <a:spcBef>
                <a:spcPts val="622"/>
              </a:spcBef>
              <a:defRPr/>
            </a:pPr>
            <a:r>
              <a:rPr lang="en-US" dirty="0"/>
              <a:t>When people who no longer automatically qualify regain their eligibility for full Medicaid coverage, a Medicare Savings Program, or SSI, Medicare mails them a new letter on purple paper informing them that they now automatically qualify for Extra Help.</a:t>
            </a:r>
          </a:p>
          <a:p>
            <a:pPr>
              <a:spcBef>
                <a:spcPts val="622"/>
              </a:spcBef>
            </a:pPr>
            <a:r>
              <a:rPr lang="en-US" dirty="0"/>
              <a:t>Also, you may continue to qualify automatically for Extra Help, but your copayment level may change due to a change from one of the following categories to another: you’re institutionalized with Medicare and Medicaid, you have Medicare and full Medicaid coverage, you get help from Medicaid paying Medicare premiums (belong to a Medicare Savings Program), or you get SSI benefits but not Medicaid. In those cases, you’ll get a letter from Medicare on orange paper telling you about the change in your copayment level for the next year. </a:t>
            </a:r>
          </a:p>
        </p:txBody>
      </p:sp>
      <p:sp>
        <p:nvSpPr>
          <p:cNvPr id="2" name="Slide Number Placeholder 1"/>
          <p:cNvSpPr>
            <a:spLocks noGrp="1"/>
          </p:cNvSpPr>
          <p:nvPr>
            <p:ph type="sldNum" sz="quarter" idx="10"/>
          </p:nvPr>
        </p:nvSpPr>
        <p:spPr/>
        <p:txBody>
          <a:bodyPr/>
          <a:lstStyle/>
          <a:p>
            <a:fld id="{0B77B103-16DD-4E5B-B7FE-8CB91BD629A9}" type="slidenum">
              <a:rPr lang="en-US" smtClean="0"/>
              <a:t>53</a:t>
            </a:fld>
            <a:endParaRPr lang="en-US" dirty="0"/>
          </a:p>
        </p:txBody>
      </p:sp>
    </p:spTree>
    <p:extLst>
      <p:ext uri="{BB962C8B-B14F-4D97-AF65-F5344CB8AC3E}">
        <p14:creationId xmlns:p14="http://schemas.microsoft.com/office/powerpoint/2010/main" val="26819053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pPr>
              <a:spcBef>
                <a:spcPts val="622"/>
              </a:spcBef>
            </a:pPr>
            <a:r>
              <a:rPr lang="en-US" dirty="0"/>
              <a:t>Check Your Knowledge—</a:t>
            </a:r>
            <a:r>
              <a:rPr lang="en-US" baseline="0" dirty="0"/>
              <a:t>Question 7</a:t>
            </a:r>
          </a:p>
          <a:p>
            <a:pPr defTabSz="959084">
              <a:spcBef>
                <a:spcPts val="622"/>
              </a:spcBef>
              <a:defRPr/>
            </a:pPr>
            <a:r>
              <a:rPr kumimoji="0" lang="en-US" b="0" i="0" u="none" strike="noStrike" kern="1200" cap="none" normalizeH="0" baseline="0" noProof="0" dirty="0">
                <a:ln>
                  <a:noFill/>
                </a:ln>
                <a:solidFill>
                  <a:prstClr val="black"/>
                </a:solidFill>
                <a:effectLst/>
                <a:uLnTx/>
                <a:uFillTx/>
              </a:rPr>
              <a:t>You automatically qualify for Extra Help if you get</a:t>
            </a:r>
          </a:p>
          <a:p>
            <a:pPr marL="239771" lvl="1" indent="-239771" defTabSz="959084">
              <a:spcBef>
                <a:spcPts val="622"/>
              </a:spcBef>
              <a:buFont typeface="+mj-lt"/>
              <a:buAutoNum type="alphaLcPeriod"/>
              <a:defRPr/>
            </a:pPr>
            <a:r>
              <a:rPr lang="en-US" spc="-32" dirty="0">
                <a:solidFill>
                  <a:prstClr val="black"/>
                </a:solidFill>
              </a:rPr>
              <a:t>Help from Medicaid paying your Part B premium (Medicare Savings Program)</a:t>
            </a:r>
          </a:p>
          <a:p>
            <a:pPr marL="239771" lvl="1" indent="-239771" defTabSz="959084">
              <a:spcBef>
                <a:spcPts val="622"/>
              </a:spcBef>
              <a:buFont typeface="+mj-lt"/>
              <a:buAutoNum type="alphaLcPeriod"/>
              <a:defRPr/>
            </a:pPr>
            <a:r>
              <a:rPr lang="en-US" dirty="0">
                <a:solidFill>
                  <a:prstClr val="black"/>
                </a:solidFill>
              </a:rPr>
              <a:t>Full Medicaid coverage</a:t>
            </a:r>
          </a:p>
          <a:p>
            <a:pPr marL="239771" lvl="1" indent="-239771" defTabSz="959084">
              <a:spcBef>
                <a:spcPts val="622"/>
              </a:spcBef>
              <a:buFont typeface="+mj-lt"/>
              <a:buAutoNum type="alphaLcPeriod"/>
              <a:defRPr/>
            </a:pPr>
            <a:r>
              <a:rPr lang="en-US" dirty="0">
                <a:solidFill>
                  <a:prstClr val="black"/>
                </a:solidFill>
              </a:rPr>
              <a:t>Supplemental Security Income </a:t>
            </a:r>
          </a:p>
          <a:p>
            <a:pPr marL="239771" lvl="1" indent="-239771" defTabSz="959084">
              <a:spcBef>
                <a:spcPts val="622"/>
              </a:spcBef>
              <a:buFont typeface="+mj-lt"/>
              <a:buAutoNum type="alphaLcPeriod"/>
              <a:defRPr/>
            </a:pPr>
            <a:r>
              <a:rPr lang="en-US" spc="-32" dirty="0">
                <a:solidFill>
                  <a:prstClr val="black"/>
                </a:solidFill>
              </a:rPr>
              <a:t>All of the above </a:t>
            </a:r>
          </a:p>
          <a:p>
            <a:pPr>
              <a:spcBef>
                <a:spcPts val="622"/>
              </a:spcBef>
            </a:pPr>
            <a:r>
              <a:rPr lang="en-US" b="1" dirty="0"/>
              <a:t>ANSWER: d.</a:t>
            </a:r>
            <a:r>
              <a:rPr lang="en-US" b="1" baseline="0" dirty="0"/>
              <a:t> All of the above</a:t>
            </a:r>
          </a:p>
          <a:p>
            <a:pPr>
              <a:spcBef>
                <a:spcPts val="622"/>
              </a:spcBef>
            </a:pPr>
            <a:r>
              <a:rPr lang="en-US" dirty="0">
                <a:solidFill>
                  <a:prstClr val="black"/>
                </a:solidFill>
              </a:rPr>
              <a:t>You automatically qualify for Extra Help (and don’t need to apply) if you have Medicare and get full Medicaid coverage, Supplemental Security Income benefits, or help from Medicaid paying your Medicare Part B premiums (Medicare Savings Program). </a:t>
            </a:r>
          </a:p>
          <a:p>
            <a:pPr>
              <a:spcBef>
                <a:spcPts val="622"/>
              </a:spcBef>
            </a:pPr>
            <a:endParaRPr lang="en-US" baseline="0" dirty="0"/>
          </a:p>
          <a:p>
            <a:pPr>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54</a:t>
            </a:fld>
            <a:endParaRPr lang="en-US" dirty="0"/>
          </a:p>
        </p:txBody>
      </p:sp>
    </p:spTree>
    <p:extLst>
      <p:ext uri="{BB962C8B-B14F-4D97-AF65-F5344CB8AC3E}">
        <p14:creationId xmlns:p14="http://schemas.microsoft.com/office/powerpoint/2010/main" val="6240788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36195" name="Notes Placeholder 2"/>
          <p:cNvSpPr>
            <a:spLocks noGrp="1"/>
          </p:cNvSpPr>
          <p:nvPr>
            <p:ph type="body" idx="1"/>
          </p:nvPr>
        </p:nvSpPr>
        <p:spPr bwMode="auto">
          <a:xfrm>
            <a:off x="914405" y="4560570"/>
            <a:ext cx="5486401" cy="4320540"/>
          </a:xfrm>
          <a:prstGeom prst="rect">
            <a:avLst/>
          </a:prstGeom>
        </p:spPr>
        <p:txBody>
          <a:bodyPr wrap="square" lIns="95909" tIns="47954" rIns="95909" bIns="47954" numCol="1" anchor="t" anchorCtr="0" compatLnSpc="1">
            <a:prstTxWarp prst="textNoShape">
              <a:avLst/>
            </a:prstTxWarp>
          </a:bodyPr>
          <a:lstStyle/>
          <a:p>
            <a:pPr>
              <a:spcBef>
                <a:spcPts val="622"/>
              </a:spcBef>
              <a:defRPr/>
            </a:pPr>
            <a:r>
              <a:rPr lang="en-US" i="0" dirty="0"/>
              <a:t>Lesson</a:t>
            </a:r>
            <a:r>
              <a:rPr lang="en-US" i="0" baseline="0" dirty="0"/>
              <a:t> </a:t>
            </a:r>
            <a:r>
              <a:rPr lang="en-US" baseline="0" dirty="0"/>
              <a:t>6, “Comparing and Choosing Plans,” </a:t>
            </a:r>
            <a:r>
              <a:rPr lang="en-US" baseline="0" dirty="0" smtClean="0"/>
              <a:t>covers</a:t>
            </a:r>
            <a:r>
              <a:rPr lang="en-US" dirty="0" smtClean="0"/>
              <a:t>:</a:t>
            </a:r>
            <a:endParaRPr lang="en-US" dirty="0"/>
          </a:p>
          <a:p>
            <a:pPr marL="183571" indent="-183571">
              <a:spcBef>
                <a:spcPts val="622"/>
              </a:spcBef>
              <a:buFont typeface="Wingdings" panose="05000000000000000000" pitchFamily="2" charset="2"/>
              <a:buChar char="§"/>
              <a:tabLst>
                <a:tab pos="306828" algn="l"/>
              </a:tabLst>
              <a:defRPr/>
            </a:pPr>
            <a:r>
              <a:rPr lang="en-US" dirty="0"/>
              <a:t>Things to consider</a:t>
            </a:r>
          </a:p>
          <a:p>
            <a:pPr marL="183571" indent="-183571">
              <a:spcBef>
                <a:spcPts val="622"/>
              </a:spcBef>
              <a:buFont typeface="Wingdings" panose="05000000000000000000" pitchFamily="2" charset="2"/>
              <a:buChar char="§"/>
              <a:tabLst>
                <a:tab pos="306828" algn="l"/>
              </a:tabLst>
              <a:defRPr/>
            </a:pPr>
            <a:r>
              <a:rPr lang="en-US" dirty="0"/>
              <a:t>Steps to choosing a Medicare drug plan</a:t>
            </a:r>
          </a:p>
          <a:p>
            <a:pPr marL="183571" indent="-183571">
              <a:spcBef>
                <a:spcPts val="622"/>
              </a:spcBef>
              <a:buFont typeface="Wingdings" panose="05000000000000000000" pitchFamily="2" charset="2"/>
              <a:buChar char="§"/>
              <a:tabLst>
                <a:tab pos="306828" algn="l"/>
              </a:tabLst>
              <a:defRPr/>
            </a:pPr>
            <a:r>
              <a:rPr lang="en-US" dirty="0"/>
              <a:t>What to expect </a:t>
            </a:r>
          </a:p>
          <a:p>
            <a:pPr>
              <a:spcBef>
                <a:spcPts val="622"/>
              </a:spcBef>
              <a:defRPr/>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55</a:t>
            </a:fld>
            <a:endParaRPr lang="en-US" dirty="0"/>
          </a:p>
        </p:txBody>
      </p:sp>
    </p:spTree>
    <p:extLst>
      <p:ext uri="{BB962C8B-B14F-4D97-AF65-F5344CB8AC3E}">
        <p14:creationId xmlns:p14="http://schemas.microsoft.com/office/powerpoint/2010/main" val="22039790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Grp="1" noRot="1" noChangeAspect="1" noChangeArrowheads="1" noTextEdit="1"/>
          </p:cNvSpPr>
          <p:nvPr>
            <p:ph type="sldImg"/>
          </p:nvPr>
        </p:nvSpPr>
        <p:spPr bwMode="auto">
          <a:xfrm>
            <a:off x="1495425" y="1196975"/>
            <a:ext cx="4332288" cy="3248025"/>
          </a:xfrm>
          <a:noFill/>
          <a:ln>
            <a:solidFill>
              <a:srgbClr val="000000"/>
            </a:solidFill>
            <a:miter lim="800000"/>
            <a:headEnd/>
            <a:tailEnd/>
          </a:ln>
        </p:spPr>
      </p:sp>
      <p:sp>
        <p:nvSpPr>
          <p:cNvPr id="204804" name="Rectangle 3"/>
          <p:cNvSpPr>
            <a:spLocks noGrp="1" noChangeArrowheads="1"/>
          </p:cNvSpPr>
          <p:nvPr>
            <p:ph type="body" idx="1"/>
          </p:nvPr>
        </p:nvSpPr>
        <p:spPr bwMode="auto">
          <a:xfrm>
            <a:off x="487683" y="4560898"/>
            <a:ext cx="6339840" cy="4080187"/>
          </a:xfrm>
          <a:prstGeom prst="rect">
            <a:avLst/>
          </a:prstGeom>
          <a:noFill/>
        </p:spPr>
        <p:txBody>
          <a:bodyPr wrap="square" lIns="95909" tIns="47954" rIns="95909" bIns="47954" numCol="1" anchor="t" anchorCtr="0" compatLnSpc="1">
            <a:prstTxWarp prst="textNoShape">
              <a:avLst/>
            </a:prstTxWarp>
            <a:normAutofit/>
          </a:bodyPr>
          <a:lstStyle/>
          <a:p>
            <a:pPr>
              <a:spcBef>
                <a:spcPts val="622"/>
              </a:spcBef>
            </a:pPr>
            <a:r>
              <a:rPr lang="en-US" sz="1100" dirty="0"/>
              <a:t>There are several things to consider before joining a Medicare drug plan. When deciding if Medicare drug coverage is right for you, look at the type of health insurance you have currently and how that affects your choices. </a:t>
            </a:r>
          </a:p>
          <a:p>
            <a:pPr>
              <a:spcBef>
                <a:spcPts val="622"/>
              </a:spcBef>
            </a:pPr>
            <a:r>
              <a:rPr lang="en-US" sz="1100" dirty="0"/>
              <a:t>If you have prescription drug coverage, you need to find out whether it’s creditable prescription drug coverage. Your current insurer or plan provider must notify you each year whether your coverage is creditable prescription drug coverage. If you haven’t heard from them, call them or your benefits administrator to find out. Also, you may want to consider keeping your creditable prescription drug coverage rather than choosing a Medicare drug plan. It’s important to find out how Medicare coverage affects your current health insurance plan to be sure you don’t lose doctor or hospital coverage for yourself or your family members.</a:t>
            </a:r>
          </a:p>
          <a:p>
            <a:pPr>
              <a:spcBef>
                <a:spcPts val="622"/>
              </a:spcBef>
            </a:pPr>
            <a:r>
              <a:rPr lang="en-US" sz="1100" dirty="0"/>
              <a:t>If you have employer or union coverage, call your benefits administrator before you make any changes, or sign up for any other coverage. If you drop your employer or union coverage, you may not be able to get it back. Also, you may not be able to drop your employer or union drug coverage without also dropping your employer or union health (doctor and hospital) coverage. If you drop coverage for yourself, you may also have to drop coverage for your spouse and dependents.</a:t>
            </a:r>
          </a:p>
          <a:p>
            <a:pPr>
              <a:spcBef>
                <a:spcPts val="622"/>
              </a:spcBef>
            </a:pPr>
            <a:r>
              <a:rPr lang="en-US" sz="1100" dirty="0"/>
              <a:t>You can get information on how different types of current coverage work with Medicare prescription drug coverage by visiting </a:t>
            </a:r>
            <a:r>
              <a:rPr lang="en-US" sz="1100" dirty="0">
                <a:hlinkClick r:id="rId3"/>
              </a:rPr>
              <a:t>Medicare.gov</a:t>
            </a:r>
            <a:r>
              <a:rPr lang="en-US" sz="1100" dirty="0"/>
              <a:t> or by calling 1-800-MEDICARE (1-800-633-4227).</a:t>
            </a:r>
            <a:r>
              <a:rPr lang="en-US" sz="1100" i="1" dirty="0"/>
              <a:t> </a:t>
            </a:r>
            <a:r>
              <a:rPr lang="en-US" sz="1100" dirty="0"/>
              <a:t>TTY: 1-877-486-2048.</a:t>
            </a:r>
          </a:p>
        </p:txBody>
      </p:sp>
      <p:sp>
        <p:nvSpPr>
          <p:cNvPr id="2" name="Slide Number Placeholder 1"/>
          <p:cNvSpPr>
            <a:spLocks noGrp="1"/>
          </p:cNvSpPr>
          <p:nvPr>
            <p:ph type="sldNum" sz="quarter" idx="10"/>
          </p:nvPr>
        </p:nvSpPr>
        <p:spPr/>
        <p:txBody>
          <a:bodyPr/>
          <a:lstStyle/>
          <a:p>
            <a:fld id="{0B77B103-16DD-4E5B-B7FE-8CB91BD629A9}" type="slidenum">
              <a:rPr lang="en-US" smtClean="0"/>
              <a:t>56</a:t>
            </a:fld>
            <a:endParaRPr lang="en-US" dirty="0"/>
          </a:p>
        </p:txBody>
      </p:sp>
    </p:spTree>
    <p:extLst>
      <p:ext uri="{BB962C8B-B14F-4D97-AF65-F5344CB8AC3E}">
        <p14:creationId xmlns:p14="http://schemas.microsoft.com/office/powerpoint/2010/main" val="162182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560570"/>
            <a:ext cx="5852160" cy="4320540"/>
          </a:xfrm>
          <a:prstGeom prst="rect">
            <a:avLst/>
          </a:prstGeom>
        </p:spPr>
        <p:txBody>
          <a:bodyPr lIns="95909" tIns="47954" rIns="95909" bIns="47954"/>
          <a:lstStyle/>
          <a:p>
            <a:pPr>
              <a:spcBef>
                <a:spcPts val="622"/>
              </a:spcBef>
            </a:pPr>
            <a:r>
              <a:rPr lang="en-US" dirty="0"/>
              <a:t>On the next pages we’ll show you 3 steps to choosing a Medicare drug </a:t>
            </a:r>
            <a:r>
              <a:rPr lang="en-US" dirty="0" smtClean="0"/>
              <a:t>plan:</a:t>
            </a:r>
            <a:endParaRPr lang="en-US" dirty="0"/>
          </a:p>
          <a:p>
            <a:pPr marL="239771" indent="-239771">
              <a:spcBef>
                <a:spcPts val="622"/>
              </a:spcBef>
              <a:buFont typeface="+mj-lt"/>
              <a:buAutoNum type="arabicPeriod"/>
            </a:pPr>
            <a:r>
              <a:rPr lang="en-US" dirty="0"/>
              <a:t>Prepare</a:t>
            </a:r>
          </a:p>
          <a:p>
            <a:pPr marL="239771" indent="-239771">
              <a:spcBef>
                <a:spcPts val="622"/>
              </a:spcBef>
              <a:buFont typeface="+mj-lt"/>
              <a:buAutoNum type="arabicPeriod"/>
            </a:pPr>
            <a:r>
              <a:rPr lang="en-US" dirty="0"/>
              <a:t>Compare plans on the Medicare Plan Finder</a:t>
            </a:r>
          </a:p>
          <a:p>
            <a:pPr marL="239771" indent="-239771">
              <a:spcBef>
                <a:spcPts val="622"/>
              </a:spcBef>
              <a:buFont typeface="+mj-lt"/>
              <a:buAutoNum type="arabicPeriod"/>
            </a:pPr>
            <a:r>
              <a:rPr lang="en-US" dirty="0"/>
              <a:t>Decide and </a:t>
            </a:r>
            <a:r>
              <a:rPr lang="en-US" dirty="0" smtClean="0"/>
              <a:t>enroll</a:t>
            </a:r>
            <a:endParaRPr lang="en-US" dirty="0"/>
          </a:p>
          <a:p>
            <a:pPr>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57</a:t>
            </a:fld>
            <a:endParaRPr lang="en-US" dirty="0"/>
          </a:p>
        </p:txBody>
      </p:sp>
    </p:spTree>
    <p:extLst>
      <p:ext uri="{BB962C8B-B14F-4D97-AF65-F5344CB8AC3E}">
        <p14:creationId xmlns:p14="http://schemas.microsoft.com/office/powerpoint/2010/main" val="40967341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Rectangle 2"/>
          <p:cNvSpPr>
            <a:spLocks noGrp="1" noRot="1" noChangeAspect="1" noChangeArrowheads="1" noTextEdit="1"/>
          </p:cNvSpPr>
          <p:nvPr>
            <p:ph type="sldImg"/>
          </p:nvPr>
        </p:nvSpPr>
        <p:spPr bwMode="auto">
          <a:xfrm>
            <a:off x="1503363" y="1196975"/>
            <a:ext cx="4314825" cy="3236913"/>
          </a:xfrm>
          <a:noFill/>
          <a:ln>
            <a:solidFill>
              <a:srgbClr val="000000"/>
            </a:solidFill>
            <a:miter lim="800000"/>
            <a:headEnd/>
            <a:tailEnd/>
          </a:ln>
        </p:spPr>
      </p:sp>
      <p:sp>
        <p:nvSpPr>
          <p:cNvPr id="145412" name="Rectangle 3"/>
          <p:cNvSpPr>
            <a:spLocks noGrp="1" noChangeArrowheads="1"/>
          </p:cNvSpPr>
          <p:nvPr>
            <p:ph type="body" idx="1"/>
          </p:nvPr>
        </p:nvSpPr>
        <p:spPr bwMode="auto">
          <a:xfrm>
            <a:off x="914405" y="4560893"/>
            <a:ext cx="5486401" cy="4318000"/>
          </a:xfrm>
          <a:prstGeom prst="rect">
            <a:avLst/>
          </a:prstGeom>
        </p:spPr>
        <p:txBody>
          <a:bodyPr wrap="square" lIns="95909" tIns="47954" rIns="95909" bIns="47954" numCol="1" anchor="t" anchorCtr="0" compatLnSpc="1">
            <a:prstTxWarp prst="textNoShape">
              <a:avLst/>
            </a:prstTxWarp>
            <a:normAutofit/>
          </a:bodyPr>
          <a:lstStyle/>
          <a:p>
            <a:pPr>
              <a:spcBef>
                <a:spcPts val="622"/>
              </a:spcBef>
              <a:defRPr/>
            </a:pPr>
            <a:r>
              <a:rPr lang="en-US" b="1" dirty="0"/>
              <a:t>Step 1:</a:t>
            </a:r>
            <a:r>
              <a:rPr lang="en-US" dirty="0"/>
              <a:t> Before choosing a Medicare drug plan, you may want to get your information</a:t>
            </a:r>
            <a:r>
              <a:rPr lang="en-US" baseline="0" dirty="0"/>
              <a:t> together</a:t>
            </a:r>
            <a:r>
              <a:rPr lang="en-US" dirty="0"/>
              <a:t>. You need information about any prescription drug coverage you may currently have, as well as a list of the prescription drugs and doses you currently take. You’ll also need the names of any pharmacies you prefer to use, your Medicare card, and your ZIP code. Finally, gather any notices you get from Medicare, Social Security, or your current Medicare drug plan about changes to your plan. </a:t>
            </a:r>
          </a:p>
          <a:p>
            <a:pPr>
              <a:spcBef>
                <a:spcPts val="622"/>
              </a:spcBef>
            </a:pPr>
            <a:r>
              <a:rPr lang="en-US" b="1" dirty="0"/>
              <a:t>NOTE: </a:t>
            </a:r>
            <a:r>
              <a:rPr lang="en-US" dirty="0"/>
              <a:t>For a helpful</a:t>
            </a:r>
            <a:r>
              <a:rPr lang="en-US" baseline="0" dirty="0"/>
              <a:t> Medicare Plan Finder worksheet, </a:t>
            </a:r>
            <a:r>
              <a:rPr lang="en-US" dirty="0"/>
              <a:t>visit </a:t>
            </a:r>
            <a:r>
              <a:rPr lang="en-US" dirty="0" smtClean="0">
                <a:hlinkClick r:id="rId3"/>
              </a:rPr>
              <a:t>CMS.gov/Outreach-and-Education/Training/</a:t>
            </a:r>
            <a:r>
              <a:rPr lang="en-US" dirty="0" err="1" smtClean="0">
                <a:hlinkClick r:id="rId3"/>
              </a:rPr>
              <a:t>CMSNationalTrainingProgram</a:t>
            </a:r>
            <a:r>
              <a:rPr lang="en-US" dirty="0" smtClean="0">
                <a:hlinkClick r:id="rId3"/>
              </a:rPr>
              <a:t>/Downloads/Medicare-Plan-Finder-Worksheet.pdf</a:t>
            </a:r>
            <a:r>
              <a:rPr lang="en-US" dirty="0" smtClean="0"/>
              <a:t>. </a:t>
            </a: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58</a:t>
            </a:fld>
            <a:endParaRPr lang="en-US" dirty="0"/>
          </a:p>
        </p:txBody>
      </p:sp>
    </p:spTree>
    <p:extLst>
      <p:ext uri="{BB962C8B-B14F-4D97-AF65-F5344CB8AC3E}">
        <p14:creationId xmlns:p14="http://schemas.microsoft.com/office/powerpoint/2010/main" val="866522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487684" y="4406038"/>
            <a:ext cx="6444039" cy="3995016"/>
          </a:xfrm>
          <a:prstGeom prst="rect">
            <a:avLst/>
          </a:prstGeom>
        </p:spPr>
        <p:txBody>
          <a:bodyPr lIns="95909" tIns="47954" rIns="95909" bIns="47954">
            <a:normAutofit/>
          </a:bodyPr>
          <a:lstStyle/>
          <a:p>
            <a:pPr>
              <a:spcBef>
                <a:spcPts val="622"/>
              </a:spcBef>
            </a:pPr>
            <a:r>
              <a:rPr lang="en-US" sz="1100" b="1" dirty="0"/>
              <a:t>Step 2:</a:t>
            </a:r>
            <a:r>
              <a:rPr lang="en-US" sz="1100" dirty="0"/>
              <a:t> Visit</a:t>
            </a:r>
            <a:r>
              <a:rPr lang="en-US" sz="1100" u="sng" dirty="0">
                <a:hlinkClick r:id="rId3"/>
              </a:rPr>
              <a:t> Medicare.gov/find-a-plan</a:t>
            </a:r>
            <a:r>
              <a:rPr lang="en-US" sz="1100" dirty="0"/>
              <a:t> and use the Medicare Plan Finder to: </a:t>
            </a:r>
          </a:p>
          <a:p>
            <a:pPr marL="183571" lvl="1" indent="-183571">
              <a:spcBef>
                <a:spcPts val="622"/>
              </a:spcBef>
              <a:buFont typeface="Wingdings" panose="05000000000000000000" pitchFamily="2" charset="2"/>
              <a:buChar char="§"/>
            </a:pPr>
            <a:r>
              <a:rPr lang="en-US" sz="1100" dirty="0"/>
              <a:t>Search for drug and health plans</a:t>
            </a:r>
          </a:p>
          <a:p>
            <a:pPr marL="183571" lvl="1" indent="-183571">
              <a:spcBef>
                <a:spcPts val="622"/>
              </a:spcBef>
              <a:buFont typeface="Wingdings" panose="05000000000000000000" pitchFamily="2" charset="2"/>
              <a:buChar char="§"/>
            </a:pPr>
            <a:r>
              <a:rPr lang="en-US" sz="1100" dirty="0"/>
              <a:t>Personalize your search to find plans that meet your needs</a:t>
            </a:r>
          </a:p>
          <a:p>
            <a:pPr marL="183571" lvl="1" indent="-183571">
              <a:spcBef>
                <a:spcPts val="622"/>
              </a:spcBef>
              <a:buFont typeface="Wingdings" panose="05000000000000000000" pitchFamily="2" charset="2"/>
              <a:buChar char="§"/>
            </a:pPr>
            <a:r>
              <a:rPr lang="en-US" sz="1100" dirty="0"/>
              <a:t>Compare plans based on quality ratings, benefits covered, costs, and more</a:t>
            </a:r>
          </a:p>
          <a:p>
            <a:pPr>
              <a:spcBef>
                <a:spcPts val="622"/>
              </a:spcBef>
            </a:pPr>
            <a:r>
              <a:rPr lang="en-US" sz="1100" dirty="0"/>
              <a:t>You should compare Medicare drug plans based on what’s most important to your situation and your drug needs. You may want to ask yourself these questions: </a:t>
            </a:r>
          </a:p>
          <a:p>
            <a:pPr marL="181155" indent="-181155">
              <a:spcBef>
                <a:spcPts val="622"/>
              </a:spcBef>
              <a:buFont typeface="Wingdings" panose="05000000000000000000" pitchFamily="2" charset="2"/>
              <a:buChar char="§"/>
            </a:pPr>
            <a:r>
              <a:rPr lang="en-US" sz="1100" dirty="0"/>
              <a:t>Which plan(s) covers the prescriptions I take? </a:t>
            </a:r>
          </a:p>
          <a:p>
            <a:pPr marL="181155" indent="-181155">
              <a:spcBef>
                <a:spcPts val="622"/>
              </a:spcBef>
              <a:buFont typeface="Wingdings" panose="05000000000000000000" pitchFamily="2" charset="2"/>
              <a:buChar char="§"/>
            </a:pPr>
            <a:r>
              <a:rPr lang="en-US" sz="1100" dirty="0"/>
              <a:t>Which plan(s) gives me the best overall price on all of my prescriptions? </a:t>
            </a:r>
          </a:p>
          <a:p>
            <a:pPr marL="181155" indent="-181155">
              <a:spcBef>
                <a:spcPts val="622"/>
              </a:spcBef>
              <a:buFont typeface="Wingdings" panose="05000000000000000000" pitchFamily="2" charset="2"/>
              <a:buChar char="§"/>
            </a:pPr>
            <a:r>
              <a:rPr lang="en-US" sz="1100" dirty="0"/>
              <a:t>What’s the monthly premium, yearly deductible, and the coinsurance or copayment(s)? </a:t>
            </a:r>
          </a:p>
          <a:p>
            <a:pPr marL="181155" indent="-181155">
              <a:spcBef>
                <a:spcPts val="622"/>
              </a:spcBef>
              <a:buFont typeface="Wingdings" panose="05000000000000000000" pitchFamily="2" charset="2"/>
              <a:buChar char="§"/>
            </a:pPr>
            <a:r>
              <a:rPr lang="en-US" sz="1100" dirty="0"/>
              <a:t>Which plan(s) allows me to use the pharmacy I want or get prescriptions through the mail? </a:t>
            </a:r>
          </a:p>
          <a:p>
            <a:pPr marL="181155" indent="-181155">
              <a:spcBef>
                <a:spcPts val="622"/>
              </a:spcBef>
              <a:buFont typeface="Wingdings" panose="05000000000000000000" pitchFamily="2" charset="2"/>
              <a:buChar char="§"/>
            </a:pPr>
            <a:r>
              <a:rPr lang="en-US" sz="1100" dirty="0"/>
              <a:t>Which plan(s) gives me coverage in multiple states, if I need it? </a:t>
            </a:r>
          </a:p>
          <a:p>
            <a:pPr marL="181155" indent="-181155">
              <a:spcBef>
                <a:spcPts val="622"/>
              </a:spcBef>
              <a:buFont typeface="Wingdings" panose="05000000000000000000" pitchFamily="2" charset="2"/>
              <a:buChar char="§"/>
            </a:pPr>
            <a:r>
              <a:rPr lang="en-US" sz="1100" dirty="0"/>
              <a:t>What star ratings did the plan(s) get? </a:t>
            </a:r>
          </a:p>
          <a:p>
            <a:pPr marL="181155" indent="-181155">
              <a:spcBef>
                <a:spcPts val="622"/>
              </a:spcBef>
              <a:buFont typeface="Wingdings" panose="05000000000000000000" pitchFamily="2" charset="2"/>
              <a:buChar char="§"/>
            </a:pPr>
            <a:r>
              <a:rPr lang="en-US" sz="1100" dirty="0"/>
              <a:t>Can my coverage start when I want it to? </a:t>
            </a:r>
          </a:p>
          <a:p>
            <a:pPr marL="181155" indent="-181155">
              <a:spcBef>
                <a:spcPts val="622"/>
              </a:spcBef>
              <a:buFont typeface="Wingdings" panose="05000000000000000000" pitchFamily="2" charset="2"/>
              <a:buChar char="§"/>
            </a:pPr>
            <a:r>
              <a:rPr lang="en-US" sz="1100" dirty="0"/>
              <a:t>Is it likely that I’ll need protection against unexpected drug costs in the future? </a:t>
            </a:r>
          </a:p>
          <a:p>
            <a:pPr marL="483083" lvl="1" indent="-483083">
              <a:spcBef>
                <a:spcPts val="622"/>
              </a:spcBef>
            </a:pPr>
            <a:endParaRPr lang="en-US" sz="1100" dirty="0"/>
          </a:p>
          <a:p>
            <a:pPr marL="483083" lvl="1" indent="-483083">
              <a:spcBef>
                <a:spcPts val="622"/>
              </a:spcBef>
            </a:pPr>
            <a:endParaRPr lang="en-US" sz="1100" b="1" dirty="0"/>
          </a:p>
        </p:txBody>
      </p:sp>
      <p:sp>
        <p:nvSpPr>
          <p:cNvPr id="4" name="Slide Number Placeholder 3"/>
          <p:cNvSpPr>
            <a:spLocks noGrp="1"/>
          </p:cNvSpPr>
          <p:nvPr>
            <p:ph type="sldNum" sz="quarter" idx="10"/>
          </p:nvPr>
        </p:nvSpPr>
        <p:spPr/>
        <p:txBody>
          <a:bodyPr/>
          <a:lstStyle/>
          <a:p>
            <a:fld id="{0B77B103-16DD-4E5B-B7FE-8CB91BD629A9}" type="slidenum">
              <a:rPr lang="en-US" smtClean="0"/>
              <a:t>59</a:t>
            </a:fld>
            <a:endParaRPr lang="en-US" dirty="0"/>
          </a:p>
        </p:txBody>
      </p:sp>
    </p:spTree>
    <p:extLst>
      <p:ext uri="{BB962C8B-B14F-4D97-AF65-F5344CB8AC3E}">
        <p14:creationId xmlns:p14="http://schemas.microsoft.com/office/powerpoint/2010/main" val="33760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38916" name="Rectangle 3"/>
          <p:cNvSpPr>
            <a:spLocks noGrp="1" noChangeArrowheads="1"/>
          </p:cNvSpPr>
          <p:nvPr>
            <p:ph type="body" idx="1"/>
          </p:nvPr>
        </p:nvSpPr>
        <p:spPr bwMode="auto">
          <a:xfrm>
            <a:off x="543191" y="4640589"/>
            <a:ext cx="6365609" cy="4321175"/>
          </a:xfrm>
          <a:prstGeom prst="rect">
            <a:avLst/>
          </a:prstGeom>
        </p:spPr>
        <p:txBody>
          <a:bodyPr wrap="square" lIns="95909" tIns="47954" rIns="95909" bIns="47954" numCol="1" anchor="t" anchorCtr="0" compatLnSpc="1">
            <a:prstTxWarp prst="textNoShape">
              <a:avLst/>
            </a:prstTxWarp>
          </a:bodyPr>
          <a:lstStyle/>
          <a:p>
            <a:pPr>
              <a:spcBef>
                <a:spcPts val="622"/>
              </a:spcBef>
              <a:defRPr/>
            </a:pPr>
            <a:r>
              <a:rPr lang="en-US" dirty="0"/>
              <a:t>Whether prescription drugs are covered under Medicare Part A, Part B, or Part D depends on several factors:</a:t>
            </a:r>
          </a:p>
          <a:p>
            <a:pPr marL="183571" indent="-183571">
              <a:spcBef>
                <a:spcPts val="622"/>
              </a:spcBef>
              <a:buFont typeface="Wingdings" pitchFamily="2" charset="2"/>
              <a:buChar char="§"/>
              <a:defRPr/>
            </a:pPr>
            <a:r>
              <a:rPr lang="en-US" dirty="0"/>
              <a:t>Medical necessity</a:t>
            </a:r>
          </a:p>
          <a:p>
            <a:pPr marL="183571" indent="-183571">
              <a:spcBef>
                <a:spcPts val="622"/>
              </a:spcBef>
              <a:buFont typeface="Wingdings" pitchFamily="2" charset="2"/>
              <a:buChar char="§"/>
              <a:defRPr/>
            </a:pPr>
            <a:r>
              <a:rPr lang="en-US" dirty="0"/>
              <a:t>The health care setting (for example, home, hospital </a:t>
            </a:r>
            <a:r>
              <a:rPr lang="en-US" dirty="0" smtClean="0"/>
              <a:t>(as </a:t>
            </a:r>
            <a:r>
              <a:rPr lang="en-US" dirty="0"/>
              <a:t>inpatient or </a:t>
            </a:r>
            <a:r>
              <a:rPr lang="en-US" dirty="0" smtClean="0"/>
              <a:t>outpatient),</a:t>
            </a:r>
            <a:r>
              <a:rPr lang="en-US" baseline="0" dirty="0" smtClean="0"/>
              <a:t> </a:t>
            </a:r>
            <a:r>
              <a:rPr lang="en-US" dirty="0"/>
              <a:t>or surgery center) where the health care is </a:t>
            </a:r>
            <a:r>
              <a:rPr lang="en-US" dirty="0" smtClean="0"/>
              <a:t>given</a:t>
            </a:r>
            <a:endParaRPr lang="en-US" dirty="0"/>
          </a:p>
          <a:p>
            <a:pPr marL="183571" indent="-183571">
              <a:spcBef>
                <a:spcPts val="622"/>
              </a:spcBef>
              <a:buFont typeface="Wingdings" pitchFamily="2" charset="2"/>
              <a:buChar char="§"/>
              <a:defRPr/>
            </a:pPr>
            <a:r>
              <a:rPr lang="en-US" dirty="0"/>
              <a:t>The medical indication or reason why you need medication (for example, for cancer treatment)</a:t>
            </a:r>
          </a:p>
          <a:p>
            <a:pPr marL="183571" indent="-183571">
              <a:spcBef>
                <a:spcPts val="622"/>
              </a:spcBef>
              <a:buFont typeface="Wingdings" pitchFamily="2" charset="2"/>
              <a:buChar char="§"/>
              <a:defRPr/>
            </a:pPr>
            <a:r>
              <a:rPr lang="en-US" dirty="0"/>
              <a:t>Any special coverage requirements, like those for immunosuppressive drugs that would be used following an organ</a:t>
            </a:r>
            <a:r>
              <a:rPr lang="en-US" baseline="0" dirty="0"/>
              <a:t> transplant</a:t>
            </a:r>
            <a:endParaRPr lang="en-US" dirty="0"/>
          </a:p>
          <a:p>
            <a:pPr>
              <a:spcBef>
                <a:spcPts val="622"/>
              </a:spcBef>
              <a:defRPr/>
            </a:pPr>
            <a:r>
              <a:rPr lang="en-US" dirty="0"/>
              <a:t>This information applies if you have Original Medicare, fee-for-service coverage under which the government pays your health care providers directly for your Part A and/or Part B benefits. </a:t>
            </a:r>
          </a:p>
          <a:p>
            <a:pPr>
              <a:spcBef>
                <a:spcPts val="622"/>
              </a:spcBef>
              <a:defRPr/>
            </a:pPr>
            <a:r>
              <a:rPr lang="en-US" dirty="0"/>
              <a:t>If you have a Medicare Advantage (MA) Plan (Part C) (like </a:t>
            </a:r>
            <a:r>
              <a:rPr lang="en-US" dirty="0" smtClean="0"/>
              <a:t>an HMO or a PPO) </a:t>
            </a:r>
            <a:r>
              <a:rPr lang="en-US" dirty="0"/>
              <a:t>with prescription drug coverage, you get all of your Medicare-covered health care from the plan, including covered prescription drugs. Most MA Plans offer prescription drug coverage.</a:t>
            </a:r>
          </a:p>
        </p:txBody>
      </p:sp>
      <p:sp>
        <p:nvSpPr>
          <p:cNvPr id="2" name="Slide Number Placeholder 1"/>
          <p:cNvSpPr>
            <a:spLocks noGrp="1"/>
          </p:cNvSpPr>
          <p:nvPr>
            <p:ph type="sldNum" sz="quarter" idx="10"/>
          </p:nvPr>
        </p:nvSpPr>
        <p:spPr/>
        <p:txBody>
          <a:bodyPr/>
          <a:lstStyle/>
          <a:p>
            <a:fld id="{0B77B103-16DD-4E5B-B7FE-8CB91BD629A9}" type="slidenum">
              <a:rPr lang="en-US" smtClean="0"/>
              <a:t>6</a:t>
            </a:fld>
            <a:endParaRPr lang="en-US" dirty="0"/>
          </a:p>
        </p:txBody>
      </p:sp>
    </p:spTree>
    <p:extLst>
      <p:ext uri="{BB962C8B-B14F-4D97-AF65-F5344CB8AC3E}">
        <p14:creationId xmlns:p14="http://schemas.microsoft.com/office/powerpoint/2010/main" val="33222206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3" name="Notes Placeholder 2"/>
          <p:cNvSpPr>
            <a:spLocks noGrp="1"/>
          </p:cNvSpPr>
          <p:nvPr>
            <p:ph type="body" idx="1"/>
          </p:nvPr>
        </p:nvSpPr>
        <p:spPr>
          <a:xfrm>
            <a:off x="650243" y="4572004"/>
            <a:ext cx="6096000" cy="3989069"/>
          </a:xfrm>
          <a:prstGeom prst="rect">
            <a:avLst/>
          </a:prstGeom>
        </p:spPr>
        <p:txBody>
          <a:bodyPr lIns="95909" tIns="47954" rIns="95909" bIns="47954">
            <a:normAutofit/>
          </a:bodyPr>
          <a:lstStyle/>
          <a:p>
            <a:pPr>
              <a:spcBef>
                <a:spcPts val="622"/>
              </a:spcBef>
              <a:defRPr/>
            </a:pPr>
            <a:r>
              <a:rPr lang="en-US" sz="1100" b="1" dirty="0"/>
              <a:t>Step 3:</a:t>
            </a:r>
            <a:r>
              <a:rPr lang="en-US" sz="1100" dirty="0"/>
              <a:t> After you pick a plan that meets your needs, call the company offering it, and ask how to join. You may be able to join online, by phone, or by paper application. You’ll have to give the number on your Medicare card when you join. </a:t>
            </a:r>
          </a:p>
          <a:p>
            <a:pPr>
              <a:spcBef>
                <a:spcPts val="622"/>
              </a:spcBef>
            </a:pPr>
            <a:r>
              <a:rPr lang="en-US" sz="1100" dirty="0"/>
              <a:t>You can join with the plan directly. All plans must offer paper enrollment applications. Also, plans may let you enroll through their website or over the phone. Most plans also participate and offer enrollment through Medicare’s website, </a:t>
            </a:r>
            <a:r>
              <a:rPr lang="en-US" sz="1100" u="sng" dirty="0">
                <a:hlinkClick r:id="rId3"/>
              </a:rPr>
              <a:t>Medicare.gov/find-a-plan</a:t>
            </a:r>
            <a:r>
              <a:rPr lang="en-US" sz="1100" dirty="0"/>
              <a:t>. You can also call Medicare to enroll at 1-800-MEDICARE (1-800-633-4227). TTY: 1-877-486-2048. </a:t>
            </a:r>
          </a:p>
          <a:p>
            <a:pPr marL="0" lvl="1">
              <a:spcBef>
                <a:spcPts val="622"/>
              </a:spcBef>
              <a:defRPr/>
            </a:pPr>
            <a:r>
              <a:rPr lang="en-US" sz="1100" dirty="0"/>
              <a:t>Plans must process applications in a timely manner, and after you apply, the plan must notify you that it has accepted or denied your application.</a:t>
            </a:r>
          </a:p>
          <a:p>
            <a:pPr marL="0" lvl="1">
              <a:spcBef>
                <a:spcPts val="622"/>
              </a:spcBef>
              <a:defRPr/>
            </a:pPr>
            <a:r>
              <a:rPr lang="en-US" sz="1100" dirty="0"/>
              <a:t>It’s a good idea to keep a copy of your application, confirmation number, any other papers you sign, and letters or materials you get.</a:t>
            </a:r>
          </a:p>
          <a:p>
            <a:pPr>
              <a:spcBef>
                <a:spcPts val="622"/>
              </a:spcBef>
            </a:pPr>
            <a:r>
              <a:rPr lang="en-US" sz="1100" dirty="0"/>
              <a:t>You can find these steps and worksheets to help with this process in “Your Guide to Medicare Prescription Drug Coverage,” CMS Product No. 11109, which you can find at </a:t>
            </a:r>
            <a:r>
              <a:rPr lang="en-US" sz="1100" dirty="0">
                <a:hlinkClick r:id="rId4"/>
              </a:rPr>
              <a:t>Medicare.gov/Pubs/pdf/11109-Your-Guide-to-Medicare-Prescrip-Drug-Cov.pdf</a:t>
            </a:r>
            <a:r>
              <a:rPr lang="en-US" sz="1100" dirty="0"/>
              <a:t>. </a:t>
            </a:r>
          </a:p>
          <a:p>
            <a:pPr>
              <a:spcBef>
                <a:spcPts val="622"/>
              </a:spcBef>
              <a:defRPr/>
            </a:pPr>
            <a:r>
              <a:rPr lang="en-US" sz="1100" b="1" dirty="0"/>
              <a:t>NOTE: </a:t>
            </a:r>
            <a:r>
              <a:rPr lang="en-US" sz="1100" dirty="0"/>
              <a:t>There are a small number of plans that may have more limited enrollment options, including some Special Needs Plans, Cost Plans, and consistently poor performing plans that have gotten less than a 3-star rating for 3 consecutive years. In these cases, you may not be able to enroll online. You can still call the plan directly to enroll. </a:t>
            </a:r>
          </a:p>
          <a:p>
            <a:pPr marL="483137" indent="-483137">
              <a:spcBef>
                <a:spcPts val="622"/>
              </a:spcBef>
              <a:defRPr/>
            </a:pPr>
            <a:endParaRPr lang="en-US" sz="1100" dirty="0"/>
          </a:p>
        </p:txBody>
      </p:sp>
      <p:sp>
        <p:nvSpPr>
          <p:cNvPr id="2" name="Slide Number Placeholder 1"/>
          <p:cNvSpPr>
            <a:spLocks noGrp="1"/>
          </p:cNvSpPr>
          <p:nvPr>
            <p:ph type="sldNum" sz="quarter" idx="10"/>
          </p:nvPr>
        </p:nvSpPr>
        <p:spPr/>
        <p:txBody>
          <a:bodyPr/>
          <a:lstStyle/>
          <a:p>
            <a:fld id="{0B77B103-16DD-4E5B-B7FE-8CB91BD629A9}" type="slidenum">
              <a:rPr lang="en-US" smtClean="0"/>
              <a:t>60</a:t>
            </a:fld>
            <a:endParaRPr lang="en-US" dirty="0"/>
          </a:p>
        </p:txBody>
      </p:sp>
    </p:spTree>
    <p:extLst>
      <p:ext uri="{BB962C8B-B14F-4D97-AF65-F5344CB8AC3E}">
        <p14:creationId xmlns:p14="http://schemas.microsoft.com/office/powerpoint/2010/main" val="10362983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2"/>
          <p:cNvSpPr>
            <a:spLocks noGrp="1" noRot="1" noChangeAspect="1" noChangeArrowheads="1" noTextEdit="1"/>
          </p:cNvSpPr>
          <p:nvPr>
            <p:ph type="sldImg"/>
          </p:nvPr>
        </p:nvSpPr>
        <p:spPr bwMode="auto">
          <a:xfrm>
            <a:off x="1503363" y="1196975"/>
            <a:ext cx="4314825" cy="3236913"/>
          </a:xfrm>
          <a:noFill/>
          <a:ln>
            <a:solidFill>
              <a:srgbClr val="000000"/>
            </a:solidFill>
            <a:miter lim="800000"/>
            <a:headEnd/>
            <a:tailEnd/>
          </a:ln>
        </p:spPr>
      </p:sp>
      <p:sp>
        <p:nvSpPr>
          <p:cNvPr id="211972" name="Rectangle 3"/>
          <p:cNvSpPr>
            <a:spLocks noGrp="1" noChangeArrowheads="1"/>
          </p:cNvSpPr>
          <p:nvPr>
            <p:ph type="body" idx="1"/>
          </p:nvPr>
        </p:nvSpPr>
        <p:spPr bwMode="auto">
          <a:xfrm>
            <a:off x="914405" y="4560893"/>
            <a:ext cx="5486401" cy="4318000"/>
          </a:xfrm>
          <a:prstGeom prst="rect">
            <a:avLst/>
          </a:prstGeom>
          <a:noFill/>
        </p:spPr>
        <p:txBody>
          <a:bodyPr wrap="square" lIns="95909" tIns="47954" rIns="95909" bIns="47954" numCol="1" anchor="t" anchorCtr="0" compatLnSpc="1">
            <a:prstTxWarp prst="textNoShape">
              <a:avLst/>
            </a:prstTxWarp>
          </a:bodyPr>
          <a:lstStyle/>
          <a:p>
            <a:pPr>
              <a:spcBef>
                <a:spcPts val="622"/>
              </a:spcBef>
            </a:pPr>
            <a:r>
              <a:rPr lang="en-US" dirty="0"/>
              <a:t>When you join a plan, or when Medicare enrolls you in a plan, the plan will send you an enrollment letter and membership materials, including an identification card and customer service information with a toll-free phone number and website address.</a:t>
            </a:r>
          </a:p>
          <a:p>
            <a:pPr>
              <a:spcBef>
                <a:spcPts val="622"/>
              </a:spcBef>
            </a:pPr>
            <a:r>
              <a:rPr lang="en-US" dirty="0"/>
              <a:t>Plans will also have a transition process in place for you</a:t>
            </a:r>
            <a:r>
              <a:rPr lang="en-US" baseline="0" dirty="0"/>
              <a:t> if you</a:t>
            </a:r>
            <a:r>
              <a:rPr lang="en-US" dirty="0"/>
              <a:t>’re new to the plan and taking a drug that isn’t on the plan’s formulary. The plan must let you get a 30-day temporary supply of the prescription (a 90-day supply if you’</a:t>
            </a:r>
            <a:r>
              <a:rPr lang="en-US" baseline="0" dirty="0"/>
              <a:t>re</a:t>
            </a:r>
            <a:r>
              <a:rPr lang="en-US" dirty="0"/>
              <a:t> a resident of a long-term care facility). This gives you time to work with your prescribing doctor to find a different drug that’s on the plan’s formulary. If an acceptable alternative drug isn’t available, you or your doctor can request an exception from the plan, and you can appeal denied requests.</a:t>
            </a:r>
          </a:p>
        </p:txBody>
      </p:sp>
      <p:sp>
        <p:nvSpPr>
          <p:cNvPr id="2" name="Slide Number Placeholder 1"/>
          <p:cNvSpPr>
            <a:spLocks noGrp="1"/>
          </p:cNvSpPr>
          <p:nvPr>
            <p:ph type="sldNum" sz="quarter" idx="10"/>
          </p:nvPr>
        </p:nvSpPr>
        <p:spPr/>
        <p:txBody>
          <a:bodyPr/>
          <a:lstStyle/>
          <a:p>
            <a:fld id="{0B77B103-16DD-4E5B-B7FE-8CB91BD629A9}" type="slidenum">
              <a:rPr lang="en-US" smtClean="0"/>
              <a:t>61</a:t>
            </a:fld>
            <a:endParaRPr lang="en-US" dirty="0"/>
          </a:p>
        </p:txBody>
      </p:sp>
    </p:spTree>
    <p:extLst>
      <p:ext uri="{BB962C8B-B14F-4D97-AF65-F5344CB8AC3E}">
        <p14:creationId xmlns:p14="http://schemas.microsoft.com/office/powerpoint/2010/main" val="12318092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212996" name="Rectangle 3"/>
          <p:cNvSpPr>
            <a:spLocks noGrp="1" noChangeArrowheads="1"/>
          </p:cNvSpPr>
          <p:nvPr>
            <p:ph type="body" idx="1"/>
          </p:nvPr>
        </p:nvSpPr>
        <p:spPr bwMode="auto">
          <a:xfrm>
            <a:off x="914402" y="4560892"/>
            <a:ext cx="5507040" cy="4319587"/>
          </a:xfrm>
          <a:prstGeom prst="rect">
            <a:avLst/>
          </a:prstGeom>
          <a:noFill/>
        </p:spPr>
        <p:txBody>
          <a:bodyPr wrap="square" lIns="96643" tIns="48320" rIns="96643" bIns="48320" numCol="1" anchor="t" anchorCtr="0" compatLnSpc="1">
            <a:prstTxWarp prst="textNoShape">
              <a:avLst/>
            </a:prstTxWarp>
          </a:bodyPr>
          <a:lstStyle/>
          <a:p>
            <a:pPr>
              <a:spcBef>
                <a:spcPts val="622"/>
              </a:spcBef>
            </a:pPr>
            <a:r>
              <a:rPr lang="en-US" dirty="0" smtClean="0"/>
              <a:t>Every </a:t>
            </a:r>
            <a:r>
              <a:rPr lang="en-US" dirty="0"/>
              <a:t>year, Medicare drug plans are required to send an</a:t>
            </a:r>
            <a:r>
              <a:rPr lang="en-US" baseline="0" dirty="0"/>
              <a:t> </a:t>
            </a:r>
            <a:r>
              <a:rPr lang="en-US" i="0" dirty="0"/>
              <a:t>Annual Notice of Change (ANOC) to all plan </a:t>
            </a:r>
            <a:r>
              <a:rPr lang="en-US" i="0" dirty="0" smtClean="0"/>
              <a:t>members b</a:t>
            </a:r>
            <a:r>
              <a:rPr lang="en-US" dirty="0" smtClean="0"/>
              <a:t>y </a:t>
            </a:r>
            <a:r>
              <a:rPr lang="en-US" dirty="0"/>
              <a:t>September 30</a:t>
            </a:r>
            <a:r>
              <a:rPr lang="en-US" i="0" dirty="0"/>
              <a:t>, along with a summary of benefits and a copy of the formulary for the upcoming year.</a:t>
            </a:r>
          </a:p>
          <a:p>
            <a:pPr>
              <a:spcBef>
                <a:spcPts val="622"/>
              </a:spcBef>
            </a:pPr>
            <a:r>
              <a:rPr lang="en-US" i="0" dirty="0" smtClean="0"/>
              <a:t>Read </a:t>
            </a:r>
            <a:r>
              <a:rPr lang="en-US" i="0" dirty="0"/>
              <a:t>the </a:t>
            </a:r>
            <a:r>
              <a:rPr lang="en-US" dirty="0"/>
              <a:t>ANOC </a:t>
            </a:r>
            <a:r>
              <a:rPr lang="en-US" i="0" dirty="0"/>
              <a:t>carefully. The letter will explain any changes to your</a:t>
            </a:r>
            <a:r>
              <a:rPr lang="en-US" i="0" baseline="0" dirty="0"/>
              <a:t> </a:t>
            </a:r>
            <a:r>
              <a:rPr lang="en-US" i="0" dirty="0"/>
              <a:t>current plan, including changes to the monthly premium and changes to cost-sharing information like copayments or coinsurance. </a:t>
            </a:r>
          </a:p>
          <a:p>
            <a:pPr>
              <a:spcBef>
                <a:spcPts val="622"/>
              </a:spcBef>
            </a:pPr>
            <a:r>
              <a:rPr lang="en-US" i="0" dirty="0"/>
              <a:t>Plans must send an Evidence of Coverage (EOC) to all members no later than January 31 each year. </a:t>
            </a:r>
            <a:r>
              <a:rPr lang="en-US" i="0" dirty="0" smtClean="0"/>
              <a:t>Beginning with plan year 2019, plans are allowed to send information</a:t>
            </a:r>
            <a:r>
              <a:rPr lang="en-US" i="0" baseline="0" dirty="0" smtClean="0"/>
              <a:t> about how to access this document electronically, instead of mailing a paper copy.  </a:t>
            </a:r>
            <a:r>
              <a:rPr lang="en-US" i="0" dirty="0" smtClean="0"/>
              <a:t>It </a:t>
            </a:r>
            <a:r>
              <a:rPr lang="en-US" i="0" dirty="0"/>
              <a:t>gives details about the plan’s service area, benefits, and formulary; how to get information, benefits, and Extra Help; and how to file an appeal. The plan may choose to send the</a:t>
            </a:r>
            <a:r>
              <a:rPr lang="en-US" i="0" baseline="0" dirty="0"/>
              <a:t> </a:t>
            </a:r>
            <a:r>
              <a:rPr lang="en-US" i="0" baseline="0" dirty="0" smtClean="0"/>
              <a:t>EOC or the link to the EOC </a:t>
            </a:r>
            <a:r>
              <a:rPr lang="en-US" i="0" dirty="0"/>
              <a:t>with the ANOC. </a:t>
            </a:r>
          </a:p>
        </p:txBody>
      </p:sp>
      <p:sp>
        <p:nvSpPr>
          <p:cNvPr id="2" name="Slide Number Placeholder 1"/>
          <p:cNvSpPr>
            <a:spLocks noGrp="1"/>
          </p:cNvSpPr>
          <p:nvPr>
            <p:ph type="sldNum" sz="quarter" idx="10"/>
          </p:nvPr>
        </p:nvSpPr>
        <p:spPr/>
        <p:txBody>
          <a:bodyPr/>
          <a:lstStyle/>
          <a:p>
            <a:fld id="{0B77B103-16DD-4E5B-B7FE-8CB91BD629A9}" type="slidenum">
              <a:rPr lang="en-US" smtClean="0"/>
              <a:t>62</a:t>
            </a:fld>
            <a:endParaRPr lang="en-US" dirty="0"/>
          </a:p>
        </p:txBody>
      </p:sp>
    </p:spTree>
    <p:extLst>
      <p:ext uri="{BB962C8B-B14F-4D97-AF65-F5344CB8AC3E}">
        <p14:creationId xmlns:p14="http://schemas.microsoft.com/office/powerpoint/2010/main" val="28199355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154627" name="Notes Placeholder 2"/>
          <p:cNvSpPr>
            <a:spLocks noGrp="1"/>
          </p:cNvSpPr>
          <p:nvPr>
            <p:ph type="body" idx="1"/>
          </p:nvPr>
        </p:nvSpPr>
        <p:spPr bwMode="auto">
          <a:xfrm>
            <a:off x="914408" y="4483104"/>
            <a:ext cx="5486401" cy="4611688"/>
          </a:xfrm>
          <a:prstGeom prst="rect">
            <a:avLst/>
          </a:prstGeom>
        </p:spPr>
        <p:txBody>
          <a:bodyPr wrap="square" lIns="95909" tIns="47954" rIns="95909" bIns="47954" numCol="1" anchor="t" anchorCtr="0" compatLnSpc="1">
            <a:prstTxWarp prst="textNoShape">
              <a:avLst/>
            </a:prstTxWarp>
          </a:bodyPr>
          <a:lstStyle/>
          <a:p>
            <a:pPr>
              <a:spcBef>
                <a:spcPts val="622"/>
              </a:spcBef>
              <a:defRPr/>
            </a:pPr>
            <a:r>
              <a:rPr lang="en-US" i="0" dirty="0"/>
              <a:t>Lesson</a:t>
            </a:r>
            <a:r>
              <a:rPr lang="en-US" i="0" baseline="0" dirty="0"/>
              <a:t> 7, “Coverage Determinations and Appeals,”</a:t>
            </a:r>
            <a:r>
              <a:rPr lang="en-US" dirty="0"/>
              <a:t> </a:t>
            </a:r>
            <a:r>
              <a:rPr lang="en-US" dirty="0" smtClean="0"/>
              <a:t>covers</a:t>
            </a:r>
            <a:r>
              <a:rPr lang="en-US" i="0" baseline="0" dirty="0" smtClean="0"/>
              <a:t> </a:t>
            </a:r>
            <a:r>
              <a:rPr lang="en-US" i="0" baseline="0" dirty="0"/>
              <a:t>Medicare Part D coverage determinations, exception requests, and appeals.</a:t>
            </a:r>
            <a:endParaRPr lang="en-US" i="0" dirty="0"/>
          </a:p>
          <a:p>
            <a:pPr>
              <a:spcBef>
                <a:spcPts val="622"/>
              </a:spcBef>
              <a:defRPr/>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63</a:t>
            </a:fld>
            <a:endParaRPr lang="en-US" dirty="0"/>
          </a:p>
        </p:txBody>
      </p:sp>
    </p:spTree>
    <p:extLst>
      <p:ext uri="{BB962C8B-B14F-4D97-AF65-F5344CB8AC3E}">
        <p14:creationId xmlns:p14="http://schemas.microsoft.com/office/powerpoint/2010/main" val="23435117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221188" name="Rectangle 3"/>
          <p:cNvSpPr>
            <a:spLocks noGrp="1" noChangeArrowheads="1"/>
          </p:cNvSpPr>
          <p:nvPr>
            <p:ph type="body" idx="1"/>
          </p:nvPr>
        </p:nvSpPr>
        <p:spPr bwMode="auto">
          <a:xfrm>
            <a:off x="487683" y="4484693"/>
            <a:ext cx="6339840" cy="4604967"/>
          </a:xfrm>
          <a:prstGeom prst="rect">
            <a:avLst/>
          </a:prstGeom>
          <a:noFill/>
        </p:spPr>
        <p:txBody>
          <a:bodyPr wrap="square" lIns="95909" tIns="47954" rIns="95909" bIns="47954" numCol="1" anchor="t" anchorCtr="0" compatLnSpc="1">
            <a:prstTxWarp prst="textNoShape">
              <a:avLst/>
            </a:prstTxWarp>
            <a:normAutofit/>
          </a:bodyPr>
          <a:lstStyle/>
          <a:p>
            <a:pPr defTabSz="913891" eaLnBrk="0" fontAlgn="base" hangingPunct="0">
              <a:spcBef>
                <a:spcPts val="622"/>
              </a:spcBef>
              <a:defRPr/>
            </a:pPr>
            <a:r>
              <a:rPr lang="en-US" dirty="0"/>
              <a:t>A coverage determination is the first decision made by your</a:t>
            </a:r>
            <a:r>
              <a:rPr lang="en-US" baseline="0" dirty="0"/>
              <a:t> Medicare drug</a:t>
            </a:r>
            <a:r>
              <a:rPr lang="en-US" dirty="0"/>
              <a:t> plan (not the pharmacy) about a</a:t>
            </a:r>
            <a:r>
              <a:rPr lang="en-US" baseline="0" dirty="0"/>
              <a:t> prescription drug </a:t>
            </a:r>
            <a:r>
              <a:rPr lang="en-US" dirty="0" smtClean="0"/>
              <a:t>that </a:t>
            </a:r>
            <a:r>
              <a:rPr lang="en-US" dirty="0"/>
              <a:t>you request. This</a:t>
            </a:r>
            <a:r>
              <a:rPr lang="en-US" baseline="0" dirty="0"/>
              <a:t> includes whether a certain drug is covered, whether you have met all the requirements for getting a requested drug, and how much you must pay </a:t>
            </a:r>
            <a:r>
              <a:rPr lang="en-US" baseline="0" dirty="0" smtClean="0"/>
              <a:t>for it.</a:t>
            </a:r>
            <a:r>
              <a:rPr lang="en-US" dirty="0" smtClean="0"/>
              <a:t> </a:t>
            </a:r>
            <a:r>
              <a:rPr lang="en-US" dirty="0"/>
              <a:t>You or your prescriber</a:t>
            </a:r>
            <a:r>
              <a:rPr lang="en-US" baseline="0" dirty="0"/>
              <a:t> must contact your plan to ask for a coverage determination. </a:t>
            </a:r>
            <a:endParaRPr lang="en-US" dirty="0"/>
          </a:p>
          <a:p>
            <a:pPr>
              <a:spcBef>
                <a:spcPts val="622"/>
              </a:spcBef>
            </a:pPr>
            <a:r>
              <a:rPr lang="en-US" dirty="0"/>
              <a:t>You, your prescriber, or your appointed representative can ask for a coverage determination by calling your plan or writing a letter. If you write to the plan, you can write a letter or use the “Model Coverage Determination Request” form found at </a:t>
            </a:r>
            <a:r>
              <a:rPr lang="en-US" u="sng" dirty="0">
                <a:solidFill>
                  <a:srgbClr val="0000FF"/>
                </a:solidFill>
                <a:ea typeface="Calibri"/>
                <a:cs typeface="Times New Roman"/>
                <a:hlinkClick r:id="rId3"/>
              </a:rPr>
              <a:t>CMS.gov/medicare/appeals-and-grievances/medprescriptdrugapplgriev/forms.html</a:t>
            </a:r>
            <a:r>
              <a:rPr lang="en-US" dirty="0"/>
              <a:t>.</a:t>
            </a:r>
          </a:p>
          <a:p>
            <a:pPr>
              <a:spcBef>
                <a:spcPts val="622"/>
              </a:spcBef>
            </a:pPr>
            <a:r>
              <a:rPr lang="en-US" dirty="0"/>
              <a:t>There are 2 types of coverage determinations: standard and expedited. Your request will be faster (expedited) if the plan determines, or if your doctor tells the plan that your life or health may be seriously jeopardized by waiting for a standard request.</a:t>
            </a:r>
            <a:r>
              <a:rPr lang="en-US" baseline="0" dirty="0"/>
              <a:t> </a:t>
            </a:r>
          </a:p>
          <a:p>
            <a:pPr>
              <a:spcBef>
                <a:spcPts val="622"/>
              </a:spcBef>
            </a:pPr>
            <a:r>
              <a:rPr lang="en-US" dirty="0"/>
              <a:t>A plan must give you</a:t>
            </a:r>
            <a:r>
              <a:rPr lang="en-US" baseline="0" dirty="0"/>
              <a:t> </a:t>
            </a:r>
            <a:r>
              <a:rPr lang="en-US" dirty="0"/>
              <a:t>its coverage determination decision as quickly as your health condition requires. After receiving</a:t>
            </a:r>
            <a:r>
              <a:rPr lang="en-US" baseline="0" dirty="0"/>
              <a:t> </a:t>
            </a:r>
            <a:r>
              <a:rPr lang="en-US" dirty="0"/>
              <a:t>your request, the plan must give you its decision no later than 72 hours for a standard determination, or 24 hours for an expedited determination. If your coverage determination request involves an exception (see next slide), the time clock starts when the plan gets your doctor’s supporting statement.</a:t>
            </a:r>
          </a:p>
          <a:p>
            <a:pPr>
              <a:spcBef>
                <a:spcPts val="622"/>
              </a:spcBef>
            </a:pPr>
            <a:r>
              <a:rPr lang="en-US" dirty="0"/>
              <a:t>If a plan fails to meet these time frames, it must automatically forward the request and case file to the Independent</a:t>
            </a:r>
            <a:r>
              <a:rPr lang="en-US" baseline="0" dirty="0"/>
              <a:t> Review Entity (</a:t>
            </a:r>
            <a:r>
              <a:rPr lang="en-US" dirty="0"/>
              <a:t>IRE) for review, and the request will skip over the first level of appeal (redetermination by the plan). The </a:t>
            </a:r>
            <a:r>
              <a:rPr lang="en-US" spc="-40" dirty="0"/>
              <a:t>IRE is </a:t>
            </a:r>
            <a:r>
              <a:rPr lang="en-US" dirty="0"/>
              <a:t>MAXIMUS. You can find</a:t>
            </a:r>
            <a:r>
              <a:rPr lang="en-US" baseline="0" dirty="0"/>
              <a:t> its </a:t>
            </a:r>
            <a:r>
              <a:rPr lang="en-US" dirty="0"/>
              <a:t>contact information at </a:t>
            </a:r>
            <a:r>
              <a:rPr lang="en-US" u="sng" dirty="0">
                <a:solidFill>
                  <a:srgbClr val="0000FF"/>
                </a:solidFill>
                <a:ea typeface="Calibri"/>
                <a:cs typeface="Times New Roman"/>
                <a:hlinkClick r:id="rId4"/>
              </a:rPr>
              <a:t>MedicarePartDAppeals.com</a:t>
            </a:r>
            <a:r>
              <a:rPr lang="en-US" dirty="0"/>
              <a:t>.</a:t>
            </a:r>
          </a:p>
        </p:txBody>
      </p:sp>
      <p:sp>
        <p:nvSpPr>
          <p:cNvPr id="2" name="Slide Number Placeholder 1"/>
          <p:cNvSpPr>
            <a:spLocks noGrp="1"/>
          </p:cNvSpPr>
          <p:nvPr>
            <p:ph type="sldNum" sz="quarter" idx="10"/>
          </p:nvPr>
        </p:nvSpPr>
        <p:spPr/>
        <p:txBody>
          <a:bodyPr/>
          <a:lstStyle/>
          <a:p>
            <a:fld id="{0B77B103-16DD-4E5B-B7FE-8CB91BD629A9}" type="slidenum">
              <a:rPr lang="en-US" smtClean="0"/>
              <a:t>64</a:t>
            </a:fld>
            <a:endParaRPr lang="en-US" dirty="0"/>
          </a:p>
        </p:txBody>
      </p:sp>
    </p:spTree>
    <p:extLst>
      <p:ext uri="{BB962C8B-B14F-4D97-AF65-F5344CB8AC3E}">
        <p14:creationId xmlns:p14="http://schemas.microsoft.com/office/powerpoint/2010/main" val="30071427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56324" name="Rectangle 3"/>
          <p:cNvSpPr>
            <a:spLocks noGrp="1" noChangeArrowheads="1"/>
          </p:cNvSpPr>
          <p:nvPr>
            <p:ph type="body" idx="1"/>
          </p:nvPr>
        </p:nvSpPr>
        <p:spPr bwMode="auto">
          <a:xfrm>
            <a:off x="406403" y="4406033"/>
            <a:ext cx="6421119" cy="4301156"/>
          </a:xfrm>
          <a:prstGeom prst="rect">
            <a:avLst/>
          </a:prstGeom>
        </p:spPr>
        <p:txBody>
          <a:bodyPr wrap="square" lIns="95909" tIns="47954" rIns="95909" bIns="47954" numCol="1" anchor="t" anchorCtr="0" compatLnSpc="1">
            <a:prstTxWarp prst="textNoShape">
              <a:avLst/>
            </a:prstTxWarp>
            <a:normAutofit fontScale="85000" lnSpcReduction="10000"/>
          </a:bodyPr>
          <a:lstStyle/>
          <a:p>
            <a:pPr marL="0" lvl="1">
              <a:lnSpc>
                <a:spcPct val="120000"/>
              </a:lnSpc>
              <a:spcBef>
                <a:spcPts val="622"/>
              </a:spcBef>
              <a:defRPr/>
            </a:pPr>
            <a:r>
              <a:rPr lang="en-US" dirty="0"/>
              <a:t>An exception is a type of coverage determination. There are 2 types of exceptions: tier exceptions (like getting a tier 4 drug at the tier 3 cost)</a:t>
            </a:r>
            <a:r>
              <a:rPr lang="en-US" baseline="0" dirty="0"/>
              <a:t> </a:t>
            </a:r>
            <a:r>
              <a:rPr lang="en-US" dirty="0"/>
              <a:t>and formulary exceptions (either coverage for a drug that’s not on the plan’s formulary, or relaxed access requirements).</a:t>
            </a:r>
            <a:r>
              <a:rPr lang="en-US" spc="-43" dirty="0"/>
              <a:t> </a:t>
            </a:r>
          </a:p>
          <a:p>
            <a:pPr>
              <a:lnSpc>
                <a:spcPct val="120000"/>
              </a:lnSpc>
              <a:spcBef>
                <a:spcPts val="622"/>
              </a:spcBef>
              <a:defRPr/>
            </a:pPr>
            <a:r>
              <a:rPr lang="en-US" dirty="0"/>
              <a:t>If you want to make an exception request, you’ll need a supporting statement from the prescriber. In general, the statement must point out the medical reason for the exception. The prescriber may give the statement verbally or in writing to the plan</a:t>
            </a:r>
            <a:r>
              <a:rPr lang="en-US" dirty="0" smtClean="0"/>
              <a:t>. </a:t>
            </a:r>
            <a:r>
              <a:rPr lang="en-US" b="1" dirty="0" smtClean="0"/>
              <a:t>NOTE:</a:t>
            </a:r>
            <a:r>
              <a:rPr lang="en-US" dirty="0" smtClean="0"/>
              <a:t> </a:t>
            </a:r>
            <a:r>
              <a:rPr lang="en-US" dirty="0"/>
              <a:t>An enrollee may request </a:t>
            </a:r>
            <a:r>
              <a:rPr lang="en-US" dirty="0" smtClean="0"/>
              <a:t>an exception for </a:t>
            </a:r>
            <a:r>
              <a:rPr lang="en-US" dirty="0"/>
              <a:t>a Tier 3 drug </a:t>
            </a:r>
            <a:r>
              <a:rPr lang="en-US" dirty="0" smtClean="0"/>
              <a:t>to be covered at </a:t>
            </a:r>
            <a:r>
              <a:rPr lang="en-US" dirty="0"/>
              <a:t>the Tier 2 cost-sharing level so long as </a:t>
            </a:r>
            <a:r>
              <a:rPr lang="en-US" dirty="0" smtClean="0"/>
              <a:t>there’s </a:t>
            </a:r>
            <a:r>
              <a:rPr lang="en-US" dirty="0"/>
              <a:t>a drug on Tier 2 approved for treating the same condition </a:t>
            </a:r>
            <a:r>
              <a:rPr lang="en-US" dirty="0" smtClean="0"/>
              <a:t>as the Tier </a:t>
            </a:r>
            <a:r>
              <a:rPr lang="en-US" dirty="0"/>
              <a:t>3 </a:t>
            </a:r>
            <a:r>
              <a:rPr lang="en-US" dirty="0" smtClean="0"/>
              <a:t>drug. </a:t>
            </a:r>
          </a:p>
          <a:p>
            <a:pPr>
              <a:lnSpc>
                <a:spcPct val="120000"/>
              </a:lnSpc>
              <a:spcBef>
                <a:spcPts val="622"/>
              </a:spcBef>
              <a:defRPr/>
            </a:pPr>
            <a:r>
              <a:rPr lang="en-US" dirty="0" smtClean="0"/>
              <a:t>If </a:t>
            </a:r>
            <a:r>
              <a:rPr lang="en-US" dirty="0"/>
              <a:t>your exception request is approved, the exception is valid for refills for the remainder of the plan year, so long as you remain enrolled in the plan, your</a:t>
            </a:r>
            <a:r>
              <a:rPr lang="en-US" baseline="0" dirty="0"/>
              <a:t> doctor</a:t>
            </a:r>
            <a:r>
              <a:rPr lang="en-US" dirty="0"/>
              <a:t> continues to prescribe the drug</a:t>
            </a:r>
            <a:r>
              <a:rPr lang="en-US" b="0" i="0" dirty="0"/>
              <a:t>, and t</a:t>
            </a:r>
            <a:r>
              <a:rPr lang="en-US" dirty="0"/>
              <a:t>he drug remains safe for treating your condition. For more information about tiering </a:t>
            </a:r>
            <a:r>
              <a:rPr lang="en-US" dirty="0" smtClean="0"/>
              <a:t>exceptions and approvals, </a:t>
            </a:r>
            <a:r>
              <a:rPr lang="en-US" dirty="0"/>
              <a:t>visit </a:t>
            </a:r>
            <a:r>
              <a:rPr lang="en-US" u="sng" dirty="0" smtClean="0">
                <a:hlinkClick r:id="rId3"/>
              </a:rPr>
              <a:t>CMS.gov/Medicare/Appeals-and-Grievances/MedPrescriptDrugApplGriev/index.html</a:t>
            </a:r>
            <a:r>
              <a:rPr lang="en-US" dirty="0" smtClean="0"/>
              <a:t>, Chapter 18, section 30.2.1.4.</a:t>
            </a:r>
            <a:endParaRPr lang="en-US" dirty="0"/>
          </a:p>
          <a:p>
            <a:pPr>
              <a:lnSpc>
                <a:spcPct val="120000"/>
              </a:lnSpc>
              <a:spcBef>
                <a:spcPts val="622"/>
              </a:spcBef>
            </a:pPr>
            <a:r>
              <a:rPr lang="en-US" dirty="0"/>
              <a:t>A plan may choose to extend coverage into a new plan year. If it doesn’t, it must say so in writing either at the time the exception is approved, or at least 60 days before the plan year ends. If your plan doesn’t extend your exception coverage, you</a:t>
            </a:r>
            <a:r>
              <a:rPr lang="en-US" baseline="0" dirty="0"/>
              <a:t> </a:t>
            </a:r>
            <a:r>
              <a:rPr lang="en-US" dirty="0"/>
              <a:t>should think about switching to a drug on the plan’s formulary, asking for another exception, or changing to a plan that covers that drug during Medicare’s Open Enrollment Period, which is from October 15 through December 7 each year.</a:t>
            </a:r>
          </a:p>
          <a:p>
            <a:pPr>
              <a:lnSpc>
                <a:spcPct val="120000"/>
              </a:lnSpc>
              <a:spcBef>
                <a:spcPts val="622"/>
              </a:spcBef>
            </a:pPr>
            <a:r>
              <a:rPr lang="en-US" b="1" dirty="0"/>
              <a:t>NOTE</a:t>
            </a:r>
            <a:r>
              <a:rPr lang="en-US" dirty="0"/>
              <a:t>: If you want to choose a representative to help you with a coverage determination or appeal, you and the person you want to help you must fill out the Appointment of Representative form (Form CMS-1696). You can get a copy of the form at </a:t>
            </a:r>
            <a:r>
              <a:rPr lang="en-US" u="sng" dirty="0">
                <a:solidFill>
                  <a:srgbClr val="0000FF"/>
                </a:solidFill>
                <a:ea typeface="Calibri"/>
                <a:cs typeface="Times New Roman"/>
                <a:hlinkClick r:id="rId4"/>
              </a:rPr>
              <a:t>CMS.gov/Medicare/CMS-Forms/CMS-Forms/CMS-Forms-Items/CMS012207.html</a:t>
            </a:r>
            <a:r>
              <a:rPr lang="en-US" dirty="0"/>
              <a:t>. You can also appoint a representative with a letter signed and dated by you and the person helping you, but the letter must have </a:t>
            </a:r>
            <a:r>
              <a:rPr lang="en-US" dirty="0" smtClean="0"/>
              <a:t>all the information </a:t>
            </a:r>
            <a:r>
              <a:rPr lang="en-US" dirty="0"/>
              <a:t>that’s </a:t>
            </a:r>
            <a:r>
              <a:rPr lang="en-US" dirty="0" smtClean="0"/>
              <a:t>required on </a:t>
            </a:r>
            <a:r>
              <a:rPr lang="en-US" dirty="0"/>
              <a:t>the Appointment of Representative form. You must send the form or letter in with your coverage determination or appeal request.</a:t>
            </a:r>
          </a:p>
          <a:p>
            <a:pPr marL="477805" indent="-477805">
              <a:lnSpc>
                <a:spcPct val="120000"/>
              </a:lnSpc>
              <a:spcBef>
                <a:spcPts val="622"/>
              </a:spcBef>
              <a:defRPr/>
            </a:pPr>
            <a:endParaRPr lang="en-US" dirty="0"/>
          </a:p>
          <a:p>
            <a:pPr>
              <a:lnSpc>
                <a:spcPct val="120000"/>
              </a:lnSpc>
              <a:spcBef>
                <a:spcPts val="622"/>
              </a:spcBef>
              <a:defRPr/>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65</a:t>
            </a:fld>
            <a:endParaRPr lang="en-US" dirty="0"/>
          </a:p>
        </p:txBody>
      </p:sp>
    </p:spTree>
    <p:extLst>
      <p:ext uri="{BB962C8B-B14F-4D97-AF65-F5344CB8AC3E}">
        <p14:creationId xmlns:p14="http://schemas.microsoft.com/office/powerpoint/2010/main" val="29133233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59748" name="Rectangle 3"/>
          <p:cNvSpPr>
            <a:spLocks noGrp="1" noChangeArrowheads="1"/>
          </p:cNvSpPr>
          <p:nvPr>
            <p:ph type="body" idx="1"/>
          </p:nvPr>
        </p:nvSpPr>
        <p:spPr bwMode="auto">
          <a:xfrm>
            <a:off x="914405" y="4484696"/>
            <a:ext cx="5486401" cy="3756335"/>
          </a:xfrm>
          <a:prstGeom prst="rect">
            <a:avLst/>
          </a:prstGeom>
        </p:spPr>
        <p:txBody>
          <a:bodyPr wrap="square" lIns="95909" tIns="47954" rIns="95909" bIns="47954" numCol="1" anchor="t" anchorCtr="0" compatLnSpc="1">
            <a:prstTxWarp prst="textNoShape">
              <a:avLst/>
            </a:prstTxWarp>
          </a:bodyPr>
          <a:lstStyle/>
          <a:p>
            <a:pPr defTabSz="913891" eaLnBrk="0" fontAlgn="base" hangingPunct="0">
              <a:spcBef>
                <a:spcPts val="622"/>
              </a:spcBef>
              <a:defRPr/>
            </a:pPr>
            <a:r>
              <a:rPr lang="en-US" dirty="0"/>
              <a:t>If you disagree with your Medicare drug plan’s coverage determination or exception decision, you have the right to appeal the decision. Your plan’s written decision will explain how you may file an appeal. Read this decision carefully, and call your plan if you have questions.</a:t>
            </a:r>
          </a:p>
          <a:p>
            <a:pPr>
              <a:spcBef>
                <a:spcPts val="622"/>
              </a:spcBef>
              <a:defRPr/>
            </a:pPr>
            <a:r>
              <a:rPr lang="en-US" dirty="0"/>
              <a:t>In general, you must make your appeal requests in writing. However, plans must accept oral (spoken) expedited redetermination requests. In addition, plans may choose to accept </a:t>
            </a:r>
            <a:r>
              <a:rPr lang="en-US" dirty="0" smtClean="0"/>
              <a:t>oral </a:t>
            </a:r>
            <a:r>
              <a:rPr lang="en-US" dirty="0"/>
              <a:t>standard redetermination requests. Check your plan materials or contact your plan to see if you can make spoken standard redetermination requests.</a:t>
            </a:r>
          </a:p>
          <a:p>
            <a:pPr>
              <a:spcBef>
                <a:spcPts val="622"/>
              </a:spcBef>
              <a:defRPr/>
            </a:pPr>
            <a:r>
              <a:rPr lang="en-US" dirty="0"/>
              <a:t>You</a:t>
            </a:r>
            <a:r>
              <a:rPr lang="en-US" baseline="0" dirty="0"/>
              <a:t> or your appointed</a:t>
            </a:r>
            <a:r>
              <a:rPr lang="en-US" dirty="0"/>
              <a:t> representative</a:t>
            </a:r>
            <a:r>
              <a:rPr lang="en-US" baseline="0" dirty="0"/>
              <a:t> </a:t>
            </a:r>
            <a:r>
              <a:rPr lang="en-US" dirty="0"/>
              <a:t>may ask for any level of appeal. Your doctor or other prescriber can ask for an expedited redetermination on your behalf.</a:t>
            </a:r>
          </a:p>
          <a:p>
            <a:pPr>
              <a:spcBef>
                <a:spcPts val="622"/>
              </a:spcBef>
            </a:pPr>
            <a:r>
              <a:rPr lang="en-US" dirty="0"/>
              <a:t>To view a chart showing</a:t>
            </a:r>
            <a:r>
              <a:rPr lang="en-US" baseline="0" dirty="0"/>
              <a:t> the process for Medicare appeals, refer to Appendix A.</a:t>
            </a: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66</a:t>
            </a:fld>
            <a:endParaRPr lang="en-US" dirty="0"/>
          </a:p>
        </p:txBody>
      </p:sp>
    </p:spTree>
    <p:extLst>
      <p:ext uri="{BB962C8B-B14F-4D97-AF65-F5344CB8AC3E}">
        <p14:creationId xmlns:p14="http://schemas.microsoft.com/office/powerpoint/2010/main" val="36165639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560570"/>
            <a:ext cx="5852160" cy="4320540"/>
          </a:xfrm>
          <a:prstGeom prst="rect">
            <a:avLst/>
          </a:prstGeom>
        </p:spPr>
        <p:txBody>
          <a:bodyPr lIns="95909" tIns="47954" rIns="95909" bIns="47954"/>
          <a:lstStyle/>
          <a:p>
            <a:pPr marL="181225" lvl="1" indent="-181225">
              <a:spcBef>
                <a:spcPts val="622"/>
              </a:spcBef>
              <a:buFont typeface="Wingdings" panose="05000000000000000000" pitchFamily="2" charset="2"/>
              <a:buChar char="§"/>
            </a:pPr>
            <a:r>
              <a:rPr lang="en-US" dirty="0"/>
              <a:t>Medicare Part D provides your Medicare prescription drug coverage</a:t>
            </a:r>
          </a:p>
          <a:p>
            <a:pPr marL="181225" lvl="1" indent="-181225">
              <a:spcBef>
                <a:spcPts val="622"/>
              </a:spcBef>
              <a:buFont typeface="Wingdings" panose="05000000000000000000" pitchFamily="2" charset="2"/>
              <a:buChar char="§"/>
            </a:pPr>
            <a:r>
              <a:rPr lang="en-US" dirty="0"/>
              <a:t>You must take action to join a plan</a:t>
            </a:r>
          </a:p>
          <a:p>
            <a:pPr marL="181225" lvl="1" indent="-181225">
              <a:spcBef>
                <a:spcPts val="622"/>
              </a:spcBef>
              <a:buFont typeface="Wingdings" panose="05000000000000000000" pitchFamily="2" charset="2"/>
              <a:buChar char="§"/>
            </a:pPr>
            <a:r>
              <a:rPr lang="en-US" dirty="0"/>
              <a:t>A delay in joining may result in a late enrollment penalty</a:t>
            </a:r>
          </a:p>
          <a:p>
            <a:pPr marL="181225" lvl="1" indent="-181225">
              <a:spcBef>
                <a:spcPts val="622"/>
              </a:spcBef>
              <a:buFont typeface="Wingdings" panose="05000000000000000000" pitchFamily="2" charset="2"/>
              <a:buChar char="§"/>
            </a:pPr>
            <a:r>
              <a:rPr lang="en-US" dirty="0"/>
              <a:t>You have choices in how you get your coverage</a:t>
            </a:r>
          </a:p>
          <a:p>
            <a:pPr marL="181225" indent="-181225">
              <a:spcBef>
                <a:spcPts val="622"/>
              </a:spcBef>
              <a:buFont typeface="Wingdings" panose="05000000000000000000" pitchFamily="2" charset="2"/>
              <a:buChar char="§"/>
            </a:pPr>
            <a:r>
              <a:rPr lang="en-US" dirty="0"/>
              <a:t>Extra Help is available to people with low income and resources</a:t>
            </a:r>
          </a:p>
          <a:p>
            <a:pPr marL="179546" indent="-179546">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67</a:t>
            </a:fld>
            <a:endParaRPr lang="en-US" dirty="0"/>
          </a:p>
        </p:txBody>
      </p:sp>
    </p:spTree>
    <p:extLst>
      <p:ext uri="{BB962C8B-B14F-4D97-AF65-F5344CB8AC3E}">
        <p14:creationId xmlns:p14="http://schemas.microsoft.com/office/powerpoint/2010/main" val="17287196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68</a:t>
            </a:fld>
            <a:endParaRPr lang="en-US" dirty="0"/>
          </a:p>
        </p:txBody>
      </p:sp>
    </p:spTree>
    <p:extLst>
      <p:ext uri="{BB962C8B-B14F-4D97-AF65-F5344CB8AC3E}">
        <p14:creationId xmlns:p14="http://schemas.microsoft.com/office/powerpoint/2010/main" val="29912107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69</a:t>
            </a:fld>
            <a:endParaRPr lang="en-US" dirty="0"/>
          </a:p>
        </p:txBody>
      </p:sp>
    </p:spTree>
    <p:extLst>
      <p:ext uri="{BB962C8B-B14F-4D97-AF65-F5344CB8AC3E}">
        <p14:creationId xmlns:p14="http://schemas.microsoft.com/office/powerpoint/2010/main" val="342113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14406" y="4483112"/>
            <a:ext cx="5486401" cy="4882005"/>
          </a:xfrm>
          <a:prstGeom prst="rect">
            <a:avLst/>
          </a:prstGeom>
        </p:spPr>
        <p:txBody>
          <a:bodyPr wrap="square" lIns="95909" tIns="47954" rIns="95909" bIns="47954" numCol="1" anchor="t" anchorCtr="0" compatLnSpc="1">
            <a:prstTxWarp prst="textNoShape">
              <a:avLst/>
            </a:prstTxWarp>
            <a:noAutofit/>
          </a:bodyPr>
          <a:lstStyle/>
          <a:p>
            <a:pPr>
              <a:spcBef>
                <a:spcPts val="622"/>
              </a:spcBef>
              <a:defRPr/>
            </a:pPr>
            <a:r>
              <a:rPr lang="en-US" dirty="0"/>
              <a:t>You</a:t>
            </a:r>
            <a:r>
              <a:rPr lang="en-US" baseline="0" dirty="0"/>
              <a:t> </a:t>
            </a:r>
            <a:r>
              <a:rPr lang="en-US" dirty="0"/>
              <a:t>may get drugs as part of your treatment during a covered inpatient hospital or skilled nursing facility (SNF) stay. Medicare Part A payments made to hospitals and SNFs generally cover all drugs </a:t>
            </a:r>
            <a:r>
              <a:rPr lang="en-US" dirty="0" smtClean="0"/>
              <a:t>you get during </a:t>
            </a:r>
            <a:r>
              <a:rPr lang="en-US" dirty="0"/>
              <a:t>an inpatient stay. </a:t>
            </a:r>
          </a:p>
          <a:p>
            <a:pPr>
              <a:spcBef>
                <a:spcPts val="622"/>
              </a:spcBef>
              <a:defRPr/>
            </a:pPr>
            <a:r>
              <a:rPr lang="en-US" dirty="0"/>
              <a:t>You may get drugs for symptom control or pain relief while receiving Part </a:t>
            </a:r>
            <a:r>
              <a:rPr lang="en-US" dirty="0" smtClean="0"/>
              <a:t>A-covered </a:t>
            </a:r>
            <a:r>
              <a:rPr lang="en-US" dirty="0"/>
              <a:t>hospice care. You may be charged up to $5 for each outpatient prescription drug or other similar products for pain relief and symptom control. </a:t>
            </a:r>
          </a:p>
          <a:p>
            <a:pPr>
              <a:spcBef>
                <a:spcPts val="622"/>
              </a:spcBef>
              <a:defRPr/>
            </a:pPr>
            <a:r>
              <a:rPr lang="en-US" dirty="0"/>
              <a:t>Hospices</a:t>
            </a:r>
            <a:r>
              <a:rPr lang="en-US" baseline="0" dirty="0"/>
              <a:t> must give virtually all care that terminally ill individuals need. Because hospice care is a Part A benefit, Part D doesn’t pay for drugs covered under the Medicare Part A per diem payment to the hospice. </a:t>
            </a:r>
          </a:p>
          <a:p>
            <a:pPr>
              <a:spcBef>
                <a:spcPts val="622"/>
              </a:spcBef>
              <a:defRPr/>
            </a:pPr>
            <a:r>
              <a:rPr lang="en-US" b="1" dirty="0"/>
              <a:t>NOTE: </a:t>
            </a:r>
            <a:r>
              <a:rPr lang="en-US" dirty="0"/>
              <a:t>If you don’t have Part A coverage, Medicare Part B can pay hospitals and SNFs for certain categories of Part B</a:t>
            </a:r>
            <a:r>
              <a:rPr lang="en-US" baseline="0" dirty="0"/>
              <a:t> </a:t>
            </a:r>
            <a:r>
              <a:rPr lang="en-US" dirty="0"/>
              <a:t>covered drugs. If you do have Part A, Part B may pay if the Part A coverage</a:t>
            </a:r>
            <a:r>
              <a:rPr lang="en-US" baseline="0" dirty="0"/>
              <a:t> </a:t>
            </a:r>
            <a:r>
              <a:rPr lang="en-US" dirty="0"/>
              <a:t>for your stay has run out, or if your stay isn’t</a:t>
            </a:r>
            <a:r>
              <a:rPr lang="en-US" dirty="0">
                <a:solidFill>
                  <a:srgbClr val="FF0000"/>
                </a:solidFill>
              </a:rPr>
              <a:t> </a:t>
            </a:r>
            <a:r>
              <a:rPr lang="en-US" dirty="0"/>
              <a:t>covered by Part A. </a:t>
            </a:r>
          </a:p>
          <a:p>
            <a:pPr>
              <a:spcBef>
                <a:spcPts val="622"/>
              </a:spcBef>
              <a:defRPr/>
            </a:pPr>
            <a:r>
              <a:rPr lang="en-US" dirty="0"/>
              <a:t>Also, when receiving Part A covered SNF care, the SNF’s bundled per diem payment excludes certain costly and intensive chemotherapy drugs. They’re billed separately under Part B.</a:t>
            </a:r>
          </a:p>
          <a:p>
            <a:pPr marL="483083" indent="-483083">
              <a:spcBef>
                <a:spcPts val="622"/>
              </a:spcBef>
              <a:defRPr/>
            </a:pPr>
            <a:endParaRPr lang="en-US" dirty="0"/>
          </a:p>
          <a:p>
            <a:pPr marL="483083" indent="-483083">
              <a:spcBef>
                <a:spcPts val="622"/>
              </a:spcBef>
              <a:defRPr/>
            </a:pP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7</a:t>
            </a:fld>
            <a:endParaRPr lang="en-US" dirty="0"/>
          </a:p>
        </p:txBody>
      </p:sp>
    </p:spTree>
    <p:extLst>
      <p:ext uri="{BB962C8B-B14F-4D97-AF65-F5344CB8AC3E}">
        <p14:creationId xmlns:p14="http://schemas.microsoft.com/office/powerpoint/2010/main" val="16016005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70</a:t>
            </a:fld>
            <a:endParaRPr lang="en-US" dirty="0"/>
          </a:p>
        </p:txBody>
      </p:sp>
    </p:spTree>
    <p:extLst>
      <p:ext uri="{BB962C8B-B14F-4D97-AF65-F5344CB8AC3E}">
        <p14:creationId xmlns:p14="http://schemas.microsoft.com/office/powerpoint/2010/main" val="6574742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71</a:t>
            </a:fld>
            <a:endParaRPr lang="en-US" dirty="0"/>
          </a:p>
        </p:txBody>
      </p:sp>
    </p:spTree>
    <p:extLst>
      <p:ext uri="{BB962C8B-B14F-4D97-AF65-F5344CB8AC3E}">
        <p14:creationId xmlns:p14="http://schemas.microsoft.com/office/powerpoint/2010/main" val="8771425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85863"/>
            <a:ext cx="4330700" cy="3248025"/>
          </a:xfrm>
        </p:spPr>
      </p:sp>
      <p:sp>
        <p:nvSpPr>
          <p:cNvPr id="3" name="Notes Placeholder 2"/>
          <p:cNvSpPr>
            <a:spLocks noGrp="1"/>
          </p:cNvSpPr>
          <p:nvPr>
            <p:ph type="body" idx="1"/>
          </p:nvPr>
        </p:nvSpPr>
        <p:spPr/>
        <p:txBody>
          <a:bodyPr/>
          <a:lstStyle/>
          <a:p>
            <a:pPr>
              <a:spcBef>
                <a:spcPts val="622"/>
              </a:spcBef>
            </a:pPr>
            <a:r>
              <a:rPr lang="en-US" dirty="0"/>
              <a:t>This training is provided by the CMS National Training Program (NTP).</a:t>
            </a:r>
          </a:p>
          <a:p>
            <a:pPr>
              <a:spcBef>
                <a:spcPts val="622"/>
              </a:spcBef>
              <a:defRPr/>
            </a:pPr>
            <a:r>
              <a:rPr lang="en-US" dirty="0"/>
              <a:t>To view all available NTP materials, or to subscribe to our email list, visit </a:t>
            </a:r>
            <a:r>
              <a:rPr lang="en-US" u="sng" dirty="0">
                <a:hlinkClick r:id="rId3"/>
              </a:rPr>
              <a:t>CMS.gov/outreach-and-education/training/CMSNationalTrainingProgram</a:t>
            </a:r>
            <a:r>
              <a:rPr lang="en-US" dirty="0"/>
              <a:t>. </a:t>
            </a:r>
          </a:p>
          <a:p>
            <a:pPr>
              <a:spcBef>
                <a:spcPts val="622"/>
              </a:spcBef>
              <a:defRPr/>
            </a:pPr>
            <a:r>
              <a:rPr lang="en-US" dirty="0"/>
              <a:t>Contact us at </a:t>
            </a:r>
            <a:r>
              <a:rPr lang="en-US" dirty="0">
                <a:hlinkClick r:id="rId4"/>
              </a:rPr>
              <a:t>training@cms.hhs.gov</a:t>
            </a:r>
            <a:r>
              <a:rPr lang="en-US" dirty="0"/>
              <a:t>. </a:t>
            </a:r>
          </a:p>
          <a:p>
            <a:pPr>
              <a:spcBef>
                <a:spcPts val="622"/>
              </a:spcBef>
              <a:defRPr/>
            </a:pPr>
            <a:r>
              <a:rPr lang="en-US" dirty="0"/>
              <a:t>Follow us @CMSGov #CMSNTP.</a:t>
            </a:r>
          </a:p>
          <a:p>
            <a:pPr>
              <a:spcBef>
                <a:spcPts val="622"/>
              </a:spcBef>
            </a:pPr>
            <a:endParaRPr lang="en-US" dirty="0"/>
          </a:p>
          <a:p>
            <a:pPr>
              <a:spcBef>
                <a:spcPts val="622"/>
              </a:spcBef>
            </a:pPr>
            <a:endParaRPr lang="en-US" dirty="0"/>
          </a:p>
          <a:p>
            <a:pPr>
              <a:spcBef>
                <a:spcPts val="622"/>
              </a:spcBef>
            </a:pPr>
            <a:endParaRPr lang="en-US" dirty="0"/>
          </a:p>
          <a:p>
            <a:pPr>
              <a:spcBef>
                <a:spcPts val="622"/>
              </a:spcBef>
            </a:pP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72</a:t>
            </a:fld>
            <a:endParaRPr lang="en-US" dirty="0"/>
          </a:p>
        </p:txBody>
      </p:sp>
    </p:spTree>
    <p:extLst>
      <p:ext uri="{BB962C8B-B14F-4D97-AF65-F5344CB8AC3E}">
        <p14:creationId xmlns:p14="http://schemas.microsoft.com/office/powerpoint/2010/main" val="363962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43012" name="Rectangle 3"/>
          <p:cNvSpPr>
            <a:spLocks noGrp="1" noChangeArrowheads="1"/>
          </p:cNvSpPr>
          <p:nvPr>
            <p:ph type="body" idx="1"/>
          </p:nvPr>
        </p:nvSpPr>
        <p:spPr bwMode="auto">
          <a:xfrm>
            <a:off x="463336" y="4563860"/>
            <a:ext cx="6468386" cy="4237240"/>
          </a:xfrm>
          <a:prstGeom prst="rect">
            <a:avLst/>
          </a:prstGeom>
        </p:spPr>
        <p:txBody>
          <a:bodyPr wrap="square" lIns="95909" tIns="47954" rIns="95909" bIns="47954" numCol="1" anchor="t" anchorCtr="0" compatLnSpc="1">
            <a:prstTxWarp prst="textNoShape">
              <a:avLst/>
            </a:prstTxWarp>
            <a:normAutofit lnSpcReduction="10000"/>
          </a:bodyPr>
          <a:lstStyle/>
          <a:p>
            <a:pPr>
              <a:spcBef>
                <a:spcPts val="622"/>
              </a:spcBef>
              <a:defRPr/>
            </a:pPr>
            <a:r>
              <a:rPr lang="en-US" dirty="0"/>
              <a:t>Medicare Part B gives limited prescription drug coverage. It doesn’t cover most drugs you get at the pharmacy. Nearly all Part B</a:t>
            </a:r>
            <a:r>
              <a:rPr lang="en-US" baseline="0" dirty="0"/>
              <a:t> </a:t>
            </a:r>
            <a:r>
              <a:rPr lang="en-US" dirty="0"/>
              <a:t>covered drugs fall into the following categories:</a:t>
            </a:r>
          </a:p>
          <a:p>
            <a:pPr marL="183571" indent="-183571">
              <a:spcBef>
                <a:spcPts val="622"/>
              </a:spcBef>
              <a:buFont typeface="Wingdings" pitchFamily="2" charset="2"/>
              <a:buChar char="§"/>
              <a:defRPr/>
            </a:pPr>
            <a:r>
              <a:rPr lang="en-US" dirty="0"/>
              <a:t>Most injectable and infusible drugs that aren’t usually self-administered and that are given in a doctor’s</a:t>
            </a:r>
            <a:r>
              <a:rPr lang="en-US" baseline="0" dirty="0"/>
              <a:t> office</a:t>
            </a:r>
            <a:r>
              <a:rPr lang="en-US" dirty="0"/>
              <a:t> (for example, an injectable drug used to treat anemia that’s administered at the same time as chemotherapy). However, if an injection is usually self-administered (like Imitrex® for migraines) or isn’t given as part of a doctor’s service, it isn’t covered by Part B. </a:t>
            </a:r>
          </a:p>
          <a:p>
            <a:pPr marL="183571" indent="-183571">
              <a:spcBef>
                <a:spcPts val="622"/>
              </a:spcBef>
              <a:buFont typeface="Wingdings" pitchFamily="2" charset="2"/>
              <a:buChar char="§"/>
              <a:defRPr/>
            </a:pPr>
            <a:r>
              <a:rPr lang="en-US" dirty="0"/>
              <a:t>Drugs and biologicals used for the treatment of End-Stage Renal Disease (ESRD) are furnished </a:t>
            </a:r>
            <a:r>
              <a:rPr lang="en-US" baseline="0" dirty="0"/>
              <a:t>by the ESRD facility responsible for the person’s care. For example, any drug and biological used for anemia management is covered under Part B when furnished by an ESRD facility.</a:t>
            </a:r>
          </a:p>
          <a:p>
            <a:pPr marL="183571" indent="-183571">
              <a:spcBef>
                <a:spcPts val="622"/>
              </a:spcBef>
              <a:buFont typeface="Wingdings" pitchFamily="2" charset="2"/>
              <a:buChar char="§"/>
              <a:defRPr/>
            </a:pPr>
            <a:r>
              <a:rPr lang="en-US" dirty="0"/>
              <a:t>Drugs administered through Part B</a:t>
            </a:r>
            <a:r>
              <a:rPr lang="en-US" baseline="0" dirty="0"/>
              <a:t>  </a:t>
            </a:r>
            <a:r>
              <a:rPr lang="en-US" dirty="0"/>
              <a:t>covered durable medical equipment (DME) in your home (like a nebulizer or infusion pump). To get drugs covered by Medicare Part B, choose a pharmacy or supplier that’s a participating DME provider. You may have to use a contract provider in certain areas and for certain DME products. For more information or to find contract providers in your area, visit the Medicare Supplier Directory at </a:t>
            </a:r>
            <a:r>
              <a:rPr lang="en-US" u="sng" dirty="0">
                <a:solidFill>
                  <a:srgbClr val="000000"/>
                </a:solidFill>
                <a:ea typeface="Times New Roman"/>
                <a:cs typeface="Times New Roman"/>
                <a:hlinkClick r:id="rId3"/>
              </a:rPr>
              <a:t>Medicare.gov/supplierDirectory</a:t>
            </a:r>
            <a:r>
              <a:rPr lang="en-US" dirty="0"/>
              <a:t>. </a:t>
            </a:r>
          </a:p>
          <a:p>
            <a:pPr marL="183571" indent="-183571" defTabSz="966163">
              <a:spcBef>
                <a:spcPts val="622"/>
              </a:spcBef>
              <a:buFont typeface="Wingdings" pitchFamily="2" charset="2"/>
              <a:buChar char="§"/>
              <a:defRPr/>
            </a:pPr>
            <a:r>
              <a:rPr lang="en-US" dirty="0"/>
              <a:t>Three categories of oral drugs with special coverage requirements: certain oral anti-cancer, oral antiemetic (to treat nausea), and immunosuppressive drugs (under certain circumstances). </a:t>
            </a:r>
          </a:p>
          <a:p>
            <a:pPr marL="183571" lvl="1" indent="-183571" defTabSz="966163">
              <a:spcBef>
                <a:spcPts val="622"/>
              </a:spcBef>
              <a:buFont typeface="Wingdings" panose="05000000000000000000" pitchFamily="2" charset="2"/>
              <a:buChar char="§"/>
              <a:defRPr/>
            </a:pPr>
            <a:r>
              <a:rPr lang="en-US" dirty="0"/>
              <a:t>A limited number of other types of outpatient</a:t>
            </a:r>
            <a:r>
              <a:rPr lang="en-US" dirty="0">
                <a:solidFill>
                  <a:srgbClr val="FF0000"/>
                </a:solidFill>
              </a:rPr>
              <a:t> </a:t>
            </a:r>
            <a:r>
              <a:rPr lang="en-US" dirty="0"/>
              <a:t>drugs. There may be regional differences in local Part B drug coverage policies in cases where there isn’t a national coverage decision. </a:t>
            </a:r>
          </a:p>
          <a:p>
            <a:pPr>
              <a:spcBef>
                <a:spcPts val="622"/>
              </a:spcBef>
            </a:pPr>
            <a:r>
              <a:rPr lang="en-US" b="1" dirty="0"/>
              <a:t>NOTE: </a:t>
            </a:r>
            <a:r>
              <a:rPr lang="en-US" dirty="0"/>
              <a:t>For </a:t>
            </a:r>
            <a:r>
              <a:rPr lang="en-US" dirty="0" smtClean="0"/>
              <a:t>more details about covered</a:t>
            </a:r>
            <a:r>
              <a:rPr lang="en-US" baseline="0" dirty="0" smtClean="0"/>
              <a:t> </a:t>
            </a:r>
            <a:r>
              <a:rPr lang="en-US" baseline="0" dirty="0"/>
              <a:t>drugs </a:t>
            </a:r>
            <a:r>
              <a:rPr lang="en-US" dirty="0"/>
              <a:t>with special coverage requirements, visit the Medicare Claims Processing Manual Chapter 17—Drugs and Biologicals at </a:t>
            </a:r>
            <a:r>
              <a:rPr lang="en-US" u="sng" dirty="0">
                <a:solidFill>
                  <a:srgbClr val="0000FF"/>
                </a:solidFill>
                <a:ea typeface="Calibri"/>
                <a:cs typeface="Times New Roman"/>
                <a:hlinkClick r:id="rId4"/>
              </a:rPr>
              <a:t>CMS.gov/Regulations-and-Guidance/Guidance/Manuals/downloads/clm104c17.pdf</a:t>
            </a:r>
            <a:r>
              <a:rPr lang="en-US" u="none" baseline="0" dirty="0">
                <a:solidFill>
                  <a:srgbClr val="0000FF"/>
                </a:solidFill>
                <a:ea typeface="Calibri"/>
                <a:cs typeface="Times New Roman"/>
              </a:rPr>
              <a:t>.</a:t>
            </a:r>
            <a:endParaRPr lang="en-US" dirty="0"/>
          </a:p>
        </p:txBody>
      </p:sp>
      <p:sp>
        <p:nvSpPr>
          <p:cNvPr id="2" name="Slide Number Placeholder 1"/>
          <p:cNvSpPr>
            <a:spLocks noGrp="1"/>
          </p:cNvSpPr>
          <p:nvPr>
            <p:ph type="sldNum" sz="quarter" idx="10"/>
          </p:nvPr>
        </p:nvSpPr>
        <p:spPr/>
        <p:txBody>
          <a:bodyPr/>
          <a:lstStyle/>
          <a:p>
            <a:fld id="{0B77B103-16DD-4E5B-B7FE-8CB91BD629A9}" type="slidenum">
              <a:rPr lang="en-US" smtClean="0"/>
              <a:t>8</a:t>
            </a:fld>
            <a:endParaRPr lang="en-US" dirty="0"/>
          </a:p>
        </p:txBody>
      </p:sp>
    </p:spTree>
    <p:extLst>
      <p:ext uri="{BB962C8B-B14F-4D97-AF65-F5344CB8AC3E}">
        <p14:creationId xmlns:p14="http://schemas.microsoft.com/office/powerpoint/2010/main" val="5309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43012" name="Rectangle 3"/>
          <p:cNvSpPr>
            <a:spLocks noGrp="1" noChangeArrowheads="1"/>
          </p:cNvSpPr>
          <p:nvPr>
            <p:ph type="body" idx="1"/>
          </p:nvPr>
        </p:nvSpPr>
        <p:spPr bwMode="auto">
          <a:xfrm>
            <a:off x="914402" y="4563865"/>
            <a:ext cx="5638800" cy="4498096"/>
          </a:xfrm>
          <a:prstGeom prst="rect">
            <a:avLst/>
          </a:prstGeom>
        </p:spPr>
        <p:txBody>
          <a:bodyPr wrap="square" lIns="95909" tIns="47954" rIns="95909" bIns="47954" numCol="1" anchor="t" anchorCtr="0" compatLnSpc="1">
            <a:prstTxWarp prst="textNoShape">
              <a:avLst/>
            </a:prstTxWarp>
            <a:noAutofit/>
          </a:bodyPr>
          <a:lstStyle/>
          <a:p>
            <a:pPr>
              <a:spcBef>
                <a:spcPts val="622"/>
              </a:spcBef>
              <a:defRPr/>
            </a:pPr>
            <a:r>
              <a:rPr lang="en-US" dirty="0"/>
              <a:t>Medicare Part B covers certain immunizations as part of Medicare-covered preventive services. If you meet the criteria, Part B covers the influenza virus vaccine (flu shot), a pneumococcal shot (to prevent certain types of pneumonia), a </a:t>
            </a:r>
            <a:r>
              <a:rPr lang="en-US" dirty="0" smtClean="0"/>
              <a:t/>
            </a:r>
            <a:br>
              <a:rPr lang="en-US" dirty="0" smtClean="0"/>
            </a:br>
            <a:r>
              <a:rPr lang="en-US" dirty="0" smtClean="0"/>
              <a:t>Hepatitis </a:t>
            </a:r>
            <a:r>
              <a:rPr lang="en-US" dirty="0"/>
              <a:t>B shot (for individuals at high or intermediate risk), and other vaccines (like a tetanus shot) when you get it to treat an injury or if you’ve been exposed directly to a disease or condition. </a:t>
            </a:r>
          </a:p>
          <a:p>
            <a:pPr marL="0" lvl="1">
              <a:spcBef>
                <a:spcPts val="622"/>
              </a:spcBef>
              <a:defRPr/>
            </a:pPr>
            <a:r>
              <a:rPr lang="en-US" dirty="0"/>
              <a:t>Generally, Medicare drug plans </a:t>
            </a:r>
            <a:r>
              <a:rPr lang="en-US" dirty="0" smtClean="0"/>
              <a:t>(</a:t>
            </a:r>
            <a:r>
              <a:rPr lang="en-US" dirty="0"/>
              <a:t>Part D) </a:t>
            </a:r>
            <a:r>
              <a:rPr lang="en-US" dirty="0" smtClean="0"/>
              <a:t>cover other </a:t>
            </a:r>
            <a:r>
              <a:rPr lang="en-US" dirty="0"/>
              <a:t>vaccines (like the shingles vaccine) needed to prevent illness.</a:t>
            </a:r>
          </a:p>
          <a:p>
            <a:pPr marL="456244" indent="-456244">
              <a:spcBef>
                <a:spcPts val="622"/>
              </a:spcBef>
              <a:defRPr/>
            </a:pPr>
            <a:endParaRPr lang="en-US" b="1" dirty="0"/>
          </a:p>
        </p:txBody>
      </p:sp>
      <p:sp>
        <p:nvSpPr>
          <p:cNvPr id="2" name="Slide Number Placeholder 1"/>
          <p:cNvSpPr>
            <a:spLocks noGrp="1"/>
          </p:cNvSpPr>
          <p:nvPr>
            <p:ph type="sldNum" sz="quarter" idx="10"/>
          </p:nvPr>
        </p:nvSpPr>
        <p:spPr/>
        <p:txBody>
          <a:bodyPr/>
          <a:lstStyle/>
          <a:p>
            <a:fld id="{0B77B103-16DD-4E5B-B7FE-8CB91BD629A9}" type="slidenum">
              <a:rPr lang="en-US" smtClean="0"/>
              <a:t>9</a:t>
            </a:fld>
            <a:endParaRPr lang="en-US" dirty="0"/>
          </a:p>
        </p:txBody>
      </p:sp>
    </p:spTree>
    <p:extLst>
      <p:ext uri="{BB962C8B-B14F-4D97-AF65-F5344CB8AC3E}">
        <p14:creationId xmlns:p14="http://schemas.microsoft.com/office/powerpoint/2010/main" val="105578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04862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2018</a:t>
            </a:r>
            <a:endParaRPr lang="en-US" dirty="0"/>
          </a:p>
        </p:txBody>
      </p:sp>
      <p:sp>
        <p:nvSpPr>
          <p:cNvPr id="3" name="Footer Placeholder 2"/>
          <p:cNvSpPr>
            <a:spLocks noGrp="1"/>
          </p:cNvSpPr>
          <p:nvPr>
            <p:ph type="ftr" sz="quarter" idx="11"/>
          </p:nvPr>
        </p:nvSpPr>
        <p:spPr/>
        <p:txBody>
          <a:bodyPr/>
          <a:lstStyle/>
          <a:p>
            <a:r>
              <a:rPr lang="en-US" dirty="0" smtClean="0"/>
              <a:t>Medicare Prescription Drug Coverage</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769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94564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034716"/>
            <a:ext cx="7886700" cy="514224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Tree>
    <p:extLst>
      <p:ext uri="{BB962C8B-B14F-4D97-AF65-F5344CB8AC3E}">
        <p14:creationId xmlns:p14="http://schemas.microsoft.com/office/powerpoint/2010/main" val="214919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066800"/>
            <a:ext cx="3886200" cy="51101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66800"/>
            <a:ext cx="3886200" cy="51101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Tree>
    <p:extLst>
      <p:ext uri="{BB962C8B-B14F-4D97-AF65-F5344CB8AC3E}">
        <p14:creationId xmlns:p14="http://schemas.microsoft.com/office/powerpoint/2010/main" val="321216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Tree>
    <p:extLst>
      <p:ext uri="{BB962C8B-B14F-4D97-AF65-F5344CB8AC3E}">
        <p14:creationId xmlns:p14="http://schemas.microsoft.com/office/powerpoint/2010/main" val="273830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smtClean="0"/>
              <a:t>Medicare Prescription Drug Coverage</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Medicare Prescription Drug Coverage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Tree>
    <p:extLst>
      <p:ext uri="{BB962C8B-B14F-4D97-AF65-F5344CB8AC3E}">
        <p14:creationId xmlns:p14="http://schemas.microsoft.com/office/powerpoint/2010/main" val="113669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44336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smtClean="0"/>
              <a:t>Click to edit Master title style</a:t>
            </a:r>
            <a:endParaRPr lang="en-US"/>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4215110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7955281" y="6309361"/>
            <a:ext cx="560070" cy="412116"/>
          </a:xfrm>
          <a:prstGeom prst="rect">
            <a:avLst/>
          </a:prstGeom>
        </p:spPr>
        <p:txBody>
          <a:bodyPr/>
          <a:lstStyle/>
          <a:p>
            <a:fld id="{FC4ACFE8-D096-2541-B423-85B6908FFA9E}" type="slidenum">
              <a:rPr lang="en-US" smtClean="0"/>
              <a:t>‹#›</a:t>
            </a:fld>
            <a:endParaRPr lang="en-US"/>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smtClean="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33" y="248425"/>
            <a:ext cx="970330" cy="1013448"/>
          </a:xfrm>
          <a:prstGeom prst="rect">
            <a:avLst/>
          </a:prstGeom>
        </p:spPr>
      </p:pic>
    </p:spTree>
    <p:extLst>
      <p:ext uri="{BB962C8B-B14F-4D97-AF65-F5344CB8AC3E}">
        <p14:creationId xmlns:p14="http://schemas.microsoft.com/office/powerpoint/2010/main" val="359438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July 2018</a:t>
            </a:r>
            <a:endParaRPr lang="en-US" dirty="0"/>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July 2018</a:t>
            </a:r>
            <a:endParaRPr lang="en-US" dirty="0"/>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July 2018</a:t>
            </a:r>
            <a:endParaRPr lang="en-US" dirty="0"/>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133893"/>
            <a:ext cx="3886200" cy="50430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133893"/>
            <a:ext cx="3886200" cy="50430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4" name="Footer Placeholder 3"/>
          <p:cNvSpPr>
            <a:spLocks noGrp="1"/>
          </p:cNvSpPr>
          <p:nvPr>
            <p:ph type="ftr" sz="quarter" idx="11"/>
          </p:nvPr>
        </p:nvSpPr>
        <p:spPr/>
        <p:txBody>
          <a:bodyPr/>
          <a:lstStyle/>
          <a:p>
            <a:r>
              <a:rPr lang="en-US" dirty="0" smtClean="0"/>
              <a:t>Medicare Prescription Drug Coverage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5.PNG"/><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929837577"/>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4169" y="268775"/>
            <a:ext cx="1931993" cy="1925785"/>
          </a:xfrm>
          <a:prstGeom prst="rect">
            <a:avLst/>
          </a:prstGeom>
        </p:spPr>
      </p:pic>
    </p:spTree>
    <p:extLst>
      <p:ext uri="{BB962C8B-B14F-4D97-AF65-F5344CB8AC3E}">
        <p14:creationId xmlns:p14="http://schemas.microsoft.com/office/powerpoint/2010/main" val="1086042294"/>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7000" t="-6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78"/>
            <a:ext cx="7886700" cy="93922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122947"/>
            <a:ext cx="7886700" cy="505401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Prescription Drug Coverage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59206"/>
          </a:xfrm>
          <a:prstGeom prst="rect">
            <a:avLst/>
          </a:prstGeom>
        </p:spPr>
        <p:txBody>
          <a:bodyPr vert="horz" lIns="91440" tIns="45720" rIns="91440" bIns="45720" rtlCol="0" anchor="ctr">
            <a:noAutofit/>
          </a:bodyPr>
          <a:lstStyle/>
          <a:p>
            <a:r>
              <a:rPr lang="en-US" dirty="0"/>
              <a:t>Click to edit Master title style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Prescription Drug Coverage</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06905"/>
            <a:ext cx="7886700" cy="507005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July 2018</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4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ssa.gov/medicare/prescriptionhelp/"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www.cms.gov/Medicare/Prescription-Drug-Coverage/LimitedIncomeandResources/Downloads/Consumer-Mailings.pdf" TargetMode="External"/><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hyperlink" Target="http://www.cms.gov/medicare/prescription-drug-coverage/prescriptiondrugcovcontra/partdmanuals.html" TargetMode="External"/><Relationship Id="rId13" Type="http://schemas.openxmlformats.org/officeDocument/2006/relationships/image" Target="../media/image16.png"/><Relationship Id="rId3" Type="http://schemas.openxmlformats.org/officeDocument/2006/relationships/hyperlink" Target="http://www.medicare.gov/" TargetMode="External"/><Relationship Id="rId7" Type="http://schemas.openxmlformats.org/officeDocument/2006/relationships/hyperlink" Target="https://www.humana.com/pharmacy/pharmacists/linet" TargetMode="External"/><Relationship Id="rId12" Type="http://schemas.openxmlformats.org/officeDocument/2006/relationships/hyperlink" Target="https://www.cms.gov/Outreach-and-Education/Training/CMSNationalTrainingProgram/National-Training-Program-Resources.html"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hyperlink" Target="https://www.shiptacenter.org/" TargetMode="External"/><Relationship Id="rId11" Type="http://schemas.openxmlformats.org/officeDocument/2006/relationships/hyperlink" Target="https://www.cms.gov/Medicare/Prescription-Drug-Coverage/LimitedIncomeandResources/Downloads/Consumer-Mailings.pdf" TargetMode="External"/><Relationship Id="rId5" Type="http://schemas.openxmlformats.org/officeDocument/2006/relationships/hyperlink" Target="http://www.socialsecurity.gov/" TargetMode="External"/><Relationship Id="rId10" Type="http://schemas.openxmlformats.org/officeDocument/2006/relationships/hyperlink" Target="http://www.ssa.gov/pubs/EN-05-10536.pdf" TargetMode="External"/><Relationship Id="rId4" Type="http://schemas.openxmlformats.org/officeDocument/2006/relationships/hyperlink" Target="http://www.cms.gov/" TargetMode="External"/><Relationship Id="rId9" Type="http://schemas.openxmlformats.org/officeDocument/2006/relationships/hyperlink" Target="http://cms.gov/medicare/eligibility-and-enrollment/medicarepresdrugeligenrol/index.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cms.gov/Medigap/" TargetMode="External"/><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hyperlink" Target="http://productordering.cms.hh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7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Medicare Prescription Drug </a:t>
            </a:r>
            <a:r>
              <a:rPr lang="en-US" sz="3600" dirty="0" smtClean="0"/>
              <a:t>Coverage</a:t>
            </a:r>
            <a:br>
              <a:rPr lang="en-US" sz="3600" dirty="0" smtClean="0"/>
            </a:br>
            <a:r>
              <a:rPr lang="en-US" sz="2400" dirty="0" smtClean="0"/>
              <a:t>SHIBA and WA Version</a:t>
            </a:r>
            <a:r>
              <a:rPr lang="en-US" sz="3600" dirty="0"/>
              <a:t/>
            </a:r>
            <a:br>
              <a:rPr lang="en-US" sz="3600" dirty="0"/>
            </a:br>
            <a:r>
              <a:rPr lang="en-US" sz="2400" dirty="0" smtClean="0"/>
              <a:t>Updated August 2018</a:t>
            </a:r>
            <a:endParaRPr lang="en-US" sz="3600" dirty="0"/>
          </a:p>
        </p:txBody>
      </p:sp>
    </p:spTree>
    <p:extLst>
      <p:ext uri="{BB962C8B-B14F-4D97-AF65-F5344CB8AC3E}">
        <p14:creationId xmlns:p14="http://schemas.microsoft.com/office/powerpoint/2010/main" val="4197531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278"/>
            <a:ext cx="9144000" cy="939227"/>
          </a:xfrm>
        </p:spPr>
        <p:txBody>
          <a:bodyPr>
            <a:normAutofit fontScale="90000"/>
          </a:bodyPr>
          <a:lstStyle/>
          <a:p>
            <a:r>
              <a:rPr lang="en-US" dirty="0"/>
              <a:t>Self-administered Drugs in</a:t>
            </a:r>
            <a:br>
              <a:rPr lang="en-US" dirty="0"/>
            </a:br>
            <a:r>
              <a:rPr lang="en-US" dirty="0"/>
              <a:t> Hospital Outpatient Settings</a:t>
            </a:r>
          </a:p>
        </p:txBody>
      </p:sp>
      <p:sp>
        <p:nvSpPr>
          <p:cNvPr id="539651" name="Rectangle 3"/>
          <p:cNvSpPr>
            <a:spLocks noGrp="1" noChangeArrowheads="1"/>
          </p:cNvSpPr>
          <p:nvPr>
            <p:ph idx="1"/>
          </p:nvPr>
        </p:nvSpPr>
        <p:spPr/>
        <p:txBody>
          <a:bodyPr/>
          <a:lstStyle/>
          <a:p>
            <a:r>
              <a:rPr lang="en-US" dirty="0"/>
              <a:t>Part B doesn’t cover self-administered drugs in a hospital outpatient setting </a:t>
            </a:r>
          </a:p>
          <a:p>
            <a:pPr marL="466725" lvl="1" indent="-238125"/>
            <a:r>
              <a:rPr lang="en-US" dirty="0"/>
              <a:t>Unless needed for hospital services </a:t>
            </a:r>
          </a:p>
          <a:p>
            <a:r>
              <a:rPr lang="en-US" dirty="0"/>
              <a:t>If enrolled in Part D, drugs may be covered </a:t>
            </a:r>
          </a:p>
          <a:p>
            <a:pPr marL="466725" lvl="1" indent="-238125"/>
            <a:r>
              <a:rPr lang="en-US" dirty="0"/>
              <a:t>If not admitted to hospital</a:t>
            </a:r>
          </a:p>
          <a:p>
            <a:pPr marL="466725" lvl="1" indent="-238125"/>
            <a:r>
              <a:rPr lang="en-US" dirty="0"/>
              <a:t>May have to pay and submit for reimbursement</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Check Your Knowledge—Question 1</a:t>
            </a:r>
          </a:p>
        </p:txBody>
      </p:sp>
      <p:sp>
        <p:nvSpPr>
          <p:cNvPr id="14" name="Content Placeholder 13"/>
          <p:cNvSpPr>
            <a:spLocks noGrp="1"/>
          </p:cNvSpPr>
          <p:nvPr>
            <p:ph sz="half" idx="1"/>
          </p:nvPr>
        </p:nvSpPr>
        <p:spPr>
          <a:xfrm>
            <a:off x="628650" y="1066799"/>
            <a:ext cx="4417017" cy="5110163"/>
          </a:xfrm>
        </p:spPr>
        <p:txBody>
          <a:bodyPr/>
          <a:lstStyle/>
          <a:p>
            <a:pPr marL="0" indent="0">
              <a:buNone/>
            </a:pPr>
            <a:r>
              <a:rPr lang="en-US" dirty="0"/>
              <a:t>Which part of Medicare pays for drugs used in hospice care for symptom control and pain relief only?</a:t>
            </a:r>
          </a:p>
          <a:p>
            <a:pPr marL="514350" indent="-514350">
              <a:buAutoNum type="alphaLcPeriod"/>
            </a:pPr>
            <a:r>
              <a:rPr lang="en-US" dirty="0"/>
              <a:t>Part A</a:t>
            </a:r>
          </a:p>
          <a:p>
            <a:pPr marL="514350" indent="-514350">
              <a:buAutoNum type="alphaLcPeriod"/>
            </a:pPr>
            <a:r>
              <a:rPr lang="en-US" dirty="0"/>
              <a:t>Part B</a:t>
            </a:r>
          </a:p>
          <a:p>
            <a:pPr marL="514350" indent="-514350">
              <a:buAutoNum type="alphaLcPeriod"/>
            </a:pPr>
            <a:r>
              <a:rPr lang="en-US" dirty="0"/>
              <a:t>Part D</a:t>
            </a:r>
          </a:p>
          <a:p>
            <a:pPr marL="514350" indent="-514350">
              <a:buAutoNum type="alphaLcPeriod"/>
            </a:pPr>
            <a:r>
              <a:rPr lang="en-US" dirty="0"/>
              <a:t>None of the above  </a:t>
            </a:r>
          </a:p>
          <a:p>
            <a:endParaRPr lang="en-US" dirty="0"/>
          </a:p>
        </p:txBody>
      </p:sp>
      <p:sp>
        <p:nvSpPr>
          <p:cNvPr id="7" name="TextBox 7" descr="Correct Answer Indicator; Part A" title="Red Square"/>
          <p:cNvSpPr txBox="1"/>
          <p:nvPr/>
        </p:nvSpPr>
        <p:spPr>
          <a:xfrm>
            <a:off x="702267" y="3621880"/>
            <a:ext cx="1983783" cy="630193"/>
          </a:xfrm>
          <a:prstGeom prst="rect">
            <a:avLst/>
          </a:prstGeom>
          <a:noFill/>
          <a:ln w="317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Date Placeholder 3"/>
          <p:cNvSpPr>
            <a:spLocks noGrp="1"/>
          </p:cNvSpPr>
          <p:nvPr>
            <p:ph type="dt" sz="half" idx="13"/>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11</a:t>
            </a:fld>
            <a:endParaRPr lang="en-US" dirty="0"/>
          </a:p>
        </p:txBody>
      </p:sp>
    </p:spTree>
    <p:extLst>
      <p:ext uri="{BB962C8B-B14F-4D97-AF65-F5344CB8AC3E}">
        <p14:creationId xmlns:p14="http://schemas.microsoft.com/office/powerpoint/2010/main" val="37177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Check Your Knowledge—Question 2</a:t>
            </a:r>
          </a:p>
        </p:txBody>
      </p:sp>
      <p:sp>
        <p:nvSpPr>
          <p:cNvPr id="14" name="Content Placeholder 13"/>
          <p:cNvSpPr>
            <a:spLocks noGrp="1"/>
          </p:cNvSpPr>
          <p:nvPr>
            <p:ph sz="half" idx="1"/>
          </p:nvPr>
        </p:nvSpPr>
        <p:spPr>
          <a:xfrm>
            <a:off x="635400" y="1246188"/>
            <a:ext cx="4417017" cy="5110163"/>
          </a:xfrm>
        </p:spPr>
        <p:txBody>
          <a:bodyPr/>
          <a:lstStyle/>
          <a:p>
            <a:pPr marL="0" indent="0">
              <a:buNone/>
            </a:pPr>
            <a:r>
              <a:rPr lang="en-US" dirty="0"/>
              <a:t>Medicare Part </a:t>
            </a:r>
            <a:r>
              <a:rPr lang="en-US" dirty="0" smtClean="0"/>
              <a:t>D doesn’t cover </a:t>
            </a:r>
            <a:r>
              <a:rPr lang="en-US" dirty="0"/>
              <a:t>the </a:t>
            </a:r>
            <a:r>
              <a:rPr lang="en-US" dirty="0" smtClean="0"/>
              <a:t>cost </a:t>
            </a:r>
            <a:r>
              <a:rPr lang="en-US" dirty="0"/>
              <a:t>of the flu shot, a preventive service immunization.</a:t>
            </a:r>
          </a:p>
          <a:p>
            <a:pPr marL="0" indent="0">
              <a:buNone/>
            </a:pPr>
            <a:endParaRPr lang="en-US" dirty="0"/>
          </a:p>
          <a:p>
            <a:pPr marL="514350" indent="-514350">
              <a:buAutoNum type="alphaLcPeriod"/>
            </a:pPr>
            <a:r>
              <a:rPr lang="en-US" dirty="0"/>
              <a:t>True</a:t>
            </a:r>
          </a:p>
          <a:p>
            <a:pPr marL="514350" indent="-514350">
              <a:buAutoNum type="alphaLcPeriod"/>
            </a:pPr>
            <a:r>
              <a:rPr lang="en-US" dirty="0"/>
              <a:t>False</a:t>
            </a:r>
          </a:p>
          <a:p>
            <a:pPr marL="0" indent="0">
              <a:buNone/>
            </a:pPr>
            <a:endParaRPr lang="en-US" dirty="0"/>
          </a:p>
        </p:txBody>
      </p:sp>
      <p:sp>
        <p:nvSpPr>
          <p:cNvPr id="7" name="TextBox 7" descr="Correct Answer Indicator; False" title="Red Square"/>
          <p:cNvSpPr txBox="1"/>
          <p:nvPr/>
        </p:nvSpPr>
        <p:spPr>
          <a:xfrm>
            <a:off x="688706" y="3857929"/>
            <a:ext cx="1937288" cy="606947"/>
          </a:xfrm>
          <a:prstGeom prst="rect">
            <a:avLst/>
          </a:prstGeom>
          <a:noFill/>
          <a:ln w="317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Date Placeholder 3"/>
          <p:cNvSpPr>
            <a:spLocks noGrp="1"/>
          </p:cNvSpPr>
          <p:nvPr>
            <p:ph type="dt" sz="half" idx="13"/>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12</a:t>
            </a:fld>
            <a:endParaRPr lang="en-US" dirty="0"/>
          </a:p>
        </p:txBody>
      </p:sp>
    </p:spTree>
    <p:extLst>
      <p:ext uri="{BB962C8B-B14F-4D97-AF65-F5344CB8AC3E}">
        <p14:creationId xmlns:p14="http://schemas.microsoft.com/office/powerpoint/2010/main" val="13177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itle 6"/>
          <p:cNvSpPr>
            <a:spLocks noGrp="1"/>
          </p:cNvSpPr>
          <p:nvPr>
            <p:ph type="title"/>
          </p:nvPr>
        </p:nvSpPr>
        <p:spPr/>
        <p:txBody>
          <a:bodyPr/>
          <a:lstStyle/>
          <a:p>
            <a:r>
              <a:rPr lang="en-US" dirty="0">
                <a:latin typeface="+mn-lt"/>
              </a:rPr>
              <a:t>Lesson 2—Medicare Part D Benefits and Costs</a:t>
            </a:r>
          </a:p>
        </p:txBody>
      </p:sp>
      <p:sp>
        <p:nvSpPr>
          <p:cNvPr id="24578" name="Content Placeholder 1"/>
          <p:cNvSpPr>
            <a:spLocks noGrp="1"/>
          </p:cNvSpPr>
          <p:nvPr>
            <p:ph idx="1"/>
          </p:nvPr>
        </p:nvSpPr>
        <p:spPr/>
        <p:txBody>
          <a:bodyPr/>
          <a:lstStyle/>
          <a:p>
            <a:r>
              <a:rPr lang="en-US" dirty="0"/>
              <a:t>Medicare prescription drug coverage </a:t>
            </a:r>
          </a:p>
          <a:p>
            <a:r>
              <a:rPr lang="en-US" dirty="0"/>
              <a:t>Medicare drug plan benefits and costs</a:t>
            </a:r>
          </a:p>
        </p:txBody>
      </p:sp>
      <p:sp>
        <p:nvSpPr>
          <p:cNvPr id="5" name="Date Placeholder 4"/>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15278"/>
            <a:ext cx="9144000" cy="939227"/>
          </a:xfrm>
        </p:spPr>
        <p:txBody>
          <a:bodyPr/>
          <a:lstStyle/>
          <a:p>
            <a:r>
              <a:rPr lang="en-US" dirty="0"/>
              <a:t>Part D Medicare Prescription Drug Coverage</a:t>
            </a:r>
          </a:p>
        </p:txBody>
      </p:sp>
      <p:sp>
        <p:nvSpPr>
          <p:cNvPr id="601091" name="Rectangle 3"/>
          <p:cNvSpPr>
            <a:spLocks noGrp="1" noChangeArrowheads="1"/>
          </p:cNvSpPr>
          <p:nvPr>
            <p:ph idx="1"/>
          </p:nvPr>
        </p:nvSpPr>
        <p:spPr>
          <a:xfrm>
            <a:off x="628650" y="1122946"/>
            <a:ext cx="7886700" cy="5150531"/>
          </a:xfrm>
        </p:spPr>
        <p:txBody>
          <a:bodyPr/>
          <a:lstStyle/>
          <a:p>
            <a:r>
              <a:rPr lang="en-US" dirty="0"/>
              <a:t>Medicare drug plans </a:t>
            </a:r>
          </a:p>
          <a:p>
            <a:pPr marL="517525" lvl="1" indent="-238125"/>
            <a:r>
              <a:rPr lang="en-US" dirty="0"/>
              <a:t>Approved by Medicare</a:t>
            </a:r>
          </a:p>
          <a:p>
            <a:pPr marL="517525" lvl="1" indent="-238125"/>
            <a:r>
              <a:rPr lang="en-US" dirty="0"/>
              <a:t>Run by private companies</a:t>
            </a:r>
          </a:p>
          <a:p>
            <a:pPr marL="517525" lvl="1" indent="-238125"/>
            <a:r>
              <a:rPr lang="en-US" dirty="0"/>
              <a:t>Available to everyone with Medicare</a:t>
            </a:r>
          </a:p>
          <a:p>
            <a:r>
              <a:rPr lang="en-US" dirty="0" smtClean="0"/>
              <a:t>In most cases, you </a:t>
            </a:r>
            <a:r>
              <a:rPr lang="en-US" dirty="0"/>
              <a:t>must join a plan to get </a:t>
            </a:r>
            <a:r>
              <a:rPr lang="en-US" dirty="0" smtClean="0"/>
              <a:t>coverage </a:t>
            </a:r>
            <a:endParaRPr lang="en-US" dirty="0"/>
          </a:p>
          <a:p>
            <a:r>
              <a:rPr lang="en-US" dirty="0"/>
              <a:t>There are </a:t>
            </a:r>
            <a:r>
              <a:rPr lang="en-US" b="1" dirty="0"/>
              <a:t>2 ways </a:t>
            </a:r>
            <a:r>
              <a:rPr lang="en-US" dirty="0"/>
              <a:t>to get coverage</a:t>
            </a:r>
          </a:p>
          <a:p>
            <a:pPr marL="517525" lvl="1" indent="-238125"/>
            <a:r>
              <a:rPr lang="en-US" dirty="0"/>
              <a:t>Medicare Prescription Drug Plans </a:t>
            </a:r>
          </a:p>
          <a:p>
            <a:pPr marL="517525" lvl="1" indent="-238125"/>
            <a:r>
              <a:rPr lang="en-US" dirty="0"/>
              <a:t>Medicare </a:t>
            </a:r>
            <a:r>
              <a:rPr lang="en-US" dirty="0" smtClean="0"/>
              <a:t>Health </a:t>
            </a:r>
            <a:r>
              <a:rPr lang="en-US" dirty="0"/>
              <a:t>Plans with prescription drug coverage </a:t>
            </a:r>
          </a:p>
          <a:p>
            <a:pPr lvl="2"/>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15278"/>
            <a:ext cx="9144000" cy="939227"/>
          </a:xfrm>
        </p:spPr>
        <p:txBody>
          <a:bodyPr/>
          <a:lstStyle/>
          <a:p>
            <a:r>
              <a:rPr lang="en-US" dirty="0" smtClean="0"/>
              <a:t>Part D Medicare Prescription Drug Plans</a:t>
            </a:r>
            <a:endParaRPr lang="en-US" dirty="0"/>
          </a:p>
        </p:txBody>
      </p:sp>
      <p:sp>
        <p:nvSpPr>
          <p:cNvPr id="601091" name="Rectangle 3"/>
          <p:cNvSpPr>
            <a:spLocks noGrp="1" noChangeArrowheads="1"/>
          </p:cNvSpPr>
          <p:nvPr>
            <p:ph idx="1"/>
          </p:nvPr>
        </p:nvSpPr>
        <p:spPr/>
        <p:txBody>
          <a:bodyPr/>
          <a:lstStyle/>
          <a:p>
            <a:r>
              <a:rPr lang="en-US" dirty="0" smtClean="0"/>
              <a:t>Can </a:t>
            </a:r>
            <a:r>
              <a:rPr lang="en-US" dirty="0"/>
              <a:t>be flexible in benefit design</a:t>
            </a:r>
          </a:p>
          <a:p>
            <a:r>
              <a:rPr lang="en-US" dirty="0"/>
              <a:t>Must offer at least a standard level of coverage</a:t>
            </a:r>
          </a:p>
          <a:p>
            <a:r>
              <a:rPr lang="en-US" dirty="0"/>
              <a:t>Vary in costs and drugs covered</a:t>
            </a:r>
          </a:p>
          <a:p>
            <a:pPr marL="579438" lvl="1" indent="-238125"/>
            <a:r>
              <a:rPr lang="en-US" dirty="0"/>
              <a:t>Different tier and/or </a:t>
            </a:r>
            <a:r>
              <a:rPr lang="en-US" dirty="0" smtClean="0"/>
              <a:t>copayment/coinsurance </a:t>
            </a:r>
            <a:r>
              <a:rPr lang="en-US" dirty="0"/>
              <a:t>levels</a:t>
            </a:r>
          </a:p>
          <a:p>
            <a:pPr marL="579438" lvl="1" indent="-238125"/>
            <a:r>
              <a:rPr lang="en-US" dirty="0" smtClean="0"/>
              <a:t>Enhanced (“extra”) coverage </a:t>
            </a:r>
            <a:r>
              <a:rPr lang="en-US" dirty="0"/>
              <a:t>for drugs not typically covered by Part D</a:t>
            </a:r>
          </a:p>
          <a:p>
            <a:r>
              <a:rPr lang="en-US" dirty="0"/>
              <a:t>Benefits and costs may change each year</a:t>
            </a:r>
          </a:p>
          <a:p>
            <a:endParaRPr lang="en-US" dirty="0"/>
          </a:p>
          <a:p>
            <a:pPr lvl="1"/>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15278"/>
            <a:ext cx="9144000" cy="939227"/>
          </a:xfrm>
        </p:spPr>
        <p:txBody>
          <a:bodyPr/>
          <a:lstStyle/>
          <a:p>
            <a:r>
              <a:rPr lang="en-US" dirty="0"/>
              <a:t>Medicare Drug Plan Costs</a:t>
            </a:r>
          </a:p>
        </p:txBody>
      </p:sp>
      <p:sp>
        <p:nvSpPr>
          <p:cNvPr id="79876" name="Rectangle 3"/>
          <p:cNvSpPr>
            <a:spLocks noGrp="1" noChangeArrowheads="1"/>
          </p:cNvSpPr>
          <p:nvPr>
            <p:ph idx="1"/>
          </p:nvPr>
        </p:nvSpPr>
        <p:spPr/>
        <p:txBody>
          <a:bodyPr/>
          <a:lstStyle/>
          <a:p>
            <a:r>
              <a:rPr lang="en-US" dirty="0"/>
              <a:t>Costs vary by </a:t>
            </a:r>
            <a:r>
              <a:rPr lang="en-US" dirty="0" smtClean="0"/>
              <a:t>plan </a:t>
            </a:r>
          </a:p>
          <a:p>
            <a:r>
              <a:rPr lang="en-US" dirty="0" smtClean="0"/>
              <a:t>In 2019, </a:t>
            </a:r>
            <a:r>
              <a:rPr lang="en-US" dirty="0"/>
              <a:t>most people will pay</a:t>
            </a:r>
          </a:p>
          <a:p>
            <a:pPr marL="466725" lvl="1" indent="-238125"/>
            <a:r>
              <a:rPr lang="en-US" dirty="0"/>
              <a:t>A monthly premium</a:t>
            </a:r>
          </a:p>
          <a:p>
            <a:pPr marL="466725" lvl="1" indent="-238125"/>
            <a:r>
              <a:rPr lang="en-US" dirty="0"/>
              <a:t>A yearly deductible (if applicable)</a:t>
            </a:r>
          </a:p>
          <a:p>
            <a:pPr marL="466725" lvl="1" indent="-238125"/>
            <a:r>
              <a:rPr lang="en-US" dirty="0"/>
              <a:t>Copayments or coinsurance</a:t>
            </a:r>
          </a:p>
          <a:p>
            <a:pPr marL="466725" lvl="1" indent="-238125"/>
            <a:r>
              <a:rPr lang="en-US" dirty="0" smtClean="0"/>
              <a:t>25% </a:t>
            </a:r>
            <a:r>
              <a:rPr lang="en-US" dirty="0"/>
              <a:t>for covered brand-name drugs in the coverage gap </a:t>
            </a:r>
          </a:p>
          <a:p>
            <a:pPr marL="466725" lvl="1" indent="-238125"/>
            <a:r>
              <a:rPr lang="en-US" dirty="0" smtClean="0"/>
              <a:t>37% </a:t>
            </a:r>
            <a:r>
              <a:rPr lang="en-US" dirty="0"/>
              <a:t>for covered generic drugs in the coverage gap </a:t>
            </a:r>
          </a:p>
          <a:p>
            <a:pPr marL="466725" lvl="1" indent="-238125"/>
            <a:r>
              <a:rPr lang="en-US" dirty="0"/>
              <a:t>Very little after spending </a:t>
            </a:r>
            <a:r>
              <a:rPr lang="en-US" dirty="0" smtClean="0"/>
              <a:t>$5,100 </a:t>
            </a:r>
            <a:r>
              <a:rPr lang="en-US" dirty="0"/>
              <a:t>out of pocket</a:t>
            </a:r>
          </a:p>
          <a:p>
            <a:endParaRPr lang="en-US" dirty="0"/>
          </a:p>
          <a:p>
            <a:endParaRPr lang="en-US" dirty="0"/>
          </a:p>
          <a:p>
            <a:endParaRPr lang="en-US" dirty="0"/>
          </a:p>
          <a:p>
            <a:endParaRPr lang="en-US" dirty="0"/>
          </a:p>
          <a:p>
            <a:pPr lvl="1"/>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16</a:t>
            </a:fld>
            <a:endParaRPr lang="en-US" dirty="0"/>
          </a:p>
        </p:txBody>
      </p:sp>
    </p:spTree>
    <p:custDataLst>
      <p:tags r:id="rId1"/>
    </p:custDataLst>
    <p:extLst>
      <p:ext uri="{BB962C8B-B14F-4D97-AF65-F5344CB8AC3E}">
        <p14:creationId xmlns:p14="http://schemas.microsoft.com/office/powerpoint/2010/main" val="217974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78"/>
            <a:ext cx="9144000" cy="939227"/>
          </a:xfrm>
        </p:spPr>
        <p:txBody>
          <a:bodyPr/>
          <a:lstStyle/>
          <a:p>
            <a:r>
              <a:rPr lang="en-US" dirty="0"/>
              <a:t>Standard Structure in </a:t>
            </a:r>
            <a:r>
              <a:rPr lang="en-US" dirty="0" smtClean="0"/>
              <a:t>2019</a:t>
            </a:r>
            <a:endParaRPr lang="en-US" dirty="0"/>
          </a:p>
        </p:txBody>
      </p:sp>
      <p:sp>
        <p:nvSpPr>
          <p:cNvPr id="6" name="Content Placeholder 5"/>
          <p:cNvSpPr>
            <a:spLocks noGrp="1"/>
          </p:cNvSpPr>
          <p:nvPr>
            <p:ph idx="1"/>
          </p:nvPr>
        </p:nvSpPr>
        <p:spPr>
          <a:xfrm>
            <a:off x="-1" y="1122947"/>
            <a:ext cx="9059779" cy="5054016"/>
          </a:xfrm>
        </p:spPr>
        <p:txBody>
          <a:bodyPr/>
          <a:lstStyle/>
          <a:p>
            <a:pPr marL="0" indent="0">
              <a:buNone/>
            </a:pPr>
            <a:r>
              <a:rPr lang="en-US" sz="2400" dirty="0"/>
              <a:t>Ms. Smith joins a prescription drug plan. Her coverage begins on January </a:t>
            </a:r>
            <a:r>
              <a:rPr lang="en-US" sz="2400" dirty="0" smtClean="0"/>
              <a:t>1. </a:t>
            </a:r>
            <a:r>
              <a:rPr lang="en-US" sz="2400" dirty="0"/>
              <a:t>She doesn’t get Extra Help and uses her Medicare drug plan membership card when she buys prescriptions. She pays a monthly premium throughout the year.</a:t>
            </a:r>
          </a:p>
        </p:txBody>
      </p:sp>
      <p:graphicFrame>
        <p:nvGraphicFramePr>
          <p:cNvPr id="7" name="Table 6" descr="Arrow indicating next step in process."/>
          <p:cNvGraphicFramePr>
            <a:graphicFrameLocks noGrp="1" noChangeAspect="1"/>
          </p:cNvGraphicFramePr>
          <p:nvPr>
            <p:extLst>
              <p:ext uri="{D42A27DB-BD31-4B8C-83A1-F6EECF244321}">
                <p14:modId xmlns:p14="http://schemas.microsoft.com/office/powerpoint/2010/main" val="2389636509"/>
              </p:ext>
            </p:extLst>
          </p:nvPr>
        </p:nvGraphicFramePr>
        <p:xfrm>
          <a:off x="120311" y="2676713"/>
          <a:ext cx="8939463" cy="3735875"/>
        </p:xfrm>
        <a:graphic>
          <a:graphicData uri="http://schemas.openxmlformats.org/drawingml/2006/table">
            <a:tbl>
              <a:tblPr firstRow="1">
                <a:effectLst/>
              </a:tblPr>
              <a:tblGrid>
                <a:gridCol w="1503097">
                  <a:extLst>
                    <a:ext uri="{9D8B030D-6E8A-4147-A177-3AD203B41FA5}">
                      <a16:colId xmlns="" xmlns:a16="http://schemas.microsoft.com/office/drawing/2014/main" val="20000"/>
                    </a:ext>
                  </a:extLst>
                </a:gridCol>
                <a:gridCol w="2135978">
                  <a:extLst>
                    <a:ext uri="{9D8B030D-6E8A-4147-A177-3AD203B41FA5}">
                      <a16:colId xmlns="" xmlns:a16="http://schemas.microsoft.com/office/drawing/2014/main" val="20001"/>
                    </a:ext>
                  </a:extLst>
                </a:gridCol>
                <a:gridCol w="3378821">
                  <a:extLst>
                    <a:ext uri="{9D8B030D-6E8A-4147-A177-3AD203B41FA5}">
                      <a16:colId xmlns="" xmlns:a16="http://schemas.microsoft.com/office/drawing/2014/main" val="20002"/>
                    </a:ext>
                  </a:extLst>
                </a:gridCol>
                <a:gridCol w="1921567">
                  <a:extLst>
                    <a:ext uri="{9D8B030D-6E8A-4147-A177-3AD203B41FA5}">
                      <a16:colId xmlns="" xmlns:a16="http://schemas.microsoft.com/office/drawing/2014/main" val="20003"/>
                    </a:ext>
                  </a:extLst>
                </a:gridCol>
              </a:tblGrid>
              <a:tr h="980887">
                <a:tc>
                  <a:txBody>
                    <a:bodyPr/>
                    <a:lstStyle/>
                    <a:p>
                      <a:pPr marL="342900" marR="0" lvl="0" indent="-342900" algn="l">
                        <a:lnSpc>
                          <a:spcPct val="115000"/>
                        </a:lnSpc>
                        <a:spcBef>
                          <a:spcPts val="0"/>
                        </a:spcBef>
                        <a:spcAft>
                          <a:spcPts val="1000"/>
                        </a:spcAft>
                        <a:buFont typeface="+mj-lt"/>
                        <a:buAutoNum type="arabicPeriod"/>
                        <a:tabLst>
                          <a:tab pos="457200" algn="l"/>
                        </a:tabLst>
                      </a:pPr>
                      <a:r>
                        <a:rPr lang="en-US" sz="1400" b="1" dirty="0">
                          <a:solidFill>
                            <a:schemeClr val="tx1"/>
                          </a:solidFill>
                          <a:latin typeface="+mn-lt"/>
                          <a:ea typeface="Calibri"/>
                          <a:cs typeface="Times New Roman"/>
                        </a:rPr>
                        <a:t>Yearly deductible</a:t>
                      </a:r>
                    </a:p>
                    <a:p>
                      <a:pPr marL="0" marR="0" algn="l">
                        <a:lnSpc>
                          <a:spcPct val="115000"/>
                        </a:lnSpc>
                        <a:spcBef>
                          <a:spcPts val="0"/>
                        </a:spcBef>
                        <a:spcAft>
                          <a:spcPts val="1000"/>
                        </a:spcAft>
                      </a:pPr>
                      <a:r>
                        <a:rPr lang="en-US" sz="1400" b="1" dirty="0">
                          <a:solidFill>
                            <a:schemeClr val="tx1"/>
                          </a:solidFill>
                          <a:latin typeface="+mn-lt"/>
                          <a:ea typeface="Calibri"/>
                          <a:cs typeface="Times New Roman"/>
                        </a:rPr>
                        <a:t> </a:t>
                      </a: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alpha val="65000"/>
                      </a:srgbClr>
                    </a:solidFill>
                  </a:tcPr>
                </a:tc>
                <a:tc>
                  <a:txBody>
                    <a:bodyPr/>
                    <a:lstStyle/>
                    <a:p>
                      <a:pPr marL="342900" marR="0" indent="-342900" algn="l">
                        <a:lnSpc>
                          <a:spcPct val="115000"/>
                        </a:lnSpc>
                        <a:spcBef>
                          <a:spcPts val="0"/>
                        </a:spcBef>
                        <a:spcAft>
                          <a:spcPts val="1000"/>
                        </a:spcAft>
                        <a:buFont typeface="+mj-lt"/>
                        <a:buAutoNum type="arabicPeriod" startAt="2"/>
                      </a:pPr>
                      <a:r>
                        <a:rPr lang="en-US" sz="1400" b="1" dirty="0">
                          <a:solidFill>
                            <a:schemeClr val="tx1"/>
                          </a:solidFill>
                          <a:latin typeface="+mn-lt"/>
                          <a:ea typeface="Calibri"/>
                          <a:cs typeface="Times New Roman"/>
                        </a:rPr>
                        <a:t>Copayment or</a:t>
                      </a:r>
                      <a:r>
                        <a:rPr lang="en-US" sz="1400" b="1" baseline="0" dirty="0">
                          <a:solidFill>
                            <a:schemeClr val="tx1"/>
                          </a:solidFill>
                          <a:latin typeface="+mn-lt"/>
                          <a:ea typeface="Calibri"/>
                          <a:cs typeface="Times New Roman"/>
                        </a:rPr>
                        <a:t> c</a:t>
                      </a:r>
                      <a:r>
                        <a:rPr lang="en-US" sz="1400" b="1" dirty="0">
                          <a:solidFill>
                            <a:schemeClr val="tx1"/>
                          </a:solidFill>
                          <a:latin typeface="+mn-lt"/>
                          <a:ea typeface="Calibri"/>
                          <a:cs typeface="Times New Roman"/>
                        </a:rPr>
                        <a:t>oinsurance (what you pay at the pharmacy)</a:t>
                      </a: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alpha val="65000"/>
                      </a:srgbClr>
                    </a:solidFill>
                  </a:tcPr>
                </a:tc>
                <a:tc>
                  <a:txBody>
                    <a:bodyPr/>
                    <a:lstStyle/>
                    <a:p>
                      <a:pPr marL="0" marR="0" algn="l">
                        <a:lnSpc>
                          <a:spcPct val="115000"/>
                        </a:lnSpc>
                        <a:spcBef>
                          <a:spcPts val="0"/>
                        </a:spcBef>
                        <a:spcAft>
                          <a:spcPts val="1000"/>
                        </a:spcAft>
                      </a:pPr>
                      <a:r>
                        <a:rPr lang="en-US" sz="1400" b="1" dirty="0">
                          <a:solidFill>
                            <a:schemeClr val="tx1"/>
                          </a:solidFill>
                          <a:latin typeface="+mn-lt"/>
                          <a:ea typeface="Calibri"/>
                          <a:cs typeface="Times New Roman"/>
                        </a:rPr>
                        <a:t>3. Coverage gap</a:t>
                      </a:r>
                    </a:p>
                    <a:p>
                      <a:pPr marL="0" marR="0" algn="l">
                        <a:lnSpc>
                          <a:spcPct val="115000"/>
                        </a:lnSpc>
                        <a:spcBef>
                          <a:spcPts val="0"/>
                        </a:spcBef>
                        <a:spcAft>
                          <a:spcPts val="1000"/>
                        </a:spcAft>
                      </a:pPr>
                      <a:endParaRPr lang="en-US" sz="800" b="1" dirty="0">
                        <a:solidFill>
                          <a:schemeClr val="tx1"/>
                        </a:solidFill>
                        <a:latin typeface="+mn-lt"/>
                        <a:ea typeface="Calibri"/>
                        <a:cs typeface="Times New Roman"/>
                      </a:endParaRPr>
                    </a:p>
                    <a:p>
                      <a:pPr marL="0" marR="0" algn="l">
                        <a:lnSpc>
                          <a:spcPct val="115000"/>
                        </a:lnSpc>
                        <a:spcBef>
                          <a:spcPts val="0"/>
                        </a:spcBef>
                        <a:spcAft>
                          <a:spcPts val="1000"/>
                        </a:spcAft>
                      </a:pPr>
                      <a:r>
                        <a:rPr lang="en-US" sz="1400" b="1" dirty="0">
                          <a:solidFill>
                            <a:schemeClr val="tx1"/>
                          </a:solidFill>
                          <a:latin typeface="+mn-lt"/>
                          <a:ea typeface="Calibri"/>
                          <a:cs typeface="Times New Roman"/>
                        </a:rPr>
                        <a:t> </a:t>
                      </a: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alpha val="65000"/>
                      </a:srgbClr>
                    </a:solidFill>
                  </a:tcPr>
                </a:tc>
                <a:tc>
                  <a:txBody>
                    <a:bodyPr/>
                    <a:lstStyle/>
                    <a:p>
                      <a:pPr marL="342900" marR="0" lvl="0" indent="-342900" algn="l">
                        <a:lnSpc>
                          <a:spcPct val="115000"/>
                        </a:lnSpc>
                        <a:spcBef>
                          <a:spcPts val="0"/>
                        </a:spcBef>
                        <a:spcAft>
                          <a:spcPts val="1000"/>
                        </a:spcAft>
                        <a:buFont typeface="+mj-lt"/>
                        <a:buAutoNum type="arabicPeriod" startAt="4"/>
                      </a:pPr>
                      <a:r>
                        <a:rPr lang="en-US" sz="1400" b="1" dirty="0">
                          <a:solidFill>
                            <a:schemeClr val="tx1"/>
                          </a:solidFill>
                          <a:latin typeface="+mn-lt"/>
                          <a:ea typeface="Calibri"/>
                          <a:cs typeface="Times New Roman"/>
                        </a:rPr>
                        <a:t>Catastrophic coverage</a:t>
                      </a:r>
                    </a:p>
                    <a:p>
                      <a:pPr marL="0" marR="0" algn="l">
                        <a:lnSpc>
                          <a:spcPct val="115000"/>
                        </a:lnSpc>
                        <a:spcBef>
                          <a:spcPts val="0"/>
                        </a:spcBef>
                        <a:spcAft>
                          <a:spcPts val="1000"/>
                        </a:spcAft>
                      </a:pPr>
                      <a:endParaRPr lang="en-US" sz="1400" b="1" dirty="0">
                        <a:solidFill>
                          <a:schemeClr val="tx1"/>
                        </a:solidFill>
                        <a:latin typeface="+mn-lt"/>
                        <a:ea typeface="Calibri"/>
                        <a:cs typeface="Times New Roman"/>
                      </a:endParaRP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C0F1">
                        <a:alpha val="65000"/>
                      </a:srgbClr>
                    </a:solidFill>
                  </a:tcPr>
                </a:tc>
                <a:extLst>
                  <a:ext uri="{0D108BD9-81ED-4DB2-BD59-A6C34878D82A}">
                    <a16:rowId xmlns="" xmlns:a16="http://schemas.microsoft.com/office/drawing/2014/main" val="10000"/>
                  </a:ext>
                </a:extLst>
              </a:tr>
              <a:tr h="2337477">
                <a:tc>
                  <a:txBody>
                    <a:bodyPr/>
                    <a:lstStyle/>
                    <a:p>
                      <a:pPr marL="0" marR="0">
                        <a:lnSpc>
                          <a:spcPct val="115000"/>
                        </a:lnSpc>
                        <a:spcBef>
                          <a:spcPts val="0"/>
                        </a:spcBef>
                        <a:spcAft>
                          <a:spcPts val="1000"/>
                        </a:spcAft>
                      </a:pPr>
                      <a:r>
                        <a:rPr lang="en-US" sz="1400" b="1" dirty="0">
                          <a:solidFill>
                            <a:schemeClr val="tx1"/>
                          </a:solidFill>
                          <a:latin typeface="+mn-lt"/>
                          <a:ea typeface="Calibri"/>
                          <a:cs typeface="Arial" pitchFamily="34" charset="0"/>
                        </a:rPr>
                        <a:t>Ms. Smith pays the first </a:t>
                      </a:r>
                      <a:r>
                        <a:rPr lang="en-US" sz="1400" b="1" dirty="0" smtClean="0">
                          <a:solidFill>
                            <a:schemeClr val="tx1"/>
                          </a:solidFill>
                          <a:latin typeface="+mn-lt"/>
                          <a:ea typeface="Calibri"/>
                          <a:cs typeface="Arial" pitchFamily="34" charset="0"/>
                        </a:rPr>
                        <a:t>$415 </a:t>
                      </a:r>
                      <a:r>
                        <a:rPr lang="en-US" sz="1400" b="1" dirty="0">
                          <a:solidFill>
                            <a:schemeClr val="tx1"/>
                          </a:solidFill>
                          <a:latin typeface="+mn-lt"/>
                          <a:ea typeface="Calibri"/>
                          <a:cs typeface="Arial" pitchFamily="34" charset="0"/>
                        </a:rPr>
                        <a:t>of her drug costs before her plan starts to pay its share. </a:t>
                      </a: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400" b="1" dirty="0">
                          <a:solidFill>
                            <a:schemeClr val="tx1"/>
                          </a:solidFill>
                          <a:latin typeface="+mn-lt"/>
                          <a:ea typeface="Calibri"/>
                          <a:cs typeface="Arial" pitchFamily="34" charset="0"/>
                        </a:rPr>
                        <a:t>Ms. Smith pays a copayment, and her plan pays its share for each covered drug until</a:t>
                      </a:r>
                      <a:r>
                        <a:rPr lang="en-US" sz="1400" b="1" baseline="0" dirty="0">
                          <a:solidFill>
                            <a:schemeClr val="tx1"/>
                          </a:solidFill>
                          <a:latin typeface="+mn-lt"/>
                          <a:ea typeface="Calibri"/>
                          <a:cs typeface="Arial" pitchFamily="34" charset="0"/>
                        </a:rPr>
                        <a:t> </a:t>
                      </a:r>
                      <a:r>
                        <a:rPr lang="en-US" sz="1400" b="1" dirty="0">
                          <a:solidFill>
                            <a:schemeClr val="tx1"/>
                          </a:solidFill>
                          <a:latin typeface="+mn-lt"/>
                          <a:ea typeface="Calibri"/>
                          <a:cs typeface="Arial" pitchFamily="34" charset="0"/>
                        </a:rPr>
                        <a:t>their combined amount (plus the deductible) reaches $</a:t>
                      </a:r>
                      <a:r>
                        <a:rPr lang="en-US" sz="1400" b="1" dirty="0" smtClean="0">
                          <a:solidFill>
                            <a:schemeClr val="tx1"/>
                          </a:solidFill>
                          <a:latin typeface="+mn-lt"/>
                          <a:ea typeface="Calibri"/>
                          <a:cs typeface="Arial" pitchFamily="34" charset="0"/>
                        </a:rPr>
                        <a:t>3,820.</a:t>
                      </a:r>
                      <a:endParaRPr lang="en-US" sz="1400" b="1" dirty="0">
                        <a:solidFill>
                          <a:schemeClr val="tx1"/>
                        </a:solidFill>
                        <a:latin typeface="+mn-lt"/>
                        <a:ea typeface="Calibri"/>
                        <a:cs typeface="Arial" pitchFamily="34" charset="0"/>
                      </a:endParaRP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400" b="1" dirty="0" smtClean="0">
                          <a:solidFill>
                            <a:schemeClr val="tx1"/>
                          </a:solidFill>
                          <a:latin typeface="+mn-lt"/>
                          <a:ea typeface="Calibri"/>
                          <a:cs typeface="Arial" pitchFamily="34" charset="0"/>
                        </a:rPr>
                        <a:t>Once Ms. Smith and her plan have spent $3,820 for covered drugs, she’s in the coverage gap. In 2019, she gets a 70% discount from the drug manufacturer on covered brand-name prescription drugs that counts as out-of-pocket spending, and helps her get out of the coverage gap. For 2019, she gets an additional  5% coverage from her plan on covered brand-name drugs and 63% coverage on covered generic drugs while in the coverage gap.</a:t>
                      </a:r>
                      <a:endParaRPr lang="en-US" sz="1400" b="1" dirty="0">
                        <a:solidFill>
                          <a:schemeClr val="tx1"/>
                        </a:solidFill>
                        <a:latin typeface="+mn-lt"/>
                        <a:ea typeface="Calibri"/>
                        <a:cs typeface="Arial" pitchFamily="34" charset="0"/>
                      </a:endParaRP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400" b="1" dirty="0">
                          <a:solidFill>
                            <a:schemeClr val="tx1"/>
                          </a:solidFill>
                          <a:latin typeface="+mn-lt"/>
                          <a:ea typeface="Calibri"/>
                          <a:cs typeface="Arial" pitchFamily="34" charset="0"/>
                        </a:rPr>
                        <a:t>Once Ms. Smith has spent </a:t>
                      </a:r>
                      <a:r>
                        <a:rPr lang="en-US" sz="1400" b="1" dirty="0" smtClean="0">
                          <a:solidFill>
                            <a:schemeClr val="tx1"/>
                          </a:solidFill>
                          <a:latin typeface="+mn-lt"/>
                          <a:ea typeface="Calibri"/>
                          <a:cs typeface="Arial" pitchFamily="34" charset="0"/>
                        </a:rPr>
                        <a:t>$5,100 out-of-pocket </a:t>
                      </a:r>
                      <a:r>
                        <a:rPr lang="en-US" sz="1400" b="1" dirty="0">
                          <a:solidFill>
                            <a:schemeClr val="tx1"/>
                          </a:solidFill>
                          <a:latin typeface="+mn-lt"/>
                          <a:ea typeface="Calibri"/>
                          <a:cs typeface="Arial" pitchFamily="34" charset="0"/>
                        </a:rPr>
                        <a:t>for the year, her coverage gap ends.</a:t>
                      </a:r>
                      <a:r>
                        <a:rPr lang="en-US" sz="1400" b="1" baseline="0" dirty="0">
                          <a:solidFill>
                            <a:schemeClr val="tx1"/>
                          </a:solidFill>
                          <a:latin typeface="+mn-lt"/>
                          <a:ea typeface="Calibri"/>
                          <a:cs typeface="Arial" pitchFamily="34" charset="0"/>
                        </a:rPr>
                        <a:t> </a:t>
                      </a:r>
                      <a:r>
                        <a:rPr lang="en-US" sz="1400" b="1" dirty="0">
                          <a:solidFill>
                            <a:schemeClr val="tx1"/>
                          </a:solidFill>
                          <a:latin typeface="+mn-lt"/>
                          <a:ea typeface="Calibri"/>
                          <a:cs typeface="Arial" pitchFamily="34" charset="0"/>
                        </a:rPr>
                        <a:t>Now she only pays a small coinsurance or copayment for each covered drug until the end of the year. </a:t>
                      </a:r>
                    </a:p>
                  </a:txBody>
                  <a:tcPr marL="55984" marR="55984" marT="27992" marB="279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8" name="Date Placeholder 7"/>
          <p:cNvSpPr>
            <a:spLocks noGrp="1"/>
          </p:cNvSpPr>
          <p:nvPr>
            <p:ph type="dt" sz="half" idx="10"/>
          </p:nvPr>
        </p:nvSpPr>
        <p:spPr/>
        <p:txBody>
          <a:bodyPr/>
          <a:lstStyle/>
          <a:p>
            <a:r>
              <a:rPr lang="en-US" smtClean="0"/>
              <a:t>July 2018</a:t>
            </a:r>
            <a:endParaRPr lang="en-US" dirty="0"/>
          </a:p>
        </p:txBody>
      </p:sp>
      <p:sp>
        <p:nvSpPr>
          <p:cNvPr id="9" name="Footer Placeholder 8"/>
          <p:cNvSpPr>
            <a:spLocks noGrp="1"/>
          </p:cNvSpPr>
          <p:nvPr>
            <p:ph type="ftr" sz="quarter" idx="11"/>
          </p:nvPr>
        </p:nvSpPr>
        <p:spPr/>
        <p:txBody>
          <a:bodyPr/>
          <a:lstStyle/>
          <a:p>
            <a:r>
              <a:rPr lang="en-US" dirty="0" smtClean="0"/>
              <a:t>Medicare Prescription Drug Coverage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17</a:t>
            </a:fld>
            <a:endParaRPr lang="en-US" dirty="0"/>
          </a:p>
        </p:txBody>
      </p:sp>
    </p:spTree>
    <p:extLst>
      <p:ext uri="{BB962C8B-B14F-4D97-AF65-F5344CB8AC3E}">
        <p14:creationId xmlns:p14="http://schemas.microsoft.com/office/powerpoint/2010/main" val="1284768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278"/>
            <a:ext cx="9144000" cy="939227"/>
          </a:xfrm>
        </p:spPr>
        <p:txBody>
          <a:bodyPr/>
          <a:lstStyle/>
          <a:p>
            <a:r>
              <a:rPr lang="en-US" dirty="0"/>
              <a:t>Improved Coverage in the Coverage </a:t>
            </a:r>
            <a:r>
              <a:rPr lang="en-US" dirty="0" smtClean="0"/>
              <a:t>Gap</a:t>
            </a:r>
            <a:endParaRPr lang="en-US" dirty="0"/>
          </a:p>
        </p:txBody>
      </p:sp>
      <p:graphicFrame>
        <p:nvGraphicFramePr>
          <p:cNvPr id="8" name="Content Placeholder 6" descr="Year What You Pay for Brand-Name Drugs in the Coverage Gap What You Pay for Generic Drugs in the Coverage Gap &#10;2013 47.5% 79% &#10;2014 47.5% 72%&#10;2015 45% 65%&#10;2016 45% 58%&#10;2017 40% 51%&#10;2018 35% 44%&#10;2019 30% 37%&#10;2020 25% 25%&#10;" title="Improved Coverage in the Coverage Gap"/>
          <p:cNvGraphicFramePr>
            <a:graphicFrameLocks noGrp="1"/>
          </p:cNvGraphicFramePr>
          <p:nvPr>
            <p:ph idx="1"/>
            <p:extLst>
              <p:ext uri="{D42A27DB-BD31-4B8C-83A1-F6EECF244321}">
                <p14:modId xmlns:p14="http://schemas.microsoft.com/office/powerpoint/2010/main" val="1461042395"/>
              </p:ext>
            </p:extLst>
          </p:nvPr>
        </p:nvGraphicFramePr>
        <p:xfrm>
          <a:off x="506186" y="1481592"/>
          <a:ext cx="8156122" cy="3371378"/>
        </p:xfrm>
        <a:graphic>
          <a:graphicData uri="http://schemas.openxmlformats.org/drawingml/2006/table">
            <a:tbl>
              <a:tblPr firstRow="1" bandRow="1">
                <a:tableStyleId>{5C22544A-7EE6-4342-B048-85BDC9FD1C3A}</a:tableStyleId>
              </a:tblPr>
              <a:tblGrid>
                <a:gridCol w="1058092">
                  <a:extLst>
                    <a:ext uri="{9D8B030D-6E8A-4147-A177-3AD203B41FA5}">
                      <a16:colId xmlns="" xmlns:a16="http://schemas.microsoft.com/office/drawing/2014/main" val="20000"/>
                    </a:ext>
                  </a:extLst>
                </a:gridCol>
                <a:gridCol w="3728257">
                  <a:extLst>
                    <a:ext uri="{9D8B030D-6E8A-4147-A177-3AD203B41FA5}">
                      <a16:colId xmlns="" xmlns:a16="http://schemas.microsoft.com/office/drawing/2014/main" val="20001"/>
                    </a:ext>
                  </a:extLst>
                </a:gridCol>
                <a:gridCol w="3369773">
                  <a:extLst>
                    <a:ext uri="{9D8B030D-6E8A-4147-A177-3AD203B41FA5}">
                      <a16:colId xmlns="" xmlns:a16="http://schemas.microsoft.com/office/drawing/2014/main" val="20002"/>
                    </a:ext>
                  </a:extLst>
                </a:gridCol>
              </a:tblGrid>
              <a:tr h="1033008">
                <a:tc>
                  <a:txBody>
                    <a:bodyPr/>
                    <a:lstStyle/>
                    <a:p>
                      <a:pPr algn="ctr"/>
                      <a:r>
                        <a:rPr lang="en-US" sz="2600" b="1" dirty="0">
                          <a:solidFill>
                            <a:schemeClr val="bg1"/>
                          </a:solidFill>
                          <a:latin typeface="+mn-lt"/>
                          <a:cs typeface="Calibri" pitchFamily="34" charset="0"/>
                        </a:rPr>
                        <a:t>Year</a:t>
                      </a:r>
                    </a:p>
                  </a:txBody>
                  <a:tcPr marL="86036" marR="86036"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kern="1200" spc="-30" baseline="0" dirty="0">
                          <a:solidFill>
                            <a:schemeClr val="lt1"/>
                          </a:solidFill>
                          <a:latin typeface="+mn-lt"/>
                          <a:ea typeface="+mn-ea"/>
                          <a:cs typeface="+mn-cs"/>
                        </a:rPr>
                        <a:t>What You Pay for Covered Brand-Name Drugs in the Coverage Gap</a:t>
                      </a:r>
                      <a:endParaRPr lang="en-US" sz="2600" b="1" kern="1200" dirty="0">
                        <a:solidFill>
                          <a:schemeClr val="tx1"/>
                        </a:solidFill>
                        <a:latin typeface="+mn-lt"/>
                        <a:ea typeface="+mn-ea"/>
                        <a:cs typeface="Calibri" pitchFamily="34" charset="0"/>
                      </a:endParaRPr>
                    </a:p>
                    <a:p>
                      <a:pPr algn="ctr"/>
                      <a:endParaRPr lang="en-US" sz="2600" b="1" dirty="0">
                        <a:solidFill>
                          <a:schemeClr val="tx1"/>
                        </a:solidFill>
                        <a:latin typeface="+mn-lt"/>
                        <a:cs typeface="Calibri" pitchFamily="34" charset="0"/>
                      </a:endParaRPr>
                    </a:p>
                  </a:txBody>
                  <a:tcPr marL="86036" marR="86036" marT="34290" marB="34290"/>
                </a:tc>
                <a:tc>
                  <a:txBody>
                    <a:bodyPr/>
                    <a:lstStyle/>
                    <a:p>
                      <a:pPr algn="ctr"/>
                      <a:r>
                        <a:rPr lang="en-US" sz="2600" b="1" spc="-30" baseline="0" dirty="0">
                          <a:latin typeface="+mn-lt"/>
                        </a:rPr>
                        <a:t>What You Pay for Covered Generic Drugs in the Coverage Gap </a:t>
                      </a:r>
                      <a:endParaRPr lang="en-US" sz="2600" b="1" dirty="0">
                        <a:solidFill>
                          <a:schemeClr val="tx1"/>
                        </a:solidFill>
                        <a:latin typeface="+mn-lt"/>
                        <a:cs typeface="Calibri" pitchFamily="34" charset="0"/>
                      </a:endParaRPr>
                    </a:p>
                    <a:p>
                      <a:pPr algn="ctr"/>
                      <a:endParaRPr lang="en-US" sz="2600" b="1" dirty="0">
                        <a:solidFill>
                          <a:schemeClr val="tx1"/>
                        </a:solidFill>
                        <a:latin typeface="+mn-lt"/>
                        <a:cs typeface="Calibri" pitchFamily="34" charset="0"/>
                      </a:endParaRPr>
                    </a:p>
                  </a:txBody>
                  <a:tcPr marL="86036" marR="86036" marT="34290" marB="34290"/>
                </a:tc>
                <a:extLst>
                  <a:ext uri="{0D108BD9-81ED-4DB2-BD59-A6C34878D82A}">
                    <a16:rowId xmlns="" xmlns:a16="http://schemas.microsoft.com/office/drawing/2014/main" val="10000"/>
                  </a:ext>
                </a:extLst>
              </a:tr>
              <a:tr h="558553">
                <a:tc>
                  <a:txBody>
                    <a:bodyPr/>
                    <a:lstStyle/>
                    <a:p>
                      <a:pPr marL="0" marR="0" algn="ctr">
                        <a:lnSpc>
                          <a:spcPct val="115000"/>
                        </a:lnSpc>
                        <a:spcBef>
                          <a:spcPts val="0"/>
                        </a:spcBef>
                        <a:spcAft>
                          <a:spcPts val="0"/>
                        </a:spcAft>
                      </a:pPr>
                      <a:r>
                        <a:rPr lang="en-US" sz="2600" dirty="0"/>
                        <a:t>2018</a:t>
                      </a:r>
                      <a:endParaRPr lang="en-US" sz="2600" dirty="0">
                        <a:latin typeface="Calibri"/>
                        <a:ea typeface="Calibri"/>
                        <a:cs typeface="Times New Roman"/>
                      </a:endParaRPr>
                    </a:p>
                  </a:txBody>
                  <a:tcPr marL="64528" marR="64528" marT="0" marB="0"/>
                </a:tc>
                <a:tc>
                  <a:txBody>
                    <a:bodyPr/>
                    <a:lstStyle/>
                    <a:p>
                      <a:pPr marL="0" marR="0" algn="ctr">
                        <a:lnSpc>
                          <a:spcPct val="115000"/>
                        </a:lnSpc>
                        <a:spcBef>
                          <a:spcPts val="0"/>
                        </a:spcBef>
                        <a:spcAft>
                          <a:spcPts val="0"/>
                        </a:spcAft>
                      </a:pPr>
                      <a:r>
                        <a:rPr lang="en-US" sz="2600" dirty="0"/>
                        <a:t>35%</a:t>
                      </a:r>
                      <a:endParaRPr lang="en-US" sz="2600" dirty="0">
                        <a:latin typeface="Calibri"/>
                        <a:ea typeface="Calibri"/>
                        <a:cs typeface="Times New Roman"/>
                      </a:endParaRPr>
                    </a:p>
                  </a:txBody>
                  <a:tcPr marL="64528" marR="64528" marT="0" marB="0"/>
                </a:tc>
                <a:tc>
                  <a:txBody>
                    <a:bodyPr/>
                    <a:lstStyle/>
                    <a:p>
                      <a:pPr marL="0" marR="0" algn="ctr">
                        <a:lnSpc>
                          <a:spcPct val="115000"/>
                        </a:lnSpc>
                        <a:spcBef>
                          <a:spcPts val="0"/>
                        </a:spcBef>
                        <a:spcAft>
                          <a:spcPts val="0"/>
                        </a:spcAft>
                      </a:pPr>
                      <a:r>
                        <a:rPr lang="en-US" sz="2600" dirty="0"/>
                        <a:t>44%</a:t>
                      </a:r>
                      <a:endParaRPr lang="en-US" sz="2600" dirty="0">
                        <a:latin typeface="Calibri"/>
                        <a:ea typeface="Calibri"/>
                        <a:cs typeface="Times New Roman"/>
                      </a:endParaRPr>
                    </a:p>
                  </a:txBody>
                  <a:tcPr marL="64528" marR="64528" marT="0" marB="0"/>
                </a:tc>
                <a:extLst>
                  <a:ext uri="{0D108BD9-81ED-4DB2-BD59-A6C34878D82A}">
                    <a16:rowId xmlns="" xmlns:a16="http://schemas.microsoft.com/office/drawing/2014/main" val="10003"/>
                  </a:ext>
                </a:extLst>
              </a:tr>
              <a:tr h="558553">
                <a:tc>
                  <a:txBody>
                    <a:bodyPr/>
                    <a:lstStyle/>
                    <a:p>
                      <a:pPr marL="0" marR="0" algn="ctr">
                        <a:lnSpc>
                          <a:spcPct val="115000"/>
                        </a:lnSpc>
                        <a:spcBef>
                          <a:spcPts val="0"/>
                        </a:spcBef>
                        <a:spcAft>
                          <a:spcPts val="0"/>
                        </a:spcAft>
                      </a:pPr>
                      <a:r>
                        <a:rPr lang="en-US" sz="2600" dirty="0"/>
                        <a:t>2019</a:t>
                      </a:r>
                      <a:endParaRPr lang="en-US" sz="2600" dirty="0">
                        <a:latin typeface="Calibri"/>
                        <a:ea typeface="Calibri"/>
                        <a:cs typeface="Times New Roman"/>
                      </a:endParaRPr>
                    </a:p>
                  </a:txBody>
                  <a:tcPr marL="64528" marR="64528" marT="0" marB="0"/>
                </a:tc>
                <a:tc>
                  <a:txBody>
                    <a:bodyPr/>
                    <a:lstStyle/>
                    <a:p>
                      <a:pPr marL="0" marR="0" algn="ctr">
                        <a:lnSpc>
                          <a:spcPct val="115000"/>
                        </a:lnSpc>
                        <a:spcBef>
                          <a:spcPts val="0"/>
                        </a:spcBef>
                        <a:spcAft>
                          <a:spcPts val="0"/>
                        </a:spcAft>
                      </a:pPr>
                      <a:r>
                        <a:rPr lang="en-US" sz="2600" dirty="0" smtClean="0"/>
                        <a:t>25%</a:t>
                      </a:r>
                      <a:endParaRPr lang="en-US" sz="2600" dirty="0">
                        <a:latin typeface="Calibri"/>
                        <a:ea typeface="Calibri"/>
                        <a:cs typeface="Times New Roman"/>
                      </a:endParaRPr>
                    </a:p>
                  </a:txBody>
                  <a:tcPr marL="64528" marR="64528" marT="0" marB="0"/>
                </a:tc>
                <a:tc>
                  <a:txBody>
                    <a:bodyPr/>
                    <a:lstStyle/>
                    <a:p>
                      <a:pPr marL="0" marR="0" algn="ctr">
                        <a:lnSpc>
                          <a:spcPct val="115000"/>
                        </a:lnSpc>
                        <a:spcBef>
                          <a:spcPts val="0"/>
                        </a:spcBef>
                        <a:spcAft>
                          <a:spcPts val="0"/>
                        </a:spcAft>
                      </a:pPr>
                      <a:r>
                        <a:rPr lang="en-US" sz="2600" dirty="0"/>
                        <a:t>37%</a:t>
                      </a:r>
                      <a:endParaRPr lang="en-US" sz="2600" dirty="0">
                        <a:latin typeface="Calibri"/>
                        <a:ea typeface="Calibri"/>
                        <a:cs typeface="Times New Roman"/>
                      </a:endParaRPr>
                    </a:p>
                  </a:txBody>
                  <a:tcPr marL="64528" marR="64528" marT="0" marB="0"/>
                </a:tc>
                <a:extLst>
                  <a:ext uri="{0D108BD9-81ED-4DB2-BD59-A6C34878D82A}">
                    <a16:rowId xmlns="" xmlns:a16="http://schemas.microsoft.com/office/drawing/2014/main" val="10004"/>
                  </a:ext>
                </a:extLst>
              </a:tr>
              <a:tr h="600732">
                <a:tc>
                  <a:txBody>
                    <a:bodyPr/>
                    <a:lstStyle/>
                    <a:p>
                      <a:pPr marL="0" marR="0" algn="ctr">
                        <a:lnSpc>
                          <a:spcPct val="115000"/>
                        </a:lnSpc>
                        <a:spcBef>
                          <a:spcPts val="0"/>
                        </a:spcBef>
                        <a:spcAft>
                          <a:spcPts val="0"/>
                        </a:spcAft>
                      </a:pPr>
                      <a:r>
                        <a:rPr lang="en-US" sz="2600" dirty="0"/>
                        <a:t>2020</a:t>
                      </a:r>
                      <a:endParaRPr lang="en-US" sz="2600" dirty="0">
                        <a:latin typeface="Calibri"/>
                        <a:ea typeface="Calibri"/>
                        <a:cs typeface="Times New Roman"/>
                      </a:endParaRPr>
                    </a:p>
                  </a:txBody>
                  <a:tcPr marL="64528" marR="64528" marT="0" marB="0"/>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600" dirty="0"/>
                        <a:t>25%</a:t>
                      </a:r>
                    </a:p>
                  </a:txBody>
                  <a:tcPr marL="86036" marR="86036" marT="34290" marB="34290"/>
                </a:tc>
                <a:tc>
                  <a:txBody>
                    <a:bodyPr/>
                    <a:lstStyle/>
                    <a:p>
                      <a:pPr marL="0" marR="0" algn="ctr">
                        <a:lnSpc>
                          <a:spcPct val="115000"/>
                        </a:lnSpc>
                        <a:spcBef>
                          <a:spcPts val="0"/>
                        </a:spcBef>
                        <a:spcAft>
                          <a:spcPts val="0"/>
                        </a:spcAft>
                      </a:pPr>
                      <a:r>
                        <a:rPr lang="en-US" sz="2600" dirty="0"/>
                        <a:t>25%</a:t>
                      </a:r>
                      <a:endParaRPr lang="en-US" sz="2600" dirty="0">
                        <a:latin typeface="Calibri"/>
                        <a:ea typeface="Calibri"/>
                        <a:cs typeface="Times New Roman"/>
                      </a:endParaRPr>
                    </a:p>
                  </a:txBody>
                  <a:tcPr marL="64528" marR="64528" marT="0" marB="0"/>
                </a:tc>
                <a:extLst>
                  <a:ext uri="{0D108BD9-81ED-4DB2-BD59-A6C34878D82A}">
                    <a16:rowId xmlns="" xmlns:a16="http://schemas.microsoft.com/office/drawing/2014/main" val="10005"/>
                  </a:ext>
                </a:extLst>
              </a:tr>
            </a:tbl>
          </a:graphicData>
        </a:graphic>
      </p:graphicFrame>
      <p:sp>
        <p:nvSpPr>
          <p:cNvPr id="3" name="Date Placeholder 2"/>
          <p:cNvSpPr>
            <a:spLocks noGrp="1"/>
          </p:cNvSpPr>
          <p:nvPr>
            <p:ph type="dt" sz="half" idx="10"/>
          </p:nvPr>
        </p:nvSpPr>
        <p:spPr/>
        <p:txBody>
          <a:bodyPr/>
          <a:lstStyle/>
          <a:p>
            <a:r>
              <a:rPr lang="en-US" smtClean="0"/>
              <a:t>July 2018</a:t>
            </a:r>
            <a:endParaRPr lang="en-US" dirty="0"/>
          </a:p>
        </p:txBody>
      </p:sp>
      <p:sp>
        <p:nvSpPr>
          <p:cNvPr id="4" name="Footer Placeholder 3"/>
          <p:cNvSpPr>
            <a:spLocks noGrp="1"/>
          </p:cNvSpPr>
          <p:nvPr>
            <p:ph type="ftr" sz="quarter" idx="11"/>
          </p:nvPr>
        </p:nvSpPr>
        <p:spPr/>
        <p:txBody>
          <a:bodyPr/>
          <a:lstStyle/>
          <a:p>
            <a:r>
              <a:rPr lang="en-US" dirty="0" smtClean="0"/>
              <a:t>Medicare Prescription Drug Coverage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18</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15278"/>
            <a:ext cx="9144000" cy="939227"/>
          </a:xfrm>
        </p:spPr>
        <p:txBody>
          <a:bodyPr/>
          <a:lstStyle/>
          <a:p>
            <a:r>
              <a:rPr lang="en-US" dirty="0"/>
              <a:t>True Out-of-Pocket (TrOOP) Costs</a:t>
            </a:r>
          </a:p>
        </p:txBody>
      </p:sp>
      <p:sp>
        <p:nvSpPr>
          <p:cNvPr id="79876" name="Rectangle 3"/>
          <p:cNvSpPr>
            <a:spLocks noGrp="1" noChangeArrowheads="1"/>
          </p:cNvSpPr>
          <p:nvPr>
            <p:ph idx="1"/>
          </p:nvPr>
        </p:nvSpPr>
        <p:spPr>
          <a:xfrm>
            <a:off x="393700" y="1122947"/>
            <a:ext cx="8407400" cy="5054016"/>
          </a:xfrm>
        </p:spPr>
        <p:txBody>
          <a:bodyPr/>
          <a:lstStyle/>
          <a:p>
            <a:r>
              <a:rPr lang="en-US" dirty="0"/>
              <a:t>Expenses that count toward your out-of- pocket threshold </a:t>
            </a:r>
            <a:r>
              <a:rPr lang="en-US" dirty="0" smtClean="0"/>
              <a:t>($5,100 </a:t>
            </a:r>
            <a:r>
              <a:rPr lang="en-US" dirty="0"/>
              <a:t>in </a:t>
            </a:r>
            <a:r>
              <a:rPr lang="en-US" dirty="0" smtClean="0"/>
              <a:t>2019)</a:t>
            </a:r>
            <a:endParaRPr lang="en-US" dirty="0"/>
          </a:p>
          <a:p>
            <a:r>
              <a:rPr lang="en-US" dirty="0"/>
              <a:t>After threshold you get catastrophic coverage</a:t>
            </a:r>
          </a:p>
          <a:p>
            <a:pPr marL="466725" lvl="1" indent="-238125"/>
            <a:r>
              <a:rPr lang="en-US" dirty="0"/>
              <a:t>You pay only small copayment or coinsurance for covered drugs</a:t>
            </a:r>
          </a:p>
          <a:p>
            <a:r>
              <a:rPr lang="en-US" dirty="0"/>
              <a:t>Explanation of Benefits (EOB) shows TrOOP costs to date</a:t>
            </a:r>
          </a:p>
          <a:p>
            <a:r>
              <a:rPr lang="en-US" dirty="0"/>
              <a:t>TrOOP transfers if you switch plans mid-year</a:t>
            </a:r>
          </a:p>
          <a:p>
            <a:endParaRPr lang="en-US" dirty="0"/>
          </a:p>
          <a:p>
            <a:endParaRPr lang="en-US" dirty="0"/>
          </a:p>
          <a:p>
            <a:endParaRPr lang="en-US" dirty="0"/>
          </a:p>
          <a:p>
            <a:pPr lvl="1"/>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19</a:t>
            </a:fld>
            <a:endParaRPr lang="en-US" dirty="0"/>
          </a:p>
        </p:txBody>
      </p:sp>
    </p:spTree>
    <p:custDataLst>
      <p:tags r:id="rId1"/>
    </p:custDataLst>
    <p:extLst>
      <p:ext uri="{BB962C8B-B14F-4D97-AF65-F5344CB8AC3E}">
        <p14:creationId xmlns:p14="http://schemas.microsoft.com/office/powerpoint/2010/main" val="302089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half" idx="1"/>
          </p:nvPr>
        </p:nvSpPr>
        <p:spPr>
          <a:xfrm>
            <a:off x="628650" y="1066800"/>
            <a:ext cx="7098030" cy="5110163"/>
          </a:xfrm>
        </p:spPr>
        <p:txBody>
          <a:bodyPr/>
          <a:lstStyle/>
          <a:p>
            <a:pPr marL="0" indent="0">
              <a:buNone/>
            </a:pPr>
            <a:r>
              <a:rPr lang="en-US" sz="2200" b="1" dirty="0" smtClean="0"/>
              <a:t>Lesson 1</a:t>
            </a:r>
            <a:r>
              <a:rPr lang="en-US" sz="2200" dirty="0" smtClean="0"/>
              <a:t>—The Basics................................................................</a:t>
            </a:r>
          </a:p>
          <a:p>
            <a:pPr marL="0" indent="0">
              <a:buNone/>
            </a:pPr>
            <a:r>
              <a:rPr lang="en-US" sz="2200" b="1" dirty="0" smtClean="0"/>
              <a:t>Lesson 2</a:t>
            </a:r>
            <a:r>
              <a:rPr lang="en-US" sz="2200" dirty="0" smtClean="0"/>
              <a:t>—Medicare Part D Benefits and Costs........................</a:t>
            </a:r>
          </a:p>
          <a:p>
            <a:pPr marL="0" indent="0">
              <a:buNone/>
            </a:pPr>
            <a:r>
              <a:rPr lang="en-US" sz="2200" b="1" dirty="0" smtClean="0"/>
              <a:t>Lesson 3</a:t>
            </a:r>
            <a:r>
              <a:rPr lang="en-US" sz="2200" dirty="0" smtClean="0"/>
              <a:t>—Medicare Part D Drug Coverage..............................</a:t>
            </a:r>
          </a:p>
          <a:p>
            <a:pPr marL="0" indent="0">
              <a:buNone/>
            </a:pPr>
            <a:r>
              <a:rPr lang="en-US" sz="2200" b="1" dirty="0" smtClean="0"/>
              <a:t>Lesson 4</a:t>
            </a:r>
            <a:r>
              <a:rPr lang="en-US" sz="2200" dirty="0" smtClean="0"/>
              <a:t>—Part D Eligibility and Enrollment..............................</a:t>
            </a:r>
          </a:p>
          <a:p>
            <a:pPr marL="0" indent="0">
              <a:buNone/>
            </a:pPr>
            <a:r>
              <a:rPr lang="en-US" sz="2200" b="1" dirty="0" smtClean="0"/>
              <a:t>Lesson 5</a:t>
            </a:r>
            <a:r>
              <a:rPr lang="en-US" sz="2200" dirty="0" smtClean="0"/>
              <a:t>—Extra Help With Part D Drug Costs..........................</a:t>
            </a:r>
          </a:p>
          <a:p>
            <a:pPr marL="0" indent="0">
              <a:buNone/>
            </a:pPr>
            <a:r>
              <a:rPr lang="en-US" sz="2200" b="1" dirty="0" smtClean="0"/>
              <a:t>Lesson 6</a:t>
            </a:r>
            <a:r>
              <a:rPr lang="en-US" sz="2200" dirty="0" smtClean="0"/>
              <a:t>—Comparing and Choosing Plans...............................</a:t>
            </a:r>
          </a:p>
          <a:p>
            <a:pPr marL="0" indent="0">
              <a:buNone/>
            </a:pPr>
            <a:r>
              <a:rPr lang="en-US" sz="2200" b="1" dirty="0" smtClean="0"/>
              <a:t>Lesson 7</a:t>
            </a:r>
            <a:r>
              <a:rPr lang="en-US" sz="2200" dirty="0" smtClean="0"/>
              <a:t>—Coverage Determinations and Appeals...................</a:t>
            </a:r>
          </a:p>
          <a:p>
            <a:pPr marL="0" indent="0">
              <a:buNone/>
            </a:pPr>
            <a:r>
              <a:rPr lang="en-US" sz="2200" dirty="0" smtClean="0"/>
              <a:t>Key Points to Remember...........................................................</a:t>
            </a:r>
          </a:p>
          <a:p>
            <a:pPr marL="0" indent="0">
              <a:buNone/>
            </a:pPr>
            <a:r>
              <a:rPr lang="en-US" sz="2200" dirty="0" smtClean="0"/>
              <a:t>Medicare Prescription Drug Coverage Resource Guide............</a:t>
            </a:r>
          </a:p>
          <a:p>
            <a:pPr marL="0" indent="0">
              <a:buNone/>
            </a:pPr>
            <a:r>
              <a:rPr lang="en-US" sz="2200" dirty="0" smtClean="0"/>
              <a:t>Acronyms..................................................................................</a:t>
            </a:r>
            <a:endParaRPr lang="en-US" sz="2200" dirty="0"/>
          </a:p>
        </p:txBody>
      </p:sp>
      <p:sp>
        <p:nvSpPr>
          <p:cNvPr id="4" name="Content Placeholder 3"/>
          <p:cNvSpPr>
            <a:spLocks noGrp="1"/>
          </p:cNvSpPr>
          <p:nvPr>
            <p:ph sz="half" idx="2"/>
          </p:nvPr>
        </p:nvSpPr>
        <p:spPr>
          <a:xfrm>
            <a:off x="7726680" y="1066800"/>
            <a:ext cx="985520" cy="5110163"/>
          </a:xfrm>
        </p:spPr>
        <p:txBody>
          <a:bodyPr/>
          <a:lstStyle/>
          <a:p>
            <a:pPr marL="0" indent="0" algn="r">
              <a:buNone/>
            </a:pPr>
            <a:r>
              <a:rPr lang="en-US" sz="2200" dirty="0" smtClean="0"/>
              <a:t>4-12</a:t>
            </a:r>
          </a:p>
          <a:p>
            <a:pPr marL="0" indent="0" algn="r">
              <a:buNone/>
            </a:pPr>
            <a:r>
              <a:rPr lang="en-US" sz="2200" dirty="0" smtClean="0"/>
              <a:t>13-25</a:t>
            </a:r>
          </a:p>
          <a:p>
            <a:pPr marL="0" indent="0" algn="r">
              <a:buNone/>
            </a:pPr>
            <a:r>
              <a:rPr lang="en-US" sz="2200" dirty="0" smtClean="0"/>
              <a:t>26-34</a:t>
            </a:r>
          </a:p>
          <a:p>
            <a:pPr marL="0" indent="0" algn="r">
              <a:buNone/>
            </a:pPr>
            <a:r>
              <a:rPr lang="en-US" sz="2200" dirty="0" smtClean="0"/>
              <a:t>35-45</a:t>
            </a:r>
          </a:p>
          <a:p>
            <a:pPr marL="0" indent="0" algn="r">
              <a:buNone/>
            </a:pPr>
            <a:r>
              <a:rPr lang="en-US" sz="2200" dirty="0" smtClean="0"/>
              <a:t>46-54</a:t>
            </a:r>
          </a:p>
          <a:p>
            <a:pPr marL="0" indent="0" algn="r">
              <a:buNone/>
            </a:pPr>
            <a:r>
              <a:rPr lang="en-US" sz="2200" dirty="0" smtClean="0"/>
              <a:t>55-62</a:t>
            </a:r>
          </a:p>
          <a:p>
            <a:pPr marL="0" indent="0" algn="r">
              <a:buNone/>
            </a:pPr>
            <a:r>
              <a:rPr lang="en-US" sz="2200" dirty="0" smtClean="0"/>
              <a:t>63-66</a:t>
            </a:r>
          </a:p>
          <a:p>
            <a:pPr marL="0" indent="0" algn="r">
              <a:buNone/>
            </a:pPr>
            <a:r>
              <a:rPr lang="en-US" sz="2200" dirty="0" smtClean="0"/>
              <a:t>67</a:t>
            </a:r>
          </a:p>
          <a:p>
            <a:pPr marL="0" indent="0" algn="r">
              <a:buNone/>
            </a:pPr>
            <a:r>
              <a:rPr lang="en-US" sz="2200" dirty="0" smtClean="0"/>
              <a:t>68-69</a:t>
            </a:r>
          </a:p>
          <a:p>
            <a:pPr marL="0" indent="0" algn="r">
              <a:buNone/>
            </a:pPr>
            <a:r>
              <a:rPr lang="en-US" sz="2200" dirty="0" smtClean="0"/>
              <a:t>70-71</a:t>
            </a:r>
            <a:endParaRPr lang="en-US" sz="2200" dirty="0"/>
          </a:p>
        </p:txBody>
      </p:sp>
      <p:sp>
        <p:nvSpPr>
          <p:cNvPr id="8" name="Date Placeholder 7"/>
          <p:cNvSpPr>
            <a:spLocks noGrp="1"/>
          </p:cNvSpPr>
          <p:nvPr>
            <p:ph type="dt" sz="half" idx="13"/>
          </p:nvPr>
        </p:nvSpPr>
        <p:spPr/>
        <p:txBody>
          <a:bodyPr/>
          <a:lstStyle/>
          <a:p>
            <a:r>
              <a:rPr lang="en-US" smtClean="0"/>
              <a:t>July 2018</a:t>
            </a:r>
            <a:endParaRPr lang="en-US" dirty="0"/>
          </a:p>
        </p:txBody>
      </p:sp>
      <p:sp>
        <p:nvSpPr>
          <p:cNvPr id="9" name="Footer Placeholder 8"/>
          <p:cNvSpPr>
            <a:spLocks noGrp="1"/>
          </p:cNvSpPr>
          <p:nvPr>
            <p:ph type="ftr" sz="quarter" idx="11"/>
          </p:nvPr>
        </p:nvSpPr>
        <p:spPr/>
        <p:txBody>
          <a:bodyPr/>
          <a:lstStyle/>
          <a:p>
            <a:r>
              <a:rPr lang="en-US" dirty="0" smtClean="0"/>
              <a:t>Medicare Prescription Drug Coverage</a:t>
            </a:r>
            <a:endParaRPr lang="en-US" dirty="0"/>
          </a:p>
        </p:txBody>
      </p:sp>
      <p:sp>
        <p:nvSpPr>
          <p:cNvPr id="10" name="Slide Number Placeholder 9"/>
          <p:cNvSpPr>
            <a:spLocks noGrp="1"/>
          </p:cNvSpPr>
          <p:nvPr>
            <p:ph type="sldNum" sz="quarter" idx="12"/>
          </p:nvPr>
        </p:nvSpPr>
        <p:spPr/>
        <p:txBody>
          <a:bodyPr/>
          <a:lstStyle/>
          <a:p>
            <a:fld id="{D3B75908-2BC4-4CCC-BE4B-63652A0FD379}" type="slidenum">
              <a:rPr lang="en-US" smtClean="0"/>
              <a:t>2</a:t>
            </a:fld>
            <a:endParaRPr lang="en-US" dirty="0"/>
          </a:p>
        </p:txBody>
      </p:sp>
    </p:spTree>
    <p:extLst>
      <p:ext uri="{BB962C8B-B14F-4D97-AF65-F5344CB8AC3E}">
        <p14:creationId xmlns:p14="http://schemas.microsoft.com/office/powerpoint/2010/main" val="998358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0" y="15278"/>
            <a:ext cx="9144000" cy="939227"/>
          </a:xfrm>
        </p:spPr>
        <p:txBody>
          <a:bodyPr/>
          <a:lstStyle/>
          <a:p>
            <a:r>
              <a:rPr lang="en-US" dirty="0"/>
              <a:t>What Payments Count Toward TrOOP?</a:t>
            </a:r>
          </a:p>
        </p:txBody>
      </p:sp>
      <p:sp>
        <p:nvSpPr>
          <p:cNvPr id="2" name="Content Placeholder 1"/>
          <p:cNvSpPr>
            <a:spLocks noGrp="1"/>
          </p:cNvSpPr>
          <p:nvPr>
            <p:ph sz="half" idx="1"/>
          </p:nvPr>
        </p:nvSpPr>
        <p:spPr>
          <a:xfrm>
            <a:off x="134754" y="1133893"/>
            <a:ext cx="4380096" cy="5043070"/>
          </a:xfrm>
        </p:spPr>
        <p:txBody>
          <a:bodyPr>
            <a:normAutofit fontScale="70000" lnSpcReduction="20000"/>
          </a:bodyPr>
          <a:lstStyle/>
          <a:p>
            <a:pPr>
              <a:lnSpc>
                <a:spcPct val="120000"/>
              </a:lnSpc>
            </a:pPr>
            <a:r>
              <a:rPr lang="en-US" sz="3700" b="1" dirty="0"/>
              <a:t>Payments made by </a:t>
            </a:r>
          </a:p>
          <a:p>
            <a:pPr lvl="1">
              <a:lnSpc>
                <a:spcPct val="120000"/>
              </a:lnSpc>
            </a:pPr>
            <a:r>
              <a:rPr lang="en-US" sz="3300" dirty="0"/>
              <a:t>You (including payments from your Medical Savings Account (</a:t>
            </a:r>
            <a:r>
              <a:rPr lang="en-US" sz="3300" dirty="0" smtClean="0"/>
              <a:t>MSA), </a:t>
            </a:r>
            <a:r>
              <a:rPr lang="en-US" sz="3300" dirty="0"/>
              <a:t>Health Savings Account </a:t>
            </a:r>
            <a:r>
              <a:rPr lang="en-US" sz="3300" dirty="0" smtClean="0"/>
              <a:t>(HSA), </a:t>
            </a:r>
            <a:r>
              <a:rPr lang="en-US" sz="3300" dirty="0"/>
              <a:t>or Flexible Spending Account </a:t>
            </a:r>
            <a:r>
              <a:rPr lang="en-US" sz="3300" dirty="0" smtClean="0"/>
              <a:t>(FSA</a:t>
            </a:r>
            <a:r>
              <a:rPr lang="en-US" sz="3300" dirty="0"/>
              <a:t>)</a:t>
            </a:r>
            <a:r>
              <a:rPr lang="en-US" sz="3300" dirty="0" smtClean="0"/>
              <a:t> (if applicable)) </a:t>
            </a:r>
            <a:endParaRPr lang="en-US" sz="3300" dirty="0"/>
          </a:p>
          <a:p>
            <a:pPr lvl="1">
              <a:lnSpc>
                <a:spcPct val="120000"/>
              </a:lnSpc>
            </a:pPr>
            <a:r>
              <a:rPr lang="en-US" sz="3300" dirty="0"/>
              <a:t>Family members or friends </a:t>
            </a:r>
          </a:p>
          <a:p>
            <a:pPr lvl="1">
              <a:lnSpc>
                <a:spcPct val="120000"/>
              </a:lnSpc>
            </a:pPr>
            <a:r>
              <a:rPr lang="en-US" sz="3300" dirty="0"/>
              <a:t>Qualified State Pharmacy Assistance Programs (SPAPs) </a:t>
            </a:r>
          </a:p>
          <a:p>
            <a:pPr lvl="1">
              <a:lnSpc>
                <a:spcPct val="120000"/>
              </a:lnSpc>
            </a:pPr>
            <a:r>
              <a:rPr lang="en-US" sz="3300" dirty="0"/>
              <a:t>Medicare’s Extra Help </a:t>
            </a:r>
            <a:r>
              <a:rPr lang="en-US" sz="3300" dirty="0" smtClean="0"/>
              <a:t/>
            </a:r>
            <a:br>
              <a:rPr lang="en-US" sz="3300" dirty="0" smtClean="0"/>
            </a:br>
            <a:r>
              <a:rPr lang="en-US" sz="3300" dirty="0" smtClean="0"/>
              <a:t>(</a:t>
            </a:r>
            <a:r>
              <a:rPr lang="en-US" sz="3300" dirty="0"/>
              <a:t>low- income subsidy)   </a:t>
            </a:r>
          </a:p>
          <a:p>
            <a:pPr lvl="1">
              <a:lnSpc>
                <a:spcPct val="120000"/>
              </a:lnSpc>
            </a:pPr>
            <a:r>
              <a:rPr lang="en-US" sz="3300" dirty="0"/>
              <a:t>Indian Health Service (IHS) </a:t>
            </a:r>
          </a:p>
          <a:p>
            <a:pPr lvl="1"/>
            <a:endParaRPr lang="en-US" dirty="0"/>
          </a:p>
        </p:txBody>
      </p:sp>
      <p:sp>
        <p:nvSpPr>
          <p:cNvPr id="17" name="Content Placeholder 16"/>
          <p:cNvSpPr>
            <a:spLocks noGrp="1"/>
          </p:cNvSpPr>
          <p:nvPr>
            <p:ph sz="half" idx="2"/>
          </p:nvPr>
        </p:nvSpPr>
        <p:spPr>
          <a:xfrm>
            <a:off x="4637315" y="1557404"/>
            <a:ext cx="4257632" cy="4798947"/>
          </a:xfrm>
        </p:spPr>
        <p:txBody>
          <a:bodyPr>
            <a:noAutofit/>
          </a:bodyPr>
          <a:lstStyle/>
          <a:p>
            <a:pPr lvl="1"/>
            <a:r>
              <a:rPr lang="en-US" sz="2300" dirty="0"/>
              <a:t>Most charities (unless they’re established, run, or controlled by the person’s current or former employer or union or by a drug manufacturer’s Patient Assistance Program operating outside Part D)</a:t>
            </a:r>
          </a:p>
          <a:p>
            <a:pPr lvl="1"/>
            <a:r>
              <a:rPr lang="en-US" sz="2300" dirty="0"/>
              <a:t>Drug </a:t>
            </a:r>
            <a:r>
              <a:rPr lang="en-US" sz="2300" dirty="0" smtClean="0"/>
              <a:t>manufacturer discounts on brand name/generic drugs under the Medicare Coverage Gap Program</a:t>
            </a:r>
            <a:endParaRPr lang="en-US" sz="2300" dirty="0"/>
          </a:p>
          <a:p>
            <a:pPr lvl="1"/>
            <a:r>
              <a:rPr lang="en-US" sz="2300" dirty="0"/>
              <a:t>AIDS Drug Assistance Programs (ADAPs) </a:t>
            </a:r>
          </a:p>
        </p:txBody>
      </p:sp>
      <p:sp>
        <p:nvSpPr>
          <p:cNvPr id="6" name="Date Placeholder 5"/>
          <p:cNvSpPr>
            <a:spLocks noGrp="1"/>
          </p:cNvSpPr>
          <p:nvPr>
            <p:ph type="dt" sz="half" idx="10"/>
          </p:nvPr>
        </p:nvSpPr>
        <p:spPr/>
        <p:txBody>
          <a:bodyPr/>
          <a:lstStyle/>
          <a:p>
            <a:r>
              <a:rPr lang="en-US" smtClean="0"/>
              <a:t>July 2018</a:t>
            </a:r>
            <a:endParaRPr lang="en-US" dirty="0"/>
          </a:p>
        </p:txBody>
      </p:sp>
      <p:sp>
        <p:nvSpPr>
          <p:cNvPr id="7" name="Footer Placeholder 6"/>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p:cNvSpPr>
            <a:spLocks noGrp="1"/>
          </p:cNvSpPr>
          <p:nvPr>
            <p:ph type="title"/>
          </p:nvPr>
        </p:nvSpPr>
        <p:spPr>
          <a:xfrm>
            <a:off x="0" y="15278"/>
            <a:ext cx="9144000" cy="939227"/>
          </a:xfrm>
        </p:spPr>
        <p:txBody>
          <a:bodyPr/>
          <a:lstStyle/>
          <a:p>
            <a:r>
              <a:rPr lang="en-US" dirty="0"/>
              <a:t>What Payments Don’t Count Toward TrOOP?</a:t>
            </a:r>
          </a:p>
        </p:txBody>
      </p:sp>
      <p:sp>
        <p:nvSpPr>
          <p:cNvPr id="2" name="Content Placeholder 1"/>
          <p:cNvSpPr>
            <a:spLocks noGrp="1"/>
          </p:cNvSpPr>
          <p:nvPr>
            <p:ph sz="half" idx="1"/>
          </p:nvPr>
        </p:nvSpPr>
        <p:spPr>
          <a:xfrm>
            <a:off x="86627" y="979893"/>
            <a:ext cx="4542523" cy="5222458"/>
          </a:xfrm>
        </p:spPr>
        <p:txBody>
          <a:bodyPr>
            <a:noAutofit/>
          </a:bodyPr>
          <a:lstStyle/>
          <a:p>
            <a:pPr>
              <a:spcBef>
                <a:spcPts val="600"/>
              </a:spcBef>
            </a:pPr>
            <a:r>
              <a:rPr lang="en-US" sz="2300" dirty="0"/>
              <a:t>The amount paid by a Medicare drug plan </a:t>
            </a:r>
          </a:p>
          <a:p>
            <a:pPr>
              <a:spcBef>
                <a:spcPts val="600"/>
              </a:spcBef>
            </a:pPr>
            <a:r>
              <a:rPr lang="en-US" sz="2300" dirty="0"/>
              <a:t>The monthly drug plan premium </a:t>
            </a:r>
          </a:p>
          <a:p>
            <a:pPr>
              <a:spcBef>
                <a:spcPts val="600"/>
              </a:spcBef>
            </a:pPr>
            <a:r>
              <a:rPr lang="en-US" sz="2300" dirty="0"/>
              <a:t>Drugs purchased outside the U.S. and its territories </a:t>
            </a:r>
          </a:p>
          <a:p>
            <a:pPr>
              <a:spcBef>
                <a:spcPts val="600"/>
              </a:spcBef>
            </a:pPr>
            <a:r>
              <a:rPr lang="en-US" sz="2300" dirty="0"/>
              <a:t>Drugs not covered by the plan </a:t>
            </a:r>
          </a:p>
          <a:p>
            <a:pPr>
              <a:spcBef>
                <a:spcPts val="600"/>
              </a:spcBef>
            </a:pPr>
            <a:r>
              <a:rPr lang="en-US" sz="2300" dirty="0"/>
              <a:t>Drugs excluded from the definition of Part D drug, even in cases where the plan chooses to cover them as a supplemental benefit (like drugs for hair growth) </a:t>
            </a:r>
          </a:p>
        </p:txBody>
      </p:sp>
      <p:sp>
        <p:nvSpPr>
          <p:cNvPr id="13" name="Content Placeholder 12"/>
          <p:cNvSpPr>
            <a:spLocks noGrp="1"/>
          </p:cNvSpPr>
          <p:nvPr>
            <p:ph sz="half" idx="2"/>
          </p:nvPr>
        </p:nvSpPr>
        <p:spPr>
          <a:xfrm>
            <a:off x="4629150" y="979893"/>
            <a:ext cx="4254968" cy="5197070"/>
          </a:xfrm>
        </p:spPr>
        <p:txBody>
          <a:bodyPr>
            <a:noAutofit/>
          </a:bodyPr>
          <a:lstStyle/>
          <a:p>
            <a:pPr>
              <a:spcBef>
                <a:spcPts val="600"/>
              </a:spcBef>
            </a:pPr>
            <a:r>
              <a:rPr lang="en-US" sz="2300" dirty="0"/>
              <a:t>Payments made by, or reimbursed to you by</a:t>
            </a:r>
          </a:p>
          <a:p>
            <a:pPr marL="407988" indent="-179388">
              <a:spcBef>
                <a:spcPts val="600"/>
              </a:spcBef>
              <a:buFont typeface="Arial" panose="020B0604020202020204" pitchFamily="34" charset="0"/>
              <a:buChar char="•"/>
            </a:pPr>
            <a:r>
              <a:rPr lang="en-US" sz="2300" dirty="0"/>
              <a:t>Group health or retiree coverage</a:t>
            </a:r>
          </a:p>
          <a:p>
            <a:pPr marL="407988" indent="-179388">
              <a:spcBef>
                <a:spcPts val="600"/>
              </a:spcBef>
              <a:buFont typeface="Arial" panose="020B0604020202020204" pitchFamily="34" charset="0"/>
              <a:buChar char="•"/>
            </a:pPr>
            <a:r>
              <a:rPr lang="en-US" sz="2300" dirty="0"/>
              <a:t>Government-funded programs</a:t>
            </a:r>
          </a:p>
          <a:p>
            <a:pPr marL="407988" indent="-179388">
              <a:spcBef>
                <a:spcPts val="600"/>
              </a:spcBef>
              <a:buFont typeface="Arial" panose="020B0604020202020204" pitchFamily="34" charset="0"/>
              <a:buChar char="•"/>
            </a:pPr>
            <a:r>
              <a:rPr lang="en-US" sz="2300" dirty="0"/>
              <a:t>Other third-party groups</a:t>
            </a:r>
          </a:p>
          <a:p>
            <a:pPr marL="407988" indent="-179388">
              <a:spcBef>
                <a:spcPts val="600"/>
              </a:spcBef>
              <a:buFont typeface="Arial" panose="020B0604020202020204" pitchFamily="34" charset="0"/>
              <a:buChar char="•"/>
            </a:pPr>
            <a:r>
              <a:rPr lang="en-US" sz="2300" dirty="0"/>
              <a:t>Patient Assistance Programs operating outside the Part D benefit</a:t>
            </a:r>
          </a:p>
          <a:p>
            <a:pPr marL="407988" indent="-179388">
              <a:spcBef>
                <a:spcPts val="600"/>
              </a:spcBef>
              <a:buFont typeface="Arial" panose="020B0604020202020204" pitchFamily="34" charset="0"/>
              <a:buChar char="•"/>
            </a:pPr>
            <a:r>
              <a:rPr lang="en-US" sz="2300" dirty="0"/>
              <a:t>Other types of insurance</a:t>
            </a:r>
          </a:p>
          <a:p>
            <a:pPr>
              <a:spcBef>
                <a:spcPts val="600"/>
              </a:spcBef>
            </a:pPr>
            <a:r>
              <a:rPr lang="en-US" sz="2300" dirty="0"/>
              <a:t>Over-the-counter drugs or most vitamins (even if they’re required by the plan as part of step therapy)</a:t>
            </a:r>
          </a:p>
        </p:txBody>
      </p:sp>
      <p:sp>
        <p:nvSpPr>
          <p:cNvPr id="6" name="Date Placeholder 5"/>
          <p:cNvSpPr>
            <a:spLocks noGrp="1"/>
          </p:cNvSpPr>
          <p:nvPr>
            <p:ph type="dt" sz="half" idx="10"/>
          </p:nvPr>
        </p:nvSpPr>
        <p:spPr/>
        <p:txBody>
          <a:bodyPr/>
          <a:lstStyle/>
          <a:p>
            <a:r>
              <a:rPr lang="en-US" smtClean="0"/>
              <a:t>July 2018</a:t>
            </a:r>
            <a:endParaRPr lang="en-US" dirty="0"/>
          </a:p>
        </p:txBody>
      </p:sp>
      <p:sp>
        <p:nvSpPr>
          <p:cNvPr id="7" name="Footer Placeholder 6"/>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21</a:t>
            </a:fld>
            <a:endParaRPr lang="en-US" dirty="0"/>
          </a:p>
        </p:txBody>
      </p:sp>
    </p:spTree>
    <p:extLst>
      <p:ext uri="{BB962C8B-B14F-4D97-AF65-F5344CB8AC3E}">
        <p14:creationId xmlns:p14="http://schemas.microsoft.com/office/powerpoint/2010/main" val="377868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normAutofit fontScale="90000"/>
          </a:bodyPr>
          <a:lstStyle/>
          <a:p>
            <a:r>
              <a:rPr lang="en-US" dirty="0"/>
              <a:t>Part D Monthly Premium and Income-Related Monthly Adjustment Amounts (IRMAA)</a:t>
            </a:r>
          </a:p>
        </p:txBody>
      </p:sp>
      <p:sp>
        <p:nvSpPr>
          <p:cNvPr id="3" name="Content Placeholder 2"/>
          <p:cNvSpPr>
            <a:spLocks noGrp="1"/>
          </p:cNvSpPr>
          <p:nvPr>
            <p:ph idx="1"/>
          </p:nvPr>
        </p:nvSpPr>
        <p:spPr/>
        <p:txBody>
          <a:bodyPr/>
          <a:lstStyle/>
          <a:p>
            <a:r>
              <a:rPr lang="en-US" dirty="0"/>
              <a:t>Based on income above a certain limit</a:t>
            </a:r>
          </a:p>
          <a:p>
            <a:pPr marL="466725" lvl="1" indent="-238125"/>
            <a:r>
              <a:rPr lang="en-US" dirty="0"/>
              <a:t>Fewer than 5% pay a higher premium </a:t>
            </a:r>
          </a:p>
          <a:p>
            <a:pPr marL="466725" lvl="1" indent="-238125"/>
            <a:r>
              <a:rPr lang="en-US" dirty="0"/>
              <a:t>Uses same thresholds used to compute IRMAA for the Part B premium</a:t>
            </a:r>
          </a:p>
          <a:p>
            <a:pPr marL="466725" lvl="1" indent="-238125"/>
            <a:r>
              <a:rPr lang="en-US" dirty="0"/>
              <a:t>Income as reported on your IRS tax return from 2 years ago</a:t>
            </a:r>
          </a:p>
          <a:p>
            <a:r>
              <a:rPr lang="en-US" dirty="0"/>
              <a:t>Required to pay if you have Part D coverage</a:t>
            </a:r>
          </a:p>
          <a:p>
            <a:pPr marL="466725" lvl="1" indent="-238125"/>
            <a:r>
              <a:rPr lang="en-US" dirty="0"/>
              <a:t>Failure to pay will result in </a:t>
            </a:r>
            <a:r>
              <a:rPr lang="en-US" dirty="0" smtClean="0"/>
              <a:t>disenrollment</a:t>
            </a:r>
          </a:p>
          <a:p>
            <a:pPr marL="466725" lvl="1" indent="-238125"/>
            <a:endParaRPr lang="en-US" dirty="0"/>
          </a:p>
          <a:p>
            <a:pPr lvl="1"/>
            <a:endParaRPr lang="en-US" dirty="0"/>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22</a:t>
            </a:fld>
            <a:endParaRPr lang="en-US" dirty="0"/>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normAutofit fontScale="90000"/>
          </a:bodyPr>
          <a:lstStyle/>
          <a:p>
            <a:r>
              <a:rPr lang="en-US" dirty="0"/>
              <a:t>Income-Related Monthly </a:t>
            </a:r>
            <a:br>
              <a:rPr lang="en-US" dirty="0"/>
            </a:br>
            <a:r>
              <a:rPr lang="en-US" dirty="0"/>
              <a:t>Adjustment Amount (IRMAA)</a:t>
            </a:r>
          </a:p>
        </p:txBody>
      </p:sp>
      <p:sp>
        <p:nvSpPr>
          <p:cNvPr id="3" name="TextBox 2"/>
          <p:cNvSpPr txBox="1"/>
          <p:nvPr/>
        </p:nvSpPr>
        <p:spPr>
          <a:xfrm>
            <a:off x="0" y="5605053"/>
            <a:ext cx="9144000" cy="369332"/>
          </a:xfrm>
          <a:prstGeom prst="rect">
            <a:avLst/>
          </a:prstGeom>
          <a:noFill/>
        </p:spPr>
        <p:txBody>
          <a:bodyPr wrap="square" rtlCol="0">
            <a:spAutoFit/>
          </a:bodyPr>
          <a:lstStyle/>
          <a:p>
            <a:pPr algn="ctr"/>
            <a:r>
              <a:rPr lang="en-US" b="1" dirty="0">
                <a:solidFill>
                  <a:prstClr val="black"/>
                </a:solidFill>
              </a:rPr>
              <a:t>*</a:t>
            </a:r>
            <a:r>
              <a:rPr lang="en-US" b="1" dirty="0"/>
              <a:t>IRMAA is adjusted each year, as it’s calculated from the annual beneficiary base premium</a:t>
            </a:r>
            <a:r>
              <a:rPr lang="en-US" sz="1350" b="1" dirty="0"/>
              <a:t>.</a:t>
            </a:r>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23</a:t>
            </a:fld>
            <a:endParaRPr lang="en-US" dirty="0"/>
          </a:p>
        </p:txBody>
      </p:sp>
      <p:sp>
        <p:nvSpPr>
          <p:cNvPr id="11" name="TextBox 10"/>
          <p:cNvSpPr txBox="1"/>
          <p:nvPr/>
        </p:nvSpPr>
        <p:spPr>
          <a:xfrm>
            <a:off x="0" y="1249935"/>
            <a:ext cx="9144000" cy="461665"/>
          </a:xfrm>
          <a:prstGeom prst="rect">
            <a:avLst/>
          </a:prstGeom>
          <a:noFill/>
        </p:spPr>
        <p:txBody>
          <a:bodyPr wrap="square" rtlCol="0">
            <a:spAutoFit/>
          </a:bodyPr>
          <a:lstStyle/>
          <a:p>
            <a:r>
              <a:rPr lang="en-US" sz="2400" dirty="0" smtClean="0">
                <a:solidFill>
                  <a:schemeClr val="accent5">
                    <a:lumMod val="75000"/>
                  </a:schemeClr>
                </a:solidFill>
              </a:rPr>
              <a:t>Chart is based on your yearly income </a:t>
            </a:r>
            <a:r>
              <a:rPr lang="en-US" sz="2400" i="1" dirty="0" smtClean="0">
                <a:solidFill>
                  <a:schemeClr val="accent5">
                    <a:lumMod val="75000"/>
                  </a:schemeClr>
                </a:solidFill>
              </a:rPr>
              <a:t>in 2016 </a:t>
            </a:r>
            <a:r>
              <a:rPr lang="en-US" sz="2400" dirty="0" smtClean="0">
                <a:solidFill>
                  <a:schemeClr val="accent5">
                    <a:lumMod val="75000"/>
                  </a:schemeClr>
                </a:solidFill>
              </a:rPr>
              <a:t>(for what you pay in 2018</a:t>
            </a:r>
            <a:r>
              <a:rPr lang="en-US" sz="2400" dirty="0" smtClean="0">
                <a:solidFill>
                  <a:srgbClr val="084A9C"/>
                </a:solidFill>
              </a:rPr>
              <a:t>)</a:t>
            </a:r>
            <a:endParaRPr lang="en-US" sz="2400" dirty="0"/>
          </a:p>
        </p:txBody>
      </p:sp>
      <p:graphicFrame>
        <p:nvGraphicFramePr>
          <p:cNvPr id="12" name="Content Placeholder 8" descr="If Your Yearly Income in 2011 was&#10;File Individual Tax Return          File Joint Tax Return       In 2013 You Pay&#10;  $85,000 or less $170,000 or less Your Plan Premium (YPP)&#10;  $85,000.01 – $107,000  $170,000.01 – $214,000 YPP + $11.60*&#10;  $107,000.01 – $160,000  $214,000.01 – $320,000 YPP + $29.90*&#10;  $160,000.01 – $214,000  $320,000.01 – $428,000 YPP + $48.30*&#10;  Above $214,000 Above $428,000  YPP + $66.60*&#10;" title="Income-Related Monthy Adjustment Amount (IRMAA)"/>
          <p:cNvGraphicFramePr>
            <a:graphicFrameLocks/>
          </p:cNvGraphicFramePr>
          <p:nvPr>
            <p:extLst>
              <p:ext uri="{D42A27DB-BD31-4B8C-83A1-F6EECF244321}">
                <p14:modId xmlns:p14="http://schemas.microsoft.com/office/powerpoint/2010/main" val="1820138900"/>
              </p:ext>
            </p:extLst>
          </p:nvPr>
        </p:nvGraphicFramePr>
        <p:xfrm>
          <a:off x="120012" y="1891869"/>
          <a:ext cx="8915706" cy="3422485"/>
        </p:xfrm>
        <a:graphic>
          <a:graphicData uri="http://schemas.openxmlformats.org/drawingml/2006/table">
            <a:tbl>
              <a:tblPr firstRow="1" bandRow="1">
                <a:tableStyleId>{5C22544A-7EE6-4342-B048-85BDC9FD1C3A}</a:tableStyleId>
              </a:tblPr>
              <a:tblGrid>
                <a:gridCol w="2176291">
                  <a:extLst>
                    <a:ext uri="{9D8B030D-6E8A-4147-A177-3AD203B41FA5}">
                      <a16:colId xmlns="" xmlns:a16="http://schemas.microsoft.com/office/drawing/2014/main" val="20000"/>
                    </a:ext>
                  </a:extLst>
                </a:gridCol>
                <a:gridCol w="2423604">
                  <a:extLst>
                    <a:ext uri="{9D8B030D-6E8A-4147-A177-3AD203B41FA5}">
                      <a16:colId xmlns="" xmlns:a16="http://schemas.microsoft.com/office/drawing/2014/main" val="20001"/>
                    </a:ext>
                  </a:extLst>
                </a:gridCol>
                <a:gridCol w="2645637"/>
                <a:gridCol w="1670174">
                  <a:extLst>
                    <a:ext uri="{9D8B030D-6E8A-4147-A177-3AD203B41FA5}">
                      <a16:colId xmlns="" xmlns:a16="http://schemas.microsoft.com/office/drawing/2014/main" val="20002"/>
                    </a:ext>
                  </a:extLst>
                </a:gridCol>
              </a:tblGrid>
              <a:tr h="660395">
                <a:tc>
                  <a:txBody>
                    <a:bodyPr/>
                    <a:lstStyle/>
                    <a:p>
                      <a:pPr marL="0" marR="0" algn="ctr">
                        <a:lnSpc>
                          <a:spcPct val="100000"/>
                        </a:lnSpc>
                        <a:spcBef>
                          <a:spcPts val="600"/>
                        </a:spcBef>
                        <a:spcAft>
                          <a:spcPts val="0"/>
                        </a:spcAft>
                      </a:pPr>
                      <a:r>
                        <a:rPr lang="en-US" sz="1600" dirty="0" smtClean="0"/>
                        <a:t>Filing</a:t>
                      </a:r>
                      <a:r>
                        <a:rPr lang="en-US" sz="1600" baseline="0" dirty="0" smtClean="0"/>
                        <a:t> </a:t>
                      </a:r>
                      <a:r>
                        <a:rPr lang="en-US" sz="1600" baseline="0" dirty="0"/>
                        <a:t>an</a:t>
                      </a:r>
                      <a:r>
                        <a:rPr lang="en-US" sz="1600" dirty="0"/>
                        <a:t> Individual Tax Return</a:t>
                      </a:r>
                      <a:endParaRPr lang="en-US" sz="1600" dirty="0">
                        <a:latin typeface="Calibri"/>
                        <a:ea typeface="Calibri"/>
                        <a:cs typeface="Times New Roman"/>
                      </a:endParaRPr>
                    </a:p>
                  </a:txBody>
                  <a:tcPr marL="51435" marR="51435" marT="0" marB="0"/>
                </a:tc>
                <a:tc>
                  <a:txBody>
                    <a:bodyPr/>
                    <a:lstStyle/>
                    <a:p>
                      <a:pPr marL="0" marR="0" algn="ctr">
                        <a:lnSpc>
                          <a:spcPct val="100000"/>
                        </a:lnSpc>
                        <a:spcBef>
                          <a:spcPts val="600"/>
                        </a:spcBef>
                        <a:spcAft>
                          <a:spcPts val="0"/>
                        </a:spcAft>
                      </a:pPr>
                      <a:r>
                        <a:rPr lang="en-US" sz="1600" dirty="0" smtClean="0"/>
                        <a:t>Filing </a:t>
                      </a:r>
                      <a:r>
                        <a:rPr lang="en-US" sz="1600" dirty="0"/>
                        <a:t>a Joint Tax Return</a:t>
                      </a:r>
                      <a:endParaRPr lang="en-US" sz="1600" dirty="0">
                        <a:latin typeface="Calibri"/>
                        <a:ea typeface="Calibri"/>
                        <a:cs typeface="Times New Roman"/>
                      </a:endParaRPr>
                    </a:p>
                  </a:txBody>
                  <a:tcPr marL="51435" marR="51435" marT="0" marB="0"/>
                </a:tc>
                <a:tc>
                  <a:txBody>
                    <a:bodyPr/>
                    <a:lstStyle/>
                    <a:p>
                      <a:pPr marL="0" marR="0" algn="ctr">
                        <a:lnSpc>
                          <a:spcPct val="100000"/>
                        </a:lnSpc>
                        <a:spcBef>
                          <a:spcPts val="600"/>
                        </a:spcBef>
                        <a:spcAft>
                          <a:spcPts val="0"/>
                        </a:spcAft>
                      </a:pPr>
                      <a:r>
                        <a:rPr lang="en-US" sz="1600" dirty="0" smtClean="0"/>
                        <a:t>File Married &amp; Separate Tax Return</a:t>
                      </a:r>
                      <a:endParaRPr lang="en-US" sz="1600" dirty="0">
                        <a:latin typeface="Calibri"/>
                        <a:ea typeface="Calibri"/>
                        <a:cs typeface="Times New Roman"/>
                      </a:endParaRPr>
                    </a:p>
                  </a:txBody>
                  <a:tcPr marL="51435" marR="51435" marT="0" marB="0"/>
                </a:tc>
                <a:tc>
                  <a:txBody>
                    <a:bodyPr/>
                    <a:lstStyle/>
                    <a:p>
                      <a:pPr marL="0" marR="0" algn="ctr">
                        <a:lnSpc>
                          <a:spcPct val="100000"/>
                        </a:lnSpc>
                        <a:spcBef>
                          <a:spcPts val="600"/>
                        </a:spcBef>
                        <a:spcAft>
                          <a:spcPts val="0"/>
                        </a:spcAft>
                      </a:pPr>
                      <a:r>
                        <a:rPr lang="en-US" sz="1600" dirty="0"/>
                        <a:t>In </a:t>
                      </a:r>
                      <a:r>
                        <a:rPr lang="en-US" sz="1600" dirty="0" smtClean="0"/>
                        <a:t>2018 </a:t>
                      </a:r>
                      <a:r>
                        <a:rPr lang="en-US" sz="1600" dirty="0"/>
                        <a:t>You Pay Monthly</a:t>
                      </a:r>
                      <a:endParaRPr lang="en-US" sz="1600" dirty="0">
                        <a:latin typeface="Calibri"/>
                        <a:ea typeface="Calibri"/>
                        <a:cs typeface="Times New Roman"/>
                      </a:endParaRPr>
                    </a:p>
                  </a:txBody>
                  <a:tcPr marL="51435" marR="51435" marT="0" marB="0"/>
                </a:tc>
                <a:extLst>
                  <a:ext uri="{0D108BD9-81ED-4DB2-BD59-A6C34878D82A}">
                    <a16:rowId xmlns="" xmlns:a16="http://schemas.microsoft.com/office/drawing/2014/main" val="10000"/>
                  </a:ext>
                </a:extLst>
              </a:tr>
              <a:tr h="582666">
                <a:tc>
                  <a:txBody>
                    <a:bodyPr/>
                    <a:lstStyle/>
                    <a:p>
                      <a:pPr marL="0" marR="0">
                        <a:lnSpc>
                          <a:spcPct val="100000"/>
                        </a:lnSpc>
                        <a:spcBef>
                          <a:spcPts val="600"/>
                        </a:spcBef>
                        <a:spcAft>
                          <a:spcPts val="0"/>
                        </a:spcAft>
                      </a:pPr>
                      <a:r>
                        <a:rPr lang="en-US" sz="1600" dirty="0"/>
                        <a:t> $85,000 or less</a:t>
                      </a:r>
                      <a:endParaRPr lang="en-US" sz="16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dirty="0"/>
                        <a:t>$170,000 or less</a:t>
                      </a:r>
                      <a:endParaRPr lang="en-US" sz="1600" dirty="0">
                        <a:latin typeface="Calibri"/>
                        <a:ea typeface="Calibri"/>
                        <a:cs typeface="Times New Roman"/>
                      </a:endParaRPr>
                    </a:p>
                  </a:txBody>
                  <a:tcPr marL="51435" marR="51435" marT="0" marB="0"/>
                </a:tc>
                <a:tc>
                  <a:txBody>
                    <a:bodyPr/>
                    <a:lstStyle/>
                    <a:p>
                      <a:pPr marL="0" marR="0" algn="ctr">
                        <a:lnSpc>
                          <a:spcPct val="100000"/>
                        </a:lnSpc>
                        <a:spcBef>
                          <a:spcPts val="600"/>
                        </a:spcBef>
                        <a:spcAft>
                          <a:spcPts val="0"/>
                        </a:spcAft>
                      </a:pPr>
                      <a:r>
                        <a:rPr lang="en-US" sz="1600" spc="0" dirty="0" smtClean="0"/>
                        <a:t>$85,000 or less</a:t>
                      </a:r>
                      <a:endParaRPr lang="en-US" sz="1600" spc="0" dirty="0">
                        <a:latin typeface="Calibri"/>
                        <a:ea typeface="Calibri"/>
                        <a:cs typeface="Times New Roman"/>
                      </a:endParaRPr>
                    </a:p>
                  </a:txBody>
                  <a:tcPr marL="51435" marR="51435" marT="0" marB="0"/>
                </a:tc>
                <a:tc>
                  <a:txBody>
                    <a:bodyPr/>
                    <a:lstStyle/>
                    <a:p>
                      <a:pPr marL="0" marR="0">
                        <a:lnSpc>
                          <a:spcPct val="100000"/>
                        </a:lnSpc>
                        <a:spcBef>
                          <a:spcPts val="600"/>
                        </a:spcBef>
                        <a:spcAft>
                          <a:spcPts val="0"/>
                        </a:spcAft>
                      </a:pPr>
                      <a:r>
                        <a:rPr lang="en-US" sz="1600" spc="0" dirty="0"/>
                        <a:t>Your</a:t>
                      </a:r>
                      <a:r>
                        <a:rPr lang="en-US" sz="1600" spc="0" baseline="0" dirty="0"/>
                        <a:t> Plan Premium (YPP)</a:t>
                      </a:r>
                      <a:endParaRPr lang="en-US" sz="1600" spc="0" dirty="0">
                        <a:latin typeface="Calibri"/>
                        <a:ea typeface="Calibri"/>
                        <a:cs typeface="Times New Roman"/>
                      </a:endParaRPr>
                    </a:p>
                  </a:txBody>
                  <a:tcPr marL="51435" marR="51435" marT="0" marB="0"/>
                </a:tc>
                <a:extLst>
                  <a:ext uri="{0D108BD9-81ED-4DB2-BD59-A6C34878D82A}">
                    <a16:rowId xmlns="" xmlns:a16="http://schemas.microsoft.com/office/drawing/2014/main" val="10001"/>
                  </a:ext>
                </a:extLst>
              </a:tr>
              <a:tr h="639192">
                <a:tc>
                  <a:txBody>
                    <a:bodyPr/>
                    <a:lstStyle/>
                    <a:p>
                      <a:pPr marL="0" marR="0">
                        <a:lnSpc>
                          <a:spcPct val="100000"/>
                        </a:lnSpc>
                        <a:spcBef>
                          <a:spcPts val="600"/>
                        </a:spcBef>
                        <a:spcAft>
                          <a:spcPts val="0"/>
                        </a:spcAft>
                      </a:pPr>
                      <a:r>
                        <a:rPr lang="en-US" sz="1600" dirty="0"/>
                        <a:t>Above $85,000 Up to $107,000 </a:t>
                      </a:r>
                      <a:endParaRPr lang="en-US" sz="16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spc="-50" baseline="0" dirty="0"/>
                        <a:t>Above $170,000 Up to $214,000</a:t>
                      </a:r>
                      <a:endParaRPr lang="en-US" sz="1600" spc="-50" baseline="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t>Not</a:t>
                      </a:r>
                      <a:r>
                        <a:rPr lang="en-US" sz="1600" baseline="0" dirty="0" smtClean="0"/>
                        <a:t> applicable</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13.00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 xmlns:a16="http://schemas.microsoft.com/office/drawing/2014/main" val="10002"/>
                  </a:ext>
                </a:extLst>
              </a:tr>
              <a:tr h="594856">
                <a:tc>
                  <a:txBody>
                    <a:bodyPr/>
                    <a:lstStyle/>
                    <a:p>
                      <a:pPr marL="0" marR="0">
                        <a:lnSpc>
                          <a:spcPct val="100000"/>
                        </a:lnSpc>
                        <a:spcBef>
                          <a:spcPts val="600"/>
                        </a:spcBef>
                        <a:spcAft>
                          <a:spcPts val="0"/>
                        </a:spcAft>
                      </a:pPr>
                      <a:r>
                        <a:rPr lang="en-US" sz="1600" spc="-50" dirty="0"/>
                        <a:t>Above $107,000 Up to $</a:t>
                      </a:r>
                      <a:r>
                        <a:rPr lang="en-US" sz="1600" spc="-50" dirty="0" smtClean="0"/>
                        <a:t>133,500 </a:t>
                      </a:r>
                      <a:endParaRPr lang="en-US" sz="1600" spc="-5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spc="-50" dirty="0"/>
                        <a:t>Above</a:t>
                      </a:r>
                      <a:r>
                        <a:rPr lang="en-US" sz="1600" spc="-50" baseline="0" dirty="0"/>
                        <a:t> </a:t>
                      </a:r>
                      <a:r>
                        <a:rPr lang="en-US" sz="1600" spc="-50" dirty="0"/>
                        <a:t>$214,000 Up to </a:t>
                      </a:r>
                      <a:r>
                        <a:rPr lang="en-US" sz="1600" spc="-50" dirty="0" smtClean="0"/>
                        <a:t>$267,000</a:t>
                      </a:r>
                      <a:endParaRPr lang="en-US" sz="16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t>Not applicable</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33.60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 xmlns:a16="http://schemas.microsoft.com/office/drawing/2014/main" val="10003"/>
                  </a:ext>
                </a:extLst>
              </a:tr>
              <a:tr h="594856">
                <a:tc>
                  <a:txBody>
                    <a:bodyPr/>
                    <a:lstStyle/>
                    <a:p>
                      <a:pPr marL="0" marR="0">
                        <a:lnSpc>
                          <a:spcPct val="100000"/>
                        </a:lnSpc>
                        <a:spcBef>
                          <a:spcPts val="600"/>
                        </a:spcBef>
                        <a:spcAft>
                          <a:spcPts val="0"/>
                        </a:spcAft>
                      </a:pPr>
                      <a:r>
                        <a:rPr lang="en-US" sz="1600" spc="-50" baseline="0" dirty="0"/>
                        <a:t>Above $</a:t>
                      </a:r>
                      <a:r>
                        <a:rPr lang="en-US" sz="1600" spc="-50" baseline="0" dirty="0" smtClean="0"/>
                        <a:t>133,500 </a:t>
                      </a:r>
                      <a:r>
                        <a:rPr lang="en-US" sz="1600" spc="-50" baseline="0" dirty="0"/>
                        <a:t>Up to </a:t>
                      </a:r>
                      <a:r>
                        <a:rPr lang="en-US" sz="1600" spc="-50" baseline="0" dirty="0" smtClean="0"/>
                        <a:t>$160,000 </a:t>
                      </a:r>
                      <a:endParaRPr lang="en-US" sz="1600" spc="-50" baseline="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spc="-50" dirty="0"/>
                        <a:t>Above </a:t>
                      </a:r>
                      <a:r>
                        <a:rPr lang="en-US" sz="1600" spc="-50" dirty="0" smtClean="0"/>
                        <a:t>$267,000 </a:t>
                      </a:r>
                      <a:r>
                        <a:rPr lang="en-US" sz="1600" spc="-50" dirty="0"/>
                        <a:t>Up to </a:t>
                      </a:r>
                      <a:r>
                        <a:rPr lang="en-US" sz="1600" spc="-50" dirty="0" smtClean="0"/>
                        <a:t>$320,000</a:t>
                      </a:r>
                      <a:endParaRPr lang="en-US" sz="1600" spc="-5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t>Not applicable</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54.20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 xmlns:a16="http://schemas.microsoft.com/office/drawing/2014/main" val="10004"/>
                  </a:ext>
                </a:extLst>
              </a:tr>
              <a:tr h="350520">
                <a:tc>
                  <a:txBody>
                    <a:bodyPr/>
                    <a:lstStyle/>
                    <a:p>
                      <a:pPr marL="0" marR="0">
                        <a:lnSpc>
                          <a:spcPct val="100000"/>
                        </a:lnSpc>
                        <a:spcBef>
                          <a:spcPts val="600"/>
                        </a:spcBef>
                        <a:spcAft>
                          <a:spcPts val="0"/>
                        </a:spcAft>
                      </a:pPr>
                      <a:r>
                        <a:rPr lang="en-US" sz="1600" baseline="0" dirty="0"/>
                        <a:t>Above </a:t>
                      </a:r>
                      <a:r>
                        <a:rPr lang="en-US" sz="1600" dirty="0" smtClean="0"/>
                        <a:t>$160,000</a:t>
                      </a:r>
                      <a:endParaRPr lang="en-US" sz="1600" dirty="0">
                        <a:latin typeface="Calibri"/>
                        <a:ea typeface="Calibri"/>
                        <a:cs typeface="Times New Roman"/>
                      </a:endParaRPr>
                    </a:p>
                  </a:txBody>
                  <a:tcPr marL="51435" marR="51435" marT="0" marB="0"/>
                </a:tc>
                <a:tc>
                  <a:txBody>
                    <a:bodyPr/>
                    <a:lstStyle/>
                    <a:p>
                      <a:pPr marL="290513" marR="0" indent="0">
                        <a:lnSpc>
                          <a:spcPct val="100000"/>
                        </a:lnSpc>
                        <a:spcBef>
                          <a:spcPts val="600"/>
                        </a:spcBef>
                        <a:spcAft>
                          <a:spcPts val="0"/>
                        </a:spcAft>
                      </a:pPr>
                      <a:r>
                        <a:rPr lang="en-US" sz="1600" dirty="0"/>
                        <a:t>Above </a:t>
                      </a:r>
                      <a:r>
                        <a:rPr lang="en-US" sz="1600" dirty="0" smtClean="0"/>
                        <a:t>$320,000 </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smtClean="0"/>
                        <a:t>Above $85,000</a:t>
                      </a:r>
                      <a:endParaRPr lang="en-US" sz="1600" dirty="0">
                        <a:latin typeface="Calibri"/>
                        <a:ea typeface="Calibri"/>
                        <a:cs typeface="Times New Roman"/>
                      </a:endParaRPr>
                    </a:p>
                  </a:txBody>
                  <a:tcPr marL="51435" marR="51435" marT="0" marB="0"/>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1600" dirty="0"/>
                        <a:t>YPP + $</a:t>
                      </a:r>
                      <a:r>
                        <a:rPr lang="en-US" sz="1600" dirty="0" smtClean="0"/>
                        <a:t>74.80</a:t>
                      </a:r>
                      <a:r>
                        <a:rPr lang="en-US" sz="1600" dirty="0"/>
                        <a:t>*</a:t>
                      </a:r>
                      <a:endParaRPr lang="en-US" sz="1600" dirty="0">
                        <a:latin typeface="Calibri"/>
                        <a:ea typeface="Calibri"/>
                        <a:cs typeface="Times New Roman"/>
                      </a:endParaRPr>
                    </a:p>
                  </a:txBody>
                  <a:tcPr marL="51435" marR="51435" marT="0" marB="0"/>
                </a:tc>
                <a:extLst>
                  <a:ext uri="{0D108BD9-81ED-4DB2-BD59-A6C34878D82A}">
                    <a16:rowId xmlns=""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396499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Check Your Knowledge—Question 3</a:t>
            </a:r>
          </a:p>
        </p:txBody>
      </p:sp>
      <p:sp>
        <p:nvSpPr>
          <p:cNvPr id="15" name="Content Placeholder 14"/>
          <p:cNvSpPr>
            <a:spLocks noGrp="1"/>
          </p:cNvSpPr>
          <p:nvPr>
            <p:ph sz="half" idx="1"/>
          </p:nvPr>
        </p:nvSpPr>
        <p:spPr>
          <a:xfrm>
            <a:off x="458833" y="1005204"/>
            <a:ext cx="4408714" cy="5654676"/>
          </a:xfrm>
        </p:spPr>
        <p:txBody>
          <a:bodyPr/>
          <a:lstStyle/>
          <a:p>
            <a:pPr marL="0" indent="0">
              <a:buNone/>
            </a:pPr>
            <a:r>
              <a:rPr lang="en-US" sz="2800" dirty="0"/>
              <a:t>Which of the following counts toward your </a:t>
            </a:r>
            <a:r>
              <a:rPr lang="en-US" sz="2800" dirty="0" smtClean="0"/>
              <a:t>True </a:t>
            </a:r>
            <a:r>
              <a:rPr lang="en-US" sz="2800" dirty="0"/>
              <a:t>out-of-pocket (TrOOP) costs</a:t>
            </a:r>
            <a:r>
              <a:rPr lang="en-US" sz="2800" dirty="0" smtClean="0"/>
              <a:t>?</a:t>
            </a:r>
            <a:endParaRPr lang="en-US" sz="2800" dirty="0"/>
          </a:p>
          <a:p>
            <a:pPr marL="514350" indent="-514350">
              <a:buFont typeface="Wingdings" panose="05000000000000000000" pitchFamily="2" charset="2"/>
              <a:buAutoNum type="alphaLcPeriod"/>
            </a:pPr>
            <a:r>
              <a:rPr lang="en-US" sz="2800" dirty="0"/>
              <a:t>The amount paid by you for your drugs covered under the plan</a:t>
            </a:r>
          </a:p>
          <a:p>
            <a:pPr marL="514350" indent="-514350">
              <a:buAutoNum type="alphaLcPeriod"/>
            </a:pPr>
            <a:r>
              <a:rPr lang="en-US" sz="2800" dirty="0" smtClean="0"/>
              <a:t>Your </a:t>
            </a:r>
            <a:r>
              <a:rPr lang="en-US" sz="2800" dirty="0"/>
              <a:t>monthly drug plan premium</a:t>
            </a:r>
          </a:p>
          <a:p>
            <a:pPr marL="514350" indent="-514350">
              <a:buAutoNum type="alphaLcPeriod"/>
            </a:pPr>
            <a:r>
              <a:rPr lang="en-US" sz="2800" dirty="0"/>
              <a:t>Over-the-counter drugs and most vitamins</a:t>
            </a:r>
          </a:p>
          <a:p>
            <a:pPr marL="514350" indent="-514350">
              <a:buAutoNum type="alphaLcPeriod"/>
            </a:pPr>
            <a:r>
              <a:rPr lang="en-US" sz="2800" dirty="0" smtClean="0"/>
              <a:t>The </a:t>
            </a:r>
            <a:r>
              <a:rPr lang="en-US" sz="2800" dirty="0"/>
              <a:t>amount paid by your Medicare drug plan  </a:t>
            </a:r>
          </a:p>
          <a:p>
            <a:pPr marL="514350" indent="-514350">
              <a:buAutoNum type="alphaLcPeriod"/>
            </a:pPr>
            <a:endParaRPr lang="en-US" dirty="0"/>
          </a:p>
        </p:txBody>
      </p:sp>
      <p:sp>
        <p:nvSpPr>
          <p:cNvPr id="7" name="TextBox 7" descr="Correct Answer Indicator; The amount paid by you for your drugs covered under the plan" title="Red Square"/>
          <p:cNvSpPr txBox="1"/>
          <p:nvPr/>
        </p:nvSpPr>
        <p:spPr>
          <a:xfrm>
            <a:off x="458833" y="2446150"/>
            <a:ext cx="4222734" cy="1234627"/>
          </a:xfrm>
          <a:prstGeom prst="rect">
            <a:avLst/>
          </a:prstGeom>
          <a:noFill/>
          <a:ln w="317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Date Placeholder 3"/>
          <p:cNvSpPr>
            <a:spLocks noGrp="1"/>
          </p:cNvSpPr>
          <p:nvPr>
            <p:ph type="dt" sz="half" idx="13"/>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24</a:t>
            </a:fld>
            <a:endParaRPr lang="en-US" dirty="0"/>
          </a:p>
        </p:txBody>
      </p:sp>
    </p:spTree>
    <p:extLst>
      <p:ext uri="{BB962C8B-B14F-4D97-AF65-F5344CB8AC3E}">
        <p14:creationId xmlns:p14="http://schemas.microsoft.com/office/powerpoint/2010/main" val="24205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Check Your Knowledge—Question 4</a:t>
            </a:r>
          </a:p>
        </p:txBody>
      </p:sp>
      <p:sp>
        <p:nvSpPr>
          <p:cNvPr id="14" name="Content Placeholder 13"/>
          <p:cNvSpPr>
            <a:spLocks noGrp="1"/>
          </p:cNvSpPr>
          <p:nvPr>
            <p:ph sz="half" idx="1"/>
          </p:nvPr>
        </p:nvSpPr>
        <p:spPr>
          <a:xfrm>
            <a:off x="616535" y="1066800"/>
            <a:ext cx="4423383" cy="5289551"/>
          </a:xfrm>
        </p:spPr>
        <p:txBody>
          <a:bodyPr/>
          <a:lstStyle/>
          <a:p>
            <a:pPr marL="0" indent="0">
              <a:buNone/>
            </a:pPr>
            <a:r>
              <a:rPr lang="en-US" dirty="0"/>
              <a:t>A small group of people will pay a higher monthly drug plan premium based on their income (as reported on their Internal Revenue Service tax return from 2 years ago).  </a:t>
            </a:r>
          </a:p>
          <a:p>
            <a:pPr marL="514350" indent="-514350">
              <a:buAutoNum type="alphaLcPeriod"/>
            </a:pPr>
            <a:r>
              <a:rPr lang="en-US" dirty="0" smtClean="0"/>
              <a:t>True</a:t>
            </a:r>
            <a:endParaRPr lang="en-US" dirty="0"/>
          </a:p>
          <a:p>
            <a:pPr marL="514350" indent="-514350">
              <a:buAutoNum type="alphaLcPeriod"/>
            </a:pPr>
            <a:r>
              <a:rPr lang="en-US" dirty="0"/>
              <a:t>False</a:t>
            </a:r>
          </a:p>
        </p:txBody>
      </p:sp>
      <p:sp>
        <p:nvSpPr>
          <p:cNvPr id="7" name="TextBox 7" descr="Correct Answer Indicator; True" title="Red Square"/>
          <p:cNvSpPr txBox="1"/>
          <p:nvPr/>
        </p:nvSpPr>
        <p:spPr>
          <a:xfrm>
            <a:off x="677774" y="5074879"/>
            <a:ext cx="1959152" cy="606948"/>
          </a:xfrm>
          <a:prstGeom prst="rect">
            <a:avLst/>
          </a:prstGeom>
          <a:noFill/>
          <a:ln w="317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Date Placeholder 3"/>
          <p:cNvSpPr>
            <a:spLocks noGrp="1"/>
          </p:cNvSpPr>
          <p:nvPr>
            <p:ph type="dt" sz="half" idx="13"/>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25</a:t>
            </a:fld>
            <a:endParaRPr lang="en-US" dirty="0"/>
          </a:p>
        </p:txBody>
      </p:sp>
    </p:spTree>
    <p:extLst>
      <p:ext uri="{BB962C8B-B14F-4D97-AF65-F5344CB8AC3E}">
        <p14:creationId xmlns:p14="http://schemas.microsoft.com/office/powerpoint/2010/main" val="7522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itle 6"/>
          <p:cNvSpPr>
            <a:spLocks noGrp="1"/>
          </p:cNvSpPr>
          <p:nvPr>
            <p:ph type="title"/>
          </p:nvPr>
        </p:nvSpPr>
        <p:spPr/>
        <p:txBody>
          <a:bodyPr/>
          <a:lstStyle/>
          <a:p>
            <a:r>
              <a:rPr lang="en-US" dirty="0">
                <a:latin typeface="+mn-lt"/>
              </a:rPr>
              <a:t>Lesson </a:t>
            </a:r>
            <a:r>
              <a:rPr lang="en-US" dirty="0" smtClean="0">
                <a:latin typeface="+mn-lt"/>
              </a:rPr>
              <a:t>3—Medicare Part D Drug Coverage</a:t>
            </a:r>
            <a:endParaRPr lang="en-US" dirty="0">
              <a:latin typeface="+mn-lt"/>
            </a:endParaRPr>
          </a:p>
        </p:txBody>
      </p:sp>
      <p:sp>
        <p:nvSpPr>
          <p:cNvPr id="24578" name="Content Placeholder 1"/>
          <p:cNvSpPr>
            <a:spLocks noGrp="1"/>
          </p:cNvSpPr>
          <p:nvPr>
            <p:ph idx="1"/>
          </p:nvPr>
        </p:nvSpPr>
        <p:spPr>
          <a:xfrm>
            <a:off x="628650" y="1234440"/>
            <a:ext cx="7886700" cy="4942523"/>
          </a:xfrm>
        </p:spPr>
        <p:txBody>
          <a:bodyPr/>
          <a:lstStyle/>
          <a:p>
            <a:r>
              <a:rPr lang="en-US" dirty="0"/>
              <a:t>Covered and non-covered drugs</a:t>
            </a:r>
          </a:p>
          <a:p>
            <a:r>
              <a:rPr lang="en-US" dirty="0"/>
              <a:t>Access to covered drugs </a:t>
            </a:r>
          </a:p>
        </p:txBody>
      </p:sp>
      <p:sp>
        <p:nvSpPr>
          <p:cNvPr id="5" name="Date Placeholder 4"/>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26</a:t>
            </a:fld>
            <a:endParaRPr lang="en-US" dirty="0"/>
          </a:p>
        </p:txBody>
      </p:sp>
    </p:spTree>
    <p:extLst>
      <p:ext uri="{BB962C8B-B14F-4D97-AF65-F5344CB8AC3E}">
        <p14:creationId xmlns:p14="http://schemas.microsoft.com/office/powerpoint/2010/main" val="1547612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15278"/>
            <a:ext cx="9144000" cy="939227"/>
          </a:xfrm>
        </p:spPr>
        <p:txBody>
          <a:bodyPr/>
          <a:lstStyle/>
          <a:p>
            <a:r>
              <a:rPr lang="en-US" dirty="0"/>
              <a:t>Part D Covered Drugs</a:t>
            </a:r>
          </a:p>
        </p:txBody>
      </p:sp>
      <p:sp>
        <p:nvSpPr>
          <p:cNvPr id="603139" name="Rectangle 3"/>
          <p:cNvSpPr>
            <a:spLocks noGrp="1" noChangeArrowheads="1"/>
          </p:cNvSpPr>
          <p:nvPr>
            <p:ph idx="1"/>
          </p:nvPr>
        </p:nvSpPr>
        <p:spPr/>
        <p:txBody>
          <a:bodyPr>
            <a:normAutofit fontScale="92500"/>
          </a:bodyPr>
          <a:lstStyle/>
          <a:p>
            <a:r>
              <a:rPr lang="en-US" dirty="0"/>
              <a:t>Prescription brand-name and generic drugs</a:t>
            </a:r>
          </a:p>
          <a:p>
            <a:pPr marL="522288" lvl="1" indent="-228600"/>
            <a:r>
              <a:rPr lang="en-US" dirty="0"/>
              <a:t>Approved by the U.S. Food and Drug Administration </a:t>
            </a:r>
          </a:p>
          <a:p>
            <a:pPr marL="522288" lvl="1" indent="-228600"/>
            <a:r>
              <a:rPr lang="en-US" dirty="0"/>
              <a:t>Used and sold in United States</a:t>
            </a:r>
          </a:p>
          <a:p>
            <a:pPr marL="522288" lvl="1" indent="-228600"/>
            <a:r>
              <a:rPr lang="en-US" dirty="0"/>
              <a:t>Used for medically-accepted indications</a:t>
            </a:r>
          </a:p>
          <a:p>
            <a:r>
              <a:rPr lang="en-US" dirty="0"/>
              <a:t>Includes drugs, biological products, and insulin</a:t>
            </a:r>
          </a:p>
          <a:p>
            <a:pPr marL="522288" lvl="1" indent="-228600"/>
            <a:r>
              <a:rPr lang="en-US" dirty="0"/>
              <a:t>And supplies associated with injection of insulin</a:t>
            </a:r>
          </a:p>
          <a:p>
            <a:r>
              <a:rPr lang="en-US" dirty="0"/>
              <a:t>Plans must cover a range of drugs in each category</a:t>
            </a:r>
          </a:p>
          <a:p>
            <a:r>
              <a:rPr lang="en-US" dirty="0"/>
              <a:t>Coverage and rules vary by plan</a:t>
            </a:r>
          </a:p>
          <a:p>
            <a:endParaRPr lang="en-US" dirty="0"/>
          </a:p>
          <a:p>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0" y="15278"/>
            <a:ext cx="9144000" cy="939227"/>
          </a:xfrm>
        </p:spPr>
        <p:txBody>
          <a:bodyPr/>
          <a:lstStyle/>
          <a:p>
            <a:r>
              <a:rPr lang="en-US" dirty="0"/>
              <a:t>Required Coverage</a:t>
            </a:r>
          </a:p>
        </p:txBody>
      </p:sp>
      <p:sp>
        <p:nvSpPr>
          <p:cNvPr id="607235" name="Rectangle 3"/>
          <p:cNvSpPr>
            <a:spLocks noGrp="1" noChangeArrowheads="1"/>
          </p:cNvSpPr>
          <p:nvPr>
            <p:ph idx="1"/>
          </p:nvPr>
        </p:nvSpPr>
        <p:spPr>
          <a:xfrm>
            <a:off x="628650" y="1122947"/>
            <a:ext cx="7886700" cy="5233404"/>
          </a:xfrm>
        </p:spPr>
        <p:txBody>
          <a:bodyPr/>
          <a:lstStyle/>
          <a:p>
            <a:r>
              <a:rPr lang="en-US" dirty="0"/>
              <a:t>All drugs in 6 protected categories</a:t>
            </a:r>
          </a:p>
          <a:p>
            <a:pPr marL="466725" lvl="1" indent="-238125"/>
            <a:r>
              <a:rPr lang="en-US" dirty="0"/>
              <a:t>Cancer medications</a:t>
            </a:r>
          </a:p>
          <a:p>
            <a:pPr marL="466725" lvl="1" indent="-238125"/>
            <a:r>
              <a:rPr lang="en-US" dirty="0"/>
              <a:t>HIV/AIDS treatments</a:t>
            </a:r>
          </a:p>
          <a:p>
            <a:pPr marL="466725" lvl="1" indent="-238125"/>
            <a:r>
              <a:rPr lang="en-US" dirty="0"/>
              <a:t>Antidepressants</a:t>
            </a:r>
          </a:p>
          <a:p>
            <a:pPr marL="466725" lvl="1" indent="-238125"/>
            <a:r>
              <a:rPr lang="en-US" dirty="0"/>
              <a:t>Antipsychotic medications</a:t>
            </a:r>
          </a:p>
          <a:p>
            <a:pPr marL="466725" lvl="1" indent="-238125"/>
            <a:r>
              <a:rPr lang="en-US" dirty="0"/>
              <a:t>Anticonvulsive treatments</a:t>
            </a:r>
          </a:p>
          <a:p>
            <a:pPr marL="466725" lvl="1" indent="-238125"/>
            <a:r>
              <a:rPr lang="en-US" dirty="0"/>
              <a:t>Immunosuppressants</a:t>
            </a:r>
          </a:p>
          <a:p>
            <a:r>
              <a:rPr lang="en-US" dirty="0"/>
              <a:t>All commercially available vaccines</a:t>
            </a:r>
          </a:p>
          <a:p>
            <a:pPr marL="466725" lvl="1" indent="-238125"/>
            <a:r>
              <a:rPr lang="en-US" dirty="0"/>
              <a:t>Except those covered under Part B (e.g., flu shot</a:t>
            </a:r>
            <a:r>
              <a:rPr lang="en-US" dirty="0" smtClean="0"/>
              <a:t>)</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0" y="15278"/>
            <a:ext cx="9144000" cy="939227"/>
          </a:xfrm>
        </p:spPr>
        <p:txBody>
          <a:bodyPr/>
          <a:lstStyle/>
          <a:p>
            <a:r>
              <a:rPr lang="en-US" dirty="0"/>
              <a:t>Drugs Excluded by Law Under Part D</a:t>
            </a:r>
          </a:p>
        </p:txBody>
      </p:sp>
      <p:sp>
        <p:nvSpPr>
          <p:cNvPr id="605187" name="Rectangle 3"/>
          <p:cNvSpPr>
            <a:spLocks noGrp="1" noChangeArrowheads="1"/>
          </p:cNvSpPr>
          <p:nvPr>
            <p:ph idx="1"/>
          </p:nvPr>
        </p:nvSpPr>
        <p:spPr>
          <a:xfrm>
            <a:off x="442762" y="1122947"/>
            <a:ext cx="8072588" cy="5054016"/>
          </a:xfrm>
        </p:spPr>
        <p:txBody>
          <a:bodyPr/>
          <a:lstStyle/>
          <a:p>
            <a:r>
              <a:rPr lang="en-US" dirty="0"/>
              <a:t>Drugs for anorexia, weight loss, or weight gain</a:t>
            </a:r>
          </a:p>
          <a:p>
            <a:r>
              <a:rPr lang="en-US" dirty="0"/>
              <a:t>Erectile dysfunction drugs when used for the treatment of sexual or erectile dysfunction</a:t>
            </a:r>
          </a:p>
          <a:p>
            <a:r>
              <a:rPr lang="en-US" dirty="0"/>
              <a:t>Fertility drugs</a:t>
            </a:r>
          </a:p>
          <a:p>
            <a:r>
              <a:rPr lang="en-US" dirty="0"/>
              <a:t>Drugs for cosmetic or lifestyle purposes</a:t>
            </a:r>
          </a:p>
          <a:p>
            <a:r>
              <a:rPr lang="en-US" dirty="0"/>
              <a:t>Drugs for symptomatic relief of coughs and colds</a:t>
            </a:r>
          </a:p>
          <a:p>
            <a:r>
              <a:rPr lang="en-US" dirty="0"/>
              <a:t>Prescription vitamin and mineral products</a:t>
            </a:r>
          </a:p>
          <a:p>
            <a:r>
              <a:rPr lang="en-US" dirty="0"/>
              <a:t>Non-prescription drugs</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29</a:t>
            </a:fld>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mn-lt"/>
              </a:rPr>
              <a:t>Session Objectives</a:t>
            </a:r>
          </a:p>
        </p:txBody>
      </p:sp>
      <p:sp>
        <p:nvSpPr>
          <p:cNvPr id="8" name="Content Placeholder 7"/>
          <p:cNvSpPr>
            <a:spLocks noGrp="1"/>
          </p:cNvSpPr>
          <p:nvPr>
            <p:ph idx="1"/>
          </p:nvPr>
        </p:nvSpPr>
        <p:spPr/>
        <p:txBody>
          <a:bodyPr/>
          <a:lstStyle/>
          <a:p>
            <a:pPr marL="0" indent="0">
              <a:buNone/>
            </a:pPr>
            <a:r>
              <a:rPr lang="en-US" dirty="0"/>
              <a:t>This session should help you </a:t>
            </a:r>
          </a:p>
          <a:p>
            <a:r>
              <a:rPr lang="en-US" dirty="0"/>
              <a:t>Differentiate Medicare Part A, Part B, and Part D drug coverage</a:t>
            </a:r>
          </a:p>
          <a:p>
            <a:r>
              <a:rPr lang="en-US" dirty="0"/>
              <a:t>Summarize Part D eligibility and enrollment requirements</a:t>
            </a:r>
          </a:p>
          <a:p>
            <a:r>
              <a:rPr lang="en-US" dirty="0"/>
              <a:t>Compare and choose drug plans</a:t>
            </a:r>
          </a:p>
          <a:p>
            <a:r>
              <a:rPr lang="en-US" dirty="0"/>
              <a:t>Describe Extra Help with drug plan costs</a:t>
            </a:r>
          </a:p>
          <a:p>
            <a:r>
              <a:rPr lang="en-US" dirty="0"/>
              <a:t>Explain coverage determinations and the appeals process</a:t>
            </a:r>
          </a:p>
          <a:p>
            <a:endParaRPr lang="en-US" dirty="0"/>
          </a:p>
        </p:txBody>
      </p:sp>
      <p:sp>
        <p:nvSpPr>
          <p:cNvPr id="3" name="Date Placeholder 2"/>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3</a:t>
            </a:fld>
            <a:endParaRPr lang="en-US" dirty="0"/>
          </a:p>
        </p:txBody>
      </p:sp>
    </p:spTree>
    <p:extLst>
      <p:ext uri="{BB962C8B-B14F-4D97-AF65-F5344CB8AC3E}">
        <p14:creationId xmlns:p14="http://schemas.microsoft.com/office/powerpoint/2010/main" val="1806906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5278"/>
            <a:ext cx="9144000" cy="939227"/>
          </a:xfrm>
        </p:spPr>
        <p:txBody>
          <a:bodyPr/>
          <a:lstStyle/>
          <a:p>
            <a:r>
              <a:rPr lang="en-US" dirty="0"/>
              <a:t>Formulary</a:t>
            </a:r>
          </a:p>
        </p:txBody>
      </p:sp>
      <p:sp>
        <p:nvSpPr>
          <p:cNvPr id="3" name="Content Placeholder 2"/>
          <p:cNvSpPr>
            <a:spLocks noGrp="1"/>
          </p:cNvSpPr>
          <p:nvPr>
            <p:ph idx="1"/>
          </p:nvPr>
        </p:nvSpPr>
        <p:spPr>
          <a:xfrm>
            <a:off x="359227" y="1122947"/>
            <a:ext cx="8392885" cy="5054016"/>
          </a:xfrm>
        </p:spPr>
        <p:txBody>
          <a:bodyPr/>
          <a:lstStyle/>
          <a:p>
            <a:r>
              <a:rPr lang="en-US" dirty="0"/>
              <a:t>A list of prescription drugs covered by the plan</a:t>
            </a:r>
          </a:p>
          <a:p>
            <a:r>
              <a:rPr lang="en-US" dirty="0"/>
              <a:t>May have tiers that cost different amounts</a:t>
            </a:r>
          </a:p>
          <a:p>
            <a:pPr marL="0" indent="0">
              <a:buNone/>
            </a:pPr>
            <a:endParaRPr lang="en-US" dirty="0" smtClean="0"/>
          </a:p>
          <a:p>
            <a:pPr marL="0" indent="0">
              <a:buNone/>
            </a:pPr>
            <a:r>
              <a:rPr lang="en-US" dirty="0" smtClean="0"/>
              <a:t>Tier </a:t>
            </a:r>
            <a:r>
              <a:rPr lang="en-US" dirty="0"/>
              <a:t>Structure Example </a:t>
            </a:r>
          </a:p>
          <a:p>
            <a:endParaRPr lang="en-US" dirty="0"/>
          </a:p>
          <a:p>
            <a:endParaRPr lang="en-US" dirty="0"/>
          </a:p>
          <a:p>
            <a:pPr lvl="1"/>
            <a:endParaRPr lang="en-US" dirty="0"/>
          </a:p>
          <a:p>
            <a:endParaRPr lang="en-US" dirty="0"/>
          </a:p>
        </p:txBody>
      </p:sp>
      <p:pic>
        <p:nvPicPr>
          <p:cNvPr id="1026" name="Picture 2" descr="Tier 1–Generic drugs (the least expensive)—Tier 1 drugs are generic drugs and are the same as their brand-name counterparts in safety, strength, quality, the way it works, how they’re taken, and the way they should be used. They use the same active ingredients as brand-name drugs. Generic drug makers must prove that their product performs the same way as the corresponding brand-name drug. They’re less expensive because of market competition. Generic drugs are thoroughly tested and must be approved by the U.S. Food and Drug Administration (FDA). Today, almost half of all prescriptions in the United States are filled with generic drugs. In some cases, there may not be a generic drug available for the brand-name drug you take. Talk to your prescriber. &#10;Tier 2–Preferred brand-name drugs —Tier 2 drugs cost more than Tier 1 drugs. &#10;Tier 3–Non-preferred brand-name drug—Tier 3 drugs cost more than Tier 2 drugs.&#10;Tier 4–(or Specialty Tier )—These drugs are unique and have a high cost.&#10;" title="chart of tier structure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8" y="3382324"/>
            <a:ext cx="8392885" cy="296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July 2018</a:t>
            </a:r>
            <a:endParaRPr lang="en-US" dirty="0"/>
          </a:p>
        </p:txBody>
      </p:sp>
      <p:sp>
        <p:nvSpPr>
          <p:cNvPr id="7" name="Footer Placeholder 6"/>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0" y="15278"/>
            <a:ext cx="9144000" cy="939227"/>
          </a:xfrm>
        </p:spPr>
        <p:txBody>
          <a:bodyPr/>
          <a:lstStyle/>
          <a:p>
            <a:r>
              <a:rPr lang="en-US" dirty="0"/>
              <a:t>Formulary Changes</a:t>
            </a:r>
          </a:p>
        </p:txBody>
      </p:sp>
      <p:sp>
        <p:nvSpPr>
          <p:cNvPr id="623619" name="Rectangle 3"/>
          <p:cNvSpPr>
            <a:spLocks noGrp="1" noChangeArrowheads="1"/>
          </p:cNvSpPr>
          <p:nvPr>
            <p:ph idx="1"/>
          </p:nvPr>
        </p:nvSpPr>
        <p:spPr>
          <a:xfrm>
            <a:off x="356134" y="1094207"/>
            <a:ext cx="8518925" cy="5231438"/>
          </a:xfrm>
        </p:spPr>
        <p:txBody>
          <a:bodyPr/>
          <a:lstStyle/>
          <a:p>
            <a:r>
              <a:rPr lang="en-US" sz="2800" dirty="0"/>
              <a:t>Plans may only change categories and classes at the beginning of each plan year </a:t>
            </a:r>
          </a:p>
          <a:p>
            <a:pPr marL="522288" lvl="1" indent="-228600"/>
            <a:r>
              <a:rPr lang="en-US" sz="2400" dirty="0"/>
              <a:t>May make maintenance </a:t>
            </a:r>
            <a:r>
              <a:rPr lang="en-US" sz="2400" dirty="0" smtClean="0"/>
              <a:t>changes </a:t>
            </a:r>
            <a:r>
              <a:rPr lang="en-US" sz="2400" dirty="0"/>
              <a:t>during year</a:t>
            </a:r>
          </a:p>
          <a:p>
            <a:pPr marL="750888" lvl="2" indent="-228600"/>
            <a:r>
              <a:rPr lang="en-US" sz="2200" dirty="0"/>
              <a:t>Such as replacing brand-name drug with new </a:t>
            </a:r>
            <a:r>
              <a:rPr lang="en-US" sz="2200" dirty="0" smtClean="0"/>
              <a:t>generic</a:t>
            </a:r>
          </a:p>
          <a:p>
            <a:pPr marL="579438" lvl="1" indent="-228600"/>
            <a:r>
              <a:rPr lang="en-US" sz="2200" dirty="0" smtClean="0"/>
              <a:t>May make price changes during year</a:t>
            </a:r>
            <a:endParaRPr lang="en-US" sz="2200" dirty="0"/>
          </a:p>
          <a:p>
            <a:r>
              <a:rPr lang="en-US" sz="2800" dirty="0" smtClean="0"/>
              <a:t>Plans </a:t>
            </a:r>
            <a:r>
              <a:rPr lang="en-US" sz="2800" dirty="0"/>
              <a:t>usually </a:t>
            </a:r>
            <a:r>
              <a:rPr lang="en-US" sz="2800" dirty="0" smtClean="0"/>
              <a:t>notify </a:t>
            </a:r>
            <a:r>
              <a:rPr lang="en-US" sz="2800" dirty="0"/>
              <a:t>you 60 days before changes</a:t>
            </a:r>
          </a:p>
          <a:p>
            <a:pPr marL="522288" lvl="1" indent="-227013"/>
            <a:r>
              <a:rPr lang="en-US" sz="2400" dirty="0"/>
              <a:t>You may be able to </a:t>
            </a:r>
            <a:r>
              <a:rPr lang="en-US" sz="2400" dirty="0" smtClean="0"/>
              <a:t>continue to have your drug covered until </a:t>
            </a:r>
            <a:r>
              <a:rPr lang="en-US" sz="2400" dirty="0"/>
              <a:t>end of calendar year</a:t>
            </a:r>
          </a:p>
          <a:p>
            <a:pPr marL="693738" lvl="2" indent="-227013"/>
            <a:r>
              <a:rPr lang="en-US" sz="2400" dirty="0" smtClean="0"/>
              <a:t>You may </a:t>
            </a:r>
            <a:r>
              <a:rPr lang="en-US" sz="2400" dirty="0"/>
              <a:t>ask for exception if other drugs don’t work</a:t>
            </a:r>
          </a:p>
          <a:p>
            <a:r>
              <a:rPr lang="en-US" sz="2800" dirty="0"/>
              <a:t>Plans may remove drugs withdrawn from the market by the FDA or the manufacturer without a 60-day notification</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78"/>
            <a:ext cx="9144000" cy="939227"/>
          </a:xfrm>
        </p:spPr>
        <p:txBody>
          <a:bodyPr/>
          <a:lstStyle/>
          <a:p>
            <a:r>
              <a:rPr lang="en-US" dirty="0"/>
              <a:t>How Plans Manage Access to Drugs</a:t>
            </a:r>
          </a:p>
        </p:txBody>
      </p:sp>
      <p:graphicFrame>
        <p:nvGraphicFramePr>
          <p:cNvPr id="7" name="Table 6" descr="Chart information contained in speakers' notes." title="Rules Plans Use to Manage Access to Drugs"/>
          <p:cNvGraphicFramePr>
            <a:graphicFrameLocks noGrp="1"/>
          </p:cNvGraphicFramePr>
          <p:nvPr>
            <p:extLst>
              <p:ext uri="{D42A27DB-BD31-4B8C-83A1-F6EECF244321}">
                <p14:modId xmlns:p14="http://schemas.microsoft.com/office/powerpoint/2010/main" val="3813530355"/>
              </p:ext>
            </p:extLst>
          </p:nvPr>
        </p:nvGraphicFramePr>
        <p:xfrm>
          <a:off x="424543" y="1436914"/>
          <a:ext cx="8278586" cy="4784271"/>
        </p:xfrm>
        <a:graphic>
          <a:graphicData uri="http://schemas.openxmlformats.org/drawingml/2006/table">
            <a:tbl>
              <a:tblPr firstRow="1" bandRow="1">
                <a:tableStyleId>{BC89EF96-8CEA-46FF-86C4-4CE0E7609802}</a:tableStyleId>
              </a:tblPr>
              <a:tblGrid>
                <a:gridCol w="2123435">
                  <a:extLst>
                    <a:ext uri="{9D8B030D-6E8A-4147-A177-3AD203B41FA5}">
                      <a16:colId xmlns="" xmlns:a16="http://schemas.microsoft.com/office/drawing/2014/main" val="20000"/>
                    </a:ext>
                  </a:extLst>
                </a:gridCol>
                <a:gridCol w="6155151">
                  <a:extLst>
                    <a:ext uri="{9D8B030D-6E8A-4147-A177-3AD203B41FA5}">
                      <a16:colId xmlns="" xmlns:a16="http://schemas.microsoft.com/office/drawing/2014/main" val="20001"/>
                    </a:ext>
                  </a:extLst>
                </a:gridCol>
              </a:tblGrid>
              <a:tr h="1379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t>Prior Authorization</a:t>
                      </a:r>
                    </a:p>
                  </a:txBody>
                  <a:tcPr marL="68580" marR="68580" marT="34290" marB="34290"/>
                </a:tc>
                <a:tc>
                  <a:txBody>
                    <a:bodyPr/>
                    <a:lstStyle/>
                    <a:p>
                      <a:pPr marL="284163" indent="-284163">
                        <a:buFont typeface="Wingdings" pitchFamily="2" charset="2"/>
                        <a:buChar char="§"/>
                        <a:defRPr/>
                      </a:pPr>
                      <a:r>
                        <a:rPr lang="en-US" sz="2200" b="0" spc="0" dirty="0"/>
                        <a:t>Doctor must contact plan for prior approval</a:t>
                      </a:r>
                      <a:r>
                        <a:rPr lang="en-US" sz="2200" b="0" spc="0" baseline="0" dirty="0"/>
                        <a:t> </a:t>
                      </a:r>
                      <a:r>
                        <a:rPr lang="en-US" sz="2200" b="0" spc="0" dirty="0"/>
                        <a:t>and show medical necessity</a:t>
                      </a:r>
                      <a:r>
                        <a:rPr lang="en-US" sz="2200" b="0" spc="0" baseline="0" dirty="0"/>
                        <a:t> </a:t>
                      </a:r>
                      <a:r>
                        <a:rPr lang="en-US" sz="2200" b="0" spc="0" baseline="0" dirty="0" smtClean="0"/>
                        <a:t>before </a:t>
                      </a:r>
                      <a:r>
                        <a:rPr lang="en-US" sz="2200" b="0" spc="0" baseline="0" dirty="0"/>
                        <a:t>drug will be covered </a:t>
                      </a:r>
                    </a:p>
                  </a:txBody>
                  <a:tcPr marL="68580" marR="68580" marT="34290" marB="34290"/>
                </a:tc>
                <a:extLst>
                  <a:ext uri="{0D108BD9-81ED-4DB2-BD59-A6C34878D82A}">
                    <a16:rowId xmlns="" xmlns:a16="http://schemas.microsoft.com/office/drawing/2014/main" val="10000"/>
                  </a:ext>
                </a:extLst>
              </a:tr>
              <a:tr h="170242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b="1" dirty="0"/>
                        <a:t>Step Therapy </a:t>
                      </a:r>
                    </a:p>
                  </a:txBody>
                  <a:tcPr marL="68580" marR="68580" marT="34290" marB="34290"/>
                </a:tc>
                <a:tc>
                  <a:txBody>
                    <a:bodyPr/>
                    <a:lstStyle/>
                    <a:p>
                      <a:pPr marL="284163" indent="-284163" algn="l" defTabSz="685800" rtl="0" eaLnBrk="1" latinLnBrk="0" hangingPunct="1">
                        <a:buFont typeface="Wingdings" pitchFamily="2" charset="2"/>
                        <a:buChar char="§"/>
                        <a:defRPr/>
                      </a:pPr>
                      <a:r>
                        <a:rPr lang="en-US" sz="2200" b="0" kern="1200" spc="0" dirty="0">
                          <a:solidFill>
                            <a:schemeClr val="tx1"/>
                          </a:solidFill>
                          <a:latin typeface="+mn-lt"/>
                          <a:ea typeface="+mn-ea"/>
                          <a:cs typeface="+mn-cs"/>
                        </a:rPr>
                        <a:t>Must first try similar, less expensive drug </a:t>
                      </a:r>
                    </a:p>
                    <a:p>
                      <a:pPr marL="284163" indent="-284163" algn="l" defTabSz="685800" rtl="0" eaLnBrk="1" latinLnBrk="0" hangingPunct="1">
                        <a:buFont typeface="Wingdings" pitchFamily="2" charset="2"/>
                        <a:buChar char="§"/>
                        <a:defRPr/>
                      </a:pPr>
                      <a:r>
                        <a:rPr lang="en-US" sz="2200" b="0" kern="1200" spc="0" dirty="0">
                          <a:solidFill>
                            <a:schemeClr val="tx1"/>
                          </a:solidFill>
                          <a:latin typeface="+mn-lt"/>
                          <a:ea typeface="+mn-ea"/>
                          <a:cs typeface="+mn-cs"/>
                        </a:rPr>
                        <a:t>Doctor may request an exception if</a:t>
                      </a:r>
                    </a:p>
                    <a:p>
                      <a:pPr marL="520700" indent="-230188">
                        <a:buFont typeface="Arial" pitchFamily="34" charset="0"/>
                        <a:buChar char="•"/>
                        <a:defRPr/>
                      </a:pPr>
                      <a:r>
                        <a:rPr lang="en-US" sz="2200" spc="0" dirty="0"/>
                        <a:t>Similar, less expensive drug didn’t work, or</a:t>
                      </a:r>
                      <a:endParaRPr lang="en-US" sz="2200" spc="0" baseline="0" dirty="0"/>
                    </a:p>
                    <a:p>
                      <a:pPr marL="520700" indent="-230188">
                        <a:buFont typeface="Arial" pitchFamily="34" charset="0"/>
                        <a:buChar char="•"/>
                        <a:defRPr/>
                      </a:pPr>
                      <a:r>
                        <a:rPr lang="en-US" sz="2200" spc="0" baseline="0" dirty="0"/>
                        <a:t>Step </a:t>
                      </a:r>
                      <a:r>
                        <a:rPr lang="en-US" sz="2200" spc="0" dirty="0"/>
                        <a:t>therapy drug is medically necessary</a:t>
                      </a:r>
                    </a:p>
                  </a:txBody>
                  <a:tcPr marL="68580" marR="68580" marT="34290" marB="34290"/>
                </a:tc>
                <a:extLst>
                  <a:ext uri="{0D108BD9-81ED-4DB2-BD59-A6C34878D82A}">
                    <a16:rowId xmlns="" xmlns:a16="http://schemas.microsoft.com/office/drawing/2014/main" val="10001"/>
                  </a:ext>
                </a:extLst>
              </a:tr>
              <a:tr h="170242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b="1" dirty="0"/>
                        <a:t>Quantity Limits </a:t>
                      </a:r>
                      <a:endParaRPr lang="en-US" sz="2200" b="1" dirty="0">
                        <a:solidFill>
                          <a:schemeClr val="tx1"/>
                        </a:solidFill>
                      </a:endParaRPr>
                    </a:p>
                  </a:txBody>
                  <a:tcPr marL="68580" marR="68580" marT="34290" marB="34290"/>
                </a:tc>
                <a:tc>
                  <a:txBody>
                    <a:bodyPr/>
                    <a:lstStyle/>
                    <a:p>
                      <a:pPr marL="284163" indent="-284163">
                        <a:buFont typeface="Wingdings" pitchFamily="2" charset="2"/>
                        <a:buChar char="§"/>
                        <a:defRPr/>
                      </a:pPr>
                      <a:r>
                        <a:rPr lang="en-US" sz="2200" spc="0" dirty="0"/>
                        <a:t>Plan may limit drug quantities</a:t>
                      </a:r>
                      <a:r>
                        <a:rPr lang="en-US" sz="2200" spc="0" baseline="0" dirty="0"/>
                        <a:t> over a </a:t>
                      </a:r>
                      <a:r>
                        <a:rPr lang="en-US" sz="2200" spc="0" dirty="0"/>
                        <a:t>period of time</a:t>
                      </a:r>
                      <a:r>
                        <a:rPr lang="en-US" sz="2200" spc="0" baseline="0" dirty="0"/>
                        <a:t> for</a:t>
                      </a:r>
                      <a:r>
                        <a:rPr lang="en-US" sz="2200" spc="0" dirty="0"/>
                        <a:t> safety and/or cost</a:t>
                      </a:r>
                    </a:p>
                    <a:p>
                      <a:pPr marL="284163" indent="-284163">
                        <a:buFont typeface="Wingdings" pitchFamily="2" charset="2"/>
                        <a:buChar char="§"/>
                        <a:defRPr/>
                      </a:pPr>
                      <a:r>
                        <a:rPr lang="en-US" sz="2200" spc="0" dirty="0"/>
                        <a:t>Doctor may request an exception</a:t>
                      </a:r>
                      <a:r>
                        <a:rPr lang="en-US" sz="2200" spc="0" baseline="0" dirty="0"/>
                        <a:t> if </a:t>
                      </a:r>
                      <a:r>
                        <a:rPr lang="en-US" sz="2200" spc="0" dirty="0"/>
                        <a:t>additional amount is medically necessary</a:t>
                      </a:r>
                      <a:endParaRPr lang="en-US" sz="2200" spc="0" dirty="0">
                        <a:cs typeface="Arial" charset="0"/>
                      </a:endParaRPr>
                    </a:p>
                  </a:txBody>
                  <a:tcPr marL="68580" marR="68580" marT="34290" marB="34290"/>
                </a:tc>
                <a:extLst>
                  <a:ext uri="{0D108BD9-81ED-4DB2-BD59-A6C34878D82A}">
                    <a16:rowId xmlns="" xmlns:a16="http://schemas.microsoft.com/office/drawing/2014/main" val="10002"/>
                  </a:ext>
                </a:extLst>
              </a:tr>
            </a:tbl>
          </a:graphicData>
        </a:graphic>
      </p:graphicFrame>
      <p:sp>
        <p:nvSpPr>
          <p:cNvPr id="3" name="Date Placeholder 2"/>
          <p:cNvSpPr>
            <a:spLocks noGrp="1"/>
          </p:cNvSpPr>
          <p:nvPr>
            <p:ph type="dt" sz="half" idx="10"/>
          </p:nvPr>
        </p:nvSpPr>
        <p:spPr/>
        <p:txBody>
          <a:bodyPr/>
          <a:lstStyle/>
          <a:p>
            <a:r>
              <a:rPr lang="en-US" smtClean="0"/>
              <a:t>July 2018</a:t>
            </a:r>
            <a:endParaRPr lang="en-US" dirty="0"/>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0" y="15278"/>
            <a:ext cx="9144000" cy="939227"/>
          </a:xfrm>
        </p:spPr>
        <p:txBody>
          <a:bodyPr/>
          <a:lstStyle/>
          <a:p>
            <a:r>
              <a:rPr lang="en-US" dirty="0"/>
              <a:t>If Your Prescription Changes </a:t>
            </a:r>
          </a:p>
        </p:txBody>
      </p:sp>
      <p:sp>
        <p:nvSpPr>
          <p:cNvPr id="621571" name="Rectangle 3"/>
          <p:cNvSpPr>
            <a:spLocks noGrp="1" noChangeArrowheads="1"/>
          </p:cNvSpPr>
          <p:nvPr>
            <p:ph idx="1"/>
          </p:nvPr>
        </p:nvSpPr>
        <p:spPr>
          <a:xfrm>
            <a:off x="628650" y="1122946"/>
            <a:ext cx="7886700" cy="4966127"/>
          </a:xfrm>
        </p:spPr>
        <p:txBody>
          <a:bodyPr/>
          <a:lstStyle/>
          <a:p>
            <a:r>
              <a:rPr lang="en-US" sz="2800" dirty="0"/>
              <a:t>Get up-to-date formulary information from your plan’s </a:t>
            </a:r>
          </a:p>
          <a:p>
            <a:pPr marL="466725" lvl="1" indent="-238125"/>
            <a:r>
              <a:rPr lang="en-US" sz="2400" dirty="0"/>
              <a:t>Website</a:t>
            </a:r>
          </a:p>
          <a:p>
            <a:pPr marL="466725" lvl="1" indent="-238125"/>
            <a:r>
              <a:rPr lang="en-US" sz="2400" dirty="0"/>
              <a:t>Customer service center</a:t>
            </a:r>
          </a:p>
          <a:p>
            <a:r>
              <a:rPr lang="en-US" sz="2800" dirty="0"/>
              <a:t>Give your doctor a copy of plan’s </a:t>
            </a:r>
            <a:r>
              <a:rPr lang="en-US" sz="2800" dirty="0" smtClean="0"/>
              <a:t>formulary if it isn’t prescribed electronically</a:t>
            </a:r>
            <a:endParaRPr lang="en-US" sz="2800" dirty="0"/>
          </a:p>
          <a:p>
            <a:r>
              <a:rPr lang="en-US" sz="2800" dirty="0"/>
              <a:t>If the new drug isn’t on the plan’s formulary</a:t>
            </a:r>
          </a:p>
          <a:p>
            <a:pPr marL="466725" lvl="1" indent="-238125"/>
            <a:r>
              <a:rPr lang="en-US" sz="2400" dirty="0" smtClean="0"/>
              <a:t>You can </a:t>
            </a:r>
            <a:r>
              <a:rPr lang="en-US" sz="2400" dirty="0"/>
              <a:t>request an exemption from the plan</a:t>
            </a:r>
          </a:p>
          <a:p>
            <a:pPr marL="466725" lvl="1" indent="-238125"/>
            <a:r>
              <a:rPr lang="en-US" sz="2400" dirty="0" smtClean="0"/>
              <a:t>You may </a:t>
            </a:r>
            <a:r>
              <a:rPr lang="en-US" sz="2400" dirty="0"/>
              <a:t>have to pay full price if plan still won’t </a:t>
            </a:r>
            <a:r>
              <a:rPr lang="en-US" sz="2400" dirty="0" smtClean="0"/>
              <a:t>cover</a:t>
            </a:r>
          </a:p>
          <a:p>
            <a:pPr marL="466725" lvl="1" indent="-238125"/>
            <a:r>
              <a:rPr lang="en-US" sz="2400" dirty="0" smtClean="0"/>
              <a:t>You may consider changing your Part D plan when permissible to one that does cover</a:t>
            </a:r>
            <a:endParaRPr lang="en-US" sz="2400"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Check </a:t>
            </a:r>
            <a:r>
              <a:rPr lang="en-US" dirty="0">
                <a:latin typeface="+mn-lt"/>
              </a:rPr>
              <a:t>Your Knowledge—Question 5</a:t>
            </a:r>
          </a:p>
        </p:txBody>
      </p:sp>
      <p:sp>
        <p:nvSpPr>
          <p:cNvPr id="14" name="Content Placeholder 13"/>
          <p:cNvSpPr>
            <a:spLocks noGrp="1"/>
          </p:cNvSpPr>
          <p:nvPr>
            <p:ph sz="half" idx="1"/>
          </p:nvPr>
        </p:nvSpPr>
        <p:spPr>
          <a:xfrm>
            <a:off x="781695" y="1106942"/>
            <a:ext cx="4494510" cy="5431971"/>
          </a:xfrm>
        </p:spPr>
        <p:txBody>
          <a:bodyPr/>
          <a:lstStyle/>
          <a:p>
            <a:pPr marL="0" indent="0">
              <a:buNone/>
            </a:pPr>
            <a:r>
              <a:rPr lang="en-US" sz="2800" dirty="0" smtClean="0"/>
              <a:t>Part D covers syringes and needles for the injection of insulin.</a:t>
            </a:r>
            <a:endParaRPr lang="en-US" sz="2800" dirty="0"/>
          </a:p>
          <a:p>
            <a:pPr marL="514350" indent="-514350">
              <a:buAutoNum type="alphaLcPeriod"/>
            </a:pPr>
            <a:r>
              <a:rPr lang="en-US" sz="2800" dirty="0"/>
              <a:t>True</a:t>
            </a:r>
          </a:p>
          <a:p>
            <a:pPr marL="514350" indent="-514350">
              <a:buAutoNum type="alphaLcPeriod"/>
            </a:pPr>
            <a:r>
              <a:rPr lang="en-US" sz="2800" dirty="0"/>
              <a:t>False</a:t>
            </a:r>
          </a:p>
        </p:txBody>
      </p:sp>
      <p:sp>
        <p:nvSpPr>
          <p:cNvPr id="7" name="TextBox 7" descr="Correct Answer Indicator; Your medications have a combined cost of more than $3,138 per year" title="Red square"/>
          <p:cNvSpPr txBox="1"/>
          <p:nvPr/>
        </p:nvSpPr>
        <p:spPr>
          <a:xfrm>
            <a:off x="768612" y="2515731"/>
            <a:ext cx="2104625" cy="524172"/>
          </a:xfrm>
          <a:prstGeom prst="rect">
            <a:avLst/>
          </a:prstGeom>
          <a:noFill/>
          <a:ln w="317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Date Placeholder 3"/>
          <p:cNvSpPr>
            <a:spLocks noGrp="1"/>
          </p:cNvSpPr>
          <p:nvPr>
            <p:ph type="dt" sz="half" idx="13"/>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34</a:t>
            </a:fld>
            <a:endParaRPr lang="en-US" dirty="0"/>
          </a:p>
        </p:txBody>
      </p:sp>
    </p:spTree>
    <p:extLst>
      <p:ext uri="{BB962C8B-B14F-4D97-AF65-F5344CB8AC3E}">
        <p14:creationId xmlns:p14="http://schemas.microsoft.com/office/powerpoint/2010/main" val="10202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a:r>
            <a:br>
              <a:rPr lang="en-US" dirty="0"/>
            </a:br>
            <a:r>
              <a:rPr lang="en-US" dirty="0">
                <a:latin typeface="+mn-lt"/>
              </a:rPr>
              <a:t>Lesson 4—Part D Eligibility and Enrollment</a:t>
            </a:r>
            <a:r>
              <a:rPr lang="en-US" dirty="0"/>
              <a:t/>
            </a:r>
            <a:br>
              <a:rPr lang="en-US" dirty="0"/>
            </a:br>
            <a:r>
              <a:rPr lang="en-US" dirty="0"/>
              <a:t> </a:t>
            </a:r>
          </a:p>
        </p:txBody>
      </p:sp>
      <p:sp>
        <p:nvSpPr>
          <p:cNvPr id="47106" name="Content Placeholder 1"/>
          <p:cNvSpPr>
            <a:spLocks noGrp="1"/>
          </p:cNvSpPr>
          <p:nvPr>
            <p:ph idx="1"/>
          </p:nvPr>
        </p:nvSpPr>
        <p:spPr/>
        <p:txBody>
          <a:bodyPr/>
          <a:lstStyle/>
          <a:p>
            <a:r>
              <a:rPr lang="en-US" dirty="0"/>
              <a:t>Eligibility requirements</a:t>
            </a:r>
          </a:p>
          <a:p>
            <a:r>
              <a:rPr lang="en-US" dirty="0"/>
              <a:t>When you can join or switch plans</a:t>
            </a:r>
          </a:p>
          <a:p>
            <a:r>
              <a:rPr lang="en-US" dirty="0"/>
              <a:t>Creditable coverage</a:t>
            </a:r>
          </a:p>
          <a:p>
            <a:r>
              <a:rPr lang="en-US" dirty="0"/>
              <a:t>Late enrollment penalty</a:t>
            </a:r>
          </a:p>
        </p:txBody>
      </p:sp>
      <p:sp>
        <p:nvSpPr>
          <p:cNvPr id="5" name="Date Placeholder 4"/>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15278"/>
            <a:ext cx="9144000" cy="939227"/>
          </a:xfrm>
        </p:spPr>
        <p:txBody>
          <a:bodyPr/>
          <a:lstStyle/>
          <a:p>
            <a:r>
              <a:rPr lang="en-US" dirty="0"/>
              <a:t>Part D Eligibility Requirements</a:t>
            </a:r>
          </a:p>
        </p:txBody>
      </p:sp>
      <p:sp>
        <p:nvSpPr>
          <p:cNvPr id="644099" name="Rectangle 3"/>
          <p:cNvSpPr>
            <a:spLocks noGrp="1" noChangeArrowheads="1"/>
          </p:cNvSpPr>
          <p:nvPr>
            <p:ph idx="1"/>
          </p:nvPr>
        </p:nvSpPr>
        <p:spPr>
          <a:xfrm>
            <a:off x="198121" y="1061986"/>
            <a:ext cx="8705248" cy="5369293"/>
          </a:xfrm>
        </p:spPr>
        <p:txBody>
          <a:bodyPr/>
          <a:lstStyle/>
          <a:p>
            <a:r>
              <a:rPr lang="en-US" sz="2800" dirty="0"/>
              <a:t>You must have Medicare Part A and/or Part B to join a Medicare Prescription Drug Plan </a:t>
            </a:r>
          </a:p>
          <a:p>
            <a:r>
              <a:rPr lang="en-US" sz="2800" dirty="0"/>
              <a:t>You must have Medicare Part A and Part B to join a Medicare Advantage Plan with drug coverage</a:t>
            </a:r>
          </a:p>
          <a:p>
            <a:r>
              <a:rPr lang="en-US" sz="2800" dirty="0" smtClean="0"/>
              <a:t>You </a:t>
            </a:r>
            <a:r>
              <a:rPr lang="en-US" sz="2800" dirty="0"/>
              <a:t>must live in the plan’s service area </a:t>
            </a:r>
          </a:p>
          <a:p>
            <a:pPr marL="571500" lvl="1" indent="-276225"/>
            <a:r>
              <a:rPr lang="en-US" sz="2400" dirty="0"/>
              <a:t>You can’t be incarcerated</a:t>
            </a:r>
          </a:p>
          <a:p>
            <a:pPr marL="571500" lvl="1" indent="-276225"/>
            <a:r>
              <a:rPr lang="en-US" sz="2400" dirty="0"/>
              <a:t>You can’t be unlawfully present in the U.S.</a:t>
            </a:r>
          </a:p>
          <a:p>
            <a:pPr marL="571500" lvl="1" indent="-276225"/>
            <a:r>
              <a:rPr lang="en-US" sz="2400" dirty="0"/>
              <a:t>You can’t live outside the United States</a:t>
            </a:r>
          </a:p>
          <a:p>
            <a:r>
              <a:rPr lang="en-US" sz="2800" dirty="0"/>
              <a:t>You must join a plan to get drug </a:t>
            </a:r>
            <a:r>
              <a:rPr lang="en-US" sz="2800" dirty="0" smtClean="0"/>
              <a:t>coverage (in most cases)</a:t>
            </a:r>
            <a:endParaRPr lang="en-US" sz="2800"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0" y="15278"/>
            <a:ext cx="9144000" cy="939227"/>
          </a:xfrm>
        </p:spPr>
        <p:txBody>
          <a:bodyPr/>
          <a:lstStyle/>
          <a:p>
            <a:r>
              <a:rPr lang="en-US" dirty="0"/>
              <a:t>Creditable Drug Coverage</a:t>
            </a:r>
          </a:p>
        </p:txBody>
      </p:sp>
      <p:sp>
        <p:nvSpPr>
          <p:cNvPr id="658435" name="Rectangle 3"/>
          <p:cNvSpPr>
            <a:spLocks noGrp="1" noChangeArrowheads="1"/>
          </p:cNvSpPr>
          <p:nvPr>
            <p:ph idx="1"/>
          </p:nvPr>
        </p:nvSpPr>
        <p:spPr>
          <a:xfrm>
            <a:off x="628650" y="1158239"/>
            <a:ext cx="8009164" cy="5030289"/>
          </a:xfrm>
        </p:spPr>
        <p:txBody>
          <a:bodyPr/>
          <a:lstStyle/>
          <a:p>
            <a:r>
              <a:rPr lang="en-US" dirty="0"/>
              <a:t>Current or past prescription drug coverage</a:t>
            </a:r>
          </a:p>
          <a:p>
            <a:pPr marL="571500" lvl="1" indent="-276225"/>
            <a:r>
              <a:rPr lang="en-US" dirty="0"/>
              <a:t>For example, employer group health plans, retiree plans, Veterans Affairs, TRICARE, the Indian Health Service, and the Federal Employee Health Benefits Program</a:t>
            </a:r>
          </a:p>
          <a:p>
            <a:r>
              <a:rPr lang="en-US" dirty="0"/>
              <a:t>Creditable if it pays, on average, as much as Medicare’s standard drug coverage </a:t>
            </a:r>
          </a:p>
          <a:p>
            <a:r>
              <a:rPr lang="en-US" dirty="0"/>
              <a:t>Plans inform yearly about whether creditable</a:t>
            </a:r>
          </a:p>
          <a:p>
            <a:r>
              <a:rPr lang="en-US" dirty="0"/>
              <a:t>With creditable coverage you may not have to pay a late enrollment penalty</a:t>
            </a:r>
          </a:p>
          <a:p>
            <a:pPr lvl="1"/>
            <a:endParaRPr lang="en-US" dirty="0"/>
          </a:p>
          <a:p>
            <a:pPr lvl="1"/>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0" y="15278"/>
            <a:ext cx="9144000" cy="939227"/>
          </a:xfrm>
        </p:spPr>
        <p:txBody>
          <a:bodyPr/>
          <a:lstStyle/>
          <a:p>
            <a:r>
              <a:rPr lang="en-US" dirty="0"/>
              <a:t>Initial Enrollment Period (IEP)</a:t>
            </a:r>
          </a:p>
        </p:txBody>
      </p:sp>
      <p:sp>
        <p:nvSpPr>
          <p:cNvPr id="52228" name="Rectangle 3"/>
          <p:cNvSpPr>
            <a:spLocks noGrp="1" noChangeArrowheads="1"/>
          </p:cNvSpPr>
          <p:nvPr>
            <p:ph idx="1"/>
          </p:nvPr>
        </p:nvSpPr>
        <p:spPr>
          <a:xfrm>
            <a:off x="628650" y="1122947"/>
            <a:ext cx="8515350" cy="5054016"/>
          </a:xfrm>
        </p:spPr>
        <p:txBody>
          <a:bodyPr/>
          <a:lstStyle/>
          <a:p>
            <a:pPr marL="342900" indent="-342900"/>
            <a:r>
              <a:rPr lang="en-US" dirty="0"/>
              <a:t>When you first become eligible to get Medicare</a:t>
            </a:r>
          </a:p>
          <a:p>
            <a:pPr marL="571500" lvl="1" indent="-228600"/>
            <a:r>
              <a:rPr lang="en-US" dirty="0"/>
              <a:t>7-month IEP for Part D</a:t>
            </a:r>
          </a:p>
        </p:txBody>
      </p:sp>
      <p:graphicFrame>
        <p:nvGraphicFramePr>
          <p:cNvPr id="8" name="Content Placeholder 6" descr="Chart content included in speakers' notes." title="When You Can Join or Switch Plans"/>
          <p:cNvGraphicFramePr>
            <a:graphicFrameLocks/>
          </p:cNvGraphicFramePr>
          <p:nvPr>
            <p:extLst>
              <p:ext uri="{D42A27DB-BD31-4B8C-83A1-F6EECF244321}">
                <p14:modId xmlns:p14="http://schemas.microsoft.com/office/powerpoint/2010/main" val="1774891002"/>
              </p:ext>
            </p:extLst>
          </p:nvPr>
        </p:nvGraphicFramePr>
        <p:xfrm>
          <a:off x="0" y="2266033"/>
          <a:ext cx="9144000" cy="3991936"/>
        </p:xfrm>
        <a:graphic>
          <a:graphicData uri="http://schemas.openxmlformats.org/drawingml/2006/table">
            <a:tbl>
              <a:tblPr firstRow="1" bandRow="1">
                <a:tableStyleId>{5C22544A-7EE6-4342-B048-85BDC9FD1C3A}</a:tableStyleId>
              </a:tblPr>
              <a:tblGrid>
                <a:gridCol w="5163251">
                  <a:extLst>
                    <a:ext uri="{9D8B030D-6E8A-4147-A177-3AD203B41FA5}">
                      <a16:colId xmlns="" xmlns:a16="http://schemas.microsoft.com/office/drawing/2014/main" val="20000"/>
                    </a:ext>
                  </a:extLst>
                </a:gridCol>
                <a:gridCol w="3980749">
                  <a:extLst>
                    <a:ext uri="{9D8B030D-6E8A-4147-A177-3AD203B41FA5}">
                      <a16:colId xmlns="" xmlns:a16="http://schemas.microsoft.com/office/drawing/2014/main" val="20001"/>
                    </a:ext>
                  </a:extLst>
                </a:gridCol>
              </a:tblGrid>
              <a:tr h="97858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sz="2400" u="none" strike="noStrike" kern="1200" cap="none" normalizeH="0" baseline="0" noProof="0" dirty="0">
                          <a:ln>
                            <a:noFill/>
                          </a:ln>
                          <a:solidFill>
                            <a:schemeClr val="bg1"/>
                          </a:solidFill>
                          <a:effectLst/>
                          <a:latin typeface="+mn-lt"/>
                          <a:ea typeface="+mn-ea"/>
                          <a:cs typeface="+mn-cs"/>
                        </a:rPr>
                        <a:t>If You Join</a:t>
                      </a:r>
                      <a:endParaRPr kumimoji="0" lang="en-US" sz="2400" u="none" strike="noStrike" kern="1200" cap="none" normalizeH="0" baseline="0" dirty="0">
                        <a:ln>
                          <a:noFill/>
                        </a:ln>
                        <a:solidFill>
                          <a:schemeClr val="bg1"/>
                        </a:solidFill>
                        <a:effectLst/>
                        <a:latin typeface="+mn-lt"/>
                        <a:ea typeface="+mn-ea"/>
                        <a:cs typeface="+mn-cs"/>
                      </a:endParaRPr>
                    </a:p>
                  </a:txBody>
                  <a:tcPr marL="68580" marR="68580" marT="34290" marB="34290" anchor="ct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defRPr/>
                      </a:pPr>
                      <a:r>
                        <a:rPr kumimoji="0" lang="en-US" sz="2400" b="1" u="none" strike="noStrike" kern="1200" cap="none" normalizeH="0" baseline="0" noProof="0" dirty="0">
                          <a:ln>
                            <a:noFill/>
                          </a:ln>
                          <a:solidFill>
                            <a:schemeClr val="bg1"/>
                          </a:solidFill>
                          <a:effectLst/>
                          <a:latin typeface="+mn-lt"/>
                          <a:ea typeface="+mn-ea"/>
                          <a:cs typeface="+mn-cs"/>
                        </a:rPr>
                        <a:t>Coverage Begins</a:t>
                      </a:r>
                      <a:endParaRPr kumimoji="0" lang="en-US" sz="2400" b="1" u="none" strike="noStrike" kern="1200" cap="none" normalizeH="0" baseline="0" dirty="0">
                        <a:ln>
                          <a:noFill/>
                        </a:ln>
                        <a:solidFill>
                          <a:schemeClr val="bg1"/>
                        </a:solidFill>
                        <a:effectLst/>
                        <a:latin typeface="+mn-lt"/>
                        <a:ea typeface="+mn-ea"/>
                        <a:cs typeface="+mn-cs"/>
                      </a:endParaRPr>
                    </a:p>
                  </a:txBody>
                  <a:tcPr marL="68580" marR="68580" marT="34290" marB="34290" anchor="ctr"/>
                </a:tc>
                <a:extLst>
                  <a:ext uri="{0D108BD9-81ED-4DB2-BD59-A6C34878D82A}">
                    <a16:rowId xmlns="" xmlns:a16="http://schemas.microsoft.com/office/drawing/2014/main" val="10000"/>
                  </a:ext>
                </a:extLst>
              </a:tr>
              <a:tr h="81118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400" u="none" strike="noStrike" kern="1200" cap="none" normalizeH="0" baseline="0" dirty="0">
                          <a:ln>
                            <a:noFill/>
                          </a:ln>
                          <a:solidFill>
                            <a:schemeClr val="dk1"/>
                          </a:solidFill>
                          <a:effectLst/>
                          <a:latin typeface="+mn-lt"/>
                          <a:ea typeface="+mn-ea"/>
                          <a:cs typeface="+mn-cs"/>
                        </a:rPr>
                        <a:t>During the 3 months before you turn 65 </a:t>
                      </a:r>
                    </a:p>
                  </a:txBody>
                  <a:tcPr marL="68580" marR="68580" marT="34290" marB="34290"/>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effectLst/>
                        </a:rPr>
                        <a:t>Date eligible for Medicare</a:t>
                      </a:r>
                      <a:endParaRPr kumimoji="0" lang="en-US" sz="2400" b="0" i="0" u="none" strike="noStrike" cap="none" normalizeH="0" baseline="0" dirty="0">
                        <a:ln>
                          <a:noFill/>
                        </a:ln>
                        <a:solidFill>
                          <a:schemeClr val="tx1"/>
                        </a:solidFill>
                        <a:effectLst/>
                        <a:latin typeface="+mn-lt"/>
                      </a:endParaRPr>
                    </a:p>
                  </a:txBody>
                  <a:tcPr marL="68580" marR="68580" marT="34290" marB="34290"/>
                </a:tc>
                <a:extLst>
                  <a:ext uri="{0D108BD9-81ED-4DB2-BD59-A6C34878D82A}">
                    <a16:rowId xmlns="" xmlns:a16="http://schemas.microsoft.com/office/drawing/2014/main" val="10001"/>
                  </a:ext>
                </a:extLst>
              </a:tr>
              <a:tr h="110612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400" u="none" strike="noStrike" kern="1200" cap="none" normalizeH="0" baseline="0" dirty="0">
                          <a:ln>
                            <a:noFill/>
                          </a:ln>
                          <a:solidFill>
                            <a:schemeClr val="dk1"/>
                          </a:solidFill>
                          <a:effectLst/>
                          <a:latin typeface="+mn-lt"/>
                          <a:ea typeface="+mn-ea"/>
                          <a:cs typeface="+mn-cs"/>
                        </a:rPr>
                        <a:t>During the month you turn 65</a:t>
                      </a:r>
                    </a:p>
                  </a:txBody>
                  <a:tcPr marL="68580" marR="68580" marT="34290" marB="34290"/>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u="none" strike="noStrike" kern="1200" cap="none" normalizeH="0" baseline="0" dirty="0">
                          <a:ln>
                            <a:noFill/>
                          </a:ln>
                          <a:solidFill>
                            <a:schemeClr val="dk1"/>
                          </a:solidFill>
                          <a:effectLst/>
                          <a:latin typeface="+mn-lt"/>
                          <a:ea typeface="+mn-ea"/>
                          <a:cs typeface="+mn-cs"/>
                        </a:rPr>
                        <a:t>First day of the following month</a:t>
                      </a:r>
                    </a:p>
                  </a:txBody>
                  <a:tcPr marL="68580" marR="68580" marT="34290" marB="34290"/>
                </a:tc>
                <a:extLst>
                  <a:ext uri="{0D108BD9-81ED-4DB2-BD59-A6C34878D82A}">
                    <a16:rowId xmlns="" xmlns:a16="http://schemas.microsoft.com/office/drawing/2014/main" val="10002"/>
                  </a:ext>
                </a:extLst>
              </a:tr>
              <a:tr h="1096034">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400" u="none" strike="noStrike" kern="1200" cap="none" normalizeH="0" baseline="0" dirty="0">
                          <a:ln>
                            <a:noFill/>
                          </a:ln>
                          <a:solidFill>
                            <a:schemeClr val="dk1"/>
                          </a:solidFill>
                          <a:effectLst/>
                          <a:latin typeface="+mn-lt"/>
                          <a:ea typeface="+mn-ea"/>
                          <a:cs typeface="+mn-cs"/>
                        </a:rPr>
                        <a:t>During the 3 months after you turn 65</a:t>
                      </a:r>
                    </a:p>
                  </a:txBody>
                  <a:tcPr marL="68580" marR="68580" marT="34290" marB="34290"/>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u="none" strike="noStrike" kern="1200" cap="none" normalizeH="0" baseline="0" dirty="0">
                          <a:ln>
                            <a:noFill/>
                          </a:ln>
                          <a:solidFill>
                            <a:schemeClr val="dk1"/>
                          </a:solidFill>
                          <a:effectLst/>
                          <a:latin typeface="+mn-lt"/>
                          <a:ea typeface="+mn-ea"/>
                          <a:cs typeface="+mn-cs"/>
                        </a:rPr>
                        <a:t>First day of the month after month you apply </a:t>
                      </a:r>
                    </a:p>
                  </a:txBody>
                  <a:tcPr marL="68580" marR="68580" marT="34290" marB="34290"/>
                </a:tc>
                <a:extLst>
                  <a:ext uri="{0D108BD9-81ED-4DB2-BD59-A6C34878D82A}">
                    <a16:rowId xmlns="" xmlns:a16="http://schemas.microsoft.com/office/drawing/2014/main" val="10003"/>
                  </a:ext>
                </a:extLst>
              </a:tr>
            </a:tbl>
          </a:graphicData>
        </a:graphic>
      </p:graphicFrame>
      <p:sp>
        <p:nvSpPr>
          <p:cNvPr id="3" name="Date Placeholder 2"/>
          <p:cNvSpPr>
            <a:spLocks noGrp="1"/>
          </p:cNvSpPr>
          <p:nvPr>
            <p:ph type="dt" sz="half" idx="10"/>
          </p:nvPr>
        </p:nvSpPr>
        <p:spPr/>
        <p:txBody>
          <a:bodyPr/>
          <a:lstStyle/>
          <a:p>
            <a:r>
              <a:rPr lang="en-US" smtClean="0"/>
              <a:t>July 2018</a:t>
            </a:r>
            <a:endParaRPr lang="en-US" dirty="0"/>
          </a:p>
        </p:txBody>
      </p:sp>
      <p:sp>
        <p:nvSpPr>
          <p:cNvPr id="4" name="Footer Placeholder 3"/>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lstStyle/>
          <a:p>
            <a:r>
              <a:rPr lang="en-US" dirty="0"/>
              <a:t>When You Can Join or Switch Plans</a:t>
            </a:r>
          </a:p>
        </p:txBody>
      </p:sp>
      <p:sp>
        <p:nvSpPr>
          <p:cNvPr id="3" name="Content Placeholder 2"/>
          <p:cNvSpPr>
            <a:spLocks noGrp="1"/>
          </p:cNvSpPr>
          <p:nvPr>
            <p:ph idx="1"/>
          </p:nvPr>
        </p:nvSpPr>
        <p:spPr>
          <a:xfrm>
            <a:off x="279133" y="1070005"/>
            <a:ext cx="8576109" cy="4949796"/>
          </a:xfrm>
        </p:spPr>
        <p:txBody>
          <a:bodyPr/>
          <a:lstStyle/>
          <a:p>
            <a:r>
              <a:rPr lang="en-US" sz="2800" dirty="0"/>
              <a:t>Medicare’s Open Enrollment Period is October 15–December </a:t>
            </a:r>
            <a:r>
              <a:rPr lang="en-US" sz="2800" dirty="0" smtClean="0"/>
              <a:t>7 each year, </a:t>
            </a:r>
            <a:r>
              <a:rPr lang="en-US" sz="2800" dirty="0"/>
              <a:t>coverage starts January </a:t>
            </a:r>
            <a:r>
              <a:rPr lang="en-US" sz="2800" dirty="0" smtClean="0"/>
              <a:t>1</a:t>
            </a:r>
          </a:p>
          <a:p>
            <a:endParaRPr lang="en-US" sz="2800" dirty="0"/>
          </a:p>
          <a:p>
            <a:r>
              <a:rPr lang="en-US" sz="2800" dirty="0" smtClean="0"/>
              <a:t>If </a:t>
            </a:r>
            <a:r>
              <a:rPr lang="en-US" sz="2800" dirty="0"/>
              <a:t>you </a:t>
            </a:r>
            <a:r>
              <a:rPr lang="en-US" sz="2800" dirty="0" smtClean="0"/>
              <a:t>don’t have Medicare Part A coverage, and enroll in </a:t>
            </a:r>
            <a:r>
              <a:rPr lang="en-US" sz="2800" dirty="0"/>
              <a:t>Part B during the General Enrollment Period (January 1–March 31), you can sign up for a Medicare Prescription Drug </a:t>
            </a:r>
            <a:r>
              <a:rPr lang="en-US" sz="2800" dirty="0" smtClean="0"/>
              <a:t>Plan or a Medicare Advantage plan </a:t>
            </a:r>
            <a:r>
              <a:rPr lang="en-US" sz="2800" dirty="0"/>
              <a:t>from April 1–June </a:t>
            </a:r>
            <a:r>
              <a:rPr lang="en-US" sz="2800" dirty="0" smtClean="0"/>
              <a:t>30. </a:t>
            </a:r>
          </a:p>
          <a:p>
            <a:pPr lvl="1"/>
            <a:r>
              <a:rPr lang="en-US" sz="2400" dirty="0" smtClean="0"/>
              <a:t>Coverage for B, D and/or C will start July 1</a:t>
            </a:r>
            <a:endParaRPr lang="en-US" sz="2400" dirty="0"/>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39</a:t>
            </a:fld>
            <a:endParaRPr lang="en-US" dirty="0"/>
          </a:p>
        </p:txBody>
      </p:sp>
    </p:spTree>
    <p:extLst>
      <p:ext uri="{BB962C8B-B14F-4D97-AF65-F5344CB8AC3E}">
        <p14:creationId xmlns:p14="http://schemas.microsoft.com/office/powerpoint/2010/main" val="559681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mn-lt"/>
              </a:rPr>
              <a:t>Lesson 1—The Basics</a:t>
            </a:r>
          </a:p>
        </p:txBody>
      </p:sp>
      <p:sp>
        <p:nvSpPr>
          <p:cNvPr id="8" name="Content Placeholder 7"/>
          <p:cNvSpPr>
            <a:spLocks noGrp="1"/>
          </p:cNvSpPr>
          <p:nvPr>
            <p:ph idx="1"/>
          </p:nvPr>
        </p:nvSpPr>
        <p:spPr/>
        <p:txBody>
          <a:bodyPr/>
          <a:lstStyle/>
          <a:p>
            <a:r>
              <a:rPr lang="en-US" dirty="0"/>
              <a:t>The 4 parts of Medicare </a:t>
            </a:r>
          </a:p>
          <a:p>
            <a:r>
              <a:rPr lang="en-US" dirty="0"/>
              <a:t>Prescription drug coverage under</a:t>
            </a:r>
          </a:p>
          <a:p>
            <a:pPr lvl="1" indent="-285750"/>
            <a:r>
              <a:rPr lang="en-US" dirty="0"/>
              <a:t>Medicare Part A (Hospital Insurance) </a:t>
            </a:r>
          </a:p>
          <a:p>
            <a:pPr lvl="1" indent="-285750"/>
            <a:r>
              <a:rPr lang="en-US" dirty="0"/>
              <a:t>Medicare Part B (Medical Insurance) </a:t>
            </a:r>
          </a:p>
          <a:p>
            <a:endParaRPr lang="en-US" dirty="0"/>
          </a:p>
        </p:txBody>
      </p:sp>
      <p:sp>
        <p:nvSpPr>
          <p:cNvPr id="3" name="Date Placeholder 2"/>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a:t>
            </a:fld>
            <a:endParaRPr lang="en-US" dirty="0"/>
          </a:p>
        </p:txBody>
      </p:sp>
    </p:spTree>
    <p:extLst>
      <p:ext uri="{BB962C8B-B14F-4D97-AF65-F5344CB8AC3E}">
        <p14:creationId xmlns:p14="http://schemas.microsoft.com/office/powerpoint/2010/main" val="2009047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lstStyle/>
          <a:p>
            <a:r>
              <a:rPr lang="en-US" dirty="0"/>
              <a:t>When You Can Join or Switch </a:t>
            </a:r>
            <a:r>
              <a:rPr lang="en-US" dirty="0" smtClean="0"/>
              <a:t>Plans</a:t>
            </a:r>
            <a:br>
              <a:rPr lang="en-US" dirty="0" smtClean="0"/>
            </a:br>
            <a:r>
              <a:rPr lang="en-US" sz="3200" dirty="0" smtClean="0"/>
              <a:t>continued</a:t>
            </a:r>
            <a:endParaRPr lang="en-US" sz="3200" dirty="0"/>
          </a:p>
        </p:txBody>
      </p:sp>
      <p:sp>
        <p:nvSpPr>
          <p:cNvPr id="3" name="Content Placeholder 2"/>
          <p:cNvSpPr>
            <a:spLocks noGrp="1"/>
          </p:cNvSpPr>
          <p:nvPr>
            <p:ph idx="1"/>
          </p:nvPr>
        </p:nvSpPr>
        <p:spPr>
          <a:xfrm>
            <a:off x="279133" y="1070005"/>
            <a:ext cx="8576109" cy="4949796"/>
          </a:xfrm>
        </p:spPr>
        <p:txBody>
          <a:bodyPr/>
          <a:lstStyle/>
          <a:p>
            <a:r>
              <a:rPr lang="en-US" dirty="0" smtClean="0"/>
              <a:t>NEW in 2019!  </a:t>
            </a:r>
            <a:r>
              <a:rPr lang="en-US" sz="2800" dirty="0" smtClean="0"/>
              <a:t>Medicare Advantage Open Enrollment Period</a:t>
            </a:r>
          </a:p>
          <a:p>
            <a:pPr lvl="1"/>
            <a:r>
              <a:rPr lang="en-US" sz="2400" dirty="0" smtClean="0"/>
              <a:t>January 1 – March 31 each year</a:t>
            </a:r>
          </a:p>
          <a:p>
            <a:pPr lvl="1"/>
            <a:r>
              <a:rPr lang="en-US" sz="2400" dirty="0" smtClean="0"/>
              <a:t>Replaces Medicare Advantage Disenrollment Period</a:t>
            </a:r>
          </a:p>
          <a:p>
            <a:r>
              <a:rPr lang="en-US" sz="2800" dirty="0" smtClean="0"/>
              <a:t>One- time option to change:</a:t>
            </a:r>
          </a:p>
          <a:p>
            <a:pPr marL="1143000" lvl="2" indent="-228600">
              <a:lnSpc>
                <a:spcPct val="107000"/>
              </a:lnSpc>
              <a:spcBef>
                <a:spcPts val="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MAPD to MAPD</a:t>
            </a:r>
            <a:endParaRPr lang="en-US" sz="2000" dirty="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MAPD to Original Medicare and a Part D plan</a:t>
            </a:r>
            <a:endParaRPr lang="en-US" sz="2000" dirty="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Original Medicare and a Part D plan to MAPD</a:t>
            </a:r>
            <a:endParaRPr lang="en-US" sz="2000" dirty="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MA Only plan to MA Only plan</a:t>
            </a:r>
            <a:endParaRPr lang="en-US" sz="2000" dirty="0">
              <a:ea typeface="Calibri" panose="020F0502020204030204" pitchFamily="34" charset="0"/>
              <a:cs typeface="Times New Roman" panose="02020603050405020304" pitchFamily="18" charset="0"/>
            </a:endParaRPr>
          </a:p>
          <a:p>
            <a:pPr marL="1143000" lvl="2" indent="-228600">
              <a:lnSpc>
                <a:spcPct val="107000"/>
              </a:lnSpc>
              <a:spcBef>
                <a:spcPts val="0"/>
              </a:spcBef>
              <a:buFont typeface="Wingdings" panose="05000000000000000000" pitchFamily="2" charset="2"/>
              <a:buChar char=""/>
            </a:pPr>
            <a:r>
              <a:rPr lang="en-US" dirty="0">
                <a:ea typeface="Calibri" panose="020F0502020204030204" pitchFamily="34" charset="0"/>
                <a:cs typeface="Times New Roman" panose="02020603050405020304" pitchFamily="18" charset="0"/>
              </a:rPr>
              <a:t>MA Only plan to Original </a:t>
            </a:r>
            <a:r>
              <a:rPr lang="en-US" dirty="0" smtClean="0">
                <a:ea typeface="Calibri" panose="020F0502020204030204" pitchFamily="34" charset="0"/>
                <a:cs typeface="Times New Roman" panose="02020603050405020304" pitchFamily="18" charset="0"/>
              </a:rPr>
              <a:t>Medicare</a:t>
            </a:r>
          </a:p>
          <a:p>
            <a:pPr marL="1143000" lvl="2" indent="-228600">
              <a:lnSpc>
                <a:spcPct val="107000"/>
              </a:lnSpc>
              <a:spcBef>
                <a:spcPts val="0"/>
              </a:spcBef>
              <a:buFont typeface="Wingdings" panose="05000000000000000000" pitchFamily="2" charset="2"/>
              <a:buChar char=""/>
            </a:pPr>
            <a:r>
              <a:rPr lang="en-US" dirty="0" smtClean="0">
                <a:ea typeface="Calibri" panose="020F0502020204030204" pitchFamily="34" charset="0"/>
                <a:cs typeface="Times New Roman" panose="02020603050405020304" pitchFamily="18" charset="0"/>
              </a:rPr>
              <a:t>Original Medicare to MA Only plan</a:t>
            </a:r>
            <a:endParaRPr lang="en-US" dirty="0">
              <a:ea typeface="Calibri" panose="020F0502020204030204" pitchFamily="34"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40</a:t>
            </a:fld>
            <a:endParaRPr lang="en-US" dirty="0"/>
          </a:p>
        </p:txBody>
      </p:sp>
    </p:spTree>
    <p:extLst>
      <p:ext uri="{BB962C8B-B14F-4D97-AF65-F5344CB8AC3E}">
        <p14:creationId xmlns:p14="http://schemas.microsoft.com/office/powerpoint/2010/main" val="2577179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0144" y="56347"/>
            <a:ext cx="9046464" cy="1040933"/>
          </a:xfrm>
        </p:spPr>
        <p:txBody>
          <a:bodyPr/>
          <a:lstStyle/>
          <a:p>
            <a:r>
              <a:rPr lang="en-US" dirty="0" smtClean="0"/>
              <a:t>2019 Changes to Special </a:t>
            </a:r>
            <a:r>
              <a:rPr lang="en-US" dirty="0"/>
              <a:t>Enrollment Period </a:t>
            </a:r>
            <a:r>
              <a:rPr lang="en-US" sz="2800" dirty="0"/>
              <a:t>(SEP</a:t>
            </a:r>
            <a:r>
              <a:rPr lang="en-US" sz="2800" dirty="0" smtClean="0"/>
              <a:t>) </a:t>
            </a:r>
            <a:endParaRPr lang="en-US" dirty="0"/>
          </a:p>
        </p:txBody>
      </p:sp>
      <p:sp>
        <p:nvSpPr>
          <p:cNvPr id="4" name="Content Placeholder 3"/>
          <p:cNvSpPr>
            <a:spLocks noGrp="1"/>
          </p:cNvSpPr>
          <p:nvPr>
            <p:ph idx="1"/>
          </p:nvPr>
        </p:nvSpPr>
        <p:spPr>
          <a:xfrm>
            <a:off x="86627" y="983382"/>
            <a:ext cx="9057373" cy="5493618"/>
          </a:xfrm>
        </p:spPr>
        <p:txBody>
          <a:bodyPr/>
          <a:lstStyle/>
          <a:p>
            <a:endParaRPr lang="en-US" dirty="0" smtClean="0"/>
          </a:p>
          <a:p>
            <a:r>
              <a:rPr lang="en-US" dirty="0" smtClean="0"/>
              <a:t>Continuous SEP for people with Extra Help  is changing in 2019!</a:t>
            </a:r>
            <a:endParaRPr lang="en-US" dirty="0"/>
          </a:p>
          <a:p>
            <a:pPr lvl="1"/>
            <a:r>
              <a:rPr lang="en-US" dirty="0" smtClean="0"/>
              <a:t>No longer every month</a:t>
            </a:r>
          </a:p>
          <a:p>
            <a:pPr lvl="1"/>
            <a:r>
              <a:rPr lang="en-US" dirty="0" smtClean="0"/>
              <a:t>Change plans once per calendar quarter in first 3 quarters of the year</a:t>
            </a:r>
          </a:p>
          <a:p>
            <a:pPr lvl="1"/>
            <a:r>
              <a:rPr lang="en-US" dirty="0" smtClean="0"/>
              <a:t>To change plans in 4</a:t>
            </a:r>
            <a:r>
              <a:rPr lang="en-US" baseline="30000" dirty="0" smtClean="0"/>
              <a:t>th</a:t>
            </a:r>
            <a:r>
              <a:rPr lang="en-US" dirty="0" smtClean="0"/>
              <a:t> quarter, would use Annual Open Enrollment Period</a:t>
            </a:r>
            <a:endParaRPr lang="en-US" dirty="0"/>
          </a:p>
          <a:p>
            <a:pPr lvl="1"/>
            <a:r>
              <a:rPr lang="en-US" dirty="0" smtClean="0"/>
              <a:t>Will provide more detailed information once it is available</a:t>
            </a:r>
          </a:p>
          <a:p>
            <a:pPr marL="470297" lvl="2" indent="0">
              <a:buNone/>
            </a:pPr>
            <a:endParaRPr lang="en-US" dirty="0"/>
          </a:p>
          <a:p>
            <a:endParaRPr lang="en-US" dirty="0"/>
          </a:p>
        </p:txBody>
      </p:sp>
      <p:sp>
        <p:nvSpPr>
          <p:cNvPr id="7" name="Date Placeholder 6"/>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41</a:t>
            </a:fld>
            <a:endParaRPr lang="en-US" dirty="0"/>
          </a:p>
        </p:txBody>
      </p:sp>
    </p:spTree>
    <p:custDataLst>
      <p:tags r:id="rId1"/>
    </p:custDataLst>
    <p:extLst>
      <p:ext uri="{BB962C8B-B14F-4D97-AF65-F5344CB8AC3E}">
        <p14:creationId xmlns:p14="http://schemas.microsoft.com/office/powerpoint/2010/main" val="3075176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278"/>
            <a:ext cx="9144000" cy="939227"/>
          </a:xfrm>
        </p:spPr>
        <p:txBody>
          <a:bodyPr/>
          <a:lstStyle/>
          <a:p>
            <a:r>
              <a:rPr lang="en-US" dirty="0" smtClean="0"/>
              <a:t>Other Special </a:t>
            </a:r>
            <a:r>
              <a:rPr lang="en-US" dirty="0"/>
              <a:t>Enrollment </a:t>
            </a:r>
            <a:r>
              <a:rPr lang="en-US" dirty="0" smtClean="0"/>
              <a:t>Periods </a:t>
            </a:r>
            <a:r>
              <a:rPr lang="en-US" dirty="0"/>
              <a:t>(SEP)</a:t>
            </a:r>
          </a:p>
        </p:txBody>
      </p:sp>
      <p:sp>
        <p:nvSpPr>
          <p:cNvPr id="4" name="Content Placeholder 3"/>
          <p:cNvSpPr>
            <a:spLocks noGrp="1"/>
          </p:cNvSpPr>
          <p:nvPr>
            <p:ph idx="1"/>
          </p:nvPr>
        </p:nvSpPr>
        <p:spPr>
          <a:xfrm>
            <a:off x="86627" y="983382"/>
            <a:ext cx="9057373" cy="5493618"/>
          </a:xfrm>
        </p:spPr>
        <p:txBody>
          <a:bodyPr/>
          <a:lstStyle/>
          <a:p>
            <a:r>
              <a:rPr lang="en-US" dirty="0"/>
              <a:t>Life events that allow an SEP include</a:t>
            </a:r>
          </a:p>
          <a:p>
            <a:pPr marL="571500" lvl="1" indent="-276225"/>
            <a:r>
              <a:rPr lang="en-US" dirty="0"/>
              <a:t>You permanently move out of your plan’s service area</a:t>
            </a:r>
          </a:p>
          <a:p>
            <a:pPr marL="571500" lvl="1" indent="-276225"/>
            <a:r>
              <a:rPr lang="en-US" dirty="0"/>
              <a:t>You lose other creditable prescription coverage</a:t>
            </a:r>
          </a:p>
          <a:p>
            <a:pPr marL="571500" lvl="1" indent="-276225"/>
            <a:r>
              <a:rPr lang="en-US" dirty="0"/>
              <a:t>You weren’t properly told that your other coverage wasn’t creditable, or your other coverage was reduced and is no longer creditable</a:t>
            </a:r>
          </a:p>
          <a:p>
            <a:pPr marL="571500" lvl="1" indent="-276225"/>
            <a:r>
              <a:rPr lang="en-US" dirty="0"/>
              <a:t>You enter, live at, or leave a long-term care facility</a:t>
            </a:r>
          </a:p>
          <a:p>
            <a:pPr marL="571500" lvl="1" indent="-276225"/>
            <a:r>
              <a:rPr lang="en-US" dirty="0" smtClean="0"/>
              <a:t>You </a:t>
            </a:r>
            <a:r>
              <a:rPr lang="en-US" dirty="0"/>
              <a:t>belong to a State Pharmaceutical Assistance Program </a:t>
            </a:r>
          </a:p>
          <a:p>
            <a:pPr marL="571500" lvl="1" indent="-276225"/>
            <a:r>
              <a:rPr lang="en-US" dirty="0"/>
              <a:t>You join or switch to a plan that has a 5-star rating </a:t>
            </a:r>
          </a:p>
          <a:p>
            <a:pPr marL="571500" lvl="1" indent="-276225"/>
            <a:r>
              <a:rPr lang="en-US" dirty="0"/>
              <a:t>Other exceptional circumstances</a:t>
            </a:r>
          </a:p>
          <a:p>
            <a:endParaRPr lang="en-US" dirty="0"/>
          </a:p>
          <a:p>
            <a:endParaRPr lang="en-US" dirty="0"/>
          </a:p>
        </p:txBody>
      </p:sp>
      <p:sp>
        <p:nvSpPr>
          <p:cNvPr id="7" name="Date Placeholder 6"/>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42</a:t>
            </a:fld>
            <a:endParaRPr lang="en-US" dirty="0"/>
          </a:p>
        </p:txBody>
      </p:sp>
    </p:spTree>
    <p:custDataLst>
      <p:tags r:id="rId1"/>
    </p:custDataLst>
    <p:extLst>
      <p:ext uri="{BB962C8B-B14F-4D97-AF65-F5344CB8AC3E}">
        <p14:creationId xmlns:p14="http://schemas.microsoft.com/office/powerpoint/2010/main" val="1661602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a:t>5-Star Special Enrollment Period (SEP)</a:t>
            </a:r>
          </a:p>
        </p:txBody>
      </p:sp>
      <p:sp>
        <p:nvSpPr>
          <p:cNvPr id="3" name="Content Placeholder 2"/>
          <p:cNvSpPr>
            <a:spLocks noGrp="1"/>
          </p:cNvSpPr>
          <p:nvPr>
            <p:ph sz="half" idx="1"/>
          </p:nvPr>
        </p:nvSpPr>
        <p:spPr/>
        <p:txBody>
          <a:bodyPr>
            <a:normAutofit/>
          </a:bodyPr>
          <a:lstStyle/>
          <a:p>
            <a:pPr>
              <a:lnSpc>
                <a:spcPct val="120000"/>
              </a:lnSpc>
            </a:pPr>
            <a:r>
              <a:rPr lang="en-US" sz="2400" dirty="0"/>
              <a:t>Use Medicare Plan Finder tool at </a:t>
            </a:r>
            <a:r>
              <a:rPr lang="en-US" sz="2400" dirty="0" smtClean="0">
                <a:hlinkClick r:id="rId3"/>
              </a:rPr>
              <a:t>Medicare.gov</a:t>
            </a:r>
            <a:r>
              <a:rPr lang="en-US" sz="2400" dirty="0" smtClean="0"/>
              <a:t> to </a:t>
            </a:r>
            <a:r>
              <a:rPr lang="en-US" sz="2400" dirty="0"/>
              <a:t>see quality and performance ratings</a:t>
            </a:r>
          </a:p>
          <a:p>
            <a:pPr>
              <a:lnSpc>
                <a:spcPct val="120000"/>
              </a:lnSpc>
            </a:pPr>
            <a:r>
              <a:rPr lang="en-US" sz="2400" dirty="0"/>
              <a:t>Star ratings are given once a </a:t>
            </a:r>
            <a:r>
              <a:rPr lang="en-US" sz="2400" dirty="0" smtClean="0"/>
              <a:t>year in October for the past </a:t>
            </a:r>
            <a:r>
              <a:rPr lang="en-US" sz="2400" dirty="0"/>
              <a:t>year</a:t>
            </a: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p:txBody>
      </p:sp>
      <p:sp>
        <p:nvSpPr>
          <p:cNvPr id="2" name="Content Placeholder 1"/>
          <p:cNvSpPr>
            <a:spLocks noGrp="1"/>
          </p:cNvSpPr>
          <p:nvPr>
            <p:ph sz="half" idx="2"/>
          </p:nvPr>
        </p:nvSpPr>
        <p:spPr/>
        <p:txBody>
          <a:bodyPr/>
          <a:lstStyle/>
          <a:p>
            <a:pPr lvl="0"/>
            <a:r>
              <a:rPr lang="en-US" sz="2400" dirty="0">
                <a:solidFill>
                  <a:prstClr val="black"/>
                </a:solidFill>
              </a:rPr>
              <a:t>Use 5-star SEP to switch to any 5-star plan one time</a:t>
            </a:r>
          </a:p>
          <a:p>
            <a:pPr lvl="1"/>
            <a:r>
              <a:rPr lang="en-US" sz="2000" dirty="0">
                <a:solidFill>
                  <a:prstClr val="black"/>
                </a:solidFill>
              </a:rPr>
              <a:t>December 8–November 30 of following year</a:t>
            </a:r>
          </a:p>
          <a:p>
            <a:pPr lvl="1"/>
            <a:r>
              <a:rPr lang="en-US" sz="2000" dirty="0">
                <a:solidFill>
                  <a:prstClr val="black"/>
                </a:solidFill>
              </a:rPr>
              <a:t>Coverage starts first day of month after enrolled</a:t>
            </a:r>
          </a:p>
          <a:p>
            <a:r>
              <a:rPr lang="en-US" sz="2400" dirty="0" smtClean="0"/>
              <a:t>Be careful not to switch from a Medicare Advantage (MA) Plan with drug coverage to an MA Plan with no Part D coverage</a:t>
            </a:r>
          </a:p>
          <a:p>
            <a:endParaRPr lang="en-US" dirty="0"/>
          </a:p>
        </p:txBody>
      </p:sp>
      <p:sp>
        <p:nvSpPr>
          <p:cNvPr id="4" name="Date Placeholder 3"/>
          <p:cNvSpPr>
            <a:spLocks noGrp="1"/>
          </p:cNvSpPr>
          <p:nvPr>
            <p:ph type="dt" sz="half" idx="10"/>
          </p:nvPr>
        </p:nvSpPr>
        <p:spPr/>
        <p:txBody>
          <a:bodyPr/>
          <a:lstStyle/>
          <a:p>
            <a:r>
              <a:rPr lang="en-US" smtClean="0"/>
              <a:t>July 2018</a:t>
            </a:r>
            <a:endParaRPr lang="en-US" dirty="0"/>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43</a:t>
            </a:fld>
            <a:endParaRPr lang="en-US" dirty="0"/>
          </a:p>
        </p:txBody>
      </p:sp>
      <p:pic>
        <p:nvPicPr>
          <p:cNvPr id="1034" name="Picture 10" descr="5-star plan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298" y="2398160"/>
            <a:ext cx="539352" cy="61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Shows 5-Star Special Enrollment icon" title="Screen capture graphic"/>
          <p:cNvPicPr>
            <a:picLocks noChangeAspect="1" noChangeArrowheads="1"/>
          </p:cNvPicPr>
          <p:nvPr/>
        </p:nvPicPr>
        <p:blipFill rotWithShape="1">
          <a:blip r:embed="rId5">
            <a:extLst>
              <a:ext uri="{28A0092B-C50C-407E-A947-70E740481C1C}">
                <a14:useLocalDpi xmlns:a14="http://schemas.microsoft.com/office/drawing/2010/main" val="0"/>
              </a:ext>
            </a:extLst>
          </a:blip>
          <a:srcRect l="13858" t="30464" r="17540" b="44130"/>
          <a:stretch/>
        </p:blipFill>
        <p:spPr bwMode="auto">
          <a:xfrm>
            <a:off x="2568849" y="5244787"/>
            <a:ext cx="4003401" cy="111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descr="Arrow pointing at a star rating"/>
          <p:cNvCxnSpPr/>
          <p:nvPr/>
        </p:nvCxnSpPr>
        <p:spPr>
          <a:xfrm flipH="1">
            <a:off x="5175393" y="5348326"/>
            <a:ext cx="742950" cy="0"/>
          </a:xfrm>
          <a:prstGeom prst="straightConnector1">
            <a:avLst/>
          </a:prstGeom>
          <a:ln>
            <a:tailEnd type="arrow"/>
          </a:ln>
          <a:effectLst>
            <a:glow rad="101600">
              <a:schemeClr val="accent2">
                <a:satMod val="175000"/>
                <a:alpha val="40000"/>
              </a:schemeClr>
            </a:glow>
          </a:effectLst>
        </p:spPr>
        <p:style>
          <a:lnRef idx="1">
            <a:schemeClr val="accent2"/>
          </a:lnRef>
          <a:fillRef idx="0">
            <a:schemeClr val="accent2"/>
          </a:fillRef>
          <a:effectRef idx="0">
            <a:schemeClr val="accent2"/>
          </a:effectRef>
          <a:fontRef idx="minor">
            <a:schemeClr val="tx1"/>
          </a:fontRef>
        </p:style>
      </p:cxnSp>
      <p:cxnSp>
        <p:nvCxnSpPr>
          <p:cNvPr id="10" name="Straight Arrow Connector 9" descr="arrow indicating 5 star rating"/>
          <p:cNvCxnSpPr/>
          <p:nvPr/>
        </p:nvCxnSpPr>
        <p:spPr>
          <a:xfrm flipH="1" flipV="1">
            <a:off x="5802843" y="5792471"/>
            <a:ext cx="476108" cy="1"/>
          </a:xfrm>
          <a:prstGeom prst="straightConnector1">
            <a:avLst/>
          </a:prstGeom>
          <a:ln>
            <a:tailEnd type="arrow"/>
          </a:ln>
          <a:effectLst>
            <a:glow rad="101600">
              <a:schemeClr val="accent2">
                <a:satMod val="175000"/>
                <a:alpha val="40000"/>
              </a:schemeClr>
            </a:glow>
            <a:innerShdw blurRad="63500" dist="50800" dir="5400000">
              <a:prstClr val="black">
                <a:alpha val="50000"/>
              </a:prstClr>
            </a:innerShdw>
          </a:effectLst>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15278"/>
            <a:ext cx="9144000" cy="939227"/>
          </a:xfrm>
        </p:spPr>
        <p:txBody>
          <a:bodyPr/>
          <a:lstStyle/>
          <a:p>
            <a:r>
              <a:rPr lang="en-US" dirty="0"/>
              <a:t>Part D Late Enrollment Penalty</a:t>
            </a:r>
          </a:p>
        </p:txBody>
      </p:sp>
      <p:sp>
        <p:nvSpPr>
          <p:cNvPr id="78852" name="Rectangle 3"/>
          <p:cNvSpPr>
            <a:spLocks noGrp="1" noChangeArrowheads="1"/>
          </p:cNvSpPr>
          <p:nvPr>
            <p:ph idx="1"/>
          </p:nvPr>
        </p:nvSpPr>
        <p:spPr/>
        <p:txBody>
          <a:bodyPr/>
          <a:lstStyle/>
          <a:p>
            <a:r>
              <a:rPr lang="en-US" dirty="0"/>
              <a:t>Higher premium if you wait to enroll</a:t>
            </a:r>
          </a:p>
          <a:p>
            <a:pPr marL="571500" lvl="1" indent="-276225"/>
            <a:r>
              <a:rPr lang="en-US" dirty="0"/>
              <a:t>Exceptions if you have</a:t>
            </a:r>
          </a:p>
          <a:p>
            <a:pPr marL="865188" lvl="2" indent="-293688"/>
            <a:r>
              <a:rPr lang="en-US" dirty="0"/>
              <a:t>Creditable coverage </a:t>
            </a:r>
          </a:p>
          <a:p>
            <a:pPr marL="865188" lvl="2" indent="-293688"/>
            <a:r>
              <a:rPr lang="en-US" dirty="0"/>
              <a:t>Extra Help</a:t>
            </a:r>
          </a:p>
          <a:p>
            <a:r>
              <a:rPr lang="en-US" dirty="0"/>
              <a:t>Pay penalty for as long as you have coverage</a:t>
            </a:r>
          </a:p>
          <a:p>
            <a:pPr marL="571500" lvl="1" indent="-276225"/>
            <a:r>
              <a:rPr lang="en-US" dirty="0"/>
              <a:t>1% of base beneficiary premium ($</a:t>
            </a:r>
            <a:r>
              <a:rPr lang="en-US" dirty="0" smtClean="0"/>
              <a:t>35.02 </a:t>
            </a:r>
            <a:r>
              <a:rPr lang="en-US" dirty="0"/>
              <a:t>in </a:t>
            </a:r>
            <a:r>
              <a:rPr lang="en-US" dirty="0" smtClean="0"/>
              <a:t>2018)</a:t>
            </a:r>
            <a:endParaRPr lang="en-US" dirty="0"/>
          </a:p>
          <a:p>
            <a:pPr marL="865188" lvl="2" indent="-293688"/>
            <a:r>
              <a:rPr lang="en-US" dirty="0"/>
              <a:t>For each full month eligible and not enrolled</a:t>
            </a:r>
          </a:p>
          <a:p>
            <a:pPr marL="571500" lvl="1" indent="-276225"/>
            <a:r>
              <a:rPr lang="en-US" dirty="0"/>
              <a:t>Amount changes every year</a:t>
            </a:r>
          </a:p>
          <a:p>
            <a:pPr lvl="2"/>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44</a:t>
            </a:fld>
            <a:endParaRPr lang="en-US" dirty="0"/>
          </a:p>
        </p:txBody>
      </p:sp>
    </p:spTree>
    <p:custDataLst>
      <p:tags r:id="rId1"/>
    </p:custDataLst>
    <p:extLst>
      <p:ext uri="{BB962C8B-B14F-4D97-AF65-F5344CB8AC3E}">
        <p14:creationId xmlns:p14="http://schemas.microsoft.com/office/powerpoint/2010/main" val="4064005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6</a:t>
            </a:r>
            <a:endParaRPr lang="en-US" dirty="0"/>
          </a:p>
        </p:txBody>
      </p:sp>
      <p:sp>
        <p:nvSpPr>
          <p:cNvPr id="14" name="Content Placeholder 13"/>
          <p:cNvSpPr>
            <a:spLocks noGrp="1"/>
          </p:cNvSpPr>
          <p:nvPr>
            <p:ph sz="half" idx="1"/>
          </p:nvPr>
        </p:nvSpPr>
        <p:spPr>
          <a:xfrm>
            <a:off x="628651" y="1066800"/>
            <a:ext cx="5314950" cy="5110163"/>
          </a:xfrm>
        </p:spPr>
        <p:txBody>
          <a:bodyPr>
            <a:normAutofit fontScale="92500" lnSpcReduction="10000"/>
          </a:bodyPr>
          <a:lstStyle/>
          <a:p>
            <a:pPr marL="0" indent="0">
              <a:buNone/>
            </a:pPr>
            <a:r>
              <a:rPr lang="en-US" sz="2800" dirty="0" smtClean="0"/>
              <a:t>Life events that allow a Special Enrollment Period (SEP) don’t include</a:t>
            </a:r>
          </a:p>
          <a:p>
            <a:pPr marL="514350" indent="-514350">
              <a:buFont typeface="+mj-lt"/>
              <a:buAutoNum type="alphaLcPeriod"/>
            </a:pPr>
            <a:r>
              <a:rPr lang="en-US" sz="2800" dirty="0" smtClean="0"/>
              <a:t>You permanently move out of your plan’s service area</a:t>
            </a:r>
          </a:p>
          <a:p>
            <a:pPr marL="514350" indent="-514350">
              <a:buFont typeface="+mj-lt"/>
              <a:buAutoNum type="alphaLcPeriod"/>
            </a:pPr>
            <a:r>
              <a:rPr lang="en-US" sz="2800" dirty="0" smtClean="0"/>
              <a:t>You weren’t properly told that your other coverage wasn’t creditable, or your other coverage was reduced and is no longer creditable</a:t>
            </a:r>
          </a:p>
          <a:p>
            <a:pPr marL="514350" indent="-514350">
              <a:buFont typeface="+mj-lt"/>
              <a:buAutoNum type="alphaLcPeriod"/>
            </a:pPr>
            <a:r>
              <a:rPr lang="en-US" sz="2800" dirty="0" smtClean="0"/>
              <a:t>You lose other creditable prescription coverage</a:t>
            </a:r>
          </a:p>
          <a:p>
            <a:pPr marL="514350" indent="-514350">
              <a:buFont typeface="+mj-lt"/>
              <a:buAutoNum type="alphaLcPeriod"/>
            </a:pPr>
            <a:r>
              <a:rPr lang="en-US" sz="2800" dirty="0" smtClean="0"/>
              <a:t>You </a:t>
            </a:r>
            <a:r>
              <a:rPr lang="en-US" sz="2800" dirty="0"/>
              <a:t>begin hospice care</a:t>
            </a:r>
          </a:p>
          <a:p>
            <a:pPr marL="514350" indent="-514350">
              <a:buFont typeface="+mj-lt"/>
              <a:buAutoNum type="alphaLcPeriod"/>
            </a:pPr>
            <a:endParaRPr lang="en-US" sz="2800" dirty="0" smtClean="0"/>
          </a:p>
          <a:p>
            <a:endParaRPr lang="en-US" dirty="0"/>
          </a:p>
        </p:txBody>
      </p:sp>
      <p:sp>
        <p:nvSpPr>
          <p:cNvPr id="7" name="TextBox 7" descr="Correct Answer Indicator; You begin hospice care" title="red square"/>
          <p:cNvSpPr txBox="1"/>
          <p:nvPr/>
        </p:nvSpPr>
        <p:spPr>
          <a:xfrm>
            <a:off x="685800" y="5256585"/>
            <a:ext cx="3886200" cy="569286"/>
          </a:xfrm>
          <a:prstGeom prst="rect">
            <a:avLst/>
          </a:prstGeom>
          <a:noFill/>
          <a:ln w="317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Date Placeholder 2"/>
          <p:cNvSpPr>
            <a:spLocks noGrp="1"/>
          </p:cNvSpPr>
          <p:nvPr>
            <p:ph type="dt" sz="half" idx="13"/>
          </p:nvPr>
        </p:nvSpPr>
        <p:spPr/>
        <p:txBody>
          <a:bodyPr/>
          <a:lstStyle/>
          <a:p>
            <a:r>
              <a:rPr lang="en-US" smtClean="0"/>
              <a:t>July 2018</a:t>
            </a:r>
            <a:endParaRPr lang="en-US" dirty="0"/>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45</a:t>
            </a:fld>
            <a:endParaRPr lang="en-US" dirty="0"/>
          </a:p>
        </p:txBody>
      </p:sp>
    </p:spTree>
    <p:extLst>
      <p:ext uri="{BB962C8B-B14F-4D97-AF65-F5344CB8AC3E}">
        <p14:creationId xmlns:p14="http://schemas.microsoft.com/office/powerpoint/2010/main" val="41111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mn-lt"/>
              </a:rPr>
              <a:t>Lesson 5—Extra Help With Part D Drug Costs</a:t>
            </a:r>
          </a:p>
        </p:txBody>
      </p:sp>
      <p:sp>
        <p:nvSpPr>
          <p:cNvPr id="47106" name="Content Placeholder 1"/>
          <p:cNvSpPr>
            <a:spLocks noGrp="1"/>
          </p:cNvSpPr>
          <p:nvPr>
            <p:ph idx="1"/>
          </p:nvPr>
        </p:nvSpPr>
        <p:spPr/>
        <p:txBody>
          <a:bodyPr/>
          <a:lstStyle/>
          <a:p>
            <a:r>
              <a:rPr lang="en-US" dirty="0"/>
              <a:t>What’s Extra Help?</a:t>
            </a:r>
          </a:p>
          <a:p>
            <a:r>
              <a:rPr lang="en-US" dirty="0"/>
              <a:t>How to qualify</a:t>
            </a:r>
          </a:p>
          <a:p>
            <a:r>
              <a:rPr lang="en-US" dirty="0"/>
              <a:t>Enrollment</a:t>
            </a:r>
          </a:p>
          <a:p>
            <a:r>
              <a:rPr lang="en-US" dirty="0"/>
              <a:t>Continuing eligibility</a:t>
            </a:r>
          </a:p>
          <a:p>
            <a:endParaRPr lang="en-US" dirty="0"/>
          </a:p>
        </p:txBody>
      </p:sp>
      <p:sp>
        <p:nvSpPr>
          <p:cNvPr id="5" name="Date Placeholder 4"/>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16329" y="15278"/>
            <a:ext cx="9160329" cy="939227"/>
          </a:xfrm>
        </p:spPr>
        <p:txBody>
          <a:bodyPr/>
          <a:lstStyle/>
          <a:p>
            <a:r>
              <a:rPr lang="en-US" dirty="0"/>
              <a:t>What Is Extra Help?</a:t>
            </a:r>
          </a:p>
        </p:txBody>
      </p:sp>
      <p:sp>
        <p:nvSpPr>
          <p:cNvPr id="668675" name="Rectangle 3"/>
          <p:cNvSpPr>
            <a:spLocks noGrp="1" noChangeArrowheads="1"/>
          </p:cNvSpPr>
          <p:nvPr>
            <p:ph idx="1"/>
          </p:nvPr>
        </p:nvSpPr>
        <p:spPr>
          <a:xfrm>
            <a:off x="28875" y="988193"/>
            <a:ext cx="9144000" cy="5054016"/>
          </a:xfrm>
        </p:spPr>
        <p:txBody>
          <a:bodyPr/>
          <a:lstStyle/>
          <a:p>
            <a:r>
              <a:rPr lang="en-US" sz="3000" dirty="0"/>
              <a:t>Program to help people pay for Medicare prescription drug costs</a:t>
            </a:r>
          </a:p>
          <a:p>
            <a:pPr marL="522288" lvl="1" indent="-227013"/>
            <a:r>
              <a:rPr lang="en-US" dirty="0"/>
              <a:t>Also called the Low-income Subsidy </a:t>
            </a:r>
          </a:p>
          <a:p>
            <a:r>
              <a:rPr lang="en-US" sz="3000" dirty="0"/>
              <a:t>For people with limited income and resources</a:t>
            </a:r>
          </a:p>
          <a:p>
            <a:pPr marL="522288" lvl="1" indent="-227013"/>
            <a:r>
              <a:rPr lang="en-US" dirty="0"/>
              <a:t>Lowest income and resources </a:t>
            </a:r>
          </a:p>
          <a:p>
            <a:pPr marL="800100" lvl="2" indent="-277813"/>
            <a:r>
              <a:rPr lang="en-US" sz="2600" dirty="0"/>
              <a:t>Pay no premiums or deductible and small or no copayments</a:t>
            </a:r>
          </a:p>
          <a:p>
            <a:pPr marL="522288" lvl="1" indent="-227013"/>
            <a:r>
              <a:rPr lang="en-US" dirty="0"/>
              <a:t>Slightly higher income and resources </a:t>
            </a:r>
          </a:p>
          <a:p>
            <a:pPr marL="800100" lvl="2" indent="-277813"/>
            <a:r>
              <a:rPr lang="en-US" sz="2600" dirty="0"/>
              <a:t>Pay a reduced deductible and a little more out of pocket</a:t>
            </a:r>
          </a:p>
          <a:p>
            <a:r>
              <a:rPr lang="en-US" sz="3000" dirty="0"/>
              <a:t>No coverage gap or late enrollment penalty if you </a:t>
            </a:r>
            <a:r>
              <a:rPr lang="en-US" sz="3000" dirty="0" smtClean="0"/>
              <a:t>qualify</a:t>
            </a:r>
            <a:endParaRPr lang="en-US" sz="3000"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0" y="15278"/>
            <a:ext cx="9144000" cy="939227"/>
          </a:xfrm>
        </p:spPr>
        <p:txBody>
          <a:bodyPr/>
          <a:lstStyle/>
          <a:p>
            <a:r>
              <a:rPr lang="en-US" dirty="0" smtClean="0"/>
              <a:t>2018* </a:t>
            </a:r>
            <a:r>
              <a:rPr lang="en-US" dirty="0"/>
              <a:t>Extra Help</a:t>
            </a:r>
            <a:br>
              <a:rPr lang="en-US" dirty="0"/>
            </a:br>
            <a:r>
              <a:rPr lang="en-US" dirty="0"/>
              <a:t>Income and Resource Limits</a:t>
            </a:r>
          </a:p>
        </p:txBody>
      </p:sp>
      <p:sp>
        <p:nvSpPr>
          <p:cNvPr id="670723" name="Rectangle 3"/>
          <p:cNvSpPr>
            <a:spLocks noGrp="1" noChangeArrowheads="1"/>
          </p:cNvSpPr>
          <p:nvPr>
            <p:ph idx="1"/>
          </p:nvPr>
        </p:nvSpPr>
        <p:spPr>
          <a:xfrm>
            <a:off x="146756" y="1060923"/>
            <a:ext cx="8863894" cy="5295428"/>
          </a:xfrm>
        </p:spPr>
        <p:txBody>
          <a:bodyPr/>
          <a:lstStyle/>
          <a:p>
            <a:r>
              <a:rPr lang="en-US" sz="2800" dirty="0"/>
              <a:t>Income limits</a:t>
            </a:r>
          </a:p>
          <a:p>
            <a:pPr marL="522288" lvl="1" indent="-227013"/>
            <a:r>
              <a:rPr lang="en-US" sz="2400" dirty="0"/>
              <a:t>Below 150% of the federal poverty level </a:t>
            </a:r>
          </a:p>
          <a:p>
            <a:pPr marL="750888" lvl="2" indent="-280988"/>
            <a:r>
              <a:rPr lang="en-US" sz="2400" dirty="0"/>
              <a:t>$</a:t>
            </a:r>
            <a:r>
              <a:rPr lang="en-US" sz="2400" dirty="0" smtClean="0"/>
              <a:t>18,456 </a:t>
            </a:r>
            <a:r>
              <a:rPr lang="en-US" sz="2400" dirty="0"/>
              <a:t>per year for an individual, or </a:t>
            </a:r>
            <a:r>
              <a:rPr lang="en-US" sz="2400" dirty="0" smtClean="0"/>
              <a:t>$24,936 </a:t>
            </a:r>
            <a:r>
              <a:rPr lang="en-US" sz="2400" dirty="0"/>
              <a:t>per year for a married couple</a:t>
            </a:r>
          </a:p>
          <a:p>
            <a:pPr marL="522288" lvl="1" indent="-227013"/>
            <a:r>
              <a:rPr lang="en-US" sz="2400" dirty="0"/>
              <a:t>Based on family size</a:t>
            </a:r>
          </a:p>
          <a:p>
            <a:r>
              <a:rPr lang="en-US" sz="2800" dirty="0"/>
              <a:t>Resources limits</a:t>
            </a:r>
          </a:p>
          <a:p>
            <a:pPr marL="522288" lvl="1" indent="-227013"/>
            <a:r>
              <a:rPr lang="en-US" sz="2400" dirty="0"/>
              <a:t>Up to </a:t>
            </a:r>
            <a:r>
              <a:rPr lang="en-US" sz="2400" dirty="0" smtClean="0"/>
              <a:t>$14,100 for </a:t>
            </a:r>
            <a:r>
              <a:rPr lang="en-US" sz="2400" dirty="0"/>
              <a:t>an individual, or </a:t>
            </a:r>
            <a:r>
              <a:rPr lang="en-US" sz="2400" dirty="0" smtClean="0"/>
              <a:t>$28,150 for </a:t>
            </a:r>
            <a:r>
              <a:rPr lang="en-US" sz="2400" dirty="0"/>
              <a:t>a married couple</a:t>
            </a:r>
          </a:p>
          <a:p>
            <a:pPr marL="750888" lvl="2" indent="-280988"/>
            <a:r>
              <a:rPr lang="en-US" sz="2400" dirty="0" smtClean="0"/>
              <a:t>Doesn’t include </a:t>
            </a:r>
            <a:r>
              <a:rPr lang="en-US" sz="2400" dirty="0"/>
              <a:t>$1,500/person for funeral or burial expenses</a:t>
            </a:r>
          </a:p>
          <a:p>
            <a:pPr marL="750888" lvl="2" indent="-280988"/>
            <a:r>
              <a:rPr lang="en-US" sz="2400" dirty="0"/>
              <a:t>Counts savings and investments</a:t>
            </a:r>
          </a:p>
          <a:p>
            <a:pPr marL="750888" lvl="2" indent="-280988">
              <a:spcBef>
                <a:spcPts val="400"/>
              </a:spcBef>
            </a:pPr>
            <a:r>
              <a:rPr lang="en-US" sz="2400" dirty="0"/>
              <a:t>Real estate (except your home)</a:t>
            </a:r>
          </a:p>
          <a:p>
            <a:pPr marL="0" indent="0">
              <a:buNone/>
            </a:pPr>
            <a:r>
              <a:rPr lang="en-US" sz="1700" dirty="0" smtClean="0"/>
              <a:t>*2019 Limits not yet available</a:t>
            </a:r>
            <a:endParaRPr lang="en-US" sz="1700"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0" y="15278"/>
            <a:ext cx="9144000" cy="939227"/>
          </a:xfrm>
        </p:spPr>
        <p:txBody>
          <a:bodyPr/>
          <a:lstStyle/>
          <a:p>
            <a:r>
              <a:rPr lang="en-US" dirty="0"/>
              <a:t>Qualifying for Extra Help</a:t>
            </a:r>
          </a:p>
        </p:txBody>
      </p:sp>
      <p:sp>
        <p:nvSpPr>
          <p:cNvPr id="670723" name="Rectangle 3"/>
          <p:cNvSpPr>
            <a:spLocks noGrp="1" noChangeArrowheads="1"/>
          </p:cNvSpPr>
          <p:nvPr>
            <p:ph idx="1"/>
          </p:nvPr>
        </p:nvSpPr>
        <p:spPr>
          <a:xfrm>
            <a:off x="0" y="949696"/>
            <a:ext cx="9144000" cy="5908303"/>
          </a:xfrm>
        </p:spPr>
        <p:txBody>
          <a:bodyPr/>
          <a:lstStyle/>
          <a:p>
            <a:r>
              <a:rPr lang="en-US" dirty="0"/>
              <a:t>You automatically qualify for Extra Help if you get</a:t>
            </a:r>
          </a:p>
          <a:p>
            <a:pPr marL="571500" lvl="1" indent="-276225"/>
            <a:r>
              <a:rPr lang="en-US" sz="2400" dirty="0"/>
              <a:t>Full Medicaid coverage</a:t>
            </a:r>
          </a:p>
          <a:p>
            <a:pPr marL="571500" lvl="1" indent="-276225"/>
            <a:r>
              <a:rPr lang="en-US" sz="2400" dirty="0"/>
              <a:t>Supplemental Security Income </a:t>
            </a:r>
          </a:p>
          <a:p>
            <a:pPr marL="571500" lvl="1" indent="-276225"/>
            <a:r>
              <a:rPr lang="en-US" sz="2400" dirty="0"/>
              <a:t>Help from Medicaid paying your Part B premium (Medicare Savings Program)</a:t>
            </a:r>
          </a:p>
          <a:p>
            <a:r>
              <a:rPr lang="en-US" dirty="0"/>
              <a:t>All others must apply</a:t>
            </a:r>
          </a:p>
          <a:p>
            <a:pPr marL="571500" lvl="1" indent="-276225"/>
            <a:r>
              <a:rPr lang="en-US" sz="2400" dirty="0"/>
              <a:t>Online at </a:t>
            </a:r>
            <a:r>
              <a:rPr lang="en-US" sz="2400" u="sng" dirty="0">
                <a:hlinkClick r:id="rId3"/>
              </a:rPr>
              <a:t>ssa.gov/medicare/prescriptionhelp/</a:t>
            </a:r>
            <a:endParaRPr lang="en-US" sz="2400" dirty="0"/>
          </a:p>
          <a:p>
            <a:pPr marL="571500" lvl="1" indent="-276225"/>
            <a:r>
              <a:rPr lang="en-US" sz="2400" dirty="0"/>
              <a:t>Call Social Security (SSA) at </a:t>
            </a:r>
            <a:r>
              <a:rPr lang="en-US" sz="2400" dirty="0" smtClean="0"/>
              <a:t>1-800-772-1213</a:t>
            </a:r>
            <a:endParaRPr lang="en-US" sz="2400" dirty="0"/>
          </a:p>
          <a:p>
            <a:pPr marL="571500" lvl="1" indent="-276225"/>
            <a:r>
              <a:rPr lang="en-US" sz="2400" dirty="0" smtClean="0"/>
              <a:t>TTY: 1-800-325-0778</a:t>
            </a:r>
            <a:endParaRPr lang="en-US" sz="2400" dirty="0"/>
          </a:p>
          <a:p>
            <a:pPr marL="865188" lvl="2" indent="-293688"/>
            <a:r>
              <a:rPr lang="en-US" sz="2600" dirty="0"/>
              <a:t>Ask for “Application for Help With Medicare Prescription Drug Plan Costs” (SSA-1020)</a:t>
            </a:r>
          </a:p>
          <a:p>
            <a:pPr marL="571500" lvl="1" indent="-276225"/>
            <a:r>
              <a:rPr lang="en-US" sz="2400" dirty="0"/>
              <a:t>Contact your state Medicaid agency</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5278"/>
            <a:ext cx="9144000" cy="939227"/>
          </a:xfrm>
        </p:spPr>
        <p:txBody>
          <a:bodyPr/>
          <a:lstStyle/>
          <a:p>
            <a:r>
              <a:rPr lang="en-US" dirty="0"/>
              <a:t>The 4 Parts of Medicare</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4" name="Footer Placeholder 3"/>
          <p:cNvSpPr>
            <a:spLocks noGrp="1"/>
          </p:cNvSpPr>
          <p:nvPr>
            <p:ph type="ftr" sz="quarter" idx="11"/>
          </p:nvPr>
        </p:nvSpPr>
        <p:spPr/>
        <p:txBody>
          <a:bodyPr/>
          <a:lstStyle/>
          <a:p>
            <a:r>
              <a:rPr lang="en-US" dirty="0" smtClean="0"/>
              <a:t>Medicare Prescription Drug Coverage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5</a:t>
            </a:fld>
            <a:endParaRPr lang="en-US" dirty="0"/>
          </a:p>
        </p:txBody>
      </p:sp>
      <p:sp>
        <p:nvSpPr>
          <p:cNvPr id="20" name="TextBox 19"/>
          <p:cNvSpPr txBox="1"/>
          <p:nvPr/>
        </p:nvSpPr>
        <p:spPr>
          <a:xfrm>
            <a:off x="247633" y="1336443"/>
            <a:ext cx="8811552" cy="707886"/>
          </a:xfrm>
          <a:prstGeom prst="rect">
            <a:avLst/>
          </a:prstGeom>
          <a:solidFill>
            <a:schemeClr val="tx2"/>
          </a:solidFill>
        </p:spPr>
        <p:txBody>
          <a:bodyPr wrap="square" rtlCol="0">
            <a:spAutoFit/>
          </a:bodyPr>
          <a:lstStyle/>
          <a:p>
            <a:r>
              <a:rPr lang="en-US" sz="2000" dirty="0">
                <a:solidFill>
                  <a:schemeClr val="bg1"/>
                </a:solidFill>
              </a:rPr>
              <a:t>Throughout this training, these icons are used to identify the part of Medicare being discussed.</a:t>
            </a:r>
          </a:p>
        </p:txBody>
      </p:sp>
      <p:sp>
        <p:nvSpPr>
          <p:cNvPr id="22" name="TextBox 21"/>
          <p:cNvSpPr txBox="1"/>
          <p:nvPr/>
        </p:nvSpPr>
        <p:spPr>
          <a:xfrm>
            <a:off x="241383" y="2116330"/>
            <a:ext cx="4295212" cy="369332"/>
          </a:xfrm>
          <a:prstGeom prst="rect">
            <a:avLst/>
          </a:prstGeom>
          <a:solidFill>
            <a:schemeClr val="tx2"/>
          </a:solidFill>
        </p:spPr>
        <p:txBody>
          <a:bodyPr wrap="square" rtlCol="0">
            <a:spAutoFit/>
          </a:bodyPr>
          <a:lstStyle/>
          <a:p>
            <a:pPr algn="ctr"/>
            <a:r>
              <a:rPr lang="en-US" sz="1800" b="1" dirty="0">
                <a:solidFill>
                  <a:schemeClr val="bg1"/>
                </a:solidFill>
              </a:rPr>
              <a:t>Original Medicare</a:t>
            </a:r>
          </a:p>
        </p:txBody>
      </p:sp>
      <p:grpSp>
        <p:nvGrpSpPr>
          <p:cNvPr id="23" name="Group 22" title="Part A icon"/>
          <p:cNvGrpSpPr/>
          <p:nvPr/>
        </p:nvGrpSpPr>
        <p:grpSpPr>
          <a:xfrm>
            <a:off x="119561" y="3114016"/>
            <a:ext cx="1963209" cy="1561219"/>
            <a:chOff x="241383" y="1961457"/>
            <a:chExt cx="1963209" cy="1561219"/>
          </a:xfrm>
        </p:grpSpPr>
        <p:pic>
          <p:nvPicPr>
            <p:cNvPr id="24" name="Picture 23"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852" y="1961457"/>
              <a:ext cx="1141658" cy="631372"/>
            </a:xfrm>
            <a:prstGeom prst="rect">
              <a:avLst/>
            </a:prstGeom>
          </p:spPr>
        </p:pic>
        <p:sp>
          <p:nvSpPr>
            <p:cNvPr id="25" name="TextBox 24" title="Part A Icon"/>
            <p:cNvSpPr txBox="1"/>
            <p:nvPr/>
          </p:nvSpPr>
          <p:spPr>
            <a:xfrm>
              <a:off x="241383" y="2668468"/>
              <a:ext cx="1963209" cy="854208"/>
            </a:xfrm>
            <a:prstGeom prst="rect">
              <a:avLst/>
            </a:prstGeom>
            <a:noFill/>
          </p:spPr>
          <p:txBody>
            <a:bodyPr wrap="square" rtlCol="0">
              <a:spAutoFit/>
            </a:bodyPr>
            <a:lstStyle/>
            <a:p>
              <a:pPr algn="ctr"/>
              <a:r>
                <a:rPr lang="en-US" sz="1800" b="1" dirty="0">
                  <a:solidFill>
                    <a:schemeClr val="tx2"/>
                  </a:solidFill>
                </a:rPr>
                <a:t>Part A</a:t>
              </a:r>
            </a:p>
            <a:p>
              <a:pPr algn="ctr"/>
              <a:r>
                <a:rPr lang="en-US" sz="1800" dirty="0">
                  <a:solidFill>
                    <a:schemeClr val="tx2"/>
                  </a:solidFill>
                </a:rPr>
                <a:t>Hospital Insurance</a:t>
              </a:r>
            </a:p>
            <a:p>
              <a:pPr algn="ctr"/>
              <a:endParaRPr lang="en-US" sz="1351" dirty="0">
                <a:solidFill>
                  <a:schemeClr val="tx2"/>
                </a:solidFill>
              </a:endParaRPr>
            </a:p>
          </p:txBody>
        </p:sp>
      </p:grpSp>
      <p:grpSp>
        <p:nvGrpSpPr>
          <p:cNvPr id="26" name="Group 25" title="Part B Icon"/>
          <p:cNvGrpSpPr/>
          <p:nvPr/>
        </p:nvGrpSpPr>
        <p:grpSpPr>
          <a:xfrm>
            <a:off x="2339735" y="3194181"/>
            <a:ext cx="1961035" cy="1302546"/>
            <a:chOff x="2374250" y="2022298"/>
            <a:chExt cx="1961035" cy="1302545"/>
          </a:xfrm>
        </p:grpSpPr>
        <p:pic>
          <p:nvPicPr>
            <p:cNvPr id="27" name="Picture 26"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4517" y="2022298"/>
              <a:ext cx="707734" cy="624371"/>
            </a:xfrm>
            <a:prstGeom prst="rect">
              <a:avLst/>
            </a:prstGeom>
          </p:spPr>
        </p:pic>
        <p:sp>
          <p:nvSpPr>
            <p:cNvPr id="28" name="TextBox 27" title="Part B Icon"/>
            <p:cNvSpPr txBox="1"/>
            <p:nvPr/>
          </p:nvSpPr>
          <p:spPr>
            <a:xfrm>
              <a:off x="2374250" y="2678512"/>
              <a:ext cx="1961035" cy="646331"/>
            </a:xfrm>
            <a:prstGeom prst="rect">
              <a:avLst/>
            </a:prstGeom>
            <a:noFill/>
          </p:spPr>
          <p:txBody>
            <a:bodyPr wrap="square" rtlCol="0">
              <a:spAutoFit/>
            </a:bodyPr>
            <a:lstStyle/>
            <a:p>
              <a:pPr algn="ctr"/>
              <a:r>
                <a:rPr lang="en-US" sz="1800" b="1" dirty="0">
                  <a:solidFill>
                    <a:schemeClr val="tx2"/>
                  </a:solidFill>
                </a:rPr>
                <a:t>Part B</a:t>
              </a:r>
            </a:p>
            <a:p>
              <a:pPr algn="ctr"/>
              <a:r>
                <a:rPr lang="en-US" sz="1800" dirty="0">
                  <a:solidFill>
                    <a:schemeClr val="tx2"/>
                  </a:solidFill>
                </a:rPr>
                <a:t>Medical Insurance</a:t>
              </a:r>
            </a:p>
          </p:txBody>
        </p:sp>
      </p:grpSp>
      <p:sp>
        <p:nvSpPr>
          <p:cNvPr id="29" name="TextBox 28"/>
          <p:cNvSpPr txBox="1"/>
          <p:nvPr/>
        </p:nvSpPr>
        <p:spPr>
          <a:xfrm>
            <a:off x="4558188" y="2120245"/>
            <a:ext cx="2352393" cy="646331"/>
          </a:xfrm>
          <a:prstGeom prst="rect">
            <a:avLst/>
          </a:prstGeom>
          <a:solidFill>
            <a:schemeClr val="tx2"/>
          </a:solidFill>
        </p:spPr>
        <p:txBody>
          <a:bodyPr wrap="square" rtlCol="0">
            <a:spAutoFit/>
          </a:bodyPr>
          <a:lstStyle/>
          <a:p>
            <a:pPr algn="ctr"/>
            <a:r>
              <a:rPr lang="en-US" sz="1800" b="1" dirty="0">
                <a:solidFill>
                  <a:schemeClr val="bg1"/>
                </a:solidFill>
              </a:rPr>
              <a:t>Medicare </a:t>
            </a:r>
            <a:r>
              <a:rPr lang="en-US" sz="1800" b="1" dirty="0" smtClean="0">
                <a:solidFill>
                  <a:schemeClr val="bg1"/>
                </a:solidFill>
              </a:rPr>
              <a:t>Advantage Part C</a:t>
            </a:r>
            <a:endParaRPr lang="en-US" sz="1800" b="1" dirty="0">
              <a:solidFill>
                <a:schemeClr val="bg1"/>
              </a:solidFill>
            </a:endParaRPr>
          </a:p>
        </p:txBody>
      </p:sp>
      <p:grpSp>
        <p:nvGrpSpPr>
          <p:cNvPr id="30" name="Group 29" title="Medicare Advantage Icon"/>
          <p:cNvGrpSpPr/>
          <p:nvPr/>
        </p:nvGrpSpPr>
        <p:grpSpPr>
          <a:xfrm>
            <a:off x="4595500" y="2795156"/>
            <a:ext cx="2203198" cy="2270632"/>
            <a:chOff x="4595498" y="1971466"/>
            <a:chExt cx="2203198" cy="2270632"/>
          </a:xfrm>
        </p:grpSpPr>
        <p:pic>
          <p:nvPicPr>
            <p:cNvPr id="31" name="Picture 30" title="Part A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3409" y="2027176"/>
              <a:ext cx="860838" cy="476070"/>
            </a:xfrm>
            <a:prstGeom prst="rect">
              <a:avLst/>
            </a:prstGeom>
          </p:spPr>
        </p:pic>
        <p:sp>
          <p:nvSpPr>
            <p:cNvPr id="32" name="TextBox 31"/>
            <p:cNvSpPr txBox="1"/>
            <p:nvPr/>
          </p:nvSpPr>
          <p:spPr>
            <a:xfrm>
              <a:off x="4595498" y="2488365"/>
              <a:ext cx="1050836" cy="523220"/>
            </a:xfrm>
            <a:prstGeom prst="rect">
              <a:avLst/>
            </a:prstGeom>
            <a:noFill/>
          </p:spPr>
          <p:txBody>
            <a:bodyPr wrap="square" rtlCol="0">
              <a:spAutoFit/>
            </a:bodyPr>
            <a:lstStyle/>
            <a:p>
              <a:pPr algn="ctr"/>
              <a:r>
                <a:rPr lang="en-US" sz="1800" b="1" dirty="0">
                  <a:solidFill>
                    <a:schemeClr val="tx2"/>
                  </a:solidFill>
                </a:rPr>
                <a:t>Part A</a:t>
              </a:r>
            </a:p>
            <a:p>
              <a:pPr algn="ctr"/>
              <a:endParaRPr lang="en-US" sz="1000" dirty="0">
                <a:solidFill>
                  <a:schemeClr val="tx2"/>
                </a:solidFill>
              </a:endParaRPr>
            </a:p>
          </p:txBody>
        </p:sp>
        <p:pic>
          <p:nvPicPr>
            <p:cNvPr id="33" name="Picture 32" title="Part B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5461" y="1971466"/>
              <a:ext cx="570452" cy="539089"/>
            </a:xfrm>
            <a:prstGeom prst="rect">
              <a:avLst/>
            </a:prstGeom>
          </p:spPr>
        </p:pic>
        <p:sp>
          <p:nvSpPr>
            <p:cNvPr id="34" name="TextBox 33"/>
            <p:cNvSpPr txBox="1"/>
            <p:nvPr/>
          </p:nvSpPr>
          <p:spPr>
            <a:xfrm>
              <a:off x="5930196" y="2468831"/>
              <a:ext cx="868500" cy="369332"/>
            </a:xfrm>
            <a:prstGeom prst="rect">
              <a:avLst/>
            </a:prstGeom>
            <a:noFill/>
          </p:spPr>
          <p:txBody>
            <a:bodyPr wrap="square" rtlCol="0">
              <a:spAutoFit/>
            </a:bodyPr>
            <a:lstStyle/>
            <a:p>
              <a:pPr algn="ctr"/>
              <a:r>
                <a:rPr lang="en-US" sz="1800" b="1" dirty="0">
                  <a:solidFill>
                    <a:schemeClr val="tx2"/>
                  </a:solidFill>
                </a:rPr>
                <a:t>Part B</a:t>
              </a:r>
            </a:p>
          </p:txBody>
        </p:sp>
        <p:pic>
          <p:nvPicPr>
            <p:cNvPr id="35" name="Picture 34"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86231" y="3165576"/>
              <a:ext cx="669230" cy="462663"/>
            </a:xfrm>
            <a:prstGeom prst="rect">
              <a:avLst/>
            </a:prstGeom>
          </p:spPr>
        </p:pic>
        <p:sp>
          <p:nvSpPr>
            <p:cNvPr id="36" name="Plus 35" title="and sign"/>
            <p:cNvSpPr/>
            <p:nvPr/>
          </p:nvSpPr>
          <p:spPr>
            <a:xfrm>
              <a:off x="5677351" y="2325420"/>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7" name="Plus 36" title="and sign"/>
            <p:cNvSpPr/>
            <p:nvPr/>
          </p:nvSpPr>
          <p:spPr>
            <a:xfrm>
              <a:off x="5694575" y="2787245"/>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38" name="TextBox 37"/>
            <p:cNvSpPr txBox="1"/>
            <p:nvPr/>
          </p:nvSpPr>
          <p:spPr>
            <a:xfrm>
              <a:off x="5408554" y="3657323"/>
              <a:ext cx="881280" cy="584775"/>
            </a:xfrm>
            <a:prstGeom prst="rect">
              <a:avLst/>
            </a:prstGeom>
            <a:noFill/>
          </p:spPr>
          <p:txBody>
            <a:bodyPr wrap="square" rtlCol="0">
              <a:spAutoFit/>
            </a:bodyPr>
            <a:lstStyle/>
            <a:p>
              <a:pPr algn="ctr"/>
              <a:r>
                <a:rPr lang="en-US" sz="1800" b="1" dirty="0">
                  <a:solidFill>
                    <a:schemeClr val="tx2"/>
                  </a:solidFill>
                </a:rPr>
                <a:t>Part </a:t>
              </a:r>
              <a:r>
                <a:rPr lang="en-US" sz="1800" b="1" dirty="0" smtClean="0">
                  <a:solidFill>
                    <a:schemeClr val="tx2"/>
                  </a:solidFill>
                </a:rPr>
                <a:t>D</a:t>
              </a:r>
            </a:p>
            <a:p>
              <a:pPr algn="ctr"/>
              <a:r>
                <a:rPr lang="en-US" sz="1400" b="1" dirty="0" smtClean="0">
                  <a:solidFill>
                    <a:schemeClr val="tx2"/>
                  </a:solidFill>
                </a:rPr>
                <a:t>(Usually)</a:t>
              </a:r>
              <a:endParaRPr lang="en-US" sz="1800" b="1" dirty="0">
                <a:solidFill>
                  <a:schemeClr val="tx2"/>
                </a:solidFill>
              </a:endParaRPr>
            </a:p>
          </p:txBody>
        </p:sp>
      </p:grpSp>
      <p:sp>
        <p:nvSpPr>
          <p:cNvPr id="39" name="TextBox 38" title="Text box for Medicare Prescription Drug Coverage"/>
          <p:cNvSpPr txBox="1"/>
          <p:nvPr/>
        </p:nvSpPr>
        <p:spPr>
          <a:xfrm>
            <a:off x="6942089" y="2121693"/>
            <a:ext cx="2044593" cy="923330"/>
          </a:xfrm>
          <a:prstGeom prst="rect">
            <a:avLst/>
          </a:prstGeom>
          <a:solidFill>
            <a:schemeClr val="tx2"/>
          </a:solidFill>
        </p:spPr>
        <p:txBody>
          <a:bodyPr wrap="square" rtlCol="0">
            <a:spAutoFit/>
          </a:bodyPr>
          <a:lstStyle/>
          <a:p>
            <a:pPr algn="ctr"/>
            <a:r>
              <a:rPr lang="en-US" sz="1800" b="1" dirty="0">
                <a:solidFill>
                  <a:schemeClr val="bg1"/>
                </a:solidFill>
              </a:rPr>
              <a:t>Medicare Prescription Drug Coverage</a:t>
            </a:r>
          </a:p>
        </p:txBody>
      </p:sp>
      <p:grpSp>
        <p:nvGrpSpPr>
          <p:cNvPr id="40" name="Group 39" title="art"/>
          <p:cNvGrpSpPr/>
          <p:nvPr/>
        </p:nvGrpSpPr>
        <p:grpSpPr>
          <a:xfrm>
            <a:off x="7051441" y="3245288"/>
            <a:ext cx="1909569" cy="1856542"/>
            <a:chOff x="7108787" y="2022298"/>
            <a:chExt cx="1909569" cy="1856542"/>
          </a:xfrm>
        </p:grpSpPr>
        <p:pic>
          <p:nvPicPr>
            <p:cNvPr id="41" name="Picture 40" title="Part D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42" name="TextBox 41" title="Part D Icon"/>
            <p:cNvSpPr txBox="1"/>
            <p:nvPr/>
          </p:nvSpPr>
          <p:spPr>
            <a:xfrm>
              <a:off x="7108787" y="2678511"/>
              <a:ext cx="1909569" cy="1200329"/>
            </a:xfrm>
            <a:prstGeom prst="rect">
              <a:avLst/>
            </a:prstGeom>
            <a:noFill/>
          </p:spPr>
          <p:txBody>
            <a:bodyPr wrap="square" rtlCol="0">
              <a:spAutoFit/>
            </a:bodyPr>
            <a:lstStyle/>
            <a:p>
              <a:pPr algn="ctr"/>
              <a:r>
                <a:rPr lang="en-US" sz="1800" b="1" dirty="0">
                  <a:solidFill>
                    <a:schemeClr val="tx2"/>
                  </a:solidFill>
                </a:rPr>
                <a:t>Part D</a:t>
              </a:r>
            </a:p>
            <a:p>
              <a:pPr algn="ctr"/>
              <a:r>
                <a:rPr lang="en-US" sz="1800" dirty="0">
                  <a:solidFill>
                    <a:schemeClr val="tx2"/>
                  </a:solidFill>
                </a:rPr>
                <a:t>Medicare prescription drug coverage</a:t>
              </a:r>
            </a:p>
          </p:txBody>
        </p:sp>
      </p:grpSp>
      <p:cxnSp>
        <p:nvCxnSpPr>
          <p:cNvPr id="43" name="Straight Connector 42" title="Line"/>
          <p:cNvCxnSpPr/>
          <p:nvPr/>
        </p:nvCxnSpPr>
        <p:spPr>
          <a:xfrm flipH="1">
            <a:off x="2216625" y="2492510"/>
            <a:ext cx="18985" cy="2874556"/>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cxnSp>
        <p:nvCxnSpPr>
          <p:cNvPr id="44" name="Straight Connector 43" title="Line"/>
          <p:cNvCxnSpPr/>
          <p:nvPr/>
        </p:nvCxnSpPr>
        <p:spPr>
          <a:xfrm>
            <a:off x="4545405" y="2480319"/>
            <a:ext cx="11451" cy="2850492"/>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ln>
        </p:spPr>
        <p:style>
          <a:lnRef idx="2">
            <a:schemeClr val="accent1"/>
          </a:lnRef>
          <a:fillRef idx="0">
            <a:schemeClr val="accent1"/>
          </a:fillRef>
          <a:effectRef idx="1">
            <a:schemeClr val="accent1"/>
          </a:effectRef>
          <a:fontRef idx="minor">
            <a:schemeClr val="tx1"/>
          </a:fontRef>
        </p:style>
      </p:cxnSp>
      <p:cxnSp>
        <p:nvCxnSpPr>
          <p:cNvPr id="45" name="Straight Connector 44" title="line"/>
          <p:cNvCxnSpPr/>
          <p:nvPr/>
        </p:nvCxnSpPr>
        <p:spPr>
          <a:xfrm>
            <a:off x="6927223" y="2512190"/>
            <a:ext cx="17804" cy="2864681"/>
          </a:xfrm>
          <a:prstGeom prst="lin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6508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lstStyle/>
          <a:p>
            <a:r>
              <a:rPr lang="en-US" dirty="0" smtClean="0"/>
              <a:t>2019 </a:t>
            </a:r>
            <a:r>
              <a:rPr lang="en-US" dirty="0"/>
              <a:t>Extra Help Copayments</a:t>
            </a:r>
          </a:p>
        </p:txBody>
      </p:sp>
      <p:graphicFrame>
        <p:nvGraphicFramePr>
          <p:cNvPr id="5" name="Table 4" descr="Copayment amounts vary if you qualify for Extra Help depending on the following:&#10;If you’re living in an institution (like a nursing home) you don’t pay a copayment&#10;If you’re receiving Home and Community-Based Services you don’t pay a copayment&#10;2016: If your income is up to 100% of the Federal Poverty Level (FPL) you pay $1.20 for a generic drug (or brand-name drug treated as a generic), or $3.60 for brand-name covered prescriptions&#10;2016: If your income is between 100% and 135% of the FPL, you pay either $2.95 for a generic drug (or brand-name drug treated as a generic), or $7.40 for brand-name covered prescriptions&#10;If you receive Partial Extra Help, you pay a $74 deductible in 2016 and you pay 15% for each covered drug&#10;" title="2016 Extra Help Copayments"/>
          <p:cNvGraphicFramePr>
            <a:graphicFrameLocks noGrp="1"/>
          </p:cNvGraphicFramePr>
          <p:nvPr>
            <p:extLst>
              <p:ext uri="{D42A27DB-BD31-4B8C-83A1-F6EECF244321}">
                <p14:modId xmlns:p14="http://schemas.microsoft.com/office/powerpoint/2010/main" val="2387541992"/>
              </p:ext>
            </p:extLst>
          </p:nvPr>
        </p:nvGraphicFramePr>
        <p:xfrm>
          <a:off x="95250" y="1072053"/>
          <a:ext cx="9001453" cy="5252547"/>
        </p:xfrm>
        <a:graphic>
          <a:graphicData uri="http://schemas.openxmlformats.org/drawingml/2006/table">
            <a:tbl>
              <a:tblPr firstRow="1" firstCol="1" lastRow="1" lastCol="1" bandRow="1" bandCol="1">
                <a:tableStyleId>{5C22544A-7EE6-4342-B048-85BDC9FD1C3A}</a:tableStyleId>
              </a:tblPr>
              <a:tblGrid>
                <a:gridCol w="5611867">
                  <a:extLst>
                    <a:ext uri="{9D8B030D-6E8A-4147-A177-3AD203B41FA5}">
                      <a16:colId xmlns="" xmlns:a16="http://schemas.microsoft.com/office/drawing/2014/main" val="20000"/>
                    </a:ext>
                  </a:extLst>
                </a:gridCol>
                <a:gridCol w="3389586">
                  <a:extLst>
                    <a:ext uri="{9D8B030D-6E8A-4147-A177-3AD203B41FA5}">
                      <a16:colId xmlns="" xmlns:a16="http://schemas.microsoft.com/office/drawing/2014/main" val="20001"/>
                    </a:ext>
                  </a:extLst>
                </a:gridCol>
              </a:tblGrid>
              <a:tr h="722269">
                <a:tc>
                  <a:txBody>
                    <a:bodyPr/>
                    <a:lstStyle/>
                    <a:p>
                      <a:pPr marL="45085" marR="0">
                        <a:lnSpc>
                          <a:spcPts val="1690"/>
                        </a:lnSpc>
                        <a:spcBef>
                          <a:spcPts val="75"/>
                        </a:spcBef>
                        <a:spcAft>
                          <a:spcPts val="0"/>
                        </a:spcAft>
                      </a:pPr>
                      <a:endParaRPr lang="en-US" sz="2400" b="1" dirty="0">
                        <a:solidFill>
                          <a:schemeClr val="bg1"/>
                        </a:solidFill>
                        <a:effectLst/>
                      </a:endParaRPr>
                    </a:p>
                    <a:p>
                      <a:pPr marL="45085" marR="0" algn="ctr">
                        <a:lnSpc>
                          <a:spcPts val="1690"/>
                        </a:lnSpc>
                        <a:spcBef>
                          <a:spcPts val="75"/>
                        </a:spcBef>
                        <a:spcAft>
                          <a:spcPts val="0"/>
                        </a:spcAft>
                      </a:pPr>
                      <a:r>
                        <a:rPr lang="en-US" sz="2400" b="1" dirty="0">
                          <a:solidFill>
                            <a:schemeClr val="bg1"/>
                          </a:solidFill>
                          <a:effectLst/>
                        </a:rPr>
                        <a:t>E</a:t>
                      </a:r>
                      <a:r>
                        <a:rPr lang="en-US" sz="2400" b="1" spc="-5" dirty="0">
                          <a:solidFill>
                            <a:schemeClr val="bg1"/>
                          </a:solidFill>
                          <a:effectLst/>
                        </a:rPr>
                        <a:t>x</a:t>
                      </a:r>
                      <a:r>
                        <a:rPr lang="en-US" sz="2400" b="1" spc="5" dirty="0">
                          <a:solidFill>
                            <a:schemeClr val="bg1"/>
                          </a:solidFill>
                          <a:effectLst/>
                        </a:rPr>
                        <a:t>t</a:t>
                      </a:r>
                      <a:r>
                        <a:rPr lang="en-US" sz="2400" b="1" spc="-40" dirty="0">
                          <a:solidFill>
                            <a:schemeClr val="bg1"/>
                          </a:solidFill>
                          <a:effectLst/>
                        </a:rPr>
                        <a:t>r</a:t>
                      </a:r>
                      <a:r>
                        <a:rPr lang="en-US" sz="2400" b="1" dirty="0">
                          <a:solidFill>
                            <a:schemeClr val="bg1"/>
                          </a:solidFill>
                          <a:effectLst/>
                        </a:rPr>
                        <a:t>a</a:t>
                      </a:r>
                      <a:r>
                        <a:rPr lang="en-US" sz="2400" b="1" spc="35" dirty="0">
                          <a:solidFill>
                            <a:schemeClr val="bg1"/>
                          </a:solidFill>
                          <a:effectLst/>
                        </a:rPr>
                        <a:t> </a:t>
                      </a:r>
                      <a:r>
                        <a:rPr lang="en-US" sz="2400" b="1" spc="-5" dirty="0">
                          <a:solidFill>
                            <a:schemeClr val="bg1"/>
                          </a:solidFill>
                          <a:effectLst/>
                        </a:rPr>
                        <a:t>H</a:t>
                      </a:r>
                      <a:r>
                        <a:rPr lang="en-US" sz="2400" b="1" dirty="0">
                          <a:solidFill>
                            <a:schemeClr val="bg1"/>
                          </a:solidFill>
                          <a:effectLst/>
                        </a:rPr>
                        <a:t>elp</a:t>
                      </a:r>
                      <a:r>
                        <a:rPr lang="en-US" sz="2400" b="1" spc="40" dirty="0">
                          <a:solidFill>
                            <a:schemeClr val="bg1"/>
                          </a:solidFill>
                          <a:effectLst/>
                        </a:rPr>
                        <a:t> </a:t>
                      </a:r>
                      <a:r>
                        <a:rPr lang="en-US" sz="2400" b="1" spc="5" dirty="0">
                          <a:solidFill>
                            <a:schemeClr val="bg1"/>
                          </a:solidFill>
                          <a:effectLst/>
                        </a:rPr>
                        <a:t>Co</a:t>
                      </a:r>
                      <a:r>
                        <a:rPr lang="en-US" sz="2400" b="1" spc="15" dirty="0">
                          <a:solidFill>
                            <a:schemeClr val="bg1"/>
                          </a:solidFill>
                          <a:effectLst/>
                        </a:rPr>
                        <a:t>p</a:t>
                      </a:r>
                      <a:r>
                        <a:rPr lang="en-US" sz="2400" b="1" spc="-35" dirty="0">
                          <a:solidFill>
                            <a:schemeClr val="bg1"/>
                          </a:solidFill>
                          <a:effectLst/>
                        </a:rPr>
                        <a:t>a</a:t>
                      </a:r>
                      <a:r>
                        <a:rPr lang="en-US" sz="2400" b="1" dirty="0">
                          <a:solidFill>
                            <a:schemeClr val="bg1"/>
                          </a:solidFill>
                          <a:effectLst/>
                        </a:rPr>
                        <a:t>y</a:t>
                      </a:r>
                      <a:r>
                        <a:rPr lang="en-US" sz="2400" b="1" spc="15" dirty="0">
                          <a:solidFill>
                            <a:schemeClr val="bg1"/>
                          </a:solidFill>
                          <a:effectLst/>
                        </a:rPr>
                        <a:t>m</a:t>
                      </a:r>
                      <a:r>
                        <a:rPr lang="en-US" sz="2400" b="1" spc="10" dirty="0">
                          <a:solidFill>
                            <a:schemeClr val="bg1"/>
                          </a:solidFill>
                          <a:effectLst/>
                        </a:rPr>
                        <a:t>e</a:t>
                      </a:r>
                      <a:r>
                        <a:rPr lang="en-US" sz="2400" b="1" spc="-5" dirty="0">
                          <a:solidFill>
                            <a:schemeClr val="bg1"/>
                          </a:solidFill>
                          <a:effectLst/>
                        </a:rPr>
                        <a:t>n</a:t>
                      </a:r>
                      <a:r>
                        <a:rPr lang="en-US" sz="2400" b="1" spc="5" dirty="0">
                          <a:solidFill>
                            <a:schemeClr val="bg1"/>
                          </a:solidFill>
                          <a:effectLst/>
                        </a:rPr>
                        <a:t>ts</a:t>
                      </a:r>
                      <a:endParaRPr lang="en-US" sz="2400" b="1" dirty="0">
                        <a:solidFill>
                          <a:schemeClr val="bg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532130" marR="509905" indent="0" algn="ctr" defTabSz="685800" rtl="0" eaLnBrk="1" fontAlgn="auto" latinLnBrk="0" hangingPunct="1">
                        <a:lnSpc>
                          <a:spcPct val="100000"/>
                        </a:lnSpc>
                        <a:spcBef>
                          <a:spcPts val="75"/>
                        </a:spcBef>
                        <a:spcAft>
                          <a:spcPts val="0"/>
                        </a:spcAft>
                        <a:buClrTx/>
                        <a:buSzTx/>
                        <a:buFontTx/>
                        <a:buNone/>
                        <a:tabLst/>
                        <a:defRPr/>
                      </a:pPr>
                      <a:r>
                        <a:rPr lang="en-US" sz="2400" b="1" spc="5" dirty="0" smtClean="0">
                          <a:solidFill>
                            <a:schemeClr val="bg1"/>
                          </a:solidFill>
                          <a:effectLst/>
                        </a:rPr>
                        <a:t>2018</a:t>
                      </a:r>
                      <a:endParaRPr lang="en-US" sz="2400" b="1" spc="5" dirty="0">
                        <a:solidFill>
                          <a:schemeClr val="bg1"/>
                        </a:solidFill>
                        <a:effectLst/>
                      </a:endParaRPr>
                    </a:p>
                    <a:p>
                      <a:pPr marL="63500" marR="509905" lvl="0" indent="0" algn="r" defTabSz="114300">
                        <a:lnSpc>
                          <a:spcPct val="100000"/>
                        </a:lnSpc>
                        <a:spcBef>
                          <a:spcPts val="75"/>
                        </a:spcBef>
                        <a:spcAft>
                          <a:spcPts val="0"/>
                        </a:spcAft>
                      </a:pPr>
                      <a:r>
                        <a:rPr lang="en-US" sz="2400" b="1" dirty="0">
                          <a:solidFill>
                            <a:schemeClr val="bg1"/>
                          </a:solidFill>
                          <a:effectLst/>
                          <a:latin typeface="+mn-lt"/>
                          <a:ea typeface="Calibri"/>
                          <a:cs typeface="Times New Roman"/>
                        </a:rPr>
                        <a:t>Generic/Brand-name</a:t>
                      </a:r>
                      <a:endParaRPr lang="en-US" sz="2400" b="1" dirty="0">
                        <a:solidFill>
                          <a:schemeClr val="bg1"/>
                        </a:solidFill>
                        <a:effectLst/>
                        <a:latin typeface="Calibri"/>
                        <a:ea typeface="Calibri"/>
                        <a:cs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10000"/>
                  </a:ext>
                </a:extLst>
              </a:tr>
              <a:tr h="866080">
                <a:tc>
                  <a:txBody>
                    <a:bodyPr/>
                    <a:lstStyle/>
                    <a:p>
                      <a:pPr marL="45085" marR="0">
                        <a:lnSpc>
                          <a:spcPct val="115000"/>
                        </a:lnSpc>
                        <a:spcBef>
                          <a:spcPts val="485"/>
                        </a:spcBef>
                        <a:spcAft>
                          <a:spcPts val="0"/>
                        </a:spcAft>
                      </a:pPr>
                      <a:r>
                        <a:rPr lang="en-US" sz="2000" b="0" spc="-5" dirty="0">
                          <a:solidFill>
                            <a:schemeClr val="tx1"/>
                          </a:solidFill>
                          <a:effectLst/>
                        </a:rPr>
                        <a:t>I</a:t>
                      </a:r>
                      <a:r>
                        <a:rPr lang="en-US" sz="2000" b="0" spc="5" dirty="0">
                          <a:solidFill>
                            <a:schemeClr val="tx1"/>
                          </a:solidFill>
                          <a:effectLst/>
                        </a:rPr>
                        <a:t>n</a:t>
                      </a:r>
                      <a:r>
                        <a:rPr lang="en-US" sz="2000" b="0" spc="-15" dirty="0">
                          <a:solidFill>
                            <a:schemeClr val="tx1"/>
                          </a:solidFill>
                          <a:effectLst/>
                        </a:rPr>
                        <a:t>s</a:t>
                      </a:r>
                      <a:r>
                        <a:rPr lang="en-US" sz="2000" b="0" spc="5" dirty="0">
                          <a:solidFill>
                            <a:schemeClr val="tx1"/>
                          </a:solidFill>
                          <a:effectLst/>
                        </a:rPr>
                        <a:t>ti</a:t>
                      </a:r>
                      <a:r>
                        <a:rPr lang="en-US" sz="2000" b="0" spc="-10" dirty="0">
                          <a:solidFill>
                            <a:schemeClr val="tx1"/>
                          </a:solidFill>
                          <a:effectLst/>
                        </a:rPr>
                        <a:t>t</a:t>
                      </a:r>
                      <a:r>
                        <a:rPr lang="en-US" sz="2000" b="0" spc="5" dirty="0">
                          <a:solidFill>
                            <a:schemeClr val="tx1"/>
                          </a:solidFill>
                          <a:effectLst/>
                        </a:rPr>
                        <a:t>u</a:t>
                      </a:r>
                      <a:r>
                        <a:rPr lang="en-US" sz="2000" b="0" spc="-5" dirty="0">
                          <a:solidFill>
                            <a:schemeClr val="tx1"/>
                          </a:solidFill>
                          <a:effectLst/>
                        </a:rPr>
                        <a:t>t</a:t>
                      </a:r>
                      <a:r>
                        <a:rPr lang="en-US" sz="2000" b="0" spc="5" dirty="0">
                          <a:solidFill>
                            <a:schemeClr val="tx1"/>
                          </a:solidFill>
                          <a:effectLst/>
                        </a:rPr>
                        <a:t>io</a:t>
                      </a:r>
                      <a:r>
                        <a:rPr lang="en-US" sz="2000" b="0" spc="-10" dirty="0">
                          <a:solidFill>
                            <a:schemeClr val="tx1"/>
                          </a:solidFill>
                          <a:effectLst/>
                        </a:rPr>
                        <a:t>n</a:t>
                      </a:r>
                      <a:r>
                        <a:rPr lang="en-US" sz="2000" b="0" dirty="0">
                          <a:solidFill>
                            <a:schemeClr val="tx1"/>
                          </a:solidFill>
                          <a:effectLst/>
                        </a:rPr>
                        <a:t>a</a:t>
                      </a:r>
                      <a:r>
                        <a:rPr lang="en-US" sz="2000" b="0" spc="5" dirty="0">
                          <a:solidFill>
                            <a:schemeClr val="tx1"/>
                          </a:solidFill>
                          <a:effectLst/>
                        </a:rPr>
                        <a:t>l</a:t>
                      </a:r>
                      <a:r>
                        <a:rPr lang="en-US" sz="2000" b="0" dirty="0">
                          <a:solidFill>
                            <a:schemeClr val="tx1"/>
                          </a:solidFill>
                          <a:effectLst/>
                        </a:rPr>
                        <a:t>i</a:t>
                      </a:r>
                      <a:r>
                        <a:rPr lang="en-US" sz="2000" b="0" spc="-30" dirty="0">
                          <a:solidFill>
                            <a:schemeClr val="tx1"/>
                          </a:solidFill>
                          <a:effectLst/>
                        </a:rPr>
                        <a:t>z</a:t>
                      </a:r>
                      <a:r>
                        <a:rPr lang="en-US" sz="2000" b="0" spc="-15" dirty="0">
                          <a:solidFill>
                            <a:schemeClr val="tx1"/>
                          </a:solidFill>
                          <a:effectLst/>
                        </a:rPr>
                        <a:t>e</a:t>
                      </a:r>
                      <a:r>
                        <a:rPr lang="en-US" sz="2000" b="0" dirty="0">
                          <a:solidFill>
                            <a:schemeClr val="tx1"/>
                          </a:solidFill>
                          <a:effectLst/>
                        </a:rPr>
                        <a:t>d</a:t>
                      </a:r>
                      <a:r>
                        <a:rPr lang="en-US" sz="2000" b="0" spc="40" dirty="0">
                          <a:solidFill>
                            <a:schemeClr val="tx1"/>
                          </a:solidFill>
                          <a:effectLst/>
                        </a:rPr>
                        <a:t> </a:t>
                      </a:r>
                      <a:r>
                        <a:rPr lang="en-US" sz="2000" b="0" spc="5" dirty="0">
                          <a:solidFill>
                            <a:schemeClr val="tx1"/>
                          </a:solidFill>
                          <a:effectLst/>
                        </a:rPr>
                        <a:t>(</a:t>
                      </a:r>
                      <a:r>
                        <a:rPr lang="en-US" sz="2000" b="0" dirty="0">
                          <a:solidFill>
                            <a:schemeClr val="tx1"/>
                          </a:solidFill>
                          <a:effectLst/>
                        </a:rPr>
                        <a:t>L</a:t>
                      </a:r>
                      <a:r>
                        <a:rPr lang="en-US" sz="2000" b="0" spc="-15" dirty="0">
                          <a:solidFill>
                            <a:schemeClr val="tx1"/>
                          </a:solidFill>
                          <a:effectLst/>
                        </a:rPr>
                        <a:t>e</a:t>
                      </a:r>
                      <a:r>
                        <a:rPr lang="en-US" sz="2000" b="0" spc="-20" dirty="0">
                          <a:solidFill>
                            <a:schemeClr val="tx1"/>
                          </a:solidFill>
                          <a:effectLst/>
                        </a:rPr>
                        <a:t>v</a:t>
                      </a:r>
                      <a:r>
                        <a:rPr lang="en-US" sz="2000" b="0" spc="-5" dirty="0">
                          <a:solidFill>
                            <a:schemeClr val="tx1"/>
                          </a:solidFill>
                          <a:effectLst/>
                        </a:rPr>
                        <a:t>e</a:t>
                      </a:r>
                      <a:r>
                        <a:rPr lang="en-US" sz="2000" b="0" dirty="0">
                          <a:solidFill>
                            <a:schemeClr val="tx1"/>
                          </a:solidFill>
                          <a:effectLst/>
                        </a:rPr>
                        <a:t>l</a:t>
                      </a:r>
                      <a:r>
                        <a:rPr lang="en-US" sz="2000" b="0" spc="35" dirty="0">
                          <a:solidFill>
                            <a:schemeClr val="tx1"/>
                          </a:solidFill>
                          <a:effectLst/>
                        </a:rPr>
                        <a:t> </a:t>
                      </a:r>
                      <a:r>
                        <a:rPr lang="en-US" sz="2000" b="0" spc="-5" dirty="0">
                          <a:solidFill>
                            <a:schemeClr val="tx1"/>
                          </a:solidFill>
                          <a:effectLst/>
                        </a:rPr>
                        <a:t>3)</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26745" marR="602615" algn="ctr">
                        <a:lnSpc>
                          <a:spcPct val="115000"/>
                        </a:lnSpc>
                        <a:spcBef>
                          <a:spcPts val="485"/>
                        </a:spcBef>
                        <a:spcAft>
                          <a:spcPts val="0"/>
                        </a:spcAft>
                      </a:pPr>
                      <a:r>
                        <a:rPr lang="en-US" sz="2000" b="0" spc="5" dirty="0">
                          <a:solidFill>
                            <a:schemeClr val="tx1"/>
                          </a:solidFill>
                          <a:effectLst/>
                        </a:rPr>
                        <a:t>$0</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178583">
                <a:tc>
                  <a:txBody>
                    <a:bodyPr/>
                    <a:lstStyle/>
                    <a:p>
                      <a:pPr marL="45085" marR="0">
                        <a:lnSpc>
                          <a:spcPct val="115000"/>
                        </a:lnSpc>
                        <a:spcBef>
                          <a:spcPts val="75"/>
                        </a:spcBef>
                        <a:spcAft>
                          <a:spcPts val="0"/>
                        </a:spcAft>
                      </a:pPr>
                      <a:r>
                        <a:rPr lang="en-US" sz="2000" b="0" spc="-20" dirty="0">
                          <a:solidFill>
                            <a:schemeClr val="tx1"/>
                          </a:solidFill>
                          <a:effectLst/>
                        </a:rPr>
                        <a:t>R</a:t>
                      </a:r>
                      <a:r>
                        <a:rPr lang="en-US" sz="2000" b="0" spc="-5" dirty="0">
                          <a:solidFill>
                            <a:schemeClr val="tx1"/>
                          </a:solidFill>
                          <a:effectLst/>
                        </a:rPr>
                        <a:t>ece</a:t>
                      </a:r>
                      <a:r>
                        <a:rPr lang="en-US" sz="2000" b="0" spc="5" dirty="0">
                          <a:solidFill>
                            <a:schemeClr val="tx1"/>
                          </a:solidFill>
                          <a:effectLst/>
                        </a:rPr>
                        <a:t>iv</a:t>
                      </a:r>
                      <a:r>
                        <a:rPr lang="en-US" sz="2000" b="0" spc="-10" dirty="0">
                          <a:solidFill>
                            <a:schemeClr val="tx1"/>
                          </a:solidFill>
                          <a:effectLst/>
                        </a:rPr>
                        <a:t>i</a:t>
                      </a:r>
                      <a:r>
                        <a:rPr lang="en-US" sz="2000" b="0" spc="5" dirty="0">
                          <a:solidFill>
                            <a:schemeClr val="tx1"/>
                          </a:solidFill>
                          <a:effectLst/>
                        </a:rPr>
                        <a:t>n</a:t>
                      </a:r>
                      <a:r>
                        <a:rPr lang="en-US" sz="2000" b="0" dirty="0">
                          <a:solidFill>
                            <a:schemeClr val="tx1"/>
                          </a:solidFill>
                          <a:effectLst/>
                        </a:rPr>
                        <a:t>g</a:t>
                      </a:r>
                      <a:r>
                        <a:rPr lang="en-US" sz="2000" b="0" spc="55" dirty="0">
                          <a:solidFill>
                            <a:schemeClr val="tx1"/>
                          </a:solidFill>
                          <a:effectLst/>
                        </a:rPr>
                        <a:t> </a:t>
                      </a:r>
                      <a:r>
                        <a:rPr lang="en-US" sz="2000" b="0" spc="-5" dirty="0">
                          <a:solidFill>
                            <a:schemeClr val="tx1"/>
                          </a:solidFill>
                          <a:effectLst/>
                        </a:rPr>
                        <a:t>H</a:t>
                      </a:r>
                      <a:r>
                        <a:rPr lang="en-US" sz="2000" b="0" dirty="0">
                          <a:solidFill>
                            <a:schemeClr val="tx1"/>
                          </a:solidFill>
                          <a:effectLst/>
                        </a:rPr>
                        <a:t>o</a:t>
                      </a:r>
                      <a:r>
                        <a:rPr lang="en-US" sz="2000" b="0" spc="5" dirty="0">
                          <a:solidFill>
                            <a:schemeClr val="tx1"/>
                          </a:solidFill>
                          <a:effectLst/>
                        </a:rPr>
                        <a:t>m</a:t>
                      </a:r>
                      <a:r>
                        <a:rPr lang="en-US" sz="2000" b="0" dirty="0">
                          <a:solidFill>
                            <a:schemeClr val="tx1"/>
                          </a:solidFill>
                          <a:effectLst/>
                        </a:rPr>
                        <a:t>e</a:t>
                      </a:r>
                      <a:r>
                        <a:rPr lang="en-US" sz="2000" b="0" spc="30" dirty="0">
                          <a:solidFill>
                            <a:schemeClr val="tx1"/>
                          </a:solidFill>
                          <a:effectLst/>
                        </a:rPr>
                        <a:t> </a:t>
                      </a:r>
                      <a:r>
                        <a:rPr lang="en-US" sz="2000" b="0" dirty="0">
                          <a:solidFill>
                            <a:schemeClr val="tx1"/>
                          </a:solidFill>
                          <a:effectLst/>
                        </a:rPr>
                        <a:t>a</a:t>
                      </a:r>
                      <a:r>
                        <a:rPr lang="en-US" sz="2000" b="0" spc="-5" dirty="0">
                          <a:solidFill>
                            <a:schemeClr val="tx1"/>
                          </a:solidFill>
                          <a:effectLst/>
                        </a:rPr>
                        <a:t>n</a:t>
                      </a:r>
                      <a:r>
                        <a:rPr lang="en-US" sz="2000" b="0" dirty="0">
                          <a:solidFill>
                            <a:schemeClr val="tx1"/>
                          </a:solidFill>
                          <a:effectLst/>
                        </a:rPr>
                        <a:t>d</a:t>
                      </a:r>
                      <a:r>
                        <a:rPr lang="en-US" sz="2000" b="0" spc="15" dirty="0">
                          <a:solidFill>
                            <a:schemeClr val="tx1"/>
                          </a:solidFill>
                          <a:effectLst/>
                        </a:rPr>
                        <a:t> </a:t>
                      </a:r>
                      <a:r>
                        <a:rPr lang="en-US" sz="2000" b="0" spc="5" dirty="0">
                          <a:solidFill>
                            <a:schemeClr val="tx1"/>
                          </a:solidFill>
                          <a:effectLst/>
                        </a:rPr>
                        <a:t>C</a:t>
                      </a:r>
                      <a:r>
                        <a:rPr lang="en-US" sz="2000" b="0" dirty="0">
                          <a:solidFill>
                            <a:schemeClr val="tx1"/>
                          </a:solidFill>
                          <a:effectLst/>
                        </a:rPr>
                        <a:t>o</a:t>
                      </a:r>
                      <a:r>
                        <a:rPr lang="en-US" sz="2000" b="0" spc="5" dirty="0">
                          <a:solidFill>
                            <a:schemeClr val="tx1"/>
                          </a:solidFill>
                          <a:effectLst/>
                        </a:rPr>
                        <a:t>m</a:t>
                      </a:r>
                      <a:r>
                        <a:rPr lang="en-US" sz="2000" b="0" spc="-10" dirty="0">
                          <a:solidFill>
                            <a:schemeClr val="tx1"/>
                          </a:solidFill>
                          <a:effectLst/>
                        </a:rPr>
                        <a:t>m</a:t>
                      </a:r>
                      <a:r>
                        <a:rPr lang="en-US" sz="2000" b="0" spc="5" dirty="0">
                          <a:solidFill>
                            <a:schemeClr val="tx1"/>
                          </a:solidFill>
                          <a:effectLst/>
                        </a:rPr>
                        <a:t>u</a:t>
                      </a:r>
                      <a:r>
                        <a:rPr lang="en-US" sz="2000" b="0" spc="-5" dirty="0">
                          <a:solidFill>
                            <a:schemeClr val="tx1"/>
                          </a:solidFill>
                          <a:effectLst/>
                        </a:rPr>
                        <a:t>n</a:t>
                      </a:r>
                      <a:r>
                        <a:rPr lang="en-US" sz="2000" b="0" dirty="0">
                          <a:solidFill>
                            <a:schemeClr val="tx1"/>
                          </a:solidFill>
                          <a:effectLst/>
                        </a:rPr>
                        <a:t>i</a:t>
                      </a:r>
                      <a:r>
                        <a:rPr lang="en-US" sz="2000" b="0" spc="5" dirty="0">
                          <a:solidFill>
                            <a:schemeClr val="tx1"/>
                          </a:solidFill>
                          <a:effectLst/>
                        </a:rPr>
                        <a:t>t</a:t>
                      </a:r>
                      <a:r>
                        <a:rPr lang="en-US" sz="2000" b="0" spc="-35" dirty="0">
                          <a:solidFill>
                            <a:schemeClr val="tx1"/>
                          </a:solidFill>
                          <a:effectLst/>
                        </a:rPr>
                        <a:t>y</a:t>
                      </a:r>
                      <a:r>
                        <a:rPr lang="en-US" sz="2000" b="0" dirty="0">
                          <a:solidFill>
                            <a:schemeClr val="tx1"/>
                          </a:solidFill>
                          <a:effectLst/>
                        </a:rPr>
                        <a:t>‐Ba</a:t>
                      </a:r>
                      <a:r>
                        <a:rPr lang="en-US" sz="2000" b="0" spc="-5" dirty="0">
                          <a:solidFill>
                            <a:schemeClr val="tx1"/>
                          </a:solidFill>
                          <a:effectLst/>
                        </a:rPr>
                        <a:t>s</a:t>
                      </a:r>
                      <a:r>
                        <a:rPr lang="en-US" sz="2000" b="0" dirty="0">
                          <a:solidFill>
                            <a:schemeClr val="tx1"/>
                          </a:solidFill>
                          <a:effectLst/>
                        </a:rPr>
                        <a:t>ed</a:t>
                      </a:r>
                      <a:r>
                        <a:rPr lang="en-US" sz="2000" b="0" spc="110" dirty="0">
                          <a:solidFill>
                            <a:schemeClr val="tx1"/>
                          </a:solidFill>
                          <a:effectLst/>
                        </a:rPr>
                        <a:t> </a:t>
                      </a:r>
                      <a:r>
                        <a:rPr lang="en-US" sz="2000" b="0" spc="-5" dirty="0">
                          <a:solidFill>
                            <a:schemeClr val="tx1"/>
                          </a:solidFill>
                          <a:effectLst/>
                        </a:rPr>
                        <a:t>S</a:t>
                      </a:r>
                      <a:r>
                        <a:rPr lang="en-US" sz="2000" b="0" spc="10" dirty="0">
                          <a:solidFill>
                            <a:schemeClr val="tx1"/>
                          </a:solidFill>
                          <a:effectLst/>
                        </a:rPr>
                        <a:t>er</a:t>
                      </a:r>
                      <a:r>
                        <a:rPr lang="en-US" sz="2000" b="0" spc="5" dirty="0">
                          <a:solidFill>
                            <a:schemeClr val="tx1"/>
                          </a:solidFill>
                          <a:effectLst/>
                        </a:rPr>
                        <a:t>v</a:t>
                      </a:r>
                      <a:r>
                        <a:rPr lang="en-US" sz="2000" b="0" dirty="0">
                          <a:solidFill>
                            <a:schemeClr val="tx1"/>
                          </a:solidFill>
                          <a:effectLst/>
                        </a:rPr>
                        <a:t>i</a:t>
                      </a:r>
                      <a:r>
                        <a:rPr lang="en-US" sz="2000" b="0" spc="10" dirty="0">
                          <a:solidFill>
                            <a:schemeClr val="tx1"/>
                          </a:solidFill>
                          <a:effectLst/>
                        </a:rPr>
                        <a:t>ce</a:t>
                      </a:r>
                      <a:r>
                        <a:rPr lang="en-US" sz="2000" b="0" dirty="0">
                          <a:solidFill>
                            <a:schemeClr val="tx1"/>
                          </a:solidFill>
                          <a:effectLst/>
                        </a:rPr>
                        <a:t>s</a:t>
                      </a:r>
                    </a:p>
                    <a:p>
                      <a:pPr marL="45085" marR="0">
                        <a:lnSpc>
                          <a:spcPts val="1680"/>
                        </a:lnSpc>
                        <a:spcBef>
                          <a:spcPts val="0"/>
                        </a:spcBef>
                        <a:spcAft>
                          <a:spcPts val="0"/>
                        </a:spcAft>
                      </a:pPr>
                      <a:r>
                        <a:rPr lang="en-US" sz="2000" b="0" spc="5" dirty="0">
                          <a:solidFill>
                            <a:schemeClr val="tx1"/>
                          </a:solidFill>
                          <a:effectLst/>
                        </a:rPr>
                        <a:t>(u</a:t>
                      </a:r>
                      <a:r>
                        <a:rPr lang="en-US" sz="2000" b="0" spc="-5" dirty="0">
                          <a:solidFill>
                            <a:schemeClr val="tx1"/>
                          </a:solidFill>
                          <a:effectLst/>
                        </a:rPr>
                        <a:t>n</a:t>
                      </a:r>
                      <a:r>
                        <a:rPr lang="en-US" sz="2000" b="0" spc="5" dirty="0">
                          <a:solidFill>
                            <a:schemeClr val="tx1"/>
                          </a:solidFill>
                          <a:effectLst/>
                        </a:rPr>
                        <a:t>d</a:t>
                      </a:r>
                      <a:r>
                        <a:rPr lang="en-US" sz="2000" b="0" spc="-5" dirty="0">
                          <a:solidFill>
                            <a:schemeClr val="tx1"/>
                          </a:solidFill>
                          <a:effectLst/>
                        </a:rPr>
                        <a:t>e</a:t>
                      </a:r>
                      <a:r>
                        <a:rPr lang="en-US" sz="2000" b="0" dirty="0">
                          <a:solidFill>
                            <a:schemeClr val="tx1"/>
                          </a:solidFill>
                          <a:effectLst/>
                        </a:rPr>
                        <a:t>r</a:t>
                      </a:r>
                      <a:r>
                        <a:rPr lang="en-US" sz="2000" b="0" spc="40" dirty="0">
                          <a:solidFill>
                            <a:schemeClr val="tx1"/>
                          </a:solidFill>
                          <a:effectLst/>
                        </a:rPr>
                        <a:t> </a:t>
                      </a:r>
                      <a:r>
                        <a:rPr lang="en-US" sz="2000" b="0" spc="-20" dirty="0">
                          <a:solidFill>
                            <a:schemeClr val="tx1"/>
                          </a:solidFill>
                          <a:effectLst/>
                        </a:rPr>
                        <a:t>w</a:t>
                      </a:r>
                      <a:r>
                        <a:rPr lang="en-US" sz="2000" b="0" dirty="0">
                          <a:solidFill>
                            <a:schemeClr val="tx1"/>
                          </a:solidFill>
                          <a:effectLst/>
                        </a:rPr>
                        <a:t>a</a:t>
                      </a:r>
                      <a:r>
                        <a:rPr lang="en-US" sz="2000" b="0" spc="5" dirty="0">
                          <a:solidFill>
                            <a:schemeClr val="tx1"/>
                          </a:solidFill>
                          <a:effectLst/>
                        </a:rPr>
                        <a:t>i</a:t>
                      </a:r>
                      <a:r>
                        <a:rPr lang="en-US" sz="2000" b="0" spc="-10" dirty="0">
                          <a:solidFill>
                            <a:schemeClr val="tx1"/>
                          </a:solidFill>
                          <a:effectLst/>
                        </a:rPr>
                        <a:t>v</a:t>
                      </a:r>
                      <a:r>
                        <a:rPr lang="en-US" sz="2000" b="0" spc="-5" dirty="0">
                          <a:solidFill>
                            <a:schemeClr val="tx1"/>
                          </a:solidFill>
                          <a:effectLst/>
                        </a:rPr>
                        <a:t>e</a:t>
                      </a:r>
                      <a:r>
                        <a:rPr lang="en-US" sz="2000" b="0" dirty="0">
                          <a:solidFill>
                            <a:schemeClr val="tx1"/>
                          </a:solidFill>
                          <a:effectLst/>
                        </a:rPr>
                        <a:t>r</a:t>
                      </a:r>
                      <a:r>
                        <a:rPr lang="en-US" sz="2000" b="0" spc="45" dirty="0">
                          <a:solidFill>
                            <a:schemeClr val="tx1"/>
                          </a:solidFill>
                          <a:effectLst/>
                        </a:rPr>
                        <a:t> </a:t>
                      </a:r>
                      <a:r>
                        <a:rPr lang="en-US" sz="2000" b="0" spc="-10" dirty="0">
                          <a:solidFill>
                            <a:schemeClr val="tx1"/>
                          </a:solidFill>
                          <a:effectLst/>
                        </a:rPr>
                        <a:t>o</a:t>
                      </a:r>
                      <a:r>
                        <a:rPr lang="en-US" sz="2000" b="0" spc="5" dirty="0">
                          <a:solidFill>
                            <a:schemeClr val="tx1"/>
                          </a:solidFill>
                          <a:effectLst/>
                        </a:rPr>
                        <a:t>n</a:t>
                      </a:r>
                      <a:r>
                        <a:rPr lang="en-US" sz="2000" b="0" spc="-10" dirty="0">
                          <a:solidFill>
                            <a:schemeClr val="tx1"/>
                          </a:solidFill>
                          <a:effectLst/>
                        </a:rPr>
                        <a:t>l</a:t>
                      </a:r>
                      <a:r>
                        <a:rPr lang="en-US" sz="2000" b="0" spc="5" dirty="0">
                          <a:solidFill>
                            <a:schemeClr val="tx1"/>
                          </a:solidFill>
                          <a:effectLst/>
                        </a:rPr>
                        <a:t>y</a:t>
                      </a:r>
                      <a:r>
                        <a:rPr lang="en-US" sz="2000" b="0" dirty="0">
                          <a:solidFill>
                            <a:schemeClr val="tx1"/>
                          </a:solidFill>
                          <a:effectLst/>
                        </a:rPr>
                        <a:t>)</a:t>
                      </a:r>
                      <a:r>
                        <a:rPr lang="en-US" sz="2000" b="0" spc="25" dirty="0">
                          <a:solidFill>
                            <a:schemeClr val="tx1"/>
                          </a:solidFill>
                          <a:effectLst/>
                        </a:rPr>
                        <a:t> </a:t>
                      </a:r>
                      <a:r>
                        <a:rPr lang="en-US" sz="2000" b="0" spc="5" dirty="0">
                          <a:solidFill>
                            <a:schemeClr val="tx1"/>
                          </a:solidFill>
                          <a:effectLst/>
                        </a:rPr>
                        <a:t>(</a:t>
                      </a:r>
                      <a:r>
                        <a:rPr lang="en-US" sz="2000" b="0" dirty="0">
                          <a:solidFill>
                            <a:schemeClr val="tx1"/>
                          </a:solidFill>
                          <a:effectLst/>
                        </a:rPr>
                        <a:t>L</a:t>
                      </a:r>
                      <a:r>
                        <a:rPr lang="en-US" sz="2000" b="0" spc="-15" dirty="0">
                          <a:solidFill>
                            <a:schemeClr val="tx1"/>
                          </a:solidFill>
                          <a:effectLst/>
                        </a:rPr>
                        <a:t>e</a:t>
                      </a:r>
                      <a:r>
                        <a:rPr lang="en-US" sz="2000" b="0" spc="-10" dirty="0">
                          <a:solidFill>
                            <a:schemeClr val="tx1"/>
                          </a:solidFill>
                          <a:effectLst/>
                        </a:rPr>
                        <a:t>v</a:t>
                      </a:r>
                      <a:r>
                        <a:rPr lang="en-US" sz="2000" b="0" spc="-5" dirty="0">
                          <a:solidFill>
                            <a:schemeClr val="tx1"/>
                          </a:solidFill>
                          <a:effectLst/>
                        </a:rPr>
                        <a:t>e</a:t>
                      </a:r>
                      <a:r>
                        <a:rPr lang="en-US" sz="2000" b="0" dirty="0">
                          <a:solidFill>
                            <a:schemeClr val="tx1"/>
                          </a:solidFill>
                          <a:effectLst/>
                        </a:rPr>
                        <a:t>l</a:t>
                      </a:r>
                      <a:r>
                        <a:rPr lang="en-US" sz="2000" b="0" spc="35" dirty="0">
                          <a:solidFill>
                            <a:schemeClr val="tx1"/>
                          </a:solidFill>
                          <a:effectLst/>
                        </a:rPr>
                        <a:t> </a:t>
                      </a:r>
                      <a:r>
                        <a:rPr lang="en-US" sz="2000" b="0" spc="-5" dirty="0">
                          <a:solidFill>
                            <a:schemeClr val="tx1"/>
                          </a:solidFill>
                          <a:effectLst/>
                        </a:rPr>
                        <a:t>3)</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ts val="950"/>
                        </a:lnSpc>
                        <a:spcBef>
                          <a:spcPts val="0"/>
                        </a:spcBef>
                        <a:spcAft>
                          <a:spcPts val="0"/>
                        </a:spcAft>
                      </a:pPr>
                      <a:r>
                        <a:rPr lang="en-US" sz="2000" b="0" spc="5" dirty="0">
                          <a:solidFill>
                            <a:schemeClr val="tx1"/>
                          </a:solidFill>
                          <a:effectLst/>
                        </a:rPr>
                        <a:t> </a:t>
                      </a:r>
                      <a:endParaRPr lang="en-US" sz="2000" b="0" dirty="0">
                        <a:solidFill>
                          <a:schemeClr val="tx1"/>
                        </a:solidFill>
                        <a:effectLst/>
                      </a:endParaRPr>
                    </a:p>
                    <a:p>
                      <a:pPr marL="0" marR="0" algn="ctr">
                        <a:lnSpc>
                          <a:spcPct val="115000"/>
                        </a:lnSpc>
                        <a:spcBef>
                          <a:spcPts val="0"/>
                        </a:spcBef>
                        <a:spcAft>
                          <a:spcPts val="0"/>
                        </a:spcAft>
                      </a:pPr>
                      <a:r>
                        <a:rPr lang="en-US" sz="2000" b="0" dirty="0">
                          <a:solidFill>
                            <a:schemeClr val="tx1"/>
                          </a:solidFill>
                          <a:effectLst/>
                        </a:rPr>
                        <a:t>$0</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2"/>
                  </a:ext>
                </a:extLst>
              </a:tr>
              <a:tr h="862940">
                <a:tc>
                  <a:txBody>
                    <a:bodyPr/>
                    <a:lstStyle/>
                    <a:p>
                      <a:pPr marL="45085" marR="0">
                        <a:lnSpc>
                          <a:spcPct val="115000"/>
                        </a:lnSpc>
                        <a:spcBef>
                          <a:spcPts val="475"/>
                        </a:spcBef>
                        <a:spcAft>
                          <a:spcPts val="0"/>
                        </a:spcAft>
                      </a:pPr>
                      <a:r>
                        <a:rPr lang="en-US" sz="2000" b="0" spc="5" dirty="0">
                          <a:solidFill>
                            <a:schemeClr val="tx1"/>
                          </a:solidFill>
                          <a:effectLst/>
                        </a:rPr>
                        <a:t>U</a:t>
                      </a:r>
                      <a:r>
                        <a:rPr lang="en-US" sz="2000" b="0" dirty="0">
                          <a:solidFill>
                            <a:schemeClr val="tx1"/>
                          </a:solidFill>
                          <a:effectLst/>
                        </a:rPr>
                        <a:t>p</a:t>
                      </a:r>
                      <a:r>
                        <a:rPr lang="en-US" sz="2000" b="0" spc="15" dirty="0">
                          <a:solidFill>
                            <a:schemeClr val="tx1"/>
                          </a:solidFill>
                          <a:effectLst/>
                        </a:rPr>
                        <a:t> </a:t>
                      </a:r>
                      <a:r>
                        <a:rPr lang="en-US" sz="2000" b="0" spc="-5" dirty="0">
                          <a:solidFill>
                            <a:schemeClr val="tx1"/>
                          </a:solidFill>
                          <a:effectLst/>
                        </a:rPr>
                        <a:t>t</a:t>
                      </a:r>
                      <a:r>
                        <a:rPr lang="en-US" sz="2000" b="0" dirty="0">
                          <a:solidFill>
                            <a:schemeClr val="tx1"/>
                          </a:solidFill>
                          <a:effectLst/>
                        </a:rPr>
                        <a:t>o</a:t>
                      </a:r>
                      <a:r>
                        <a:rPr lang="en-US" sz="2000" b="0" spc="10" dirty="0">
                          <a:solidFill>
                            <a:schemeClr val="tx1"/>
                          </a:solidFill>
                          <a:effectLst/>
                        </a:rPr>
                        <a:t> </a:t>
                      </a:r>
                      <a:r>
                        <a:rPr lang="en-US" sz="2000" b="0" spc="5" dirty="0">
                          <a:solidFill>
                            <a:schemeClr val="tx1"/>
                          </a:solidFill>
                          <a:effectLst/>
                        </a:rPr>
                        <a:t>o</a:t>
                      </a:r>
                      <a:r>
                        <a:rPr lang="en-US" sz="2000" b="0" dirty="0">
                          <a:solidFill>
                            <a:schemeClr val="tx1"/>
                          </a:solidFill>
                          <a:effectLst/>
                        </a:rPr>
                        <a:t>r</a:t>
                      </a:r>
                      <a:r>
                        <a:rPr lang="en-US" sz="2000" b="0" spc="20" dirty="0">
                          <a:solidFill>
                            <a:schemeClr val="tx1"/>
                          </a:solidFill>
                          <a:effectLst/>
                        </a:rPr>
                        <a:t> </a:t>
                      </a:r>
                      <a:r>
                        <a:rPr lang="en-US" sz="2000" b="0" spc="-25" dirty="0">
                          <a:solidFill>
                            <a:schemeClr val="tx1"/>
                          </a:solidFill>
                          <a:effectLst/>
                        </a:rPr>
                        <a:t>a</a:t>
                      </a:r>
                      <a:r>
                        <a:rPr lang="en-US" sz="2000" b="0" dirty="0">
                          <a:solidFill>
                            <a:schemeClr val="tx1"/>
                          </a:solidFill>
                          <a:effectLst/>
                        </a:rPr>
                        <a:t>t</a:t>
                      </a:r>
                      <a:r>
                        <a:rPr lang="en-US" sz="2000" b="0" spc="15" dirty="0">
                          <a:solidFill>
                            <a:schemeClr val="tx1"/>
                          </a:solidFill>
                          <a:effectLst/>
                        </a:rPr>
                        <a:t> </a:t>
                      </a:r>
                      <a:r>
                        <a:rPr lang="en-US" sz="2000" b="0" spc="-5" dirty="0">
                          <a:solidFill>
                            <a:schemeClr val="tx1"/>
                          </a:solidFill>
                          <a:effectLst/>
                        </a:rPr>
                        <a:t>100</a:t>
                      </a:r>
                      <a:r>
                        <a:rPr lang="en-US" sz="2000" b="0" dirty="0">
                          <a:solidFill>
                            <a:schemeClr val="tx1"/>
                          </a:solidFill>
                          <a:effectLst/>
                        </a:rPr>
                        <a:t>%</a:t>
                      </a:r>
                      <a:r>
                        <a:rPr lang="en-US" sz="2000" b="0" spc="40" dirty="0">
                          <a:solidFill>
                            <a:schemeClr val="tx1"/>
                          </a:solidFill>
                          <a:effectLst/>
                        </a:rPr>
                        <a:t> </a:t>
                      </a:r>
                      <a:r>
                        <a:rPr lang="en-US" sz="2000" b="0" spc="-20" dirty="0">
                          <a:solidFill>
                            <a:schemeClr val="tx1"/>
                          </a:solidFill>
                          <a:effectLst/>
                        </a:rPr>
                        <a:t>F</a:t>
                      </a:r>
                      <a:r>
                        <a:rPr lang="en-US" sz="2000" b="0" spc="-5" dirty="0">
                          <a:solidFill>
                            <a:schemeClr val="tx1"/>
                          </a:solidFill>
                          <a:effectLst/>
                        </a:rPr>
                        <a:t>e</a:t>
                      </a:r>
                      <a:r>
                        <a:rPr lang="en-US" sz="2000" b="0" spc="5" dirty="0">
                          <a:solidFill>
                            <a:schemeClr val="tx1"/>
                          </a:solidFill>
                          <a:effectLst/>
                        </a:rPr>
                        <a:t>d</a:t>
                      </a:r>
                      <a:r>
                        <a:rPr lang="en-US" sz="2000" b="0" dirty="0">
                          <a:solidFill>
                            <a:schemeClr val="tx1"/>
                          </a:solidFill>
                          <a:effectLst/>
                        </a:rPr>
                        <a:t>e</a:t>
                      </a:r>
                      <a:r>
                        <a:rPr lang="en-US" sz="2000" b="0" spc="-40" dirty="0">
                          <a:solidFill>
                            <a:schemeClr val="tx1"/>
                          </a:solidFill>
                          <a:effectLst/>
                        </a:rPr>
                        <a:t>r</a:t>
                      </a:r>
                      <a:r>
                        <a:rPr lang="en-US" sz="2000" b="0" dirty="0">
                          <a:solidFill>
                            <a:schemeClr val="tx1"/>
                          </a:solidFill>
                          <a:effectLst/>
                        </a:rPr>
                        <a:t>al</a:t>
                      </a:r>
                      <a:r>
                        <a:rPr lang="en-US" sz="2000" b="0" spc="50" dirty="0">
                          <a:solidFill>
                            <a:schemeClr val="tx1"/>
                          </a:solidFill>
                          <a:effectLst/>
                        </a:rPr>
                        <a:t> </a:t>
                      </a:r>
                      <a:r>
                        <a:rPr lang="en-US" sz="2000" b="0" spc="-30" dirty="0">
                          <a:solidFill>
                            <a:schemeClr val="tx1"/>
                          </a:solidFill>
                          <a:effectLst/>
                        </a:rPr>
                        <a:t>P</a:t>
                      </a:r>
                      <a:r>
                        <a:rPr lang="en-US" sz="2000" b="0" dirty="0">
                          <a:solidFill>
                            <a:schemeClr val="tx1"/>
                          </a:solidFill>
                          <a:effectLst/>
                        </a:rPr>
                        <a:t>o</a:t>
                      </a:r>
                      <a:r>
                        <a:rPr lang="en-US" sz="2000" b="0" spc="-10" dirty="0">
                          <a:solidFill>
                            <a:schemeClr val="tx1"/>
                          </a:solidFill>
                          <a:effectLst/>
                        </a:rPr>
                        <a:t>v</a:t>
                      </a:r>
                      <a:r>
                        <a:rPr lang="en-US" sz="2000" b="0" dirty="0">
                          <a:solidFill>
                            <a:schemeClr val="tx1"/>
                          </a:solidFill>
                          <a:effectLst/>
                        </a:rPr>
                        <a:t>er</a:t>
                      </a:r>
                      <a:r>
                        <a:rPr lang="en-US" sz="2000" b="0" spc="-5" dirty="0">
                          <a:solidFill>
                            <a:schemeClr val="tx1"/>
                          </a:solidFill>
                          <a:effectLst/>
                        </a:rPr>
                        <a:t>t</a:t>
                      </a:r>
                      <a:r>
                        <a:rPr lang="en-US" sz="2000" b="0" dirty="0">
                          <a:solidFill>
                            <a:schemeClr val="tx1"/>
                          </a:solidFill>
                          <a:effectLst/>
                        </a:rPr>
                        <a:t>y</a:t>
                      </a:r>
                      <a:r>
                        <a:rPr lang="en-US" sz="2000" b="0" spc="45" dirty="0">
                          <a:solidFill>
                            <a:schemeClr val="tx1"/>
                          </a:solidFill>
                          <a:effectLst/>
                        </a:rPr>
                        <a:t> </a:t>
                      </a:r>
                      <a:r>
                        <a:rPr lang="en-US" sz="2000" b="0" dirty="0">
                          <a:solidFill>
                            <a:schemeClr val="tx1"/>
                          </a:solidFill>
                          <a:effectLst/>
                        </a:rPr>
                        <a:t>Le</a:t>
                      </a:r>
                      <a:r>
                        <a:rPr lang="en-US" sz="2000" b="0" spc="-10" dirty="0">
                          <a:solidFill>
                            <a:schemeClr val="tx1"/>
                          </a:solidFill>
                          <a:effectLst/>
                        </a:rPr>
                        <a:t>v</a:t>
                      </a:r>
                      <a:r>
                        <a:rPr lang="en-US" sz="2000" b="0" spc="-5" dirty="0">
                          <a:solidFill>
                            <a:schemeClr val="tx1"/>
                          </a:solidFill>
                          <a:effectLst/>
                        </a:rPr>
                        <a:t>e</a:t>
                      </a:r>
                      <a:r>
                        <a:rPr lang="en-US" sz="2000" b="0" dirty="0">
                          <a:solidFill>
                            <a:schemeClr val="tx1"/>
                          </a:solidFill>
                          <a:effectLst/>
                        </a:rPr>
                        <a:t>l</a:t>
                      </a:r>
                      <a:r>
                        <a:rPr lang="en-US" sz="2000" b="0" spc="25" dirty="0">
                          <a:solidFill>
                            <a:schemeClr val="tx1"/>
                          </a:solidFill>
                          <a:effectLst/>
                        </a:rPr>
                        <a:t> </a:t>
                      </a:r>
                      <a:r>
                        <a:rPr lang="en-US" sz="2000" b="0" spc="-10" dirty="0">
                          <a:solidFill>
                            <a:schemeClr val="tx1"/>
                          </a:solidFill>
                          <a:effectLst/>
                        </a:rPr>
                        <a:t>(</a:t>
                      </a:r>
                      <a:r>
                        <a:rPr lang="en-US" sz="2000" b="0" dirty="0">
                          <a:solidFill>
                            <a:schemeClr val="tx1"/>
                          </a:solidFill>
                          <a:effectLst/>
                        </a:rPr>
                        <a:t>Le</a:t>
                      </a:r>
                      <a:r>
                        <a:rPr lang="en-US" sz="2000" b="0" spc="-10" dirty="0">
                          <a:solidFill>
                            <a:schemeClr val="tx1"/>
                          </a:solidFill>
                          <a:effectLst/>
                        </a:rPr>
                        <a:t>v</a:t>
                      </a:r>
                      <a:r>
                        <a:rPr lang="en-US" sz="2000" b="0" spc="-5" dirty="0">
                          <a:solidFill>
                            <a:schemeClr val="tx1"/>
                          </a:solidFill>
                          <a:effectLst/>
                        </a:rPr>
                        <a:t>e</a:t>
                      </a:r>
                      <a:r>
                        <a:rPr lang="en-US" sz="2000" b="0" dirty="0">
                          <a:solidFill>
                            <a:schemeClr val="tx1"/>
                          </a:solidFill>
                          <a:effectLst/>
                        </a:rPr>
                        <a:t>l</a:t>
                      </a:r>
                      <a:r>
                        <a:rPr lang="en-US" sz="2000" b="0" spc="35" dirty="0">
                          <a:solidFill>
                            <a:schemeClr val="tx1"/>
                          </a:solidFill>
                          <a:effectLst/>
                        </a:rPr>
                        <a:t> </a:t>
                      </a:r>
                      <a:r>
                        <a:rPr lang="en-US" sz="2000" b="0" spc="-5" dirty="0">
                          <a:solidFill>
                            <a:schemeClr val="tx1"/>
                          </a:solidFill>
                          <a:effectLst/>
                        </a:rPr>
                        <a:t>2)</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64870" marR="0" lvl="1" algn="l">
                        <a:lnSpc>
                          <a:spcPct val="115000"/>
                        </a:lnSpc>
                        <a:spcBef>
                          <a:spcPts val="475"/>
                        </a:spcBef>
                        <a:spcAft>
                          <a:spcPts val="0"/>
                        </a:spcAft>
                      </a:pPr>
                      <a:r>
                        <a:rPr lang="en-US" sz="2000" b="0" spc="5" dirty="0">
                          <a:solidFill>
                            <a:schemeClr val="tx1"/>
                          </a:solidFill>
                          <a:effectLst/>
                        </a:rPr>
                        <a:t>$</a:t>
                      </a:r>
                      <a:r>
                        <a:rPr lang="en-US" sz="2000" b="0" spc="5" dirty="0" smtClean="0">
                          <a:solidFill>
                            <a:schemeClr val="tx1"/>
                          </a:solidFill>
                          <a:effectLst/>
                        </a:rPr>
                        <a:t>1.25/$3.80</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862940">
                <a:tc>
                  <a:txBody>
                    <a:bodyPr/>
                    <a:lstStyle/>
                    <a:p>
                      <a:pPr marL="45085" marR="0">
                        <a:lnSpc>
                          <a:spcPct val="115000"/>
                        </a:lnSpc>
                        <a:spcBef>
                          <a:spcPts val="485"/>
                        </a:spcBef>
                        <a:spcAft>
                          <a:spcPts val="0"/>
                        </a:spcAft>
                      </a:pPr>
                      <a:r>
                        <a:rPr lang="en-US" sz="2000" b="0" spc="5" dirty="0">
                          <a:solidFill>
                            <a:schemeClr val="tx1"/>
                          </a:solidFill>
                          <a:effectLst/>
                        </a:rPr>
                        <a:t>Fu</a:t>
                      </a:r>
                      <a:r>
                        <a:rPr lang="en-US" sz="2000" b="0" spc="-10" dirty="0">
                          <a:solidFill>
                            <a:schemeClr val="tx1"/>
                          </a:solidFill>
                          <a:effectLst/>
                        </a:rPr>
                        <a:t>l</a:t>
                      </a:r>
                      <a:r>
                        <a:rPr lang="en-US" sz="2000" b="0" dirty="0">
                          <a:solidFill>
                            <a:schemeClr val="tx1"/>
                          </a:solidFill>
                          <a:effectLst/>
                        </a:rPr>
                        <a:t>l</a:t>
                      </a:r>
                      <a:r>
                        <a:rPr lang="en-US" sz="2000" b="0" spc="20" dirty="0">
                          <a:solidFill>
                            <a:schemeClr val="tx1"/>
                          </a:solidFill>
                          <a:effectLst/>
                        </a:rPr>
                        <a:t> </a:t>
                      </a:r>
                      <a:r>
                        <a:rPr lang="en-US" sz="2000" b="0" dirty="0">
                          <a:solidFill>
                            <a:schemeClr val="tx1"/>
                          </a:solidFill>
                          <a:effectLst/>
                        </a:rPr>
                        <a:t>E</a:t>
                      </a:r>
                      <a:r>
                        <a:rPr lang="en-US" sz="2000" b="0" spc="-5" dirty="0">
                          <a:solidFill>
                            <a:schemeClr val="tx1"/>
                          </a:solidFill>
                          <a:effectLst/>
                        </a:rPr>
                        <a:t>x</a:t>
                      </a:r>
                      <a:r>
                        <a:rPr lang="en-US" sz="2000" b="0" spc="5" dirty="0">
                          <a:solidFill>
                            <a:schemeClr val="tx1"/>
                          </a:solidFill>
                          <a:effectLst/>
                        </a:rPr>
                        <a:t>t</a:t>
                      </a:r>
                      <a:r>
                        <a:rPr lang="en-US" sz="2000" b="0" spc="-40" dirty="0">
                          <a:solidFill>
                            <a:schemeClr val="tx1"/>
                          </a:solidFill>
                          <a:effectLst/>
                        </a:rPr>
                        <a:t>r</a:t>
                      </a:r>
                      <a:r>
                        <a:rPr lang="en-US" sz="2000" b="0" dirty="0">
                          <a:solidFill>
                            <a:schemeClr val="tx1"/>
                          </a:solidFill>
                          <a:effectLst/>
                        </a:rPr>
                        <a:t>a</a:t>
                      </a:r>
                      <a:r>
                        <a:rPr lang="en-US" sz="2000" b="0" spc="30" dirty="0">
                          <a:solidFill>
                            <a:schemeClr val="tx1"/>
                          </a:solidFill>
                          <a:effectLst/>
                        </a:rPr>
                        <a:t> </a:t>
                      </a:r>
                      <a:r>
                        <a:rPr lang="en-US" sz="2000" b="0" spc="-5" dirty="0">
                          <a:solidFill>
                            <a:schemeClr val="tx1"/>
                          </a:solidFill>
                          <a:effectLst/>
                        </a:rPr>
                        <a:t>H</a:t>
                      </a:r>
                      <a:r>
                        <a:rPr lang="en-US" sz="2000" b="0" dirty="0">
                          <a:solidFill>
                            <a:schemeClr val="tx1"/>
                          </a:solidFill>
                          <a:effectLst/>
                        </a:rPr>
                        <a:t>elp</a:t>
                      </a:r>
                      <a:r>
                        <a:rPr lang="en-US" sz="2000" b="0" spc="40" dirty="0">
                          <a:solidFill>
                            <a:schemeClr val="tx1"/>
                          </a:solidFill>
                          <a:effectLst/>
                        </a:rPr>
                        <a:t> </a:t>
                      </a:r>
                      <a:r>
                        <a:rPr lang="en-US" sz="2000" b="0" spc="5" dirty="0">
                          <a:solidFill>
                            <a:schemeClr val="tx1"/>
                          </a:solidFill>
                          <a:effectLst/>
                        </a:rPr>
                        <a:t>(</a:t>
                      </a:r>
                      <a:r>
                        <a:rPr lang="en-US" sz="2000" b="0" dirty="0">
                          <a:solidFill>
                            <a:schemeClr val="tx1"/>
                          </a:solidFill>
                          <a:effectLst/>
                        </a:rPr>
                        <a:t>Le</a:t>
                      </a:r>
                      <a:r>
                        <a:rPr lang="en-US" sz="2000" b="0" spc="-10" dirty="0">
                          <a:solidFill>
                            <a:schemeClr val="tx1"/>
                          </a:solidFill>
                          <a:effectLst/>
                        </a:rPr>
                        <a:t>v</a:t>
                      </a:r>
                      <a:r>
                        <a:rPr lang="en-US" sz="2000" b="0" spc="-15" dirty="0">
                          <a:solidFill>
                            <a:schemeClr val="tx1"/>
                          </a:solidFill>
                          <a:effectLst/>
                        </a:rPr>
                        <a:t>e</a:t>
                      </a:r>
                      <a:r>
                        <a:rPr lang="en-US" sz="2000" b="0" dirty="0">
                          <a:solidFill>
                            <a:schemeClr val="tx1"/>
                          </a:solidFill>
                          <a:effectLst/>
                        </a:rPr>
                        <a:t>l</a:t>
                      </a:r>
                      <a:r>
                        <a:rPr lang="en-US" sz="2000" b="0" spc="35" dirty="0">
                          <a:solidFill>
                            <a:schemeClr val="tx1"/>
                          </a:solidFill>
                          <a:effectLst/>
                        </a:rPr>
                        <a:t> </a:t>
                      </a:r>
                      <a:r>
                        <a:rPr lang="en-US" sz="2000" b="0" spc="-5" dirty="0">
                          <a:solidFill>
                            <a:schemeClr val="tx1"/>
                          </a:solidFill>
                          <a:effectLst/>
                        </a:rPr>
                        <a:t>1)</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864870" marR="0" lvl="1" algn="l">
                        <a:lnSpc>
                          <a:spcPct val="115000"/>
                        </a:lnSpc>
                        <a:spcBef>
                          <a:spcPts val="485"/>
                        </a:spcBef>
                        <a:spcAft>
                          <a:spcPts val="0"/>
                        </a:spcAft>
                      </a:pPr>
                      <a:r>
                        <a:rPr lang="en-US" sz="2000" b="0" spc="5" dirty="0" smtClean="0">
                          <a:solidFill>
                            <a:schemeClr val="tx1"/>
                          </a:solidFill>
                          <a:effectLst/>
                        </a:rPr>
                        <a:t>$3.40/$8.50</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4"/>
                  </a:ext>
                </a:extLst>
              </a:tr>
              <a:tr h="737784">
                <a:tc>
                  <a:txBody>
                    <a:bodyPr/>
                    <a:lstStyle/>
                    <a:p>
                      <a:pPr marL="45085" marR="0">
                        <a:lnSpc>
                          <a:spcPct val="115000"/>
                        </a:lnSpc>
                        <a:spcBef>
                          <a:spcPts val="485"/>
                        </a:spcBef>
                        <a:spcAft>
                          <a:spcPts val="0"/>
                        </a:spcAft>
                      </a:pPr>
                      <a:r>
                        <a:rPr lang="en-US" sz="2000" b="0" spc="-30" dirty="0">
                          <a:solidFill>
                            <a:schemeClr val="tx1"/>
                          </a:solidFill>
                          <a:effectLst/>
                        </a:rPr>
                        <a:t>P</a:t>
                      </a:r>
                      <a:r>
                        <a:rPr lang="en-US" sz="2000" b="0" dirty="0">
                          <a:solidFill>
                            <a:schemeClr val="tx1"/>
                          </a:solidFill>
                          <a:effectLst/>
                        </a:rPr>
                        <a:t>ar</a:t>
                      </a:r>
                      <a:r>
                        <a:rPr lang="en-US" sz="2000" b="0" spc="5" dirty="0">
                          <a:solidFill>
                            <a:schemeClr val="tx1"/>
                          </a:solidFill>
                          <a:effectLst/>
                        </a:rPr>
                        <a:t>t</a:t>
                      </a:r>
                      <a:r>
                        <a:rPr lang="en-US" sz="2000" b="0" dirty="0">
                          <a:solidFill>
                            <a:schemeClr val="tx1"/>
                          </a:solidFill>
                          <a:effectLst/>
                        </a:rPr>
                        <a:t>ial</a:t>
                      </a:r>
                      <a:r>
                        <a:rPr lang="en-US" sz="2000" b="0" spc="10" dirty="0">
                          <a:solidFill>
                            <a:schemeClr val="tx1"/>
                          </a:solidFill>
                          <a:effectLst/>
                        </a:rPr>
                        <a:t> </a:t>
                      </a:r>
                      <a:r>
                        <a:rPr lang="en-US" sz="2000" b="0" dirty="0">
                          <a:solidFill>
                            <a:schemeClr val="tx1"/>
                          </a:solidFill>
                          <a:effectLst/>
                        </a:rPr>
                        <a:t>E</a:t>
                      </a:r>
                      <a:r>
                        <a:rPr lang="en-US" sz="2000" b="0" spc="-5" dirty="0">
                          <a:solidFill>
                            <a:schemeClr val="tx1"/>
                          </a:solidFill>
                          <a:effectLst/>
                        </a:rPr>
                        <a:t>x</a:t>
                      </a:r>
                      <a:r>
                        <a:rPr lang="en-US" sz="2000" b="0" spc="5" dirty="0">
                          <a:solidFill>
                            <a:schemeClr val="tx1"/>
                          </a:solidFill>
                          <a:effectLst/>
                        </a:rPr>
                        <a:t>t</a:t>
                      </a:r>
                      <a:r>
                        <a:rPr lang="en-US" sz="2000" b="0" spc="-40" dirty="0">
                          <a:solidFill>
                            <a:schemeClr val="tx1"/>
                          </a:solidFill>
                          <a:effectLst/>
                        </a:rPr>
                        <a:t>r</a:t>
                      </a:r>
                      <a:r>
                        <a:rPr lang="en-US" sz="2000" b="0" dirty="0">
                          <a:solidFill>
                            <a:schemeClr val="tx1"/>
                          </a:solidFill>
                          <a:effectLst/>
                        </a:rPr>
                        <a:t>a</a:t>
                      </a:r>
                      <a:r>
                        <a:rPr lang="en-US" sz="2000" b="0" spc="30" dirty="0">
                          <a:solidFill>
                            <a:schemeClr val="tx1"/>
                          </a:solidFill>
                          <a:effectLst/>
                        </a:rPr>
                        <a:t> </a:t>
                      </a:r>
                      <a:r>
                        <a:rPr lang="en-US" sz="2000" b="0" spc="-5" dirty="0">
                          <a:solidFill>
                            <a:schemeClr val="tx1"/>
                          </a:solidFill>
                          <a:effectLst/>
                        </a:rPr>
                        <a:t>H</a:t>
                      </a:r>
                      <a:r>
                        <a:rPr lang="en-US" sz="2000" b="0" dirty="0">
                          <a:solidFill>
                            <a:schemeClr val="tx1"/>
                          </a:solidFill>
                          <a:effectLst/>
                        </a:rPr>
                        <a:t>elp</a:t>
                      </a:r>
                      <a:r>
                        <a:rPr lang="en-US" sz="2000" b="0" spc="40" dirty="0">
                          <a:solidFill>
                            <a:schemeClr val="tx1"/>
                          </a:solidFill>
                          <a:effectLst/>
                        </a:rPr>
                        <a:t> </a:t>
                      </a:r>
                      <a:r>
                        <a:rPr lang="en-US" sz="2000" b="0" spc="5" dirty="0">
                          <a:solidFill>
                            <a:schemeClr val="tx1"/>
                          </a:solidFill>
                          <a:effectLst/>
                        </a:rPr>
                        <a:t>(</a:t>
                      </a:r>
                      <a:r>
                        <a:rPr lang="en-US" sz="2000" b="0" spc="-20" dirty="0">
                          <a:solidFill>
                            <a:schemeClr val="tx1"/>
                          </a:solidFill>
                          <a:effectLst/>
                        </a:rPr>
                        <a:t>D</a:t>
                      </a:r>
                      <a:r>
                        <a:rPr lang="en-US" sz="2000" b="0" dirty="0">
                          <a:solidFill>
                            <a:schemeClr val="tx1"/>
                          </a:solidFill>
                          <a:effectLst/>
                        </a:rPr>
                        <a:t>e</a:t>
                      </a:r>
                      <a:r>
                        <a:rPr lang="en-US" sz="2000" b="0" spc="5" dirty="0">
                          <a:solidFill>
                            <a:schemeClr val="tx1"/>
                          </a:solidFill>
                          <a:effectLst/>
                        </a:rPr>
                        <a:t>du</a:t>
                      </a:r>
                      <a:r>
                        <a:rPr lang="en-US" sz="2000" b="0" spc="-5" dirty="0">
                          <a:solidFill>
                            <a:schemeClr val="tx1"/>
                          </a:solidFill>
                          <a:effectLst/>
                        </a:rPr>
                        <a:t>ct</a:t>
                      </a:r>
                      <a:r>
                        <a:rPr lang="en-US" sz="2000" b="0" dirty="0">
                          <a:solidFill>
                            <a:schemeClr val="tx1"/>
                          </a:solidFill>
                          <a:effectLst/>
                        </a:rPr>
                        <a:t>i</a:t>
                      </a:r>
                      <a:r>
                        <a:rPr lang="en-US" sz="2000" b="0" spc="5" dirty="0">
                          <a:solidFill>
                            <a:schemeClr val="tx1"/>
                          </a:solidFill>
                          <a:effectLst/>
                        </a:rPr>
                        <a:t>b</a:t>
                      </a:r>
                      <a:r>
                        <a:rPr lang="en-US" sz="2000" b="0" dirty="0">
                          <a:solidFill>
                            <a:schemeClr val="tx1"/>
                          </a:solidFill>
                          <a:effectLst/>
                        </a:rPr>
                        <a:t>l</a:t>
                      </a:r>
                      <a:r>
                        <a:rPr lang="en-US" sz="2000" b="0" spc="-15" dirty="0">
                          <a:solidFill>
                            <a:schemeClr val="tx1"/>
                          </a:solidFill>
                          <a:effectLst/>
                        </a:rPr>
                        <a:t>e</a:t>
                      </a:r>
                      <a:r>
                        <a:rPr lang="en-US" sz="2000" b="0" spc="5" dirty="0">
                          <a:solidFill>
                            <a:schemeClr val="tx1"/>
                          </a:solidFill>
                          <a:effectLst/>
                        </a:rPr>
                        <a:t>/Co</a:t>
                      </a:r>
                      <a:r>
                        <a:rPr lang="en-US" sz="2000" b="0" spc="-30" dirty="0">
                          <a:solidFill>
                            <a:schemeClr val="tx1"/>
                          </a:solidFill>
                          <a:effectLst/>
                        </a:rPr>
                        <a:t>s</a:t>
                      </a:r>
                      <a:r>
                        <a:rPr lang="en-US" sz="2000" b="0" spc="-40" dirty="0">
                          <a:solidFill>
                            <a:schemeClr val="tx1"/>
                          </a:solidFill>
                          <a:effectLst/>
                        </a:rPr>
                        <a:t>t</a:t>
                      </a:r>
                      <a:r>
                        <a:rPr lang="en-US" sz="2000" b="0" dirty="0">
                          <a:solidFill>
                            <a:schemeClr val="tx1"/>
                          </a:solidFill>
                          <a:effectLst/>
                        </a:rPr>
                        <a:t>‐</a:t>
                      </a:r>
                      <a:r>
                        <a:rPr lang="en-US" sz="2000" b="0" spc="-10" dirty="0">
                          <a:solidFill>
                            <a:schemeClr val="tx1"/>
                          </a:solidFill>
                          <a:effectLst/>
                        </a:rPr>
                        <a:t>S</a:t>
                      </a:r>
                      <a:r>
                        <a:rPr lang="en-US" sz="2000" b="0" spc="5" dirty="0">
                          <a:solidFill>
                            <a:schemeClr val="tx1"/>
                          </a:solidFill>
                          <a:effectLst/>
                        </a:rPr>
                        <a:t>h</a:t>
                      </a:r>
                      <a:r>
                        <a:rPr lang="en-US" sz="2000" b="0" dirty="0">
                          <a:solidFill>
                            <a:schemeClr val="tx1"/>
                          </a:solidFill>
                          <a:effectLst/>
                        </a:rPr>
                        <a:t>ar</a:t>
                      </a:r>
                      <a:r>
                        <a:rPr lang="en-US" sz="2000" b="0" spc="-10" dirty="0">
                          <a:solidFill>
                            <a:schemeClr val="tx1"/>
                          </a:solidFill>
                          <a:effectLst/>
                        </a:rPr>
                        <a:t>i</a:t>
                      </a:r>
                      <a:r>
                        <a:rPr lang="en-US" sz="2000" b="0" spc="5" dirty="0">
                          <a:solidFill>
                            <a:schemeClr val="tx1"/>
                          </a:solidFill>
                          <a:effectLst/>
                        </a:rPr>
                        <a:t>n</a:t>
                      </a:r>
                      <a:r>
                        <a:rPr lang="en-US" sz="2000" b="0" dirty="0">
                          <a:solidFill>
                            <a:schemeClr val="tx1"/>
                          </a:solidFill>
                          <a:effectLst/>
                        </a:rPr>
                        <a:t>g)</a:t>
                      </a:r>
                      <a:r>
                        <a:rPr lang="en-US" sz="2000" b="0" spc="160" dirty="0">
                          <a:solidFill>
                            <a:schemeClr val="tx1"/>
                          </a:solidFill>
                          <a:effectLst/>
                        </a:rPr>
                        <a:t> </a:t>
                      </a:r>
                      <a:r>
                        <a:rPr lang="en-US" sz="2000" b="0" spc="5" dirty="0">
                          <a:solidFill>
                            <a:schemeClr val="tx1"/>
                          </a:solidFill>
                          <a:effectLst/>
                        </a:rPr>
                        <a:t>(</a:t>
                      </a:r>
                      <a:r>
                        <a:rPr lang="en-US" sz="2000" b="0" dirty="0">
                          <a:solidFill>
                            <a:schemeClr val="tx1"/>
                          </a:solidFill>
                          <a:effectLst/>
                        </a:rPr>
                        <a:t>L</a:t>
                      </a:r>
                      <a:r>
                        <a:rPr lang="en-US" sz="2000" b="0" spc="-15" dirty="0">
                          <a:solidFill>
                            <a:schemeClr val="tx1"/>
                          </a:solidFill>
                          <a:effectLst/>
                        </a:rPr>
                        <a:t>e</a:t>
                      </a:r>
                      <a:r>
                        <a:rPr lang="en-US" sz="2000" b="0" spc="-10" dirty="0">
                          <a:solidFill>
                            <a:schemeClr val="tx1"/>
                          </a:solidFill>
                          <a:effectLst/>
                        </a:rPr>
                        <a:t>v</a:t>
                      </a:r>
                      <a:r>
                        <a:rPr lang="en-US" sz="2000" b="0" spc="-5" dirty="0">
                          <a:solidFill>
                            <a:schemeClr val="tx1"/>
                          </a:solidFill>
                          <a:effectLst/>
                        </a:rPr>
                        <a:t>e</a:t>
                      </a:r>
                      <a:r>
                        <a:rPr lang="en-US" sz="2000" b="0" dirty="0">
                          <a:solidFill>
                            <a:schemeClr val="tx1"/>
                          </a:solidFill>
                          <a:effectLst/>
                        </a:rPr>
                        <a:t>l</a:t>
                      </a:r>
                      <a:r>
                        <a:rPr lang="en-US" sz="2000" b="0" spc="35" dirty="0">
                          <a:solidFill>
                            <a:schemeClr val="tx1"/>
                          </a:solidFill>
                          <a:effectLst/>
                        </a:rPr>
                        <a:t> </a:t>
                      </a:r>
                      <a:r>
                        <a:rPr lang="en-US" sz="2000" b="0" spc="-5" dirty="0">
                          <a:solidFill>
                            <a:schemeClr val="tx1"/>
                          </a:solidFill>
                          <a:effectLst/>
                        </a:rPr>
                        <a:t>4)</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2490" marR="0" lvl="1" algn="l">
                        <a:lnSpc>
                          <a:spcPct val="115000"/>
                        </a:lnSpc>
                        <a:spcBef>
                          <a:spcPts val="485"/>
                        </a:spcBef>
                        <a:spcAft>
                          <a:spcPts val="0"/>
                        </a:spcAft>
                      </a:pPr>
                      <a:r>
                        <a:rPr lang="en-US" sz="2000" b="0" spc="5" dirty="0" smtClean="0">
                          <a:solidFill>
                            <a:schemeClr val="tx1"/>
                          </a:solidFill>
                          <a:effectLst/>
                        </a:rPr>
                        <a:t>$85.00/15</a:t>
                      </a:r>
                      <a:r>
                        <a:rPr lang="en-US" sz="2000" b="0" spc="5" dirty="0">
                          <a:solidFill>
                            <a:schemeClr val="tx1"/>
                          </a:solidFill>
                          <a:effectLst/>
                        </a:rPr>
                        <a:t>%</a:t>
                      </a:r>
                      <a:endParaRPr lang="en-US" sz="2000" b="0" dirty="0">
                        <a:solidFill>
                          <a:schemeClr val="tx1"/>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50</a:t>
            </a:fld>
            <a:endParaRPr lang="en-US" dirty="0"/>
          </a:p>
        </p:txBody>
      </p:sp>
    </p:spTree>
    <p:extLst>
      <p:ext uri="{BB962C8B-B14F-4D97-AF65-F5344CB8AC3E}">
        <p14:creationId xmlns:p14="http://schemas.microsoft.com/office/powerpoint/2010/main" val="145792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normAutofit fontScale="90000"/>
          </a:bodyPr>
          <a:lstStyle/>
          <a:p>
            <a:r>
              <a:rPr lang="en-US" dirty="0"/>
              <a:t>Medicare’s Limited Income Newly </a:t>
            </a:r>
            <a:br>
              <a:rPr lang="en-US" dirty="0"/>
            </a:br>
            <a:r>
              <a:rPr lang="en-US" dirty="0"/>
              <a:t>Eligible Transition (NET) Program</a:t>
            </a:r>
          </a:p>
        </p:txBody>
      </p:sp>
      <p:sp>
        <p:nvSpPr>
          <p:cNvPr id="3" name="Content Placeholder 2"/>
          <p:cNvSpPr>
            <a:spLocks noGrp="1"/>
          </p:cNvSpPr>
          <p:nvPr>
            <p:ph idx="1"/>
          </p:nvPr>
        </p:nvSpPr>
        <p:spPr>
          <a:xfrm>
            <a:off x="67377" y="1084450"/>
            <a:ext cx="8941869" cy="5300308"/>
          </a:xfrm>
        </p:spPr>
        <p:txBody>
          <a:bodyPr/>
          <a:lstStyle/>
          <a:p>
            <a:pPr marL="636588" indent="-342900"/>
            <a:r>
              <a:rPr lang="en-US" sz="2400" dirty="0"/>
              <a:t>Designed to remove gaps in coverage for low-income individuals moving to Part D coverage</a:t>
            </a:r>
          </a:p>
          <a:p>
            <a:pPr marL="636588" indent="-342900"/>
            <a:r>
              <a:rPr lang="en-US" sz="2400" dirty="0"/>
              <a:t>Gives temporary drug coverage if you have Extra Help and no Medicare drug plan </a:t>
            </a:r>
          </a:p>
          <a:p>
            <a:pPr marL="636588" indent="-342900"/>
            <a:r>
              <a:rPr lang="en-US" sz="2400" dirty="0"/>
              <a:t>Coverage may be immediate, current, and/or retroactive </a:t>
            </a:r>
          </a:p>
          <a:p>
            <a:pPr marL="636588" indent="-342900"/>
            <a:r>
              <a:rPr lang="en-US" sz="2400" dirty="0"/>
              <a:t>Medicare’s Limited Income NET Program </a:t>
            </a:r>
          </a:p>
          <a:p>
            <a:pPr marL="914400" lvl="1" indent="-277813"/>
            <a:r>
              <a:rPr lang="en-US" sz="2000" dirty="0"/>
              <a:t>Has an open formulary </a:t>
            </a:r>
          </a:p>
          <a:p>
            <a:pPr marL="914400" lvl="1" indent="-277813"/>
            <a:r>
              <a:rPr lang="en-US" sz="2000" dirty="0"/>
              <a:t>Doesn’t require prior authorization</a:t>
            </a:r>
          </a:p>
          <a:p>
            <a:pPr marL="914400" lvl="1" indent="-277813"/>
            <a:r>
              <a:rPr lang="en-US" sz="2000" dirty="0" smtClean="0"/>
              <a:t>Has </a:t>
            </a:r>
            <a:r>
              <a:rPr lang="en-US" sz="2000" dirty="0"/>
              <a:t>no network pharmacy restrictions</a:t>
            </a:r>
          </a:p>
          <a:p>
            <a:pPr marL="636588" indent="-342900"/>
            <a:r>
              <a:rPr lang="en-US" sz="2400" dirty="0" smtClean="0"/>
              <a:t>Run by Humana-  Pharmacy can call Help Desk 1-800-783-1307</a:t>
            </a:r>
            <a:endParaRPr lang="en-US" sz="2000" dirty="0"/>
          </a:p>
          <a:p>
            <a:endParaRPr lang="en-US" sz="2800" dirty="0"/>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lstStyle/>
          <a:p>
            <a:r>
              <a:rPr lang="en-US" dirty="0"/>
              <a:t>Reassignment Notices</a:t>
            </a:r>
          </a:p>
        </p:txBody>
      </p:sp>
      <p:sp>
        <p:nvSpPr>
          <p:cNvPr id="3" name="Content Placeholder 2"/>
          <p:cNvSpPr>
            <a:spLocks noGrp="1"/>
          </p:cNvSpPr>
          <p:nvPr>
            <p:ph idx="1"/>
          </p:nvPr>
        </p:nvSpPr>
        <p:spPr>
          <a:xfrm>
            <a:off x="628650" y="1122947"/>
            <a:ext cx="7886700" cy="5233404"/>
          </a:xfrm>
        </p:spPr>
        <p:txBody>
          <a:bodyPr/>
          <a:lstStyle/>
          <a:p>
            <a:r>
              <a:rPr lang="en-US" dirty="0"/>
              <a:t>People reassigned notified by CMS early November (BLUE paper)</a:t>
            </a:r>
          </a:p>
          <a:p>
            <a:pPr marL="800100" lvl="2" indent="-277813"/>
            <a:r>
              <a:rPr lang="en-US" sz="3200" dirty="0" smtClean="0"/>
              <a:t>People </a:t>
            </a:r>
            <a:r>
              <a:rPr lang="en-US" sz="3200" dirty="0"/>
              <a:t>whose plans are leaving the Medicare </a:t>
            </a:r>
            <a:r>
              <a:rPr lang="en-US" sz="3200" dirty="0" smtClean="0"/>
              <a:t>Program</a:t>
            </a:r>
            <a:endParaRPr lang="en-US" sz="3200" dirty="0"/>
          </a:p>
          <a:p>
            <a:pPr marL="800100" lvl="2" indent="-277813"/>
            <a:r>
              <a:rPr lang="en-US" sz="3200" dirty="0" smtClean="0"/>
              <a:t>People </a:t>
            </a:r>
            <a:r>
              <a:rPr lang="en-US" sz="3200" dirty="0"/>
              <a:t>whose premiums are increasing	</a:t>
            </a:r>
            <a:endParaRPr lang="en-US" sz="3200" dirty="0" smtClean="0"/>
          </a:p>
          <a:p>
            <a:pPr marL="522287" lvl="2" indent="0">
              <a:buNone/>
            </a:pPr>
            <a:r>
              <a:rPr lang="en-US" sz="3200" dirty="0" smtClean="0"/>
              <a:t>See </a:t>
            </a:r>
            <a:r>
              <a:rPr lang="en-US" sz="3200" i="1" dirty="0" smtClean="0"/>
              <a:t>Guide to consumer mailings from CMS, Social Security, &amp; plans in 2018/2019-</a:t>
            </a:r>
          </a:p>
          <a:p>
            <a:pPr marL="522287" lvl="2" indent="0">
              <a:buNone/>
            </a:pPr>
            <a:r>
              <a:rPr lang="en-US" sz="2400" i="1" dirty="0">
                <a:hlinkClick r:id="rId3"/>
              </a:rPr>
              <a:t>https://</a:t>
            </a:r>
            <a:r>
              <a:rPr lang="en-US" sz="2400" i="1" dirty="0" smtClean="0">
                <a:hlinkClick r:id="rId3"/>
              </a:rPr>
              <a:t>www.cms.gov/Medicare/Prescription-Drug-Coverage/LimitedIncomeandResources/Downloads/Consumer-Mailings.pdf</a:t>
            </a:r>
            <a:r>
              <a:rPr lang="en-US" sz="2400" i="1" dirty="0" smtClean="0"/>
              <a:t> </a:t>
            </a:r>
            <a:endParaRPr lang="en-US" sz="2400" i="1" dirty="0"/>
          </a:p>
          <a:p>
            <a:pPr lvl="2"/>
            <a:endParaRPr lang="en-US" sz="3200" dirty="0"/>
          </a:p>
          <a:p>
            <a:pPr lvl="2"/>
            <a:endParaRPr lang="en-US" dirty="0"/>
          </a:p>
          <a:p>
            <a:pPr lvl="1"/>
            <a:endParaRPr lang="en-US" dirty="0"/>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52</a:t>
            </a:fld>
            <a:endParaRPr lang="en-US" dirty="0"/>
          </a:p>
        </p:txBody>
      </p:sp>
    </p:spTree>
    <p:extLst>
      <p:ext uri="{BB962C8B-B14F-4D97-AF65-F5344CB8AC3E}">
        <p14:creationId xmlns:p14="http://schemas.microsoft.com/office/powerpoint/2010/main" val="25962506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0" y="15278"/>
            <a:ext cx="9144000" cy="939227"/>
          </a:xfrm>
        </p:spPr>
        <p:txBody>
          <a:bodyPr/>
          <a:lstStyle/>
          <a:p>
            <a:r>
              <a:rPr lang="en-US" dirty="0"/>
              <a:t>Changes in Qualifying for Extra Help</a:t>
            </a:r>
          </a:p>
        </p:txBody>
      </p:sp>
      <p:sp>
        <p:nvSpPr>
          <p:cNvPr id="685059" name="Rectangle 3"/>
          <p:cNvSpPr>
            <a:spLocks noGrp="1" noChangeArrowheads="1"/>
          </p:cNvSpPr>
          <p:nvPr>
            <p:ph idx="1"/>
          </p:nvPr>
        </p:nvSpPr>
        <p:spPr>
          <a:xfrm>
            <a:off x="115503" y="1238453"/>
            <a:ext cx="8922619" cy="5034008"/>
          </a:xfrm>
        </p:spPr>
        <p:txBody>
          <a:bodyPr/>
          <a:lstStyle/>
          <a:p>
            <a:pPr marL="0" indent="0">
              <a:lnSpc>
                <a:spcPct val="95000"/>
              </a:lnSpc>
              <a:buNone/>
            </a:pPr>
            <a:r>
              <a:rPr lang="en-US" dirty="0"/>
              <a:t>Medicare reestablishes eligibility each fall for next year </a:t>
            </a:r>
          </a:p>
          <a:p>
            <a:pPr marL="288925" indent="-276225">
              <a:lnSpc>
                <a:spcPct val="95000"/>
              </a:lnSpc>
            </a:pPr>
            <a:r>
              <a:rPr lang="en-US" sz="2800" dirty="0"/>
              <a:t>If you no longer automatically qualify</a:t>
            </a:r>
          </a:p>
          <a:p>
            <a:pPr marL="625475" lvl="1" indent="-293688">
              <a:lnSpc>
                <a:spcPct val="95000"/>
              </a:lnSpc>
            </a:pPr>
            <a:r>
              <a:rPr lang="en-US" sz="2400" dirty="0"/>
              <a:t>Medicare sends “Loss-of-Deemed-Status” notice in September (GRAY paper)</a:t>
            </a:r>
          </a:p>
          <a:p>
            <a:pPr marL="914400" lvl="2" indent="-233363">
              <a:lnSpc>
                <a:spcPct val="95000"/>
              </a:lnSpc>
            </a:pPr>
            <a:r>
              <a:rPr lang="en-US" sz="2000" dirty="0"/>
              <a:t>Includes Social Security application to reapply</a:t>
            </a:r>
          </a:p>
          <a:p>
            <a:pPr marL="276225" indent="-276225">
              <a:lnSpc>
                <a:spcPct val="95000"/>
              </a:lnSpc>
            </a:pPr>
            <a:r>
              <a:rPr lang="en-US" sz="2800" dirty="0"/>
              <a:t>If your status changes and you again automatically qualify</a:t>
            </a:r>
          </a:p>
          <a:p>
            <a:pPr marL="625475" lvl="1" indent="-293688">
              <a:lnSpc>
                <a:spcPct val="95000"/>
              </a:lnSpc>
            </a:pPr>
            <a:r>
              <a:rPr lang="en-US" sz="2400" dirty="0"/>
              <a:t>Medicare sends “Deemed Status” notice (PURPLE paper)</a:t>
            </a:r>
          </a:p>
          <a:p>
            <a:pPr marL="288925" indent="-276225">
              <a:lnSpc>
                <a:spcPct val="95000"/>
              </a:lnSpc>
            </a:pPr>
            <a:r>
              <a:rPr lang="en-US" sz="2800" dirty="0"/>
              <a:t>If you automatically qualify, but your copayment changed</a:t>
            </a:r>
          </a:p>
          <a:p>
            <a:pPr marL="625475" lvl="1" indent="-293688">
              <a:lnSpc>
                <a:spcPct val="95000"/>
              </a:lnSpc>
            </a:pPr>
            <a:r>
              <a:rPr lang="en-US" sz="2400" dirty="0"/>
              <a:t>Medicare sends “Change in Extra Help Co-payment” notice in early October (ORANGE paper)</a:t>
            </a:r>
          </a:p>
          <a:p>
            <a:pPr lvl="2"/>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Check Your Knowledge—Question 7</a:t>
            </a:r>
          </a:p>
        </p:txBody>
      </p:sp>
      <p:sp>
        <p:nvSpPr>
          <p:cNvPr id="14" name="Content Placeholder 13"/>
          <p:cNvSpPr>
            <a:spLocks noGrp="1"/>
          </p:cNvSpPr>
          <p:nvPr>
            <p:ph sz="half" idx="1"/>
          </p:nvPr>
        </p:nvSpPr>
        <p:spPr>
          <a:xfrm>
            <a:off x="652616" y="1249362"/>
            <a:ext cx="4423383" cy="5289551"/>
          </a:xfrm>
        </p:spPr>
        <p:txBody>
          <a:bodyPr/>
          <a:lstStyle/>
          <a:p>
            <a:pPr marL="0" indent="0" defTabSz="907357">
              <a:buNone/>
              <a:defRPr/>
            </a:pPr>
            <a:r>
              <a:rPr lang="en-US" dirty="0">
                <a:solidFill>
                  <a:prstClr val="black"/>
                </a:solidFill>
              </a:rPr>
              <a:t>You automatically qualify for Extra Help if you get</a:t>
            </a:r>
          </a:p>
          <a:p>
            <a:pPr marL="466725" lvl="1" indent="-466725" defTabSz="907357">
              <a:buFont typeface="+mj-lt"/>
              <a:buAutoNum type="alphaLcPeriod"/>
              <a:defRPr/>
            </a:pPr>
            <a:r>
              <a:rPr lang="en-US" sz="3000" spc="-30" dirty="0" smtClean="0">
                <a:solidFill>
                  <a:prstClr val="black"/>
                </a:solidFill>
              </a:rPr>
              <a:t>Help </a:t>
            </a:r>
            <a:r>
              <a:rPr lang="en-US" sz="3000" spc="-30" dirty="0">
                <a:solidFill>
                  <a:prstClr val="black"/>
                </a:solidFill>
              </a:rPr>
              <a:t>from Medicaid paying your Part B premium (Medicare Savings Program)</a:t>
            </a:r>
          </a:p>
          <a:p>
            <a:pPr marL="466725" lvl="1" indent="-466725" defTabSz="907357">
              <a:buFont typeface="+mj-lt"/>
              <a:buAutoNum type="alphaLcPeriod"/>
              <a:defRPr/>
            </a:pPr>
            <a:r>
              <a:rPr lang="en-US" sz="3000" dirty="0">
                <a:solidFill>
                  <a:prstClr val="black"/>
                </a:solidFill>
              </a:rPr>
              <a:t>Full Medicaid coverage</a:t>
            </a:r>
          </a:p>
          <a:p>
            <a:pPr marL="466725" lvl="1" indent="-466725" defTabSz="907357">
              <a:buFont typeface="+mj-lt"/>
              <a:buAutoNum type="alphaLcPeriod"/>
              <a:defRPr/>
            </a:pPr>
            <a:r>
              <a:rPr lang="en-US" sz="3000" dirty="0">
                <a:solidFill>
                  <a:prstClr val="black"/>
                </a:solidFill>
              </a:rPr>
              <a:t>Supplemental Security Income</a:t>
            </a:r>
          </a:p>
          <a:p>
            <a:pPr marL="466725" lvl="1" indent="-466725" defTabSz="907357">
              <a:buFont typeface="+mj-lt"/>
              <a:buAutoNum type="alphaLcPeriod"/>
              <a:defRPr/>
            </a:pPr>
            <a:r>
              <a:rPr lang="en-US" sz="3000" dirty="0">
                <a:solidFill>
                  <a:prstClr val="black"/>
                </a:solidFill>
              </a:rPr>
              <a:t> All of the above</a:t>
            </a:r>
            <a:endParaRPr lang="en-US" sz="3000" spc="-30" dirty="0">
              <a:solidFill>
                <a:prstClr val="black"/>
              </a:solidFill>
            </a:endParaRPr>
          </a:p>
          <a:p>
            <a:endParaRPr lang="en-US" dirty="0"/>
          </a:p>
        </p:txBody>
      </p:sp>
      <p:sp>
        <p:nvSpPr>
          <p:cNvPr id="7" name="TextBox 7" descr="Correct answer indicator; All of the above&#10;" title="red square"/>
          <p:cNvSpPr txBox="1"/>
          <p:nvPr/>
        </p:nvSpPr>
        <p:spPr>
          <a:xfrm>
            <a:off x="652616" y="5671514"/>
            <a:ext cx="3307505" cy="679211"/>
          </a:xfrm>
          <a:prstGeom prst="rect">
            <a:avLst/>
          </a:prstGeom>
          <a:noFill/>
          <a:ln w="3175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Date Placeholder 3"/>
          <p:cNvSpPr>
            <a:spLocks noGrp="1"/>
          </p:cNvSpPr>
          <p:nvPr>
            <p:ph type="dt" sz="half" idx="13"/>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54</a:t>
            </a:fld>
            <a:endParaRPr lang="en-US" dirty="0"/>
          </a:p>
        </p:txBody>
      </p:sp>
    </p:spTree>
    <p:extLst>
      <p:ext uri="{BB962C8B-B14F-4D97-AF65-F5344CB8AC3E}">
        <p14:creationId xmlns:p14="http://schemas.microsoft.com/office/powerpoint/2010/main" val="1692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mn-lt"/>
              </a:rPr>
              <a:t>Lesson 6—Comparing and Choosing Plans</a:t>
            </a:r>
          </a:p>
        </p:txBody>
      </p:sp>
      <p:sp>
        <p:nvSpPr>
          <p:cNvPr id="55298" name="Content Placeholder 1"/>
          <p:cNvSpPr>
            <a:spLocks noGrp="1"/>
          </p:cNvSpPr>
          <p:nvPr>
            <p:ph idx="1"/>
          </p:nvPr>
        </p:nvSpPr>
        <p:spPr/>
        <p:txBody>
          <a:bodyPr/>
          <a:lstStyle/>
          <a:p>
            <a:pPr marL="293688" indent="-293688"/>
            <a:r>
              <a:rPr lang="en-US" dirty="0"/>
              <a:t>Things to consider</a:t>
            </a:r>
          </a:p>
          <a:p>
            <a:pPr marL="293688" indent="-293688"/>
            <a:r>
              <a:rPr lang="en-US" dirty="0"/>
              <a:t>Steps to choosing a Medicare drug plan </a:t>
            </a:r>
          </a:p>
          <a:p>
            <a:pPr marL="293688" indent="-293688"/>
            <a:r>
              <a:rPr lang="en-US" dirty="0"/>
              <a:t>What to expect </a:t>
            </a:r>
          </a:p>
        </p:txBody>
      </p:sp>
      <p:sp>
        <p:nvSpPr>
          <p:cNvPr id="5" name="Date Placeholder 4"/>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0" y="15278"/>
            <a:ext cx="9144000" cy="939227"/>
          </a:xfrm>
        </p:spPr>
        <p:txBody>
          <a:bodyPr/>
          <a:lstStyle/>
          <a:p>
            <a:r>
              <a:rPr lang="en-US" dirty="0"/>
              <a:t>Things to Consider Before Joining a Plan</a:t>
            </a:r>
          </a:p>
        </p:txBody>
      </p:sp>
      <p:sp>
        <p:nvSpPr>
          <p:cNvPr id="699395" name="Rectangle 3"/>
          <p:cNvSpPr>
            <a:spLocks noGrp="1" noChangeArrowheads="1"/>
          </p:cNvSpPr>
          <p:nvPr>
            <p:ph idx="1"/>
          </p:nvPr>
        </p:nvSpPr>
        <p:spPr/>
        <p:txBody>
          <a:bodyPr/>
          <a:lstStyle/>
          <a:p>
            <a:pPr marL="342900" indent="-342900"/>
            <a:r>
              <a:rPr lang="en-US" dirty="0"/>
              <a:t>Important questions to ask</a:t>
            </a:r>
          </a:p>
          <a:p>
            <a:pPr marL="571500" lvl="1" indent="-228600"/>
            <a:r>
              <a:rPr lang="en-US" dirty="0"/>
              <a:t>Do you have other current health </a:t>
            </a:r>
            <a:r>
              <a:rPr lang="en-US" dirty="0" smtClean="0"/>
              <a:t>insurance?</a:t>
            </a:r>
            <a:endParaRPr lang="en-US" dirty="0"/>
          </a:p>
          <a:p>
            <a:pPr marL="571500" lvl="1" indent="-228600"/>
            <a:r>
              <a:rPr lang="en-US" dirty="0"/>
              <a:t>Is any prescription drug coverage you might have as good as (creditable) Medicare drug coverage? </a:t>
            </a:r>
          </a:p>
          <a:p>
            <a:pPr marL="571500" lvl="1" indent="-228600"/>
            <a:r>
              <a:rPr lang="en-US" dirty="0"/>
              <a:t>How does your current coverage work with Medicare?</a:t>
            </a:r>
          </a:p>
          <a:p>
            <a:pPr marL="571500" lvl="1" indent="-228600"/>
            <a:r>
              <a:rPr lang="en-US" dirty="0"/>
              <a:t>Could joining a plan affect your current coverage or family member’s coverage?</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lstStyle/>
          <a:p>
            <a:r>
              <a:rPr lang="en-US" dirty="0"/>
              <a:t>Steps to Choosing a Medicare Drug Plan </a:t>
            </a:r>
          </a:p>
        </p:txBody>
      </p:sp>
      <p:sp>
        <p:nvSpPr>
          <p:cNvPr id="3" name="Content Placeholder 2"/>
          <p:cNvSpPr>
            <a:spLocks noGrp="1"/>
          </p:cNvSpPr>
          <p:nvPr>
            <p:ph idx="1"/>
          </p:nvPr>
        </p:nvSpPr>
        <p:spPr>
          <a:xfrm>
            <a:off x="628650" y="1122947"/>
            <a:ext cx="7997190" cy="5054016"/>
          </a:xfrm>
        </p:spPr>
        <p:txBody>
          <a:bodyPr/>
          <a:lstStyle/>
          <a:p>
            <a:pPr marL="514350" indent="-514350">
              <a:buFont typeface="+mj-lt"/>
              <a:buAutoNum type="arabicPeriod"/>
            </a:pPr>
            <a:r>
              <a:rPr lang="en-US" dirty="0"/>
              <a:t>Prepare</a:t>
            </a:r>
          </a:p>
          <a:p>
            <a:pPr marL="514350" indent="-514350">
              <a:buFont typeface="+mj-lt"/>
              <a:buAutoNum type="arabicPeriod"/>
            </a:pPr>
            <a:r>
              <a:rPr lang="en-US" dirty="0"/>
              <a:t>Compare </a:t>
            </a:r>
            <a:r>
              <a:rPr lang="en-US" dirty="0" smtClean="0"/>
              <a:t>plans </a:t>
            </a:r>
            <a:r>
              <a:rPr lang="en-US" dirty="0"/>
              <a:t>on the Medicare Plan Finder</a:t>
            </a:r>
          </a:p>
          <a:p>
            <a:pPr marL="514350" indent="-514350">
              <a:buFont typeface="+mj-lt"/>
              <a:buAutoNum type="arabicPeriod"/>
            </a:pPr>
            <a:r>
              <a:rPr lang="en-US" dirty="0"/>
              <a:t>Decide and enroll</a:t>
            </a:r>
          </a:p>
          <a:p>
            <a:endParaRPr lang="en-US" dirty="0"/>
          </a:p>
          <a:p>
            <a:endParaRPr lang="en-US" dirty="0"/>
          </a:p>
        </p:txBody>
      </p:sp>
      <p:sp>
        <p:nvSpPr>
          <p:cNvPr id="5" name="Date Placeholder 4"/>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57</a:t>
            </a:fld>
            <a:endParaRPr lang="en-US" dirty="0"/>
          </a:p>
        </p:txBody>
      </p:sp>
    </p:spTree>
    <p:extLst>
      <p:ext uri="{BB962C8B-B14F-4D97-AF65-F5344CB8AC3E}">
        <p14:creationId xmlns:p14="http://schemas.microsoft.com/office/powerpoint/2010/main" val="22569961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a:xfrm>
            <a:off x="0" y="15278"/>
            <a:ext cx="9144000" cy="939227"/>
          </a:xfrm>
        </p:spPr>
        <p:txBody>
          <a:bodyPr/>
          <a:lstStyle/>
          <a:p>
            <a:r>
              <a:rPr lang="en-US" dirty="0"/>
              <a:t>Step 1: Prepare</a:t>
            </a:r>
          </a:p>
        </p:txBody>
      </p:sp>
      <p:sp>
        <p:nvSpPr>
          <p:cNvPr id="705539" name="Rectangle 3"/>
          <p:cNvSpPr>
            <a:spLocks noGrp="1" noChangeArrowheads="1"/>
          </p:cNvSpPr>
          <p:nvPr>
            <p:ph idx="1"/>
          </p:nvPr>
        </p:nvSpPr>
        <p:spPr>
          <a:xfrm>
            <a:off x="628649" y="1122947"/>
            <a:ext cx="8041821" cy="5054016"/>
          </a:xfrm>
        </p:spPr>
        <p:txBody>
          <a:bodyPr/>
          <a:lstStyle/>
          <a:p>
            <a:pPr marL="342900" indent="-342900"/>
            <a:r>
              <a:rPr lang="en-US" dirty="0"/>
              <a:t>Prepare by getting your information together</a:t>
            </a:r>
          </a:p>
          <a:p>
            <a:pPr marL="571500" lvl="1" indent="-228600"/>
            <a:r>
              <a:rPr lang="en-US" dirty="0"/>
              <a:t>Current prescription drug coverage</a:t>
            </a:r>
          </a:p>
          <a:p>
            <a:pPr marL="571500" lvl="1" indent="-228600"/>
            <a:r>
              <a:rPr lang="en-US" dirty="0"/>
              <a:t>Prescription drugs, dosages, and quantities</a:t>
            </a:r>
          </a:p>
          <a:p>
            <a:pPr marL="571500" lvl="1" indent="-228600"/>
            <a:r>
              <a:rPr lang="en-US" dirty="0"/>
              <a:t>Preferred pharmacies</a:t>
            </a:r>
          </a:p>
          <a:p>
            <a:pPr marL="571500" lvl="1" indent="-228600"/>
            <a:r>
              <a:rPr lang="en-US" dirty="0"/>
              <a:t>Medicare card</a:t>
            </a:r>
          </a:p>
          <a:p>
            <a:pPr marL="571500" lvl="1" indent="-228600"/>
            <a:r>
              <a:rPr lang="en-US" dirty="0"/>
              <a:t>ZIP code</a:t>
            </a:r>
          </a:p>
          <a:p>
            <a:pPr lvl="1"/>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78"/>
            <a:ext cx="9144000" cy="939227"/>
          </a:xfrm>
        </p:spPr>
        <p:txBody>
          <a:bodyPr>
            <a:normAutofit fontScale="90000"/>
          </a:bodyPr>
          <a:lstStyle/>
          <a:p>
            <a:r>
              <a:rPr lang="en-US" dirty="0"/>
              <a:t>Step 2: Compare Plans on Medicare </a:t>
            </a:r>
            <a:br>
              <a:rPr lang="en-US" dirty="0"/>
            </a:br>
            <a:r>
              <a:rPr lang="en-US" dirty="0"/>
              <a:t>Plan Finder</a:t>
            </a:r>
          </a:p>
        </p:txBody>
      </p:sp>
      <p:sp>
        <p:nvSpPr>
          <p:cNvPr id="3" name="Content Placeholder 2"/>
          <p:cNvSpPr>
            <a:spLocks noGrp="1"/>
          </p:cNvSpPr>
          <p:nvPr>
            <p:ph idx="1"/>
          </p:nvPr>
        </p:nvSpPr>
        <p:spPr/>
        <p:txBody>
          <a:bodyPr/>
          <a:lstStyle/>
          <a:p>
            <a:pPr marL="293688" indent="-293688"/>
            <a:r>
              <a:rPr lang="en-US" dirty="0"/>
              <a:t>Search for drug and </a:t>
            </a:r>
            <a:br>
              <a:rPr lang="en-US" dirty="0"/>
            </a:br>
            <a:r>
              <a:rPr lang="en-US" dirty="0"/>
              <a:t>health plans</a:t>
            </a:r>
          </a:p>
          <a:p>
            <a:pPr marL="293688" indent="-293688"/>
            <a:r>
              <a:rPr lang="en-US" dirty="0"/>
              <a:t>Personalize your search </a:t>
            </a:r>
            <a:br>
              <a:rPr lang="en-US" dirty="0"/>
            </a:br>
            <a:r>
              <a:rPr lang="en-US" dirty="0"/>
              <a:t>to find plans that meet </a:t>
            </a:r>
            <a:br>
              <a:rPr lang="en-US" dirty="0"/>
            </a:br>
            <a:r>
              <a:rPr lang="en-US" dirty="0"/>
              <a:t>your needs</a:t>
            </a:r>
          </a:p>
          <a:p>
            <a:endParaRPr lang="en-US" dirty="0"/>
          </a:p>
          <a:p>
            <a:pPr marL="293688" indent="-293688"/>
            <a:r>
              <a:rPr lang="en-US" dirty="0"/>
              <a:t>Compare plans based on star ratings, benefits, costs, and more</a:t>
            </a:r>
          </a:p>
        </p:txBody>
      </p:sp>
      <p:pic>
        <p:nvPicPr>
          <p:cNvPr id="1026" name="Picture 2" descr="Picture of Medicare Plan Finder page on Medicare.gov" title="Graphic of Medicare.gov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5020" y="1133893"/>
            <a:ext cx="3136106" cy="32267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78"/>
            <a:ext cx="9144000" cy="939227"/>
          </a:xfrm>
        </p:spPr>
        <p:txBody>
          <a:bodyPr/>
          <a:lstStyle/>
          <a:p>
            <a:r>
              <a:rPr lang="en-US" dirty="0"/>
              <a:t>Medicare Prescription Drug </a:t>
            </a:r>
            <a:r>
              <a:rPr lang="en-US" dirty="0" smtClean="0"/>
              <a:t>Coverage </a:t>
            </a:r>
            <a:r>
              <a:rPr lang="en-US" sz="200" dirty="0" smtClean="0">
                <a:solidFill>
                  <a:srgbClr val="FFC000"/>
                </a:solidFill>
              </a:rPr>
              <a:t>1</a:t>
            </a:r>
            <a:endParaRPr lang="en-US" sz="200" dirty="0">
              <a:solidFill>
                <a:srgbClr val="FFC000"/>
              </a:solidFill>
            </a:endParaRPr>
          </a:p>
        </p:txBody>
      </p:sp>
      <p:sp>
        <p:nvSpPr>
          <p:cNvPr id="531459" name="Rectangle 3"/>
          <p:cNvSpPr>
            <a:spLocks noGrp="1" noChangeArrowheads="1"/>
          </p:cNvSpPr>
          <p:nvPr>
            <p:ph idx="1"/>
          </p:nvPr>
        </p:nvSpPr>
        <p:spPr>
          <a:xfrm>
            <a:off x="628649" y="1122947"/>
            <a:ext cx="8515351" cy="5054016"/>
          </a:xfrm>
        </p:spPr>
        <p:txBody>
          <a:bodyPr/>
          <a:lstStyle/>
          <a:p>
            <a:r>
              <a:rPr lang="en-US" sz="3000" dirty="0"/>
              <a:t>Prescription drug coverage under </a:t>
            </a:r>
            <a:r>
              <a:rPr lang="en-US" sz="3000" dirty="0">
                <a:ea typeface="+mj-ea"/>
                <a:cs typeface="+mj-cs"/>
              </a:rPr>
              <a:t>Original Medicare Part A, Part B</a:t>
            </a:r>
            <a:r>
              <a:rPr lang="en-US" sz="3000" dirty="0"/>
              <a:t>, or Part D depends on</a:t>
            </a:r>
          </a:p>
          <a:p>
            <a:pPr marL="466725" lvl="1" indent="-238125"/>
            <a:r>
              <a:rPr lang="en-US" dirty="0"/>
              <a:t>Medical necessity </a:t>
            </a:r>
          </a:p>
          <a:p>
            <a:pPr marL="466725" lvl="1" indent="-238125"/>
            <a:r>
              <a:rPr lang="en-US" dirty="0"/>
              <a:t>Health care setting</a:t>
            </a:r>
          </a:p>
          <a:p>
            <a:pPr marL="466725" lvl="1" indent="-238125"/>
            <a:r>
              <a:rPr lang="en-US" dirty="0"/>
              <a:t>Medical indication (why you need it, like for cancer)</a:t>
            </a:r>
          </a:p>
          <a:p>
            <a:pPr marL="466725" lvl="1" indent="-238125"/>
            <a:r>
              <a:rPr lang="en-US" dirty="0"/>
              <a:t>Any special drug coverage requirements</a:t>
            </a:r>
          </a:p>
          <a:p>
            <a:pPr marL="750888" lvl="2" indent="-280988"/>
            <a:r>
              <a:rPr lang="en-US" dirty="0"/>
              <a:t>Such as immunosuppressive drugs following a transplant</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2"/>
          <p:cNvSpPr>
            <a:spLocks noGrp="1" noChangeArrowheads="1"/>
          </p:cNvSpPr>
          <p:nvPr>
            <p:ph type="title"/>
          </p:nvPr>
        </p:nvSpPr>
        <p:spPr>
          <a:xfrm>
            <a:off x="0" y="15278"/>
            <a:ext cx="9144000" cy="939227"/>
          </a:xfrm>
        </p:spPr>
        <p:txBody>
          <a:bodyPr/>
          <a:lstStyle/>
          <a:p>
            <a:r>
              <a:rPr lang="en-US" dirty="0"/>
              <a:t>Step 3: Decide and Join</a:t>
            </a:r>
          </a:p>
        </p:txBody>
      </p:sp>
      <p:sp>
        <p:nvSpPr>
          <p:cNvPr id="3" name="Content Placeholder 2"/>
          <p:cNvSpPr>
            <a:spLocks noGrp="1"/>
          </p:cNvSpPr>
          <p:nvPr>
            <p:ph idx="1"/>
          </p:nvPr>
        </p:nvSpPr>
        <p:spPr/>
        <p:txBody>
          <a:bodyPr/>
          <a:lstStyle/>
          <a:p>
            <a:pPr marL="293688" indent="-293688"/>
            <a:r>
              <a:rPr lang="en-US" dirty="0"/>
              <a:t>Decide which plan is best for you and enroll</a:t>
            </a:r>
          </a:p>
          <a:p>
            <a:pPr marL="522288" lvl="1" indent="-227013"/>
            <a:r>
              <a:rPr lang="en-US" dirty="0"/>
              <a:t>Online enrollment</a:t>
            </a:r>
          </a:p>
          <a:p>
            <a:pPr marL="750888" lvl="2" indent="-228600"/>
            <a:r>
              <a:rPr lang="en-US" u="sng" dirty="0">
                <a:hlinkClick r:id="rId3"/>
              </a:rPr>
              <a:t>Medicare.gov/find-a-plan</a:t>
            </a:r>
            <a:endParaRPr lang="en-US" dirty="0"/>
          </a:p>
          <a:p>
            <a:pPr marL="750888" lvl="2" indent="-228600"/>
            <a:r>
              <a:rPr lang="en-US" dirty="0"/>
              <a:t>Plan’s website</a:t>
            </a:r>
          </a:p>
          <a:p>
            <a:pPr marL="522288" lvl="1" indent="-227013"/>
            <a:r>
              <a:rPr lang="en-US" dirty="0"/>
              <a:t>Enroll by phone</a:t>
            </a:r>
          </a:p>
          <a:p>
            <a:pPr marL="750888" lvl="2" indent="-228600"/>
            <a:r>
              <a:rPr lang="en-US" dirty="0" smtClean="0"/>
              <a:t>Call 1-800-MEDICARE </a:t>
            </a:r>
            <a:r>
              <a:rPr lang="en-US" dirty="0"/>
              <a:t>(</a:t>
            </a:r>
            <a:r>
              <a:rPr lang="en-US" dirty="0" smtClean="0"/>
              <a:t>1-800-633-4227)</a:t>
            </a:r>
          </a:p>
          <a:p>
            <a:pPr marL="750888" lvl="2" indent="-228600"/>
            <a:r>
              <a:rPr lang="en-US" dirty="0" smtClean="0"/>
              <a:t>TTY: 1-877-486-2048</a:t>
            </a:r>
            <a:endParaRPr lang="en-US" dirty="0"/>
          </a:p>
          <a:p>
            <a:pPr marL="750888" lvl="2" indent="-228600"/>
            <a:r>
              <a:rPr lang="en-US" dirty="0"/>
              <a:t>Call the plan</a:t>
            </a:r>
          </a:p>
          <a:p>
            <a:pPr marL="522288" lvl="1" indent="-227013"/>
            <a:r>
              <a:rPr lang="en-US" dirty="0"/>
              <a:t>Mail or fax paper application to plan</a:t>
            </a:r>
          </a:p>
        </p:txBody>
      </p:sp>
      <p:sp>
        <p:nvSpPr>
          <p:cNvPr id="4" name="Date Placeholder 3"/>
          <p:cNvSpPr>
            <a:spLocks noGrp="1"/>
          </p:cNvSpPr>
          <p:nvPr>
            <p:ph type="dt" sz="half" idx="10"/>
          </p:nvPr>
        </p:nvSpPr>
        <p:spPr/>
        <p:txBody>
          <a:bodyPr/>
          <a:lstStyle/>
          <a:p>
            <a:r>
              <a:rPr lang="en-US" smtClean="0"/>
              <a:t>July 2018</a:t>
            </a:r>
            <a:endParaRPr lang="en-US" dirty="0"/>
          </a:p>
        </p:txBody>
      </p:sp>
      <p:sp>
        <p:nvSpPr>
          <p:cNvPr id="7" name="Footer Placeholder 6"/>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0" y="15278"/>
            <a:ext cx="9144000" cy="939227"/>
          </a:xfrm>
        </p:spPr>
        <p:txBody>
          <a:bodyPr/>
          <a:lstStyle/>
          <a:p>
            <a:r>
              <a:rPr lang="en-US" dirty="0"/>
              <a:t>What New Members Can Expect</a:t>
            </a:r>
          </a:p>
        </p:txBody>
      </p:sp>
      <p:sp>
        <p:nvSpPr>
          <p:cNvPr id="715779" name="Rectangle 3"/>
          <p:cNvSpPr>
            <a:spLocks noGrp="1" noChangeArrowheads="1"/>
          </p:cNvSpPr>
          <p:nvPr>
            <p:ph idx="1"/>
          </p:nvPr>
        </p:nvSpPr>
        <p:spPr>
          <a:xfrm>
            <a:off x="628650" y="1122947"/>
            <a:ext cx="8107136" cy="5054016"/>
          </a:xfrm>
        </p:spPr>
        <p:txBody>
          <a:bodyPr/>
          <a:lstStyle/>
          <a:p>
            <a:pPr marL="293688" indent="-293688"/>
            <a:r>
              <a:rPr lang="en-US" dirty="0"/>
              <a:t>Your plan will send you</a:t>
            </a:r>
          </a:p>
          <a:p>
            <a:pPr marL="522288" lvl="1" indent="-227013"/>
            <a:r>
              <a:rPr lang="en-US" dirty="0"/>
              <a:t>An enrollment letter</a:t>
            </a:r>
          </a:p>
          <a:p>
            <a:pPr marL="522288" lvl="1" indent="-227013"/>
            <a:r>
              <a:rPr lang="en-US" dirty="0"/>
              <a:t>Membership materials, including card</a:t>
            </a:r>
          </a:p>
          <a:p>
            <a:pPr marL="522288" lvl="1" indent="-227013"/>
            <a:r>
              <a:rPr lang="en-US" dirty="0"/>
              <a:t>Customer service contact information</a:t>
            </a:r>
          </a:p>
          <a:p>
            <a:pPr marL="285750" lvl="1" indent="-285750">
              <a:buFont typeface="Wingdings" panose="05000000000000000000" pitchFamily="2" charset="2"/>
              <a:buChar char="§"/>
            </a:pPr>
            <a:r>
              <a:rPr lang="en-US" sz="3200" dirty="0"/>
              <a:t>If your current drug isn’t covered by plan</a:t>
            </a:r>
          </a:p>
          <a:p>
            <a:pPr marL="514350" lvl="1" indent="-228600">
              <a:buSzPct val="80000"/>
            </a:pPr>
            <a:r>
              <a:rPr lang="en-US" dirty="0"/>
              <a:t>You can get a transition supply (generally 30 days)</a:t>
            </a:r>
          </a:p>
          <a:p>
            <a:pPr marL="522288" lvl="1" indent="-227013"/>
            <a:r>
              <a:rPr lang="en-US" dirty="0"/>
              <a:t>Work with prescriber to find a drug that’s covered</a:t>
            </a:r>
          </a:p>
          <a:p>
            <a:pPr marL="522288" lvl="1" indent="-227013"/>
            <a:r>
              <a:rPr lang="en-US" dirty="0"/>
              <a:t>Request an exception if no acceptable alternative drug is on the </a:t>
            </a:r>
            <a:r>
              <a:rPr lang="en-US" dirty="0" smtClean="0"/>
              <a:t>list</a:t>
            </a:r>
          </a:p>
          <a:p>
            <a:pPr marL="319882" indent="-227013"/>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0" y="15278"/>
            <a:ext cx="9144000" cy="939227"/>
          </a:xfrm>
        </p:spPr>
        <p:txBody>
          <a:bodyPr/>
          <a:lstStyle/>
          <a:p>
            <a:r>
              <a:rPr lang="en-US" dirty="0"/>
              <a:t>Annual Notice of Change (ANOC)</a:t>
            </a:r>
          </a:p>
        </p:txBody>
      </p:sp>
      <p:sp>
        <p:nvSpPr>
          <p:cNvPr id="717827" name="Rectangle 3"/>
          <p:cNvSpPr>
            <a:spLocks noGrp="1" noChangeArrowheads="1"/>
          </p:cNvSpPr>
          <p:nvPr>
            <p:ph idx="1"/>
          </p:nvPr>
        </p:nvSpPr>
        <p:spPr/>
        <p:txBody>
          <a:bodyPr/>
          <a:lstStyle/>
          <a:p>
            <a:pPr marL="293688" indent="-293688"/>
            <a:r>
              <a:rPr lang="en-US" dirty="0"/>
              <a:t>All Medicare drug plans must send an ANOC to members by September 30</a:t>
            </a:r>
          </a:p>
          <a:p>
            <a:pPr marL="522288" lvl="1" indent="-227013"/>
            <a:r>
              <a:rPr lang="en-US" dirty="0"/>
              <a:t>May be sent with Evidence of Coverage (EOC)</a:t>
            </a:r>
          </a:p>
          <a:p>
            <a:pPr marL="293688" indent="-293688"/>
            <a:r>
              <a:rPr lang="en-US" dirty="0"/>
              <a:t>Will include information for upcoming year</a:t>
            </a:r>
          </a:p>
          <a:p>
            <a:pPr marL="522288" lvl="1" indent="-227013"/>
            <a:r>
              <a:rPr lang="en-US" dirty="0"/>
              <a:t>Summary of Benefits</a:t>
            </a:r>
          </a:p>
          <a:p>
            <a:pPr marL="522288" lvl="1" indent="-227013"/>
            <a:r>
              <a:rPr lang="en-US" dirty="0"/>
              <a:t>Formulary</a:t>
            </a:r>
          </a:p>
          <a:p>
            <a:pPr marL="522288" lvl="1" indent="-227013"/>
            <a:r>
              <a:rPr lang="en-US" dirty="0"/>
              <a:t>Changes to monthly premium and/or cost sharing</a:t>
            </a:r>
          </a:p>
          <a:p>
            <a:pPr marL="265113" indent="-265113"/>
            <a:r>
              <a:rPr lang="en-US" dirty="0"/>
              <a:t>Read ANOC carefully and compare your plan with other plan options</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latin typeface="+mn-lt"/>
              </a:rPr>
              <a:t>Lesson 7—Coverage</a:t>
            </a:r>
            <a:br>
              <a:rPr lang="en-US" dirty="0">
                <a:latin typeface="+mn-lt"/>
              </a:rPr>
            </a:br>
            <a:r>
              <a:rPr lang="en-US" dirty="0">
                <a:latin typeface="+mn-lt"/>
              </a:rPr>
              <a:t>Determinations and Appeals</a:t>
            </a:r>
          </a:p>
        </p:txBody>
      </p:sp>
      <p:sp>
        <p:nvSpPr>
          <p:cNvPr id="71682" name="Content Placeholder 1"/>
          <p:cNvSpPr>
            <a:spLocks noGrp="1"/>
          </p:cNvSpPr>
          <p:nvPr>
            <p:ph idx="1"/>
          </p:nvPr>
        </p:nvSpPr>
        <p:spPr/>
        <p:txBody>
          <a:bodyPr/>
          <a:lstStyle/>
          <a:p>
            <a:pPr marL="342900" indent="-342900"/>
            <a:r>
              <a:rPr lang="en-US" dirty="0"/>
              <a:t>Coverage determinations </a:t>
            </a:r>
          </a:p>
          <a:p>
            <a:pPr marL="342900" indent="-342900"/>
            <a:r>
              <a:rPr lang="en-US" dirty="0"/>
              <a:t>Exception requests </a:t>
            </a:r>
          </a:p>
          <a:p>
            <a:pPr marL="342900" indent="-342900"/>
            <a:r>
              <a:rPr lang="en-US" dirty="0"/>
              <a:t>Appeals</a:t>
            </a:r>
          </a:p>
        </p:txBody>
      </p:sp>
      <p:sp>
        <p:nvSpPr>
          <p:cNvPr id="5" name="Date Placeholder 4"/>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0" y="15278"/>
            <a:ext cx="9144000" cy="939227"/>
          </a:xfrm>
        </p:spPr>
        <p:txBody>
          <a:bodyPr/>
          <a:lstStyle/>
          <a:p>
            <a:r>
              <a:rPr lang="en-US" dirty="0"/>
              <a:t>Coverage Determination Request</a:t>
            </a:r>
          </a:p>
        </p:txBody>
      </p:sp>
      <p:sp>
        <p:nvSpPr>
          <p:cNvPr id="736259" name="Rectangle 3"/>
          <p:cNvSpPr>
            <a:spLocks noGrp="1" noChangeArrowheads="1"/>
          </p:cNvSpPr>
          <p:nvPr>
            <p:ph idx="1"/>
          </p:nvPr>
        </p:nvSpPr>
        <p:spPr/>
        <p:txBody>
          <a:bodyPr/>
          <a:lstStyle/>
          <a:p>
            <a:pPr marL="293688" indent="-293688"/>
            <a:r>
              <a:rPr lang="en-US" dirty="0"/>
              <a:t>Initial decision by plan</a:t>
            </a:r>
          </a:p>
          <a:p>
            <a:pPr marL="522288" lvl="1" indent="-227013"/>
            <a:r>
              <a:rPr lang="en-US" dirty="0"/>
              <a:t>Which benefits you’re entitled to get</a:t>
            </a:r>
          </a:p>
          <a:p>
            <a:pPr marL="522288" lvl="1" indent="-227013"/>
            <a:r>
              <a:rPr lang="en-US" dirty="0"/>
              <a:t>How much you have to pay for a benefit</a:t>
            </a:r>
          </a:p>
          <a:p>
            <a:pPr marL="522288" lvl="1" indent="-227013"/>
            <a:r>
              <a:rPr lang="en-US" dirty="0"/>
              <a:t>You, your prescriber, or your appointed representative can request it </a:t>
            </a:r>
          </a:p>
          <a:p>
            <a:pPr marL="293688" indent="-293688"/>
            <a:r>
              <a:rPr lang="en-US" dirty="0"/>
              <a:t>Time frames for coverage determination request</a:t>
            </a:r>
          </a:p>
          <a:p>
            <a:pPr marL="522288" lvl="1" indent="-227013"/>
            <a:r>
              <a:rPr lang="en-US" dirty="0"/>
              <a:t>May be standard (decision within 72 hours) </a:t>
            </a:r>
          </a:p>
          <a:p>
            <a:pPr marL="522288" lvl="1" indent="-227013"/>
            <a:r>
              <a:rPr lang="en-US" dirty="0"/>
              <a:t>May be expedited (decision within 24 hours) if life or health may be seriously jeopardized</a:t>
            </a:r>
          </a:p>
          <a:p>
            <a:pPr lvl="1"/>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0" y="15278"/>
            <a:ext cx="9144000" cy="939227"/>
          </a:xfrm>
        </p:spPr>
        <p:txBody>
          <a:bodyPr/>
          <a:lstStyle/>
          <a:p>
            <a:r>
              <a:rPr lang="en-US" dirty="0"/>
              <a:t>Exception Requests</a:t>
            </a:r>
          </a:p>
        </p:txBody>
      </p:sp>
      <p:sp>
        <p:nvSpPr>
          <p:cNvPr id="738307" name="Rectangle 3"/>
          <p:cNvSpPr>
            <a:spLocks noGrp="1" noChangeArrowheads="1"/>
          </p:cNvSpPr>
          <p:nvPr>
            <p:ph idx="1"/>
          </p:nvPr>
        </p:nvSpPr>
        <p:spPr>
          <a:xfrm>
            <a:off x="628650" y="1122947"/>
            <a:ext cx="8009164" cy="5054016"/>
          </a:xfrm>
        </p:spPr>
        <p:txBody>
          <a:bodyPr/>
          <a:lstStyle/>
          <a:p>
            <a:pPr marL="293688" indent="-293688"/>
            <a:r>
              <a:rPr lang="en-US" dirty="0"/>
              <a:t>Two types of exceptions</a:t>
            </a:r>
          </a:p>
          <a:p>
            <a:pPr marL="522288" lvl="1" indent="-227013"/>
            <a:r>
              <a:rPr lang="en-US" dirty="0"/>
              <a:t>Formulary exceptions</a:t>
            </a:r>
          </a:p>
          <a:p>
            <a:pPr marL="750888" lvl="2" indent="-228600"/>
            <a:r>
              <a:rPr lang="en-US" dirty="0"/>
              <a:t>Drug not on plan’s formulary, or </a:t>
            </a:r>
          </a:p>
          <a:p>
            <a:pPr marL="750888" lvl="2" indent="-228600"/>
            <a:r>
              <a:rPr lang="en-US" dirty="0"/>
              <a:t>Access requirements (for example, step therapy) </a:t>
            </a:r>
          </a:p>
          <a:p>
            <a:pPr marL="522288" lvl="1" indent="-227013"/>
            <a:r>
              <a:rPr lang="en-US" dirty="0"/>
              <a:t>Tier exceptions</a:t>
            </a:r>
          </a:p>
          <a:p>
            <a:pPr marL="750888" lvl="2" indent="-228600"/>
            <a:r>
              <a:rPr lang="en-US" dirty="0"/>
              <a:t>For example, getting a tier 4 drug at tier 3 cost</a:t>
            </a:r>
          </a:p>
          <a:p>
            <a:pPr marL="293688" indent="-293688"/>
            <a:r>
              <a:rPr lang="en-US" dirty="0"/>
              <a:t>Need supporting statement from prescriber</a:t>
            </a:r>
          </a:p>
          <a:p>
            <a:pPr marL="522288" lvl="1" indent="-227013"/>
            <a:r>
              <a:rPr lang="en-US" dirty="0"/>
              <a:t>You, your prescriber, or your appointed representative can request it </a:t>
            </a:r>
          </a:p>
          <a:p>
            <a:pPr marL="293688" indent="-293688"/>
            <a:r>
              <a:rPr lang="en-US" dirty="0" smtClean="0"/>
              <a:t>Exception </a:t>
            </a:r>
            <a:r>
              <a:rPr lang="en-US" dirty="0"/>
              <a:t>may be valid for rest of year</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0" y="15278"/>
            <a:ext cx="9144000" cy="939227"/>
          </a:xfrm>
        </p:spPr>
        <p:txBody>
          <a:bodyPr/>
          <a:lstStyle/>
          <a:p>
            <a:r>
              <a:rPr lang="en-US" dirty="0"/>
              <a:t>Requesting Appeals</a:t>
            </a:r>
          </a:p>
        </p:txBody>
      </p:sp>
      <p:sp>
        <p:nvSpPr>
          <p:cNvPr id="744451" name="Rectangle 3"/>
          <p:cNvSpPr>
            <a:spLocks noGrp="1" noChangeArrowheads="1"/>
          </p:cNvSpPr>
          <p:nvPr>
            <p:ph idx="1"/>
          </p:nvPr>
        </p:nvSpPr>
        <p:spPr>
          <a:xfrm>
            <a:off x="434641" y="1128420"/>
            <a:ext cx="8274718" cy="5054016"/>
          </a:xfrm>
        </p:spPr>
        <p:txBody>
          <a:bodyPr/>
          <a:lstStyle/>
          <a:p>
            <a:pPr marL="293688" indent="-293688"/>
            <a:r>
              <a:rPr lang="en-US" dirty="0"/>
              <a:t>If your coverage determination or exception is denied, you can appeal the plan’s decision</a:t>
            </a:r>
          </a:p>
          <a:p>
            <a:pPr marL="293688" indent="-293688"/>
            <a:r>
              <a:rPr lang="en-US" dirty="0" smtClean="0"/>
              <a:t>Request must generally be in writing</a:t>
            </a:r>
            <a:endParaRPr lang="en-US" dirty="0"/>
          </a:p>
          <a:p>
            <a:pPr marL="522288" lvl="1" indent="-227013"/>
            <a:r>
              <a:rPr lang="en-US" dirty="0"/>
              <a:t>Plans must accept oral (spoken) expedited requests</a:t>
            </a:r>
          </a:p>
          <a:p>
            <a:pPr marL="522288" lvl="1" indent="-227013"/>
            <a:r>
              <a:rPr lang="en-US" dirty="0"/>
              <a:t>You, your prescriber, or your appointed representative can request it </a:t>
            </a:r>
          </a:p>
          <a:p>
            <a:pPr marL="293688" indent="-293688"/>
            <a:r>
              <a:rPr lang="en-US" dirty="0" smtClean="0"/>
              <a:t>There </a:t>
            </a:r>
            <a:r>
              <a:rPr lang="en-US" dirty="0"/>
              <a:t>are 5 levels of </a:t>
            </a:r>
            <a:r>
              <a:rPr lang="en-US" dirty="0" smtClean="0"/>
              <a:t>appeals</a:t>
            </a:r>
          </a:p>
          <a:p>
            <a:pPr marL="496094" lvl="1" indent="-293688"/>
            <a:r>
              <a:rPr lang="en-US" dirty="0" smtClean="0"/>
              <a:t>Read notices carefully to find next steps and time limits</a:t>
            </a:r>
            <a:endParaRPr lang="en-US" dirty="0"/>
          </a:p>
          <a:p>
            <a:pPr lvl="1"/>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5278"/>
            <a:ext cx="9144000" cy="939227"/>
          </a:xfrm>
        </p:spPr>
        <p:txBody>
          <a:bodyPr/>
          <a:lstStyle/>
          <a:p>
            <a:r>
              <a:rPr lang="en-US" dirty="0"/>
              <a:t>Key Points to Remember</a:t>
            </a:r>
          </a:p>
        </p:txBody>
      </p:sp>
      <p:sp>
        <p:nvSpPr>
          <p:cNvPr id="8" name="Content Placeholder 7"/>
          <p:cNvSpPr>
            <a:spLocks noGrp="1"/>
          </p:cNvSpPr>
          <p:nvPr>
            <p:ph idx="1"/>
          </p:nvPr>
        </p:nvSpPr>
        <p:spPr/>
        <p:txBody>
          <a:bodyPr/>
          <a:lstStyle/>
          <a:p>
            <a:pPr marL="293688" indent="-293688"/>
            <a:r>
              <a:rPr lang="en-US" dirty="0"/>
              <a:t>Medicare Part D provides your Medicare prescription drug coverage</a:t>
            </a:r>
          </a:p>
          <a:p>
            <a:pPr marL="293688" indent="-293688"/>
            <a:r>
              <a:rPr lang="en-US" dirty="0"/>
              <a:t>You must take action to join a plan</a:t>
            </a:r>
          </a:p>
          <a:p>
            <a:pPr marL="293688" indent="-293688"/>
            <a:r>
              <a:rPr lang="en-US" dirty="0"/>
              <a:t>A delay in joining may result in a late enrollment penalty</a:t>
            </a:r>
          </a:p>
          <a:p>
            <a:pPr marL="293688" indent="-293688"/>
            <a:r>
              <a:rPr lang="en-US" dirty="0"/>
              <a:t>You have choices in how you get your coverage</a:t>
            </a:r>
          </a:p>
          <a:p>
            <a:pPr marL="293688" indent="-293688"/>
            <a:r>
              <a:rPr lang="en-US" dirty="0"/>
              <a:t>Extra Help is available to people with low income and resources</a:t>
            </a:r>
          </a:p>
          <a:p>
            <a:endParaRPr lang="en-US" dirty="0"/>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4" name="Footer Placeholder 3"/>
          <p:cNvSpPr>
            <a:spLocks noGrp="1"/>
          </p:cNvSpPr>
          <p:nvPr>
            <p:ph type="ftr" sz="quarter" idx="11"/>
          </p:nvPr>
        </p:nvSpPr>
        <p:spPr/>
        <p:txBody>
          <a:bodyPr/>
          <a:lstStyle/>
          <a:p>
            <a:r>
              <a:rPr lang="en-US" dirty="0" smtClean="0"/>
              <a:t>Medicare Prescription Drug Coverage</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67</a:t>
            </a:fld>
            <a:endParaRPr lang="en-US" dirty="0"/>
          </a:p>
        </p:txBody>
      </p:sp>
    </p:spTree>
    <p:extLst>
      <p:ext uri="{BB962C8B-B14F-4D97-AF65-F5344CB8AC3E}">
        <p14:creationId xmlns:p14="http://schemas.microsoft.com/office/powerpoint/2010/main" val="42127031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Medicare Prescription Drug Coverage </a:t>
            </a:r>
            <a:br>
              <a:rPr lang="en-US" dirty="0"/>
            </a:br>
            <a:r>
              <a:rPr lang="en-US" dirty="0"/>
              <a:t>Resource Guide</a:t>
            </a:r>
          </a:p>
        </p:txBody>
      </p:sp>
      <p:graphicFrame>
        <p:nvGraphicFramePr>
          <p:cNvPr id="7" name="Content Placeholder 6" descr="CMS Resources&#10;Centers for Medicare &amp; &#10;Medicaid Services (CMS)&#10;1-800-MEDICARE&#10;(1-800-633-4227)&#10;(TTY 1-877-486-2048)&#10;Medicare.gov&#10;&#10;Medicare.gov/claims-and-appeals/medicare-rights/get-help/ombudsman.html&#10;&#10;Medicare.gov/claims-and-appeals&#10;&#10;CMS.gov/bni &#10;(Beneficiary Notice Initiative)&#10;&#10;Medicare Managed Care Manual, Chapter 13, Beneficiary Grievances, Organization Determinations, and Appeals:&#10;CMS.gov/regulations-and-guidance/guidance/manuals/downloads/mc86c13.pdf&#10;&#10;Additional Resources&#10;Beneficiary and Family-Centered Care Quality Improvement Organizations*&#10;&#10;Independent Review Entity (Medicare Advantage &amp; Part D claims only) *&#10;&#10;State Health Insurance Assistance Programs *&#10;&#10;U.S. Railroad Retirement Board&#10;RRB.gov&#10;&#10;HHS.gov&#10;&#10;*For phone numbers, call CMS&#10;1-800-MEDICARE (1-800-633-4227)&#10;1-877-486-2048 for TTY users&#10;&#10;Department of Health and Human Services Office for Civil Rights&#10;HHS.gov/ocr/office/index.html&#10;Call the Office for Civil Rights at &#10;1-800-368-1019 &#10;&#10;Medicare Products&#10;“Medicare &amp; You Handbook”&#10;CMS Product No. 10050&#10;&#10;“Medicare Rights &amp; Protections”&#10;CMS Product No. 11534&#10;&#10;“Medicare Appeals”&#10;CMS Product No. 11525&#10;&#10;To access these products:&#10;&#10;View and order single copies at &#10;Medicare.gov.&#10;        &#10;Order multiple copies (partners only)&#10;at productordering.cms.hhs.gov. You must register your organization.&#10;"/>
          <p:cNvGraphicFramePr>
            <a:graphicFrameLocks noGrp="1"/>
          </p:cNvGraphicFramePr>
          <p:nvPr>
            <p:ph idx="1"/>
            <p:extLst>
              <p:ext uri="{D42A27DB-BD31-4B8C-83A1-F6EECF244321}">
                <p14:modId xmlns:p14="http://schemas.microsoft.com/office/powerpoint/2010/main" val="2348930472"/>
              </p:ext>
            </p:extLst>
          </p:nvPr>
        </p:nvGraphicFramePr>
        <p:xfrm>
          <a:off x="139700" y="1064015"/>
          <a:ext cx="8851900" cy="5516880"/>
        </p:xfrm>
        <a:graphic>
          <a:graphicData uri="http://schemas.openxmlformats.org/drawingml/2006/table">
            <a:tbl>
              <a:tblPr firstRow="1" bandRow="1">
                <a:tableStyleId>{5C22544A-7EE6-4342-B048-85BDC9FD1C3A}</a:tableStyleId>
              </a:tblPr>
              <a:tblGrid>
                <a:gridCol w="4425950"/>
                <a:gridCol w="4425950"/>
              </a:tblGrid>
              <a:tr h="312020">
                <a:tc>
                  <a:txBody>
                    <a:bodyPr/>
                    <a:lstStyle/>
                    <a:p>
                      <a:pPr algn="r">
                        <a:lnSpc>
                          <a:spcPct val="100000"/>
                        </a:lnSpc>
                        <a:spcBef>
                          <a:spcPts val="600"/>
                        </a:spcBef>
                        <a:spcAft>
                          <a:spcPts val="0"/>
                        </a:spcAft>
                      </a:pPr>
                      <a:r>
                        <a:rPr lang="en-US" sz="1800" b="1" dirty="0" smtClean="0">
                          <a:solidFill>
                            <a:schemeClr val="bg1"/>
                          </a:solidFill>
                        </a:rPr>
                        <a:t>Resources</a:t>
                      </a:r>
                      <a:endParaRPr lang="en-US" sz="1800" b="1" dirty="0">
                        <a:solidFill>
                          <a:schemeClr val="bg1"/>
                        </a:solidFill>
                      </a:endParaRPr>
                    </a:p>
                  </a:txBody>
                  <a:tcPr marL="71791" marR="71791" marT="34290" marB="34290">
                    <a:lnR w="12700" cap="flat" cmpd="sng" algn="ctr">
                      <a:noFill/>
                      <a:prstDash val="solid"/>
                      <a:round/>
                      <a:headEnd type="none" w="med" len="med"/>
                      <a:tailEnd type="none" w="med" len="med"/>
                    </a:lnR>
                    <a:solidFill>
                      <a:srgbClr val="A4BED7"/>
                    </a:solidFill>
                  </a:tcPr>
                </a:tc>
                <a:tc>
                  <a:txBody>
                    <a:bodyPr/>
                    <a:lstStyle/>
                    <a:p>
                      <a:pPr algn="ctr">
                        <a:lnSpc>
                          <a:spcPct val="100000"/>
                        </a:lnSpc>
                        <a:spcBef>
                          <a:spcPts val="600"/>
                        </a:spcBef>
                        <a:spcAft>
                          <a:spcPts val="0"/>
                        </a:spcAft>
                      </a:pPr>
                      <a:r>
                        <a:rPr lang="en-US" sz="1800" b="1" dirty="0" smtClean="0">
                          <a:solidFill>
                            <a:schemeClr val="bg1"/>
                          </a:solidFill>
                        </a:rPr>
                        <a:t>Products</a:t>
                      </a:r>
                      <a:endParaRPr lang="en-US" sz="1800" b="1" dirty="0">
                        <a:solidFill>
                          <a:schemeClr val="bg1"/>
                        </a:solidFill>
                      </a:endParaRPr>
                    </a:p>
                  </a:txBody>
                  <a:tcPr marL="71791" marR="71791" marT="34290" marB="34290">
                    <a:lnL w="12700" cap="flat" cmpd="sng" algn="ctr">
                      <a:noFill/>
                      <a:prstDash val="solid"/>
                      <a:round/>
                      <a:headEnd type="none" w="med" len="med"/>
                      <a:tailEnd type="none" w="med" len="med"/>
                    </a:lnL>
                    <a:solidFill>
                      <a:srgbClr val="A4BED7"/>
                    </a:solidFill>
                  </a:tcPr>
                </a:tc>
              </a:tr>
              <a:tr h="4620728">
                <a:tc>
                  <a:txBody>
                    <a:bodyPr/>
                    <a:lstStyle/>
                    <a:p>
                      <a:pPr marL="0" marR="0">
                        <a:lnSpc>
                          <a:spcPct val="100000"/>
                        </a:lnSpc>
                        <a:spcBef>
                          <a:spcPts val="600"/>
                        </a:spcBef>
                        <a:spcAft>
                          <a:spcPts val="0"/>
                        </a:spcAft>
                      </a:pPr>
                      <a:r>
                        <a:rPr lang="en-US" sz="1500" b="1" dirty="0" smtClean="0">
                          <a:effectLst/>
                          <a:latin typeface="+mn-lt"/>
                          <a:ea typeface="Calibri"/>
                          <a:cs typeface="Times New Roman"/>
                        </a:rPr>
                        <a:t>Centers for Medicare &amp; </a:t>
                      </a:r>
                      <a:br>
                        <a:rPr lang="en-US" sz="1500" b="1" dirty="0" smtClean="0">
                          <a:effectLst/>
                          <a:latin typeface="+mn-lt"/>
                          <a:ea typeface="Calibri"/>
                          <a:cs typeface="Times New Roman"/>
                        </a:rPr>
                      </a:br>
                      <a:r>
                        <a:rPr lang="en-US" sz="1500" b="1" dirty="0" smtClean="0">
                          <a:effectLst/>
                          <a:latin typeface="+mn-lt"/>
                          <a:ea typeface="Calibri"/>
                          <a:cs typeface="Times New Roman"/>
                        </a:rPr>
                        <a:t>Medicaid Services (CMS)</a:t>
                      </a:r>
                    </a:p>
                    <a:p>
                      <a:pPr marL="171450" marR="0" lvl="0" indent="-171450">
                        <a:lnSpc>
                          <a:spcPct val="100000"/>
                        </a:lnSpc>
                        <a:spcBef>
                          <a:spcPts val="600"/>
                        </a:spcBef>
                        <a:spcAft>
                          <a:spcPts val="0"/>
                        </a:spcAft>
                        <a:buFont typeface="Arial" panose="020B0604020202020204" pitchFamily="34" charset="0"/>
                        <a:buChar char="•"/>
                      </a:pPr>
                      <a:r>
                        <a:rPr lang="en-US" sz="1500" b="0" dirty="0" smtClean="0">
                          <a:effectLst/>
                          <a:latin typeface="+mn-lt"/>
                          <a:ea typeface="Calibri"/>
                          <a:cs typeface="Times New Roman"/>
                        </a:rPr>
                        <a:t>Call 1-800-MEDICARE (1-800-633-4227) TTY: 1-877-486-2048.</a:t>
                      </a:r>
                    </a:p>
                    <a:p>
                      <a:pPr marL="171450" marR="0" lvl="0" indent="-171450">
                        <a:lnSpc>
                          <a:spcPct val="100000"/>
                        </a:lnSpc>
                        <a:spcBef>
                          <a:spcPts val="600"/>
                        </a:spcBef>
                        <a:spcAft>
                          <a:spcPts val="0"/>
                        </a:spcAft>
                        <a:buFont typeface="Arial" panose="020B0604020202020204" pitchFamily="34" charset="0"/>
                        <a:buChar char="•"/>
                      </a:pPr>
                      <a:r>
                        <a:rPr lang="en-US" sz="1500" b="0" u="sng" dirty="0" smtClean="0">
                          <a:solidFill>
                            <a:schemeClr val="tx1"/>
                          </a:solidFill>
                          <a:effectLst/>
                          <a:latin typeface="+mn-lt"/>
                          <a:ea typeface="Calibri"/>
                          <a:cs typeface="Times New Roman"/>
                          <a:hlinkClick r:id="rId3"/>
                        </a:rPr>
                        <a:t>Medicare.gov</a:t>
                      </a:r>
                      <a:endParaRPr lang="en-US" sz="1500" b="0" u="sng" dirty="0" smtClean="0">
                        <a:solidFill>
                          <a:schemeClr val="tx1"/>
                        </a:solidFill>
                        <a:effectLst/>
                        <a:latin typeface="+mn-lt"/>
                        <a:ea typeface="Calibri"/>
                        <a:cs typeface="Times New Roman"/>
                      </a:endParaRPr>
                    </a:p>
                    <a:p>
                      <a:pPr marL="171450" marR="0" lvl="0" indent="-171450">
                        <a:lnSpc>
                          <a:spcPct val="100000"/>
                        </a:lnSpc>
                        <a:spcBef>
                          <a:spcPts val="600"/>
                        </a:spcBef>
                        <a:spcAft>
                          <a:spcPts val="0"/>
                        </a:spcAft>
                        <a:buFont typeface="Arial" panose="020B0604020202020204" pitchFamily="34" charset="0"/>
                        <a:buChar char="•"/>
                      </a:pPr>
                      <a:r>
                        <a:rPr lang="en-US" sz="15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CMS.gov</a:t>
                      </a:r>
                      <a:endParaRPr lang="en-US" sz="1500" b="0" dirty="0" smtClean="0">
                        <a:solidFill>
                          <a:schemeClr val="tx1"/>
                        </a:solidFill>
                        <a:effectLst/>
                        <a:latin typeface="+mn-lt"/>
                        <a:ea typeface="Calibri"/>
                        <a:cs typeface="Times New Roman"/>
                      </a:endParaRPr>
                    </a:p>
                    <a:p>
                      <a:pPr marL="0" marR="0" indent="0">
                        <a:lnSpc>
                          <a:spcPct val="100000"/>
                        </a:lnSpc>
                        <a:spcBef>
                          <a:spcPts val="600"/>
                        </a:spcBef>
                        <a:spcAft>
                          <a:spcPts val="0"/>
                        </a:spcAft>
                        <a:buFont typeface="Arial" panose="020B0604020202020204" pitchFamily="34" charset="0"/>
                        <a:buNone/>
                      </a:pPr>
                      <a:r>
                        <a:rPr lang="en-US" sz="1500" b="1" dirty="0" smtClean="0">
                          <a:effectLst/>
                          <a:latin typeface="+mn-lt"/>
                          <a:ea typeface="Calibri"/>
                          <a:cs typeface="Times New Roman"/>
                        </a:rPr>
                        <a:t>Social Security</a:t>
                      </a:r>
                      <a:endParaRPr lang="en-US" sz="1500" b="0" dirty="0" smtClean="0">
                        <a:effectLst/>
                        <a:latin typeface="+mn-lt"/>
                        <a:ea typeface="Calibri"/>
                        <a:cs typeface="Times New Roman"/>
                      </a:endParaRPr>
                    </a:p>
                    <a:p>
                      <a:pPr marL="171450" marR="0" indent="-171450">
                        <a:lnSpc>
                          <a:spcPct val="100000"/>
                        </a:lnSpc>
                        <a:spcBef>
                          <a:spcPts val="600"/>
                        </a:spcBef>
                        <a:spcAft>
                          <a:spcPts val="0"/>
                        </a:spcAft>
                        <a:buFont typeface="Arial" panose="020B0604020202020204" pitchFamily="34" charset="0"/>
                        <a:buChar char="•"/>
                      </a:pPr>
                      <a:r>
                        <a:rPr lang="en-US" sz="1500" b="0" dirty="0" smtClean="0">
                          <a:effectLst/>
                          <a:latin typeface="+mn-lt"/>
                          <a:ea typeface="Calibri"/>
                          <a:cs typeface="Times New Roman"/>
                        </a:rPr>
                        <a:t>Call 1‑800‑772‑1213. TTY: 1‑800‑325‑0778.</a:t>
                      </a:r>
                    </a:p>
                    <a:p>
                      <a:pPr marL="171450" marR="0" indent="-171450">
                        <a:lnSpc>
                          <a:spcPct val="100000"/>
                        </a:lnSpc>
                        <a:spcBef>
                          <a:spcPts val="600"/>
                        </a:spcBef>
                        <a:spcAft>
                          <a:spcPts val="0"/>
                        </a:spcAft>
                        <a:buFont typeface="Arial" panose="020B0604020202020204" pitchFamily="34" charset="0"/>
                        <a:buChar char="•"/>
                      </a:pPr>
                      <a:r>
                        <a:rPr lang="en-US" sz="15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ssa.gov</a:t>
                      </a:r>
                      <a:endParaRPr lang="en-US" sz="15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600"/>
                        </a:spcBef>
                        <a:spcAft>
                          <a:spcPts val="0"/>
                        </a:spcAft>
                      </a:pPr>
                      <a:r>
                        <a:rPr lang="en-US" sz="1500" b="1" dirty="0" smtClean="0">
                          <a:effectLst/>
                          <a:latin typeface="+mn-lt"/>
                          <a:ea typeface="Calibri"/>
                          <a:cs typeface="Times New Roman"/>
                        </a:rPr>
                        <a:t>State Health Insurance Assistance Programs and State Insurance Departments</a:t>
                      </a:r>
                    </a:p>
                    <a:p>
                      <a:pPr marL="171450" marR="0" indent="-171450">
                        <a:lnSpc>
                          <a:spcPct val="100000"/>
                        </a:lnSpc>
                        <a:spcBef>
                          <a:spcPts val="600"/>
                        </a:spcBef>
                        <a:spcAft>
                          <a:spcPts val="0"/>
                        </a:spcAft>
                        <a:buFont typeface="Arial" panose="020B0604020202020204" pitchFamily="34" charset="0"/>
                        <a:buChar char="•"/>
                      </a:pPr>
                      <a:endParaRPr lang="en-US" sz="1500" dirty="0" smtClean="0">
                        <a:effectLst/>
                        <a:latin typeface="+mn-lt"/>
                        <a:ea typeface="Calibri"/>
                        <a:cs typeface="Times New Roman"/>
                      </a:endParaRPr>
                    </a:p>
                    <a:p>
                      <a:pPr marL="171450" marR="0" indent="-171450">
                        <a:lnSpc>
                          <a:spcPct val="100000"/>
                        </a:lnSpc>
                        <a:spcBef>
                          <a:spcPts val="600"/>
                        </a:spcBef>
                        <a:spcAft>
                          <a:spcPts val="0"/>
                        </a:spcAft>
                        <a:buFont typeface="Arial" panose="020B0604020202020204" pitchFamily="34" charset="0"/>
                        <a:buChar char="•"/>
                      </a:pPr>
                      <a:endParaRPr lang="en-US" sz="1500" dirty="0" smtClean="0">
                        <a:effectLst/>
                        <a:latin typeface="+mn-lt"/>
                        <a:ea typeface="Calibri"/>
                        <a:cs typeface="Times New Roman"/>
                      </a:endParaRPr>
                    </a:p>
                    <a:p>
                      <a:pPr marL="171450" marR="0" indent="-17145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500" u="sng" kern="1200" dirty="0" smtClean="0">
                          <a:solidFill>
                            <a:schemeClr val="tx1"/>
                          </a:solidFill>
                          <a:effectLst/>
                          <a:latin typeface="+mn-lt"/>
                          <a:ea typeface="+mn-ea"/>
                          <a:cs typeface="+mn-cs"/>
                          <a:hlinkClick r:id="rId6"/>
                        </a:rPr>
                        <a:t>shiptacenter.org/</a:t>
                      </a:r>
                      <a:endParaRPr lang="en-US" sz="1500" kern="1200" dirty="0" smtClean="0">
                        <a:solidFill>
                          <a:schemeClr val="tx1"/>
                        </a:solidFill>
                        <a:effectLst/>
                        <a:latin typeface="+mn-lt"/>
                        <a:ea typeface="+mn-ea"/>
                        <a:cs typeface="+mn-cs"/>
                      </a:endParaRPr>
                    </a:p>
                    <a:p>
                      <a:pPr marL="0" marR="0" indent="0">
                        <a:lnSpc>
                          <a:spcPct val="100000"/>
                        </a:lnSpc>
                        <a:spcBef>
                          <a:spcPts val="600"/>
                        </a:spcBef>
                        <a:spcAft>
                          <a:spcPts val="0"/>
                        </a:spcAft>
                        <a:buFont typeface="Arial" panose="020B0604020202020204" pitchFamily="34" charset="0"/>
                        <a:buNone/>
                      </a:pPr>
                      <a:r>
                        <a:rPr lang="en-US" sz="1500" b="1" dirty="0" smtClean="0">
                          <a:effectLst/>
                          <a:latin typeface="+mn-lt"/>
                          <a:ea typeface="Calibri"/>
                          <a:cs typeface="Times New Roman"/>
                        </a:rPr>
                        <a:t>Limited Income NET Program (Humana)</a:t>
                      </a:r>
                    </a:p>
                    <a:p>
                      <a:pPr marL="171450" marR="0" indent="-171450">
                        <a:lnSpc>
                          <a:spcPct val="100000"/>
                        </a:lnSpc>
                        <a:spcBef>
                          <a:spcPts val="600"/>
                        </a:spcBef>
                        <a:spcAft>
                          <a:spcPts val="0"/>
                        </a:spcAft>
                        <a:buFont typeface="Arial" panose="020B0604020202020204" pitchFamily="34" charset="0"/>
                        <a:buChar char="•"/>
                      </a:pPr>
                      <a:r>
                        <a:rPr lang="en-US" sz="1500" b="0" dirty="0" smtClean="0">
                          <a:effectLst/>
                          <a:latin typeface="+mn-lt"/>
                          <a:ea typeface="Calibri"/>
                          <a:cs typeface="Times New Roman"/>
                        </a:rPr>
                        <a:t>Call 1-877-783-1307 or 711 (TRS)</a:t>
                      </a:r>
                    </a:p>
                    <a:p>
                      <a:pPr marL="171450" marR="0" indent="-171450">
                        <a:lnSpc>
                          <a:spcPct val="100000"/>
                        </a:lnSpc>
                        <a:spcBef>
                          <a:spcPts val="600"/>
                        </a:spcBef>
                        <a:spcAft>
                          <a:spcPts val="0"/>
                        </a:spcAft>
                        <a:buFont typeface="Arial" panose="020B0604020202020204" pitchFamily="34" charset="0"/>
                        <a:buChar char="•"/>
                      </a:pPr>
                      <a:r>
                        <a:rPr lang="en-US" sz="1500" b="0" dirty="0" smtClean="0">
                          <a:effectLst/>
                          <a:latin typeface="+mn-lt"/>
                          <a:ea typeface="Calibri"/>
                          <a:cs typeface="Times New Roman"/>
                          <a:hlinkClick r:id="rId7"/>
                        </a:rPr>
                        <a:t>Humana.com/pharmacy/pharmacists/</a:t>
                      </a:r>
                      <a:r>
                        <a:rPr lang="en-US" sz="1500" b="0" dirty="0" err="1" smtClean="0">
                          <a:effectLst/>
                          <a:latin typeface="+mn-lt"/>
                          <a:ea typeface="Calibri"/>
                          <a:cs typeface="Times New Roman"/>
                          <a:hlinkClick r:id="rId7"/>
                        </a:rPr>
                        <a:t>linet</a:t>
                      </a:r>
                      <a:r>
                        <a:rPr lang="en-US" sz="1500" b="0" dirty="0" smtClean="0">
                          <a:effectLst/>
                          <a:latin typeface="+mn-lt"/>
                          <a:ea typeface="Calibri"/>
                          <a:cs typeface="Times New Roman"/>
                        </a:rPr>
                        <a:t>  </a:t>
                      </a:r>
                      <a:endParaRPr lang="en-US" sz="1500" b="0" dirty="0" smtClean="0"/>
                    </a:p>
                  </a:txBody>
                  <a:tcPr marL="71791" marR="71791" marT="34290" marB="34290">
                    <a:solidFill>
                      <a:srgbClr val="E9EDF4"/>
                    </a:solidFill>
                  </a:tcPr>
                </a:tc>
                <a:tc>
                  <a:txBody>
                    <a:bodyPr/>
                    <a:lstStyle/>
                    <a:p>
                      <a:pPr marL="0" marR="0">
                        <a:lnSpc>
                          <a:spcPct val="100000"/>
                        </a:lnSpc>
                        <a:spcBef>
                          <a:spcPts val="600"/>
                        </a:spcBef>
                        <a:spcAft>
                          <a:spcPts val="0"/>
                        </a:spcAft>
                      </a:pPr>
                      <a:r>
                        <a:rPr lang="en-US" sz="1500" b="1" dirty="0" smtClean="0">
                          <a:effectLst/>
                          <a:latin typeface="+mn-lt"/>
                          <a:ea typeface="Calibri"/>
                          <a:cs typeface="Times New Roman"/>
                        </a:rPr>
                        <a:t>Prescription</a:t>
                      </a:r>
                      <a:r>
                        <a:rPr lang="en-US" sz="1500" b="1" baseline="0" dirty="0" smtClean="0">
                          <a:effectLst/>
                          <a:latin typeface="+mn-lt"/>
                          <a:ea typeface="Calibri"/>
                          <a:cs typeface="Times New Roman"/>
                        </a:rPr>
                        <a:t> Drug Benefit Manual</a:t>
                      </a:r>
                      <a:endParaRPr lang="en-US" sz="1500" b="1" dirty="0" smtClean="0">
                        <a:effectLst/>
                        <a:latin typeface="+mn-lt"/>
                        <a:ea typeface="Calibri"/>
                        <a:cs typeface="Times New Roman"/>
                      </a:endParaRPr>
                    </a:p>
                    <a:p>
                      <a:pPr marL="177800" marR="0" indent="-1778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500" u="sng" dirty="0" smtClean="0">
                          <a:solidFill>
                            <a:schemeClr val="tx1"/>
                          </a:solidFill>
                          <a:effectLst/>
                          <a:latin typeface="+mn-lt"/>
                          <a:ea typeface="Calibri"/>
                          <a:cs typeface="Times New Roman"/>
                          <a:hlinkClick r:id="rId8"/>
                        </a:rPr>
                        <a:t>CMS.gov/Medicare/prescription-drug-coverage/prescriptiondrugcovcontra/partdmanuals.html</a:t>
                      </a:r>
                      <a:endParaRPr lang="en-US" sz="1500" u="sng" dirty="0" smtClean="0">
                        <a:solidFill>
                          <a:schemeClr val="tx1"/>
                        </a:solidFill>
                        <a:effectLst/>
                        <a:latin typeface="+mn-lt"/>
                        <a:ea typeface="Calibri"/>
                        <a:cs typeface="Times New Roman"/>
                      </a:endParaRPr>
                    </a:p>
                    <a:p>
                      <a:pPr marL="0" marR="0">
                        <a:lnSpc>
                          <a:spcPct val="100000"/>
                        </a:lnSpc>
                        <a:spcBef>
                          <a:spcPts val="600"/>
                        </a:spcBef>
                        <a:spcAft>
                          <a:spcPts val="0"/>
                        </a:spcAft>
                      </a:pPr>
                      <a:r>
                        <a:rPr lang="en-US" sz="1500" b="1" dirty="0" smtClean="0">
                          <a:effectLst/>
                          <a:latin typeface="+mn-lt"/>
                          <a:ea typeface="Calibri"/>
                          <a:cs typeface="Times New Roman"/>
                        </a:rPr>
                        <a:t>PD Enrollment and Disenrollment Guidance</a:t>
                      </a:r>
                    </a:p>
                    <a:p>
                      <a:pPr marL="177800" marR="0" lvl="0" indent="-1778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500" u="sng" dirty="0" smtClean="0">
                          <a:solidFill>
                            <a:schemeClr val="tx1"/>
                          </a:solidFill>
                          <a:effectLst/>
                          <a:latin typeface="+mn-lt"/>
                          <a:ea typeface="Calibri"/>
                          <a:cs typeface="Times New Roman"/>
                          <a:hlinkClick r:id="rId9"/>
                        </a:rPr>
                        <a:t>CMS.gov/Medicare/eligibility-and-enrollment/medicarepresdrugeligenrol/index.html</a:t>
                      </a:r>
                      <a:endParaRPr lang="en-US" sz="1500" kern="1200" spc="-80" baseline="0" dirty="0" smtClean="0">
                        <a:solidFill>
                          <a:schemeClr val="tx1"/>
                        </a:solidFill>
                      </a:endParaRPr>
                    </a:p>
                    <a:p>
                      <a:pPr marL="0" marR="0" algn="l" defTabSz="685800" rtl="0" eaLnBrk="1" latinLnBrk="0" hangingPunct="1">
                        <a:lnSpc>
                          <a:spcPct val="100000"/>
                        </a:lnSpc>
                        <a:spcBef>
                          <a:spcPts val="300"/>
                        </a:spcBef>
                        <a:spcAft>
                          <a:spcPts val="0"/>
                        </a:spcAft>
                      </a:pPr>
                      <a:r>
                        <a:rPr lang="en-US" sz="1500" b="1" u="none" kern="1200" dirty="0" smtClean="0">
                          <a:solidFill>
                            <a:schemeClr val="dk1"/>
                          </a:solidFill>
                          <a:latin typeface="+mn-lt"/>
                          <a:ea typeface="+mn-ea"/>
                          <a:cs typeface="+mn-cs"/>
                        </a:rPr>
                        <a:t>Medicare Premiums: Rules for Higher-Income Beneficiaries</a:t>
                      </a:r>
                    </a:p>
                    <a:p>
                      <a:pPr marL="177800" marR="0" indent="-177800" algn="l" defTabSz="685800" rtl="0" eaLnBrk="1" latinLnBrk="0" hangingPunct="1">
                        <a:lnSpc>
                          <a:spcPct val="100000"/>
                        </a:lnSpc>
                        <a:spcBef>
                          <a:spcPts val="300"/>
                        </a:spcBef>
                        <a:spcAft>
                          <a:spcPts val="0"/>
                        </a:spcAft>
                        <a:buFont typeface="Arial" panose="020B0604020202020204" pitchFamily="34" charset="0"/>
                        <a:buChar char="•"/>
                      </a:pPr>
                      <a:r>
                        <a:rPr lang="en-US" sz="1500" b="0" u="none" kern="1200" dirty="0" smtClean="0">
                          <a:solidFill>
                            <a:schemeClr val="dk1"/>
                          </a:solidFill>
                          <a:latin typeface="+mn-lt"/>
                          <a:ea typeface="+mn-ea"/>
                          <a:cs typeface="+mn-cs"/>
                          <a:hlinkClick r:id="rId10"/>
                        </a:rPr>
                        <a:t>SSA.gov/pubs/EN-05-10536.pdf</a:t>
                      </a:r>
                      <a:endParaRPr lang="en-US" sz="1500" b="0" u="none" kern="1200" dirty="0" smtClean="0">
                        <a:solidFill>
                          <a:schemeClr val="dk1"/>
                        </a:solidFill>
                        <a:latin typeface="+mn-lt"/>
                        <a:ea typeface="+mn-ea"/>
                        <a:cs typeface="+mn-cs"/>
                      </a:endParaRPr>
                    </a:p>
                    <a:p>
                      <a:pPr marL="0" marR="0" indent="0" algn="l" defTabSz="685800" rtl="0" eaLnBrk="1" fontAlgn="auto" latinLnBrk="0" hangingPunct="1">
                        <a:lnSpc>
                          <a:spcPct val="100000"/>
                        </a:lnSpc>
                        <a:spcBef>
                          <a:spcPts val="300"/>
                        </a:spcBef>
                        <a:spcAft>
                          <a:spcPts val="0"/>
                        </a:spcAft>
                        <a:buClrTx/>
                        <a:buSzTx/>
                        <a:buFontTx/>
                        <a:buNone/>
                        <a:tabLst/>
                        <a:defRPr/>
                      </a:pPr>
                      <a:r>
                        <a:rPr lang="en-US" sz="1500" b="1" u="none" kern="1200" dirty="0" smtClean="0">
                          <a:solidFill>
                            <a:schemeClr val="dk1"/>
                          </a:solidFill>
                          <a:latin typeface="+mn-lt"/>
                          <a:ea typeface="+mn-ea"/>
                          <a:cs typeface="+mn-cs"/>
                        </a:rPr>
                        <a:t>2017/2018 Guide to Mailings From CMS, Social Security, and Plans</a:t>
                      </a:r>
                    </a:p>
                    <a:p>
                      <a:pPr marL="177800" indent="-177800" algn="l" defTabSz="685800" rtl="0" eaLnBrk="1" latinLnBrk="0" hangingPunct="1">
                        <a:lnSpc>
                          <a:spcPct val="100000"/>
                        </a:lnSpc>
                        <a:spcBef>
                          <a:spcPts val="300"/>
                        </a:spcBef>
                        <a:spcAft>
                          <a:spcPts val="0"/>
                        </a:spcAft>
                        <a:buFont typeface="Arial" panose="020B0604020202020204" pitchFamily="34" charset="0"/>
                        <a:buChar char="•"/>
                      </a:pPr>
                      <a:r>
                        <a:rPr lang="en-US" sz="1500" dirty="0" smtClean="0">
                          <a:hlinkClick r:id="rId11"/>
                        </a:rPr>
                        <a:t>CMS.gov/Medicare/Prescription-Drug-Coverage/</a:t>
                      </a:r>
                      <a:r>
                        <a:rPr lang="en-US" sz="1500" dirty="0" err="1" smtClean="0">
                          <a:hlinkClick r:id="rId11"/>
                        </a:rPr>
                        <a:t>LimitedIncomeandResources</a:t>
                      </a:r>
                      <a:r>
                        <a:rPr lang="en-US" sz="1500" dirty="0" smtClean="0">
                          <a:hlinkClick r:id="rId11"/>
                        </a:rPr>
                        <a:t>/Downloads/Consumer-Mailings.pdf</a:t>
                      </a:r>
                      <a:endParaRPr lang="en-US" sz="1500" dirty="0" smtClean="0"/>
                    </a:p>
                    <a:p>
                      <a:pPr marL="0" algn="l" defTabSz="685800" rtl="0" eaLnBrk="1" latinLnBrk="0" hangingPunct="1">
                        <a:lnSpc>
                          <a:spcPct val="100000"/>
                        </a:lnSpc>
                        <a:spcBef>
                          <a:spcPts val="300"/>
                        </a:spcBef>
                        <a:spcAft>
                          <a:spcPts val="0"/>
                        </a:spcAft>
                      </a:pPr>
                      <a:r>
                        <a:rPr lang="en-US" sz="1500" b="1" u="none" kern="1200" dirty="0" smtClean="0">
                          <a:solidFill>
                            <a:schemeClr val="dk1"/>
                          </a:solidFill>
                          <a:latin typeface="+mn-lt"/>
                          <a:ea typeface="+mn-ea"/>
                          <a:cs typeface="+mn-cs"/>
                        </a:rPr>
                        <a:t>National Training Program – Partner Job Aids</a:t>
                      </a:r>
                    </a:p>
                    <a:p>
                      <a:pPr marL="177800" marR="0" indent="-177800" algn="l" defTabSz="685800" rtl="0" eaLnBrk="1" latinLnBrk="0" hangingPunct="1">
                        <a:lnSpc>
                          <a:spcPct val="100000"/>
                        </a:lnSpc>
                        <a:spcBef>
                          <a:spcPts val="300"/>
                        </a:spcBef>
                        <a:spcAft>
                          <a:spcPts val="0"/>
                        </a:spcAft>
                        <a:buFont typeface="Arial" panose="020B0604020202020204" pitchFamily="34" charset="0"/>
                        <a:buChar char="•"/>
                      </a:pPr>
                      <a:r>
                        <a:rPr lang="en-US" sz="1500" b="0" u="none" kern="1200" dirty="0" smtClean="0">
                          <a:solidFill>
                            <a:schemeClr val="dk1"/>
                          </a:solidFill>
                          <a:latin typeface="+mn-lt"/>
                          <a:ea typeface="+mn-ea"/>
                          <a:cs typeface="+mn-cs"/>
                          <a:hlinkClick r:id="rId12"/>
                        </a:rPr>
                        <a:t>CMS.gov/Outreach-and-Education/Training/</a:t>
                      </a:r>
                      <a:r>
                        <a:rPr lang="en-US" sz="1500" b="0" u="none" kern="1200" dirty="0" err="1" smtClean="0">
                          <a:solidFill>
                            <a:schemeClr val="dk1"/>
                          </a:solidFill>
                          <a:latin typeface="+mn-lt"/>
                          <a:ea typeface="+mn-ea"/>
                          <a:cs typeface="+mn-cs"/>
                          <a:hlinkClick r:id="rId12"/>
                        </a:rPr>
                        <a:t>CMSNationalTrainingProgram</a:t>
                      </a:r>
                      <a:r>
                        <a:rPr lang="en-US" sz="1500" b="0" u="none" kern="1200" dirty="0" smtClean="0">
                          <a:solidFill>
                            <a:schemeClr val="dk1"/>
                          </a:solidFill>
                          <a:latin typeface="+mn-lt"/>
                          <a:ea typeface="+mn-ea"/>
                          <a:cs typeface="+mn-cs"/>
                          <a:hlinkClick r:id="rId12"/>
                        </a:rPr>
                        <a:t>/National-Training-Program-Resources.html</a:t>
                      </a:r>
                      <a:r>
                        <a:rPr lang="en-US" sz="1500" b="0" u="none" kern="1200" dirty="0" smtClean="0">
                          <a:solidFill>
                            <a:schemeClr val="dk1"/>
                          </a:solidFill>
                          <a:latin typeface="+mn-lt"/>
                          <a:ea typeface="+mn-ea"/>
                          <a:cs typeface="+mn-cs"/>
                        </a:rPr>
                        <a:t> </a:t>
                      </a:r>
                    </a:p>
                    <a:p>
                      <a:pPr marL="0" marR="0" lvl="0" indent="0" algn="l" defTabSz="685800" rtl="0" eaLnBrk="1" fontAlgn="auto" latinLnBrk="0" hangingPunct="1">
                        <a:lnSpc>
                          <a:spcPct val="100000"/>
                        </a:lnSpc>
                        <a:spcBef>
                          <a:spcPts val="600"/>
                        </a:spcBef>
                        <a:spcAft>
                          <a:spcPts val="0"/>
                        </a:spcAft>
                        <a:buClrTx/>
                        <a:buSzTx/>
                        <a:buFontTx/>
                        <a:buNone/>
                        <a:tabLst/>
                        <a:defRPr/>
                      </a:pPr>
                      <a:endParaRPr lang="en-US" sz="1500" u="sng" kern="1200" dirty="0" smtClean="0">
                        <a:solidFill>
                          <a:schemeClr val="dk1"/>
                        </a:solidFill>
                        <a:latin typeface="+mn-lt"/>
                        <a:ea typeface="+mn-ea"/>
                        <a:cs typeface="+mn-cs"/>
                      </a:endParaRPr>
                    </a:p>
                  </a:txBody>
                  <a:tcPr marL="71791" marR="71791" marT="34290" marB="34290">
                    <a:solidFill>
                      <a:srgbClr val="E9EDF4"/>
                    </a:solidFill>
                  </a:tcPr>
                </a:tc>
              </a:tr>
            </a:tbl>
          </a:graphicData>
        </a:graphic>
      </p:graphicFrame>
      <p:pic>
        <p:nvPicPr>
          <p:cNvPr id="11" name="Picture 10" descr="State Health Insurance Assistance Program logo" title="Medicare Prescription Drug Coverage Resource Guid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5948" y="4518672"/>
            <a:ext cx="1655672" cy="640080"/>
          </a:xfrm>
          <a:prstGeom prst="rect">
            <a:avLst/>
          </a:prstGeom>
        </p:spPr>
      </p:pic>
      <p:sp>
        <p:nvSpPr>
          <p:cNvPr id="6" name="Date Placeholder 5"/>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68</a:t>
            </a:fld>
            <a:endParaRPr lang="en-US" dirty="0"/>
          </a:p>
        </p:txBody>
      </p:sp>
    </p:spTree>
    <p:extLst>
      <p:ext uri="{BB962C8B-B14F-4D97-AF65-F5344CB8AC3E}">
        <p14:creationId xmlns:p14="http://schemas.microsoft.com/office/powerpoint/2010/main" val="9894365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Medicare Prescription Drug Coverage </a:t>
            </a:r>
            <a:br>
              <a:rPr lang="en-US" dirty="0"/>
            </a:br>
            <a:r>
              <a:rPr lang="en-US" dirty="0"/>
              <a:t>Resource </a:t>
            </a:r>
            <a:r>
              <a:rPr lang="en-US" dirty="0" smtClean="0"/>
              <a:t>Guide (continued)</a:t>
            </a:r>
            <a:endParaRPr lang="en-US" dirty="0"/>
          </a:p>
        </p:txBody>
      </p:sp>
      <p:graphicFrame>
        <p:nvGraphicFramePr>
          <p:cNvPr id="7" name="Content Placeholder 6" descr="CMS Resources&#10;Centers for Medicare &amp; &#10;Medicaid Services (CMS)&#10;1-800-MEDICARE&#10;(1-800-633-4227)&#10;(TTY 1-877-486-2048)&#10;Medicare.gov&#10;&#10;Medicare.gov/claims-and-appeals/medicare-rights/get-help/ombudsman.html&#10;&#10;Medicare.gov/claims-and-appeals&#10;&#10;CMS.gov/bni &#10;(Beneficiary Notice Initiative)&#10;&#10;Medicare Managed Care Manual, Chapter 13, Beneficiary Grievances, Organization Determinations, and Appeals:&#10;CMS.gov/regulations-and-guidance/guidance/manuals/downloads/mc86c13.pdf&#10;&#10;Additional Resources&#10;Beneficiary and Family-Centered Care Quality Improvement Organizations*&#10;&#10;Independent Review Entity (Medicare Advantage &amp; Part D claims only) *&#10;&#10;State Health Insurance Assistance Programs *&#10;&#10;U.S. Railroad Retirement Board&#10;RRB.gov&#10;&#10;HHS.gov&#10;&#10;*For phone numbers, call CMS&#10;1-800-MEDICARE (1-800-633-4227)&#10;1-877-486-2048 for TTY users&#10;&#10;Department of Health and Human Services Office for Civil Rights&#10;HHS.gov/ocr/office/index.html&#10;Call the Office for Civil Rights at &#10;1-800-368-1019 &#10;&#10;Medicare Products&#10;“Medicare &amp; You Handbook”&#10;CMS Product No. 10050&#10;&#10;“Medicare Rights &amp; Protections”&#10;CMS Product No. 11534&#10;&#10;“Medicare Appeals”&#10;CMS Product No. 11525&#10;&#10;To access these products:&#10;&#10;View and order single copies at &#10;Medicare.gov.&#10;        &#10;Order multiple copies (partners only)&#10;at productordering.cms.hhs.gov. You must register your organization.&#10;"/>
          <p:cNvGraphicFramePr>
            <a:graphicFrameLocks noGrp="1"/>
          </p:cNvGraphicFramePr>
          <p:nvPr>
            <p:ph idx="1"/>
            <p:extLst>
              <p:ext uri="{D42A27DB-BD31-4B8C-83A1-F6EECF244321}">
                <p14:modId xmlns:p14="http://schemas.microsoft.com/office/powerpoint/2010/main" val="2063089109"/>
              </p:ext>
            </p:extLst>
          </p:nvPr>
        </p:nvGraphicFramePr>
        <p:xfrm>
          <a:off x="215899" y="1060385"/>
          <a:ext cx="8750300" cy="5340414"/>
        </p:xfrm>
        <a:graphic>
          <a:graphicData uri="http://schemas.openxmlformats.org/drawingml/2006/table">
            <a:tbl>
              <a:tblPr firstRow="1" bandRow="1">
                <a:tableStyleId>{5C22544A-7EE6-4342-B048-85BDC9FD1C3A}</a:tableStyleId>
              </a:tblPr>
              <a:tblGrid>
                <a:gridCol w="4375150"/>
                <a:gridCol w="4375150"/>
              </a:tblGrid>
              <a:tr h="356513">
                <a:tc>
                  <a:txBody>
                    <a:bodyPr/>
                    <a:lstStyle/>
                    <a:p>
                      <a:pPr algn="r">
                        <a:lnSpc>
                          <a:spcPct val="100000"/>
                        </a:lnSpc>
                        <a:spcBef>
                          <a:spcPts val="600"/>
                        </a:spcBef>
                        <a:spcAft>
                          <a:spcPts val="0"/>
                        </a:spcAft>
                      </a:pPr>
                      <a:r>
                        <a:rPr lang="en-US" sz="1800" b="1" dirty="0" smtClean="0">
                          <a:solidFill>
                            <a:schemeClr val="bg1"/>
                          </a:solidFill>
                        </a:rPr>
                        <a:t>Products (continued)</a:t>
                      </a:r>
                      <a:endParaRPr lang="en-US" sz="1800" b="1" dirty="0">
                        <a:solidFill>
                          <a:schemeClr val="bg1"/>
                        </a:solidFill>
                      </a:endParaRPr>
                    </a:p>
                  </a:txBody>
                  <a:tcPr marL="71791" marR="71791" marT="34290" marB="34290">
                    <a:solidFill>
                      <a:srgbClr val="A4BED7"/>
                    </a:solidFill>
                  </a:tcPr>
                </a:tc>
                <a:tc>
                  <a:txBody>
                    <a:bodyPr/>
                    <a:lstStyle/>
                    <a:p>
                      <a:pPr algn="ctr">
                        <a:lnSpc>
                          <a:spcPct val="100000"/>
                        </a:lnSpc>
                        <a:spcBef>
                          <a:spcPts val="600"/>
                        </a:spcBef>
                        <a:spcAft>
                          <a:spcPts val="0"/>
                        </a:spcAft>
                      </a:pPr>
                      <a:endParaRPr lang="en-US" sz="1800" b="1" dirty="0">
                        <a:solidFill>
                          <a:schemeClr val="bg1"/>
                        </a:solidFill>
                      </a:endParaRPr>
                    </a:p>
                  </a:txBody>
                  <a:tcPr marL="71791" marR="71791" marT="34290" marB="34290">
                    <a:solidFill>
                      <a:srgbClr val="A4BED7"/>
                    </a:solidFill>
                  </a:tcPr>
                </a:tc>
              </a:tr>
              <a:tr h="4983901">
                <a:tc>
                  <a:txBody>
                    <a:bodyPr/>
                    <a:lstStyle/>
                    <a:p>
                      <a:pPr marL="292100" indent="-292100" algn="l" defTabSz="685800" rtl="0" eaLnBrk="1" latinLnBrk="0" hangingPunct="1">
                        <a:lnSpc>
                          <a:spcPct val="100000"/>
                        </a:lnSpc>
                        <a:spcBef>
                          <a:spcPts val="300"/>
                        </a:spcBef>
                        <a:spcAft>
                          <a:spcPts val="0"/>
                        </a:spcAft>
                        <a:buFont typeface="+mj-lt"/>
                        <a:buAutoNum type="arabicPeriod"/>
                      </a:pPr>
                      <a:r>
                        <a:rPr lang="en-US" sz="1600" b="1" u="none" kern="1200" dirty="0" smtClean="0">
                          <a:solidFill>
                            <a:schemeClr val="dk1"/>
                          </a:solidFill>
                          <a:latin typeface="+mn-lt"/>
                          <a:ea typeface="+mn-ea"/>
                          <a:cs typeface="+mn-cs"/>
                        </a:rPr>
                        <a:t>“Your Guide to Medicare Prescription Drug Coverage” </a:t>
                      </a:r>
                      <a:r>
                        <a:rPr lang="en-US" sz="1600" b="0" u="none" kern="1200" dirty="0" smtClean="0">
                          <a:solidFill>
                            <a:schemeClr val="dk1"/>
                          </a:solidFill>
                          <a:latin typeface="+mn-lt"/>
                          <a:ea typeface="+mn-ea"/>
                          <a:cs typeface="+mn-cs"/>
                        </a:rPr>
                        <a:t>(CMS Product No. 11109)</a:t>
                      </a:r>
                    </a:p>
                    <a:p>
                      <a:pPr marL="292100" indent="-292100" algn="l" defTabSz="685800" rtl="0" eaLnBrk="1" latinLnBrk="0" hangingPunct="1">
                        <a:lnSpc>
                          <a:spcPct val="100000"/>
                        </a:lnSpc>
                        <a:spcBef>
                          <a:spcPts val="300"/>
                        </a:spcBef>
                        <a:spcAft>
                          <a:spcPts val="0"/>
                        </a:spcAft>
                        <a:buFont typeface="+mj-lt"/>
                        <a:buAutoNum type="arabicPeriod"/>
                      </a:pPr>
                      <a:r>
                        <a:rPr lang="en-US" sz="1600" b="1" u="none" kern="1200" dirty="0" smtClean="0">
                          <a:solidFill>
                            <a:schemeClr val="dk1"/>
                          </a:solidFill>
                          <a:latin typeface="+mn-lt"/>
                          <a:ea typeface="+mn-ea"/>
                          <a:cs typeface="+mn-cs"/>
                        </a:rPr>
                        <a:t>“Things to Think About When You Compare Medicare Drug Coverage” </a:t>
                      </a:r>
                      <a:r>
                        <a:rPr lang="en-US" sz="1600" b="0" u="none" kern="1200" dirty="0" smtClean="0">
                          <a:solidFill>
                            <a:schemeClr val="dk1"/>
                          </a:solidFill>
                          <a:latin typeface="+mn-lt"/>
                          <a:ea typeface="+mn-ea"/>
                          <a:cs typeface="+mn-cs"/>
                        </a:rPr>
                        <a:t>(CMS Product No. 11163)</a:t>
                      </a:r>
                    </a:p>
                    <a:p>
                      <a:pPr marL="292100" indent="-292100" algn="l" defTabSz="685800" rtl="0" eaLnBrk="1" latinLnBrk="0" hangingPunct="1">
                        <a:lnSpc>
                          <a:spcPct val="100000"/>
                        </a:lnSpc>
                        <a:spcBef>
                          <a:spcPts val="300"/>
                        </a:spcBef>
                        <a:spcAft>
                          <a:spcPts val="0"/>
                        </a:spcAft>
                        <a:buFont typeface="+mj-lt"/>
                        <a:buAutoNum type="arabicPeriod"/>
                      </a:pPr>
                      <a:r>
                        <a:rPr lang="en-US" sz="1600" b="1" u="none" kern="1200" dirty="0" smtClean="0">
                          <a:solidFill>
                            <a:schemeClr val="dk1"/>
                          </a:solidFill>
                          <a:latin typeface="+mn-lt"/>
                          <a:ea typeface="+mn-ea"/>
                          <a:cs typeface="+mn-cs"/>
                        </a:rPr>
                        <a:t>“4 Ways to Help Lower Your Medicare Prescription Drug Costs” </a:t>
                      </a:r>
                      <a:r>
                        <a:rPr lang="en-US" sz="1600" b="0" u="none" kern="1200" dirty="0" smtClean="0">
                          <a:solidFill>
                            <a:schemeClr val="dk1"/>
                          </a:solidFill>
                          <a:latin typeface="+mn-lt"/>
                          <a:ea typeface="+mn-ea"/>
                          <a:cs typeface="+mn-cs"/>
                        </a:rPr>
                        <a:t>(CMS Product No. 11417)</a:t>
                      </a:r>
                    </a:p>
                    <a:p>
                      <a:pPr marL="292100" indent="-292100" algn="l" defTabSz="685800" rtl="0" eaLnBrk="1" latinLnBrk="0" hangingPunct="1">
                        <a:lnSpc>
                          <a:spcPct val="100000"/>
                        </a:lnSpc>
                        <a:spcBef>
                          <a:spcPts val="300"/>
                        </a:spcBef>
                        <a:spcAft>
                          <a:spcPts val="0"/>
                        </a:spcAft>
                        <a:buFont typeface="+mj-lt"/>
                        <a:buAutoNum type="arabicPeriod"/>
                      </a:pPr>
                      <a:r>
                        <a:rPr lang="en-US" sz="1600" b="1" u="none" kern="1200" dirty="0" smtClean="0">
                          <a:solidFill>
                            <a:schemeClr val="dk1"/>
                          </a:solidFill>
                          <a:latin typeface="+mn-lt"/>
                          <a:ea typeface="+mn-ea"/>
                          <a:cs typeface="+mn-cs"/>
                        </a:rPr>
                        <a:t>“How Medicare Drug Plans Use Pharmacies, Formularies, and Common Coverage Rules” </a:t>
                      </a:r>
                      <a:r>
                        <a:rPr lang="en-US" sz="1600" b="0" u="none" kern="1200" dirty="0" smtClean="0">
                          <a:solidFill>
                            <a:schemeClr val="dk1"/>
                          </a:solidFill>
                          <a:latin typeface="+mn-lt"/>
                          <a:ea typeface="+mn-ea"/>
                          <a:cs typeface="+mn-cs"/>
                        </a:rPr>
                        <a:t>(CMS Product No. 11136)</a:t>
                      </a:r>
                    </a:p>
                    <a:p>
                      <a:pPr marL="292100" marR="0" lvl="0" indent="-292100" algn="l" defTabSz="685800" rtl="0" eaLnBrk="1" fontAlgn="auto" latinLnBrk="0" hangingPunct="1">
                        <a:lnSpc>
                          <a:spcPct val="100000"/>
                        </a:lnSpc>
                        <a:spcBef>
                          <a:spcPts val="300"/>
                        </a:spcBef>
                        <a:spcAft>
                          <a:spcPts val="0"/>
                        </a:spcAft>
                        <a:buClrTx/>
                        <a:buSzTx/>
                        <a:buFont typeface="+mj-lt"/>
                        <a:buAutoNum type="arabicPeriod"/>
                        <a:tabLst/>
                        <a:defRPr/>
                      </a:pPr>
                      <a:r>
                        <a:rPr lang="en-US" sz="1600" b="1" u="none" kern="1200" noProof="0" dirty="0" smtClean="0">
                          <a:solidFill>
                            <a:schemeClr val="tx1"/>
                          </a:solidFill>
                          <a:latin typeface="+mn-lt"/>
                          <a:ea typeface="+mn-ea"/>
                          <a:cs typeface="+mn-cs"/>
                        </a:rPr>
                        <a:t>“Medicare Drug Coverage Under Medicare Part A, B, &amp; D” </a:t>
                      </a:r>
                      <a:r>
                        <a:rPr lang="en-US" sz="1600" b="0" u="none" kern="1200" noProof="0" dirty="0" smtClean="0">
                          <a:solidFill>
                            <a:schemeClr val="tx1"/>
                          </a:solidFill>
                          <a:latin typeface="+mn-lt"/>
                          <a:ea typeface="+mn-ea"/>
                          <a:cs typeface="+mn-cs"/>
                        </a:rPr>
                        <a:t>(CMS Product No. 11315-P)</a:t>
                      </a:r>
                    </a:p>
                    <a:p>
                      <a:pPr marL="292100" marR="0" indent="-292100" algn="l" defTabSz="685800" rtl="0" eaLnBrk="1" fontAlgn="auto" latinLnBrk="0" hangingPunct="1">
                        <a:lnSpc>
                          <a:spcPct val="100000"/>
                        </a:lnSpc>
                        <a:spcBef>
                          <a:spcPts val="300"/>
                        </a:spcBef>
                        <a:spcAft>
                          <a:spcPts val="0"/>
                        </a:spcAft>
                        <a:buClrTx/>
                        <a:buSzTx/>
                        <a:buFont typeface="+mj-lt"/>
                        <a:buAutoNum type="arabicPeriod"/>
                        <a:tabLst/>
                        <a:defRPr/>
                      </a:pPr>
                      <a:r>
                        <a:rPr lang="en-US" sz="1600" b="1" u="none" kern="1200" dirty="0" smtClean="0">
                          <a:solidFill>
                            <a:schemeClr val="tx1"/>
                          </a:solidFill>
                          <a:latin typeface="+mn-lt"/>
                          <a:ea typeface="+mn-ea"/>
                          <a:cs typeface="+mn-cs"/>
                        </a:rPr>
                        <a:t>“Handling Medicare Part D Complaints”</a:t>
                      </a:r>
                      <a:r>
                        <a:rPr lang="en-US" sz="1600" b="0" u="none" kern="1200" dirty="0" smtClean="0">
                          <a:solidFill>
                            <a:schemeClr val="tx1"/>
                          </a:solidFill>
                          <a:latin typeface="+mn-lt"/>
                          <a:ea typeface="+mn-ea"/>
                          <a:cs typeface="+mn-cs"/>
                        </a:rPr>
                        <a:t> (CMS Product No. 11259-P)</a:t>
                      </a:r>
                    </a:p>
                    <a:p>
                      <a:pPr marL="292100" marR="0" indent="-292100" algn="l" defTabSz="685800" rtl="0" eaLnBrk="1" fontAlgn="auto" latinLnBrk="0" hangingPunct="1">
                        <a:lnSpc>
                          <a:spcPct val="100000"/>
                        </a:lnSpc>
                        <a:spcBef>
                          <a:spcPts val="300"/>
                        </a:spcBef>
                        <a:spcAft>
                          <a:spcPts val="0"/>
                        </a:spcAft>
                        <a:buClrTx/>
                        <a:buSzTx/>
                        <a:buFont typeface="+mj-lt"/>
                        <a:buAutoNum type="arabicPeriod"/>
                        <a:tabLst/>
                        <a:defRPr/>
                      </a:pPr>
                      <a:r>
                        <a:rPr lang="en-US" sz="1600" b="1" u="none" kern="1200" dirty="0" smtClean="0">
                          <a:solidFill>
                            <a:schemeClr val="tx1"/>
                          </a:solidFill>
                          <a:latin typeface="+mn-lt"/>
                          <a:ea typeface="+mn-ea"/>
                          <a:cs typeface="+mn-cs"/>
                        </a:rPr>
                        <a:t>“How Retiree Coverage Works With Medicare Prescription Drug Coverage” </a:t>
                      </a:r>
                      <a:r>
                        <a:rPr lang="en-US" sz="1600" b="0" u="none" kern="1200" dirty="0" smtClean="0">
                          <a:solidFill>
                            <a:schemeClr val="tx1"/>
                          </a:solidFill>
                          <a:latin typeface="+mn-lt"/>
                          <a:ea typeface="+mn-ea"/>
                          <a:cs typeface="+mn-cs"/>
                        </a:rPr>
                        <a:t>(CMS Product No.  11403-P)</a:t>
                      </a:r>
                    </a:p>
                    <a:p>
                      <a:pPr marL="292100" indent="-292100" algn="l" defTabSz="685800" rtl="0" eaLnBrk="1" latinLnBrk="0" hangingPunct="1">
                        <a:lnSpc>
                          <a:spcPct val="100000"/>
                        </a:lnSpc>
                        <a:spcBef>
                          <a:spcPts val="300"/>
                        </a:spcBef>
                        <a:spcAft>
                          <a:spcPts val="0"/>
                        </a:spcAft>
                        <a:buFont typeface="+mj-lt"/>
                        <a:buAutoNum type="arabicPeriod"/>
                      </a:pPr>
                      <a:endParaRPr lang="en-US" sz="1600" b="0" u="none" kern="1200" dirty="0" smtClean="0">
                        <a:solidFill>
                          <a:schemeClr val="tx1"/>
                        </a:solidFill>
                        <a:latin typeface="+mn-lt"/>
                        <a:ea typeface="+mn-ea"/>
                        <a:cs typeface="+mn-cs"/>
                      </a:endParaRPr>
                    </a:p>
                  </a:txBody>
                  <a:tcPr marL="71791" marR="71791" marT="34290" marB="34290">
                    <a:solidFill>
                      <a:srgbClr val="E9EDF4"/>
                    </a:solidFill>
                  </a:tcPr>
                </a:tc>
                <a:tc>
                  <a:txBody>
                    <a:bodyPr/>
                    <a:lstStyle/>
                    <a:p>
                      <a:pPr marL="342900" marR="0" indent="-342900" algn="l" defTabSz="685800" rtl="0" eaLnBrk="1" latinLnBrk="0" hangingPunct="1">
                        <a:lnSpc>
                          <a:spcPct val="100000"/>
                        </a:lnSpc>
                        <a:spcBef>
                          <a:spcPts val="0"/>
                        </a:spcBef>
                        <a:spcAft>
                          <a:spcPts val="0"/>
                        </a:spcAft>
                        <a:buFont typeface="+mj-lt"/>
                        <a:buAutoNum type="arabicPeriod" startAt="8"/>
                      </a:pPr>
                      <a:r>
                        <a:rPr lang="en-US" sz="1600" b="1" u="none" kern="1200" dirty="0" smtClean="0">
                          <a:solidFill>
                            <a:schemeClr val="tx1"/>
                          </a:solidFill>
                          <a:latin typeface="+mn-lt"/>
                          <a:ea typeface="+mn-ea"/>
                          <a:cs typeface="+mn-cs"/>
                        </a:rPr>
                        <a:t>“LI NET for People at Pharmacy Counter” </a:t>
                      </a:r>
                      <a:r>
                        <a:rPr lang="en-US" sz="1600" b="0" u="none" kern="1200" dirty="0" smtClean="0">
                          <a:solidFill>
                            <a:schemeClr val="tx1"/>
                          </a:solidFill>
                          <a:latin typeface="+mn-lt"/>
                          <a:ea typeface="+mn-ea"/>
                          <a:cs typeface="+mn-cs"/>
                        </a:rPr>
                        <a:t>(CMS Product No. 11328-P)</a:t>
                      </a:r>
                    </a:p>
                    <a:p>
                      <a:pPr marL="342900" marR="0" indent="-342900" algn="l" defTabSz="685800" rtl="0" eaLnBrk="1" latinLnBrk="0" hangingPunct="1">
                        <a:lnSpc>
                          <a:spcPct val="100000"/>
                        </a:lnSpc>
                        <a:spcBef>
                          <a:spcPts val="0"/>
                        </a:spcBef>
                        <a:spcAft>
                          <a:spcPts val="0"/>
                        </a:spcAft>
                        <a:buFont typeface="+mj-lt"/>
                        <a:buAutoNum type="arabicPeriod" startAt="8"/>
                      </a:pPr>
                      <a:r>
                        <a:rPr lang="en-US" sz="1600" b="1" u="none" kern="1200" dirty="0" smtClean="0">
                          <a:solidFill>
                            <a:schemeClr val="tx1"/>
                          </a:solidFill>
                          <a:latin typeface="+mn-lt"/>
                          <a:ea typeface="+mn-ea"/>
                          <a:cs typeface="+mn-cs"/>
                        </a:rPr>
                        <a:t>“LI NET for People With Retroactive Medicaid &amp; SSI Eligibility” </a:t>
                      </a:r>
                      <a:r>
                        <a:rPr lang="en-US" sz="1600" b="0" u="none" kern="1200" dirty="0" smtClean="0">
                          <a:solidFill>
                            <a:schemeClr val="tx1"/>
                          </a:solidFill>
                          <a:latin typeface="+mn-lt"/>
                          <a:ea typeface="+mn-ea"/>
                          <a:cs typeface="+mn-cs"/>
                        </a:rPr>
                        <a:t>(CMS Product No. 11401-P)</a:t>
                      </a:r>
                    </a:p>
                    <a:p>
                      <a:pPr marL="342900" marR="0" indent="-342900" algn="l" defTabSz="685800" rtl="0" eaLnBrk="1" latinLnBrk="0" hangingPunct="1">
                        <a:lnSpc>
                          <a:spcPct val="100000"/>
                        </a:lnSpc>
                        <a:spcBef>
                          <a:spcPts val="0"/>
                        </a:spcBef>
                        <a:spcAft>
                          <a:spcPts val="0"/>
                        </a:spcAft>
                        <a:buFont typeface="+mj-lt"/>
                        <a:buAutoNum type="arabicPeriod" startAt="8"/>
                      </a:pPr>
                      <a:r>
                        <a:rPr lang="en-US" sz="1600" b="1" u="none" kern="1200" dirty="0" smtClean="0">
                          <a:solidFill>
                            <a:schemeClr val="dk1"/>
                          </a:solidFill>
                          <a:latin typeface="+mn-lt"/>
                          <a:ea typeface="+mn-ea"/>
                          <a:cs typeface="+mn-cs"/>
                        </a:rPr>
                        <a:t>“How Medicare Plans Drug Coverage Work With a Medicare Advantage Plan or Medicare Cost Plan” </a:t>
                      </a:r>
                      <a:r>
                        <a:rPr lang="en-US" sz="1600" b="0" u="none" kern="1200" dirty="0" smtClean="0">
                          <a:solidFill>
                            <a:schemeClr val="dk1"/>
                          </a:solidFill>
                          <a:latin typeface="+mn-lt"/>
                          <a:ea typeface="+mn-ea"/>
                          <a:cs typeface="+mn-cs"/>
                        </a:rPr>
                        <a:t>(CMS Product No. 11135)</a:t>
                      </a:r>
                    </a:p>
                    <a:p>
                      <a:pPr marL="0" marR="0">
                        <a:lnSpc>
                          <a:spcPct val="100000"/>
                        </a:lnSpc>
                        <a:spcBef>
                          <a:spcPts val="600"/>
                        </a:spcBef>
                        <a:spcAft>
                          <a:spcPts val="0"/>
                        </a:spcAft>
                      </a:pPr>
                      <a:r>
                        <a:rPr lang="en-US" sz="1600" b="1" dirty="0" smtClean="0">
                          <a:effectLst/>
                          <a:latin typeface="+mn-lt"/>
                          <a:ea typeface="Calibri"/>
                          <a:cs typeface="Times New Roman"/>
                        </a:rPr>
                        <a:t/>
                      </a:r>
                      <a:br>
                        <a:rPr lang="en-US" sz="1600" b="1" dirty="0" smtClean="0">
                          <a:effectLst/>
                          <a:latin typeface="+mn-lt"/>
                          <a:ea typeface="Calibri"/>
                          <a:cs typeface="Times New Roman"/>
                        </a:rPr>
                      </a:br>
                      <a:r>
                        <a:rPr lang="en-US" sz="1600" b="1" dirty="0" smtClean="0">
                          <a:effectLst/>
                          <a:latin typeface="+mn-lt"/>
                          <a:ea typeface="Calibri"/>
                          <a:cs typeface="Times New Roman"/>
                        </a:rPr>
                        <a:t>To access these products:</a:t>
                      </a:r>
                    </a:p>
                    <a:p>
                      <a:pPr marL="171450" marR="0" indent="-171450">
                        <a:lnSpc>
                          <a:spcPct val="100000"/>
                        </a:lnSpc>
                        <a:spcBef>
                          <a:spcPts val="600"/>
                        </a:spcBef>
                        <a:spcAft>
                          <a:spcPts val="0"/>
                        </a:spcAft>
                        <a:buFont typeface="Arial" panose="020B0604020202020204" pitchFamily="34" charset="0"/>
                        <a:buChar char="•"/>
                      </a:pPr>
                      <a:r>
                        <a:rPr lang="en-US" sz="1600" dirty="0" smtClean="0">
                          <a:effectLst/>
                          <a:latin typeface="+mn-lt"/>
                          <a:ea typeface="Calibri"/>
                          <a:cs typeface="Times New Roman"/>
                        </a:rPr>
                        <a:t>View and order single copies at </a:t>
                      </a:r>
                      <a:r>
                        <a:rPr lang="en-US" sz="1600" dirty="0" smtClean="0">
                          <a:effectLst/>
                          <a:latin typeface="+mn-lt"/>
                          <a:ea typeface="Calibri"/>
                          <a:cs typeface="Times New Roman"/>
                          <a:hlinkClick r:id="rId3"/>
                        </a:rPr>
                        <a:t>Medicare.gov/publications</a:t>
                      </a:r>
                      <a:r>
                        <a:rPr lang="en-US" sz="1600" dirty="0" smtClean="0">
                          <a:effectLst/>
                          <a:latin typeface="+mn-lt"/>
                          <a:ea typeface="Calibri"/>
                          <a:cs typeface="Times New Roman"/>
                        </a:rPr>
                        <a:t>.</a:t>
                      </a:r>
                      <a:br>
                        <a:rPr lang="en-US" sz="1600" dirty="0" smtClean="0">
                          <a:effectLst/>
                          <a:latin typeface="+mn-lt"/>
                          <a:ea typeface="Calibri"/>
                          <a:cs typeface="Times New Roman"/>
                        </a:rPr>
                      </a:br>
                      <a:endParaRPr lang="en-US" sz="700" dirty="0" smtClean="0">
                        <a:effectLst/>
                        <a:latin typeface="+mn-lt"/>
                        <a:ea typeface="Calibri"/>
                        <a:cs typeface="Times New Roman"/>
                      </a:endParaRPr>
                    </a:p>
                    <a:p>
                      <a:pPr marL="171450" marR="0" indent="-171450">
                        <a:lnSpc>
                          <a:spcPct val="100000"/>
                        </a:lnSpc>
                        <a:spcBef>
                          <a:spcPts val="600"/>
                        </a:spcBef>
                        <a:spcAft>
                          <a:spcPts val="0"/>
                        </a:spcAft>
                        <a:buFont typeface="Arial" panose="020B0604020202020204" pitchFamily="34" charset="0"/>
                        <a:buChar char="•"/>
                      </a:pPr>
                      <a:r>
                        <a:rPr lang="en-US" sz="1600" dirty="0" smtClean="0">
                          <a:effectLst/>
                          <a:latin typeface="+mn-lt"/>
                          <a:ea typeface="Calibri"/>
                          <a:cs typeface="Times New Roman"/>
                        </a:rPr>
                        <a:t>Order multiple copies (partners only)</a:t>
                      </a:r>
                      <a:br>
                        <a:rPr lang="en-US" sz="1600" dirty="0" smtClean="0">
                          <a:effectLst/>
                          <a:latin typeface="+mn-lt"/>
                          <a:ea typeface="Calibri"/>
                          <a:cs typeface="Times New Roman"/>
                        </a:rPr>
                      </a:br>
                      <a:r>
                        <a:rPr lang="en-US" sz="1600" dirty="0" smtClean="0">
                          <a:effectLst/>
                          <a:latin typeface="+mn-lt"/>
                          <a:ea typeface="Calibri"/>
                          <a:cs typeface="Times New Roman"/>
                        </a:rPr>
                        <a:t>at </a:t>
                      </a:r>
                      <a:r>
                        <a:rPr lang="en-US" sz="1600" dirty="0" smtClean="0">
                          <a:effectLst/>
                          <a:latin typeface="+mn-lt"/>
                          <a:ea typeface="Calibri"/>
                          <a:cs typeface="Times New Roman"/>
                          <a:hlinkClick r:id="rId4"/>
                        </a:rPr>
                        <a:t>Productordering.cms.hhs.gov</a:t>
                      </a:r>
                      <a:r>
                        <a:rPr lang="en-US" sz="1600" baseline="0" dirty="0" smtClean="0">
                          <a:effectLst/>
                          <a:latin typeface="+mn-lt"/>
                          <a:ea typeface="Calibri"/>
                          <a:cs typeface="Times New Roman"/>
                        </a:rPr>
                        <a:t>.</a:t>
                      </a:r>
                      <a:r>
                        <a:rPr lang="en-US" sz="1600" dirty="0" smtClean="0">
                          <a:effectLst/>
                          <a:latin typeface="+mn-lt"/>
                          <a:ea typeface="Calibri"/>
                          <a:cs typeface="Times New Roman"/>
                        </a:rPr>
                        <a:t> </a:t>
                      </a:r>
                      <a:br>
                        <a:rPr lang="en-US" sz="1600" dirty="0" smtClean="0">
                          <a:effectLst/>
                          <a:latin typeface="+mn-lt"/>
                          <a:ea typeface="Calibri"/>
                          <a:cs typeface="Times New Roman"/>
                        </a:rPr>
                      </a:br>
                      <a:r>
                        <a:rPr lang="en-US" sz="1600" i="1" dirty="0" smtClean="0">
                          <a:effectLst/>
                          <a:latin typeface="+mn-lt"/>
                          <a:ea typeface="Calibri"/>
                          <a:cs typeface="Times New Roman"/>
                        </a:rPr>
                        <a:t>You must register your organization</a:t>
                      </a:r>
                      <a:r>
                        <a:rPr lang="en-US" sz="1600" dirty="0" smtClean="0">
                          <a:effectLst/>
                          <a:latin typeface="+mn-lt"/>
                          <a:ea typeface="Calibri"/>
                          <a:cs typeface="Times New Roman"/>
                        </a:rPr>
                        <a:t>.</a:t>
                      </a:r>
                      <a:endParaRPr lang="en-US" sz="1600" dirty="0" smtClean="0"/>
                    </a:p>
                  </a:txBody>
                  <a:tcPr marL="71791" marR="71791" marT="34290" marB="34290">
                    <a:solidFill>
                      <a:srgbClr val="E9EDF4"/>
                    </a:solidFill>
                  </a:tcPr>
                </a:tc>
              </a:tr>
            </a:tbl>
          </a:graphicData>
        </a:graphic>
      </p:graphicFrame>
      <p:sp>
        <p:nvSpPr>
          <p:cNvPr id="6" name="Date Placeholder 5"/>
          <p:cNvSpPr>
            <a:spLocks noGrp="1"/>
          </p:cNvSpPr>
          <p:nvPr>
            <p:ph type="dt" sz="half" idx="10"/>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69</a:t>
            </a:fld>
            <a:endParaRPr lang="en-US" dirty="0"/>
          </a:p>
        </p:txBody>
      </p:sp>
    </p:spTree>
    <p:extLst>
      <p:ext uri="{BB962C8B-B14F-4D97-AF65-F5344CB8AC3E}">
        <p14:creationId xmlns:p14="http://schemas.microsoft.com/office/powerpoint/2010/main" val="428593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0" y="15278"/>
            <a:ext cx="9144000" cy="939227"/>
          </a:xfrm>
        </p:spPr>
        <p:txBody>
          <a:bodyPr/>
          <a:lstStyle/>
          <a:p>
            <a:r>
              <a:rPr lang="en-US" dirty="0"/>
              <a:t>Part A Prescription Drug Coverage</a:t>
            </a:r>
          </a:p>
        </p:txBody>
      </p:sp>
      <p:sp>
        <p:nvSpPr>
          <p:cNvPr id="535555" name="Rectangle 3"/>
          <p:cNvSpPr>
            <a:spLocks noGrp="1" noChangeArrowheads="1"/>
          </p:cNvSpPr>
          <p:nvPr>
            <p:ph idx="1"/>
          </p:nvPr>
        </p:nvSpPr>
        <p:spPr/>
        <p:txBody>
          <a:bodyPr/>
          <a:lstStyle/>
          <a:p>
            <a:r>
              <a:rPr lang="en-US" dirty="0"/>
              <a:t>Part A generally pays for </a:t>
            </a:r>
            <a:endParaRPr lang="en-US" dirty="0" smtClean="0"/>
          </a:p>
          <a:p>
            <a:pPr lvl="1"/>
            <a:r>
              <a:rPr lang="en-US" dirty="0" smtClean="0"/>
              <a:t>All </a:t>
            </a:r>
            <a:r>
              <a:rPr lang="en-US" dirty="0"/>
              <a:t>drugs during a covered inpatient </a:t>
            </a:r>
            <a:r>
              <a:rPr lang="en-US" dirty="0" smtClean="0"/>
              <a:t>stay received </a:t>
            </a:r>
            <a:r>
              <a:rPr lang="en-US" dirty="0"/>
              <a:t>as part of treatment in a hospital or skilled nursing facility</a:t>
            </a:r>
          </a:p>
          <a:p>
            <a:pPr lvl="1"/>
            <a:r>
              <a:rPr lang="en-US" dirty="0"/>
              <a:t>Drugs used in hospice care for symptom control and pain relief only </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5" name="Footer Placeholder 4"/>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7</a:t>
            </a:fld>
            <a:endParaRPr lang="en-US" dirty="0"/>
          </a:p>
        </p:txBody>
      </p:sp>
    </p:spTree>
    <p:extLst>
      <p:ext uri="{BB962C8B-B14F-4D97-AF65-F5344CB8AC3E}">
        <p14:creationId xmlns:p14="http://schemas.microsoft.com/office/powerpoint/2010/main" val="38740221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304800" y="1179094"/>
            <a:ext cx="8534400" cy="5462337"/>
          </a:xfrm>
        </p:spPr>
        <p:txBody>
          <a:bodyPr numCol="2"/>
          <a:lstStyle/>
          <a:p>
            <a:pPr marL="0" indent="0">
              <a:buNone/>
            </a:pPr>
            <a:r>
              <a:rPr lang="en-US" sz="2400" b="1" dirty="0" smtClean="0"/>
              <a:t>AIC</a:t>
            </a:r>
            <a:r>
              <a:rPr lang="en-US" sz="2400" dirty="0" smtClean="0"/>
              <a:t> </a:t>
            </a:r>
            <a:r>
              <a:rPr lang="en-US" sz="2400" dirty="0"/>
              <a:t>Amount in Controversy </a:t>
            </a:r>
          </a:p>
          <a:p>
            <a:pPr marL="0" indent="0">
              <a:buNone/>
            </a:pPr>
            <a:r>
              <a:rPr lang="en-US" sz="2400" b="1" dirty="0"/>
              <a:t>ALJ</a:t>
            </a:r>
            <a:r>
              <a:rPr lang="en-US" sz="2400" dirty="0"/>
              <a:t> Administrative Law Judge </a:t>
            </a:r>
          </a:p>
          <a:p>
            <a:pPr marL="0" indent="0">
              <a:buNone/>
            </a:pPr>
            <a:r>
              <a:rPr lang="en-US" sz="2400" b="1" dirty="0"/>
              <a:t>ANOC </a:t>
            </a:r>
            <a:r>
              <a:rPr lang="en-US" sz="2400" dirty="0"/>
              <a:t>Annual Notice of Change </a:t>
            </a:r>
          </a:p>
          <a:p>
            <a:pPr marL="0" indent="0">
              <a:buNone/>
            </a:pPr>
            <a:r>
              <a:rPr lang="en-US" sz="2400" b="1" dirty="0"/>
              <a:t>BPH</a:t>
            </a:r>
            <a:r>
              <a:rPr lang="en-US" sz="2400" dirty="0"/>
              <a:t> Benign Prostatic Hyperplasia </a:t>
            </a:r>
          </a:p>
          <a:p>
            <a:pPr marL="0" indent="0">
              <a:buNone/>
            </a:pPr>
            <a:r>
              <a:rPr lang="en-US" sz="2400" b="1" dirty="0"/>
              <a:t>CHIP</a:t>
            </a:r>
            <a:r>
              <a:rPr lang="en-US" sz="2400" dirty="0"/>
              <a:t> Children’s Health Insurance Program </a:t>
            </a:r>
          </a:p>
          <a:p>
            <a:pPr marL="0" indent="0">
              <a:buNone/>
            </a:pPr>
            <a:r>
              <a:rPr lang="en-US" sz="2400" b="1" dirty="0"/>
              <a:t>CMS</a:t>
            </a:r>
            <a:r>
              <a:rPr lang="en-US" sz="2400" dirty="0"/>
              <a:t> Centers for Medicare &amp; Medicaid Services </a:t>
            </a:r>
          </a:p>
          <a:p>
            <a:pPr marL="0" indent="0">
              <a:buNone/>
            </a:pPr>
            <a:r>
              <a:rPr lang="en-US" sz="2400" b="1" dirty="0"/>
              <a:t>DME </a:t>
            </a:r>
            <a:r>
              <a:rPr lang="en-US" sz="2400" dirty="0"/>
              <a:t>Durable Medical </a:t>
            </a:r>
            <a:r>
              <a:rPr lang="en-US" sz="2400" dirty="0" smtClean="0"/>
              <a:t>Equipment </a:t>
            </a:r>
            <a:endParaRPr lang="en-US" sz="2400" dirty="0"/>
          </a:p>
          <a:p>
            <a:pPr marL="0" indent="0">
              <a:buNone/>
            </a:pPr>
            <a:r>
              <a:rPr lang="en-US" sz="2400" b="1" dirty="0"/>
              <a:t>EOB</a:t>
            </a:r>
            <a:r>
              <a:rPr lang="en-US" sz="2400" dirty="0"/>
              <a:t> Explanation of Benefits </a:t>
            </a:r>
          </a:p>
          <a:p>
            <a:pPr marL="0" indent="0">
              <a:buNone/>
            </a:pPr>
            <a:r>
              <a:rPr lang="en-US" sz="2400" b="1" dirty="0"/>
              <a:t>EOC</a:t>
            </a:r>
            <a:r>
              <a:rPr lang="en-US" sz="2400" dirty="0"/>
              <a:t> Evidence of Coverage </a:t>
            </a:r>
          </a:p>
          <a:p>
            <a:pPr marL="0" indent="0">
              <a:buNone/>
            </a:pPr>
            <a:r>
              <a:rPr lang="en-US" sz="2400" b="1" dirty="0"/>
              <a:t>ESRD </a:t>
            </a:r>
            <a:r>
              <a:rPr lang="en-US" sz="2400" dirty="0"/>
              <a:t>End-Stage Renal Disease </a:t>
            </a:r>
          </a:p>
          <a:p>
            <a:pPr marL="0" indent="0">
              <a:buNone/>
            </a:pPr>
            <a:r>
              <a:rPr lang="en-US" sz="2400" b="1" dirty="0"/>
              <a:t>FDA</a:t>
            </a:r>
            <a:r>
              <a:rPr lang="en-US" sz="2400" dirty="0"/>
              <a:t> U.S. Food and Drug Administration </a:t>
            </a:r>
          </a:p>
          <a:p>
            <a:pPr marL="0" indent="0">
              <a:buNone/>
            </a:pPr>
            <a:r>
              <a:rPr lang="en-US" sz="2400" b="1" dirty="0"/>
              <a:t>FPL</a:t>
            </a:r>
            <a:r>
              <a:rPr lang="en-US" sz="2400" dirty="0"/>
              <a:t> Federal Poverty Level </a:t>
            </a:r>
          </a:p>
          <a:p>
            <a:pPr marL="0" indent="0">
              <a:buNone/>
            </a:pPr>
            <a:r>
              <a:rPr lang="en-US" sz="2400" b="1" dirty="0"/>
              <a:t>IEP</a:t>
            </a:r>
            <a:r>
              <a:rPr lang="en-US" sz="2400" dirty="0"/>
              <a:t> Initial Enrollment Period </a:t>
            </a:r>
          </a:p>
          <a:p>
            <a:pPr marL="0" indent="0">
              <a:buNone/>
            </a:pPr>
            <a:r>
              <a:rPr lang="en-US" sz="2400" b="1" dirty="0"/>
              <a:t>IRE</a:t>
            </a:r>
            <a:r>
              <a:rPr lang="en-US" sz="2400" dirty="0"/>
              <a:t> Independent Review Entity </a:t>
            </a:r>
          </a:p>
          <a:p>
            <a:pPr marL="0" indent="0">
              <a:buNone/>
            </a:pPr>
            <a:r>
              <a:rPr lang="en-US" sz="2400" b="1" dirty="0"/>
              <a:t>IRMAA</a:t>
            </a:r>
            <a:r>
              <a:rPr lang="en-US" sz="2400" dirty="0"/>
              <a:t> Income-Related Monthly Adjustment Amount </a:t>
            </a:r>
          </a:p>
          <a:p>
            <a:pPr marL="0" indent="0">
              <a:buNone/>
            </a:pPr>
            <a:r>
              <a:rPr lang="en-US" sz="2400" b="1" dirty="0"/>
              <a:t>IRS</a:t>
            </a:r>
            <a:r>
              <a:rPr lang="en-US" sz="2400" dirty="0"/>
              <a:t> Internal Revenue Service </a:t>
            </a:r>
          </a:p>
          <a:p>
            <a:pPr marL="0" indent="0">
              <a:buNone/>
            </a:pPr>
            <a:r>
              <a:rPr lang="en-US" sz="2400" b="1" dirty="0"/>
              <a:t>LPI</a:t>
            </a:r>
            <a:r>
              <a:rPr lang="en-US" sz="2400" dirty="0"/>
              <a:t> Low Performance Icon </a:t>
            </a:r>
          </a:p>
          <a:p>
            <a:pPr marL="0" indent="0">
              <a:buNone/>
            </a:pPr>
            <a:r>
              <a:rPr lang="en-US" sz="2400" b="1" dirty="0"/>
              <a:t>MA</a:t>
            </a:r>
            <a:r>
              <a:rPr lang="en-US" sz="2400" dirty="0"/>
              <a:t> Medicare Advantage </a:t>
            </a:r>
          </a:p>
        </p:txBody>
      </p:sp>
      <p:sp>
        <p:nvSpPr>
          <p:cNvPr id="7" name="Date Placeholder 6"/>
          <p:cNvSpPr>
            <a:spLocks noGrp="1"/>
          </p:cNvSpPr>
          <p:nvPr>
            <p:ph type="dt" sz="half" idx="2"/>
          </p:nvPr>
        </p:nvSpPr>
        <p:spPr/>
        <p:txBody>
          <a:bodyPr/>
          <a:lstStyle/>
          <a:p>
            <a:r>
              <a:rPr lang="en-US" smtClean="0"/>
              <a:t>July 2018</a:t>
            </a:r>
            <a:endParaRPr lang="en-US" dirty="0"/>
          </a:p>
        </p:txBody>
      </p:sp>
      <p:sp>
        <p:nvSpPr>
          <p:cNvPr id="8" name="Footer Placeholder 7"/>
          <p:cNvSpPr>
            <a:spLocks noGrp="1"/>
          </p:cNvSpPr>
          <p:nvPr>
            <p:ph type="ftr" sz="quarter" idx="11"/>
          </p:nvPr>
        </p:nvSpPr>
        <p:spPr/>
        <p:txBody>
          <a:bodyPr/>
          <a:lstStyle/>
          <a:p>
            <a:r>
              <a:rPr lang="en-US" dirty="0" smtClean="0"/>
              <a:t>Medicare Prescription Drug Coverage</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70</a:t>
            </a:fld>
            <a:endParaRPr lang="en-US" dirty="0"/>
          </a:p>
        </p:txBody>
      </p:sp>
    </p:spTree>
    <p:extLst>
      <p:ext uri="{BB962C8B-B14F-4D97-AF65-F5344CB8AC3E}">
        <p14:creationId xmlns:p14="http://schemas.microsoft.com/office/powerpoint/2010/main" val="17002415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Acronyms (continued)</a:t>
            </a:r>
            <a:endParaRPr lang="en-US" dirty="0"/>
          </a:p>
        </p:txBody>
      </p:sp>
      <p:sp>
        <p:nvSpPr>
          <p:cNvPr id="9" name="Content Placeholder 8"/>
          <p:cNvSpPr>
            <a:spLocks noGrp="1"/>
          </p:cNvSpPr>
          <p:nvPr>
            <p:ph idx="1"/>
          </p:nvPr>
        </p:nvSpPr>
        <p:spPr>
          <a:xfrm>
            <a:off x="272717" y="1259304"/>
            <a:ext cx="8646694" cy="5142247"/>
          </a:xfrm>
        </p:spPr>
        <p:txBody>
          <a:bodyPr numCol="2"/>
          <a:lstStyle/>
          <a:p>
            <a:pPr marL="0" indent="0">
              <a:buNone/>
            </a:pPr>
            <a:r>
              <a:rPr lang="en-US" sz="2400" b="1" dirty="0"/>
              <a:t>MAC</a:t>
            </a:r>
            <a:r>
              <a:rPr lang="en-US" sz="2400" dirty="0"/>
              <a:t> Medicare Administrative Contractor </a:t>
            </a:r>
          </a:p>
          <a:p>
            <a:pPr marL="0" indent="0">
              <a:buNone/>
            </a:pPr>
            <a:r>
              <a:rPr lang="en-US" sz="2400" b="1" dirty="0"/>
              <a:t>MA-PD</a:t>
            </a:r>
            <a:r>
              <a:rPr lang="en-US" sz="2400" dirty="0"/>
              <a:t> Medicare Advantage Plans With Prescription Coverage </a:t>
            </a:r>
          </a:p>
          <a:p>
            <a:pPr marL="0" indent="0">
              <a:buNone/>
            </a:pPr>
            <a:r>
              <a:rPr lang="en-US" sz="2400" b="1" dirty="0"/>
              <a:t>MSP</a:t>
            </a:r>
            <a:r>
              <a:rPr lang="en-US" sz="2400" dirty="0"/>
              <a:t> Medicare Savings Program </a:t>
            </a:r>
          </a:p>
          <a:p>
            <a:pPr marL="0" indent="0">
              <a:buNone/>
            </a:pPr>
            <a:r>
              <a:rPr lang="en-US" sz="2400" b="1" dirty="0"/>
              <a:t>MTM</a:t>
            </a:r>
            <a:r>
              <a:rPr lang="en-US" sz="2400" dirty="0"/>
              <a:t> Medication Therapy Management </a:t>
            </a:r>
          </a:p>
          <a:p>
            <a:pPr marL="0" indent="0">
              <a:buNone/>
            </a:pPr>
            <a:r>
              <a:rPr lang="en-US" sz="2400" b="1" dirty="0"/>
              <a:t>NET</a:t>
            </a:r>
            <a:r>
              <a:rPr lang="en-US" sz="2400" dirty="0"/>
              <a:t> Newly Eligible Transition </a:t>
            </a:r>
          </a:p>
          <a:p>
            <a:pPr marL="0" indent="0">
              <a:buNone/>
            </a:pPr>
            <a:r>
              <a:rPr lang="en-US" sz="2400" b="1" dirty="0"/>
              <a:t>NTP</a:t>
            </a:r>
            <a:r>
              <a:rPr lang="en-US" sz="2400" dirty="0"/>
              <a:t> National Training Program </a:t>
            </a:r>
          </a:p>
          <a:p>
            <a:pPr marL="0" indent="0">
              <a:buNone/>
            </a:pPr>
            <a:r>
              <a:rPr lang="en-US" sz="2400" b="1" dirty="0"/>
              <a:t>PDP</a:t>
            </a:r>
            <a:r>
              <a:rPr lang="en-US" sz="2400" dirty="0"/>
              <a:t> Prescription Drug Plan </a:t>
            </a:r>
          </a:p>
          <a:p>
            <a:pPr marL="0" indent="0">
              <a:buNone/>
            </a:pPr>
            <a:r>
              <a:rPr lang="en-US" sz="2400" b="1" dirty="0"/>
              <a:t>POS</a:t>
            </a:r>
            <a:r>
              <a:rPr lang="en-US" sz="2400" dirty="0"/>
              <a:t> Point-of-Sale </a:t>
            </a:r>
            <a:endParaRPr lang="en-US" sz="2400" dirty="0" smtClean="0"/>
          </a:p>
          <a:p>
            <a:pPr marL="0" indent="0">
              <a:buNone/>
            </a:pPr>
            <a:endParaRPr lang="en-US" sz="2400" dirty="0"/>
          </a:p>
          <a:p>
            <a:pPr marL="0" indent="0">
              <a:buNone/>
            </a:pPr>
            <a:r>
              <a:rPr lang="en-US" sz="2400" b="1" dirty="0"/>
              <a:t>RRB</a:t>
            </a:r>
            <a:r>
              <a:rPr lang="en-US" sz="2400" dirty="0"/>
              <a:t> Railroad Retirement Board </a:t>
            </a:r>
          </a:p>
          <a:p>
            <a:pPr marL="0" indent="0">
              <a:buNone/>
            </a:pPr>
            <a:r>
              <a:rPr lang="en-US" sz="2400" b="1" dirty="0"/>
              <a:t>SCE</a:t>
            </a:r>
            <a:r>
              <a:rPr lang="en-US" sz="2400" dirty="0"/>
              <a:t> Subsidy-Changing Event </a:t>
            </a:r>
          </a:p>
          <a:p>
            <a:pPr marL="0" indent="0">
              <a:buNone/>
            </a:pPr>
            <a:r>
              <a:rPr lang="en-US" sz="2400" b="1" dirty="0"/>
              <a:t>SEP</a:t>
            </a:r>
            <a:r>
              <a:rPr lang="en-US" sz="2400" dirty="0"/>
              <a:t> Special Enrollment Period </a:t>
            </a:r>
          </a:p>
          <a:p>
            <a:pPr marL="0" indent="0">
              <a:buNone/>
            </a:pPr>
            <a:r>
              <a:rPr lang="en-US" sz="2400" b="1" dirty="0"/>
              <a:t>SNF</a:t>
            </a:r>
            <a:r>
              <a:rPr lang="en-US" sz="2400" dirty="0"/>
              <a:t> Skilled Nursing Facility </a:t>
            </a:r>
          </a:p>
          <a:p>
            <a:pPr marL="0" indent="0">
              <a:buNone/>
            </a:pPr>
            <a:r>
              <a:rPr lang="en-US" sz="2400" b="1" dirty="0"/>
              <a:t>SSA</a:t>
            </a:r>
            <a:r>
              <a:rPr lang="en-US" sz="2400" dirty="0"/>
              <a:t> Social Security </a:t>
            </a:r>
          </a:p>
          <a:p>
            <a:pPr marL="0" indent="0">
              <a:buNone/>
            </a:pPr>
            <a:r>
              <a:rPr lang="en-US" sz="2400" b="1" dirty="0"/>
              <a:t>SSI</a:t>
            </a:r>
            <a:r>
              <a:rPr lang="en-US" sz="2400" dirty="0"/>
              <a:t> Supplemental Security Income </a:t>
            </a:r>
          </a:p>
          <a:p>
            <a:pPr marL="0" indent="0">
              <a:buNone/>
            </a:pPr>
            <a:r>
              <a:rPr lang="en-US" sz="2400" b="1" dirty="0"/>
              <a:t>TrOOP</a:t>
            </a:r>
            <a:r>
              <a:rPr lang="en-US" sz="2400" dirty="0"/>
              <a:t> True Out-of-Pocket </a:t>
            </a:r>
          </a:p>
          <a:p>
            <a:pPr marL="0" indent="0">
              <a:buNone/>
            </a:pPr>
            <a:r>
              <a:rPr lang="en-US" sz="2400" b="1" dirty="0"/>
              <a:t>TTY</a:t>
            </a:r>
            <a:r>
              <a:rPr lang="en-US" sz="2400" dirty="0"/>
              <a:t> Teletypewriter </a:t>
            </a:r>
          </a:p>
        </p:txBody>
      </p:sp>
      <p:sp>
        <p:nvSpPr>
          <p:cNvPr id="5" name="Date Placeholder 4"/>
          <p:cNvSpPr>
            <a:spLocks noGrp="1"/>
          </p:cNvSpPr>
          <p:nvPr>
            <p:ph type="dt" sz="half" idx="2"/>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71</a:t>
            </a:fld>
            <a:endParaRPr lang="en-US" dirty="0"/>
          </a:p>
        </p:txBody>
      </p:sp>
    </p:spTree>
    <p:extLst>
      <p:ext uri="{BB962C8B-B14F-4D97-AF65-F5344CB8AC3E}">
        <p14:creationId xmlns:p14="http://schemas.microsoft.com/office/powerpoint/2010/main" val="28309547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This Training </a:t>
            </a:r>
            <a:r>
              <a:rPr lang="en-US" dirty="0" smtClean="0"/>
              <a:t>is Provided </a:t>
            </a:r>
            <a:r>
              <a:rPr lang="en-US" dirty="0"/>
              <a:t>by the</a:t>
            </a:r>
          </a:p>
        </p:txBody>
      </p:sp>
      <p:sp>
        <p:nvSpPr>
          <p:cNvPr id="10" name="Content Placeholder 2"/>
          <p:cNvSpPr txBox="1">
            <a:spLocks/>
          </p:cNvSpPr>
          <p:nvPr/>
        </p:nvSpPr>
        <p:spPr>
          <a:xfrm>
            <a:off x="381000" y="1173480"/>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u="sng" dirty="0" smtClean="0">
                <a:hlinkClick r:id="rId3"/>
              </a:rPr>
              <a:t>CMS.gov/outreach-and-education/training/CMSNationalTrainingProgram</a:t>
            </a:r>
            <a:r>
              <a:rPr lang="en-US" sz="2800" dirty="0" smtClean="0"/>
              <a:t>.</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a:p>
            <a:pPr marL="0" indent="0" algn="ctr">
              <a:spcBef>
                <a:spcPts val="600"/>
              </a:spcBef>
              <a:buNone/>
            </a:pPr>
            <a:endParaRPr lang="en-US" sz="2800" dirty="0" smtClean="0"/>
          </a:p>
          <a:p>
            <a:pPr marL="0" indent="0">
              <a:buNone/>
            </a:pPr>
            <a:endParaRPr lang="en-US" dirty="0"/>
          </a:p>
        </p:txBody>
      </p:sp>
      <p:pic>
        <p:nvPicPr>
          <p:cNvPr id="11" name="Picture 10"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4440" y="5491864"/>
            <a:ext cx="406400" cy="406400"/>
          </a:xfrm>
          <a:prstGeom prst="rect">
            <a:avLst/>
          </a:prstGeom>
        </p:spPr>
      </p:pic>
      <p:sp>
        <p:nvSpPr>
          <p:cNvPr id="2" name="Date Placeholder 1"/>
          <p:cNvSpPr>
            <a:spLocks noGrp="1"/>
          </p:cNvSpPr>
          <p:nvPr>
            <p:ph type="dt" sz="half" idx="2"/>
          </p:nvPr>
        </p:nvSpPr>
        <p:spPr/>
        <p:txBody>
          <a:bodyPr/>
          <a:lstStyle/>
          <a:p>
            <a:r>
              <a:rPr lang="en-US" smtClean="0"/>
              <a:t>July 2018</a:t>
            </a:r>
            <a:endParaRPr lang="en-US" dirty="0"/>
          </a:p>
        </p:txBody>
      </p:sp>
      <p:sp>
        <p:nvSpPr>
          <p:cNvPr id="3" name="Footer Placeholder 2"/>
          <p:cNvSpPr>
            <a:spLocks noGrp="1"/>
          </p:cNvSpPr>
          <p:nvPr>
            <p:ph type="ftr" sz="quarter" idx="11"/>
          </p:nvPr>
        </p:nvSpPr>
        <p:spPr/>
        <p:txBody>
          <a:bodyPr/>
          <a:lstStyle/>
          <a:p>
            <a:r>
              <a:rPr lang="en-US" dirty="0" smtClean="0"/>
              <a:t>Medicare Prescription Drug Coverage</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72</a:t>
            </a:fld>
            <a:endParaRPr lang="en-US" dirty="0"/>
          </a:p>
        </p:txBody>
      </p:sp>
    </p:spTree>
    <p:extLst>
      <p:ext uri="{BB962C8B-B14F-4D97-AF65-F5344CB8AC3E}">
        <p14:creationId xmlns:p14="http://schemas.microsoft.com/office/powerpoint/2010/main" val="1891324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278"/>
            <a:ext cx="9144000" cy="939227"/>
          </a:xfrm>
        </p:spPr>
        <p:txBody>
          <a:bodyPr/>
          <a:lstStyle/>
          <a:p>
            <a:r>
              <a:rPr lang="en-US" dirty="0"/>
              <a:t>Part B Prescription Drug Coverage</a:t>
            </a:r>
          </a:p>
        </p:txBody>
      </p:sp>
      <p:sp>
        <p:nvSpPr>
          <p:cNvPr id="539651" name="Rectangle 3"/>
          <p:cNvSpPr>
            <a:spLocks noGrp="1" noChangeArrowheads="1"/>
          </p:cNvSpPr>
          <p:nvPr>
            <p:ph idx="1"/>
          </p:nvPr>
        </p:nvSpPr>
        <p:spPr>
          <a:xfrm>
            <a:off x="481693" y="1044199"/>
            <a:ext cx="8662307" cy="5222458"/>
          </a:xfrm>
        </p:spPr>
        <p:txBody>
          <a:bodyPr/>
          <a:lstStyle/>
          <a:p>
            <a:r>
              <a:rPr lang="en-US" sz="3000" dirty="0"/>
              <a:t>Part B covers limited outpatient drugs</a:t>
            </a:r>
          </a:p>
          <a:p>
            <a:pPr marL="466725" lvl="1" indent="-238125"/>
            <a:r>
              <a:rPr lang="en-US" sz="2600" dirty="0"/>
              <a:t>Most injectable and infusible drugs given as part of a doctor’s service</a:t>
            </a:r>
          </a:p>
          <a:p>
            <a:pPr marL="466725" lvl="1" indent="-238125"/>
            <a:r>
              <a:rPr lang="en-US" sz="2600" dirty="0"/>
              <a:t>Drugs and biologicals </a:t>
            </a:r>
          </a:p>
          <a:p>
            <a:pPr marL="685800" lvl="2" indent="-228600"/>
            <a:r>
              <a:rPr lang="en-US" sz="2600" dirty="0"/>
              <a:t>Used for the treatment of End-Stage Renal Disease </a:t>
            </a:r>
          </a:p>
          <a:p>
            <a:pPr marL="466725" lvl="1" indent="-238125"/>
            <a:r>
              <a:rPr lang="en-US" sz="2600" dirty="0"/>
              <a:t>Drugs used at home with some types of Part B covered durable medical equipment  </a:t>
            </a:r>
          </a:p>
          <a:p>
            <a:pPr marL="685800" lvl="2" indent="-228600"/>
            <a:r>
              <a:rPr lang="en-US" sz="2600" dirty="0"/>
              <a:t>Such as nebulizers and infusion pumps</a:t>
            </a:r>
          </a:p>
          <a:p>
            <a:pPr marL="466725" lvl="1" indent="-238125"/>
            <a:r>
              <a:rPr lang="en-US" sz="2600" dirty="0"/>
              <a:t>Some oral drugs with special coverage requirements like</a:t>
            </a:r>
          </a:p>
          <a:p>
            <a:pPr marL="685800" lvl="2" indent="-228600"/>
            <a:r>
              <a:rPr lang="en-US" sz="2600" dirty="0"/>
              <a:t>Certain oral anti-cancer and antiemetic drugs</a:t>
            </a:r>
          </a:p>
          <a:p>
            <a:pPr marL="685800" lvl="2" indent="-228600"/>
            <a:r>
              <a:rPr lang="en-US" sz="2600" dirty="0"/>
              <a:t>Immunosuppressive drugs, under certain circumstances</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5278"/>
            <a:ext cx="9144000" cy="939227"/>
          </a:xfrm>
        </p:spPr>
        <p:txBody>
          <a:bodyPr/>
          <a:lstStyle/>
          <a:p>
            <a:r>
              <a:rPr lang="en-US" dirty="0"/>
              <a:t>Part B Immunization Coverage </a:t>
            </a:r>
          </a:p>
        </p:txBody>
      </p:sp>
      <p:sp>
        <p:nvSpPr>
          <p:cNvPr id="539651" name="Rectangle 3"/>
          <p:cNvSpPr>
            <a:spLocks noGrp="1" noChangeArrowheads="1"/>
          </p:cNvSpPr>
          <p:nvPr>
            <p:ph idx="1"/>
          </p:nvPr>
        </p:nvSpPr>
        <p:spPr/>
        <p:txBody>
          <a:bodyPr/>
          <a:lstStyle/>
          <a:p>
            <a:r>
              <a:rPr lang="en-US" dirty="0"/>
              <a:t>Part B covers certain immunizations as part of Medicare-covered preventive services</a:t>
            </a:r>
          </a:p>
          <a:p>
            <a:pPr marL="466725" lvl="1" indent="-238125"/>
            <a:r>
              <a:rPr lang="en-US" dirty="0"/>
              <a:t>Flu shot</a:t>
            </a:r>
          </a:p>
          <a:p>
            <a:pPr marL="466725" lvl="1" indent="-238125"/>
            <a:r>
              <a:rPr lang="en-US" dirty="0"/>
              <a:t>Pneumococcal shot (to prevent pneumonia)</a:t>
            </a:r>
          </a:p>
          <a:p>
            <a:pPr marL="466725" lvl="1" indent="-238125"/>
            <a:r>
              <a:rPr lang="en-US" dirty="0"/>
              <a:t>Hepatitis B shot</a:t>
            </a:r>
          </a:p>
          <a:p>
            <a:r>
              <a:rPr lang="en-US" dirty="0"/>
              <a:t>Part B may cover certain vaccines after exposure to a disease or after an injury</a:t>
            </a:r>
          </a:p>
          <a:p>
            <a:pPr marL="466725" lvl="1" indent="-238125"/>
            <a:r>
              <a:rPr lang="en-US" dirty="0"/>
              <a:t>Tetanus shot</a:t>
            </a:r>
          </a:p>
        </p:txBody>
      </p:sp>
      <p:sp>
        <p:nvSpPr>
          <p:cNvPr id="3" name="Date Placeholder 2"/>
          <p:cNvSpPr>
            <a:spLocks noGrp="1"/>
          </p:cNvSpPr>
          <p:nvPr>
            <p:ph type="dt" sz="half" idx="10"/>
          </p:nvPr>
        </p:nvSpPr>
        <p:spPr/>
        <p:txBody>
          <a:bodyPr/>
          <a:lstStyle/>
          <a:p>
            <a:r>
              <a:rPr lang="en-US" smtClean="0"/>
              <a:t>July 2018</a:t>
            </a:r>
            <a:endParaRPr lang="en-US" dirty="0"/>
          </a:p>
        </p:txBody>
      </p:sp>
      <p:sp>
        <p:nvSpPr>
          <p:cNvPr id="6" name="Footer Placeholder 5"/>
          <p:cNvSpPr>
            <a:spLocks noGrp="1"/>
          </p:cNvSpPr>
          <p:nvPr>
            <p:ph type="ftr" sz="quarter" idx="11"/>
          </p:nvPr>
        </p:nvSpPr>
        <p:spPr/>
        <p:txBody>
          <a:bodyPr/>
          <a:lstStyle/>
          <a:p>
            <a:r>
              <a:rPr lang="en-US" dirty="0" smtClean="0"/>
              <a:t>Medicare Prescription Drug Coverage</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2.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13102</TotalTime>
  <Words>17706</Words>
  <Application>Microsoft Office PowerPoint</Application>
  <PresentationFormat>On-screen Show (4:3)</PresentationFormat>
  <Paragraphs>1339</Paragraphs>
  <Slides>72</Slides>
  <Notes>72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72</vt:i4>
      </vt:variant>
    </vt:vector>
  </HeadingPairs>
  <TitlesOfParts>
    <vt:vector size="83" baseType="lpstr">
      <vt:lpstr>Arial</vt:lpstr>
      <vt:lpstr>Avenir Book</vt:lpstr>
      <vt:lpstr>Avenir Heavy</vt:lpstr>
      <vt:lpstr>Calibri</vt:lpstr>
      <vt:lpstr>Calibri </vt:lpstr>
      <vt:lpstr>Times New Roman</vt:lpstr>
      <vt:lpstr>Wingdings</vt:lpstr>
      <vt:lpstr>1_Custom Design</vt:lpstr>
      <vt:lpstr>15_Custom Design</vt:lpstr>
      <vt:lpstr>2_Custom Design</vt:lpstr>
      <vt:lpstr>Custom Design</vt:lpstr>
      <vt:lpstr>Medicare Prescription Drug Coverage SHIBA and WA Version Updated August 2018</vt:lpstr>
      <vt:lpstr>Content</vt:lpstr>
      <vt:lpstr>Session Objectives</vt:lpstr>
      <vt:lpstr>Lesson 1—The Basics</vt:lpstr>
      <vt:lpstr>The 4 Parts of Medicare</vt:lpstr>
      <vt:lpstr>Medicare Prescription Drug Coverage 1</vt:lpstr>
      <vt:lpstr>Part A Prescription Drug Coverage</vt:lpstr>
      <vt:lpstr>Part B Prescription Drug Coverage</vt:lpstr>
      <vt:lpstr>Part B Immunization Coverage </vt:lpstr>
      <vt:lpstr>Self-administered Drugs in  Hospital Outpatient Settings</vt:lpstr>
      <vt:lpstr>Check Your Knowledge—Question 1</vt:lpstr>
      <vt:lpstr>Check Your Knowledge—Question 2</vt:lpstr>
      <vt:lpstr>Lesson 2—Medicare Part D Benefits and Costs</vt:lpstr>
      <vt:lpstr>Part D Medicare Prescription Drug Coverage</vt:lpstr>
      <vt:lpstr>Part D Medicare Prescription Drug Plans</vt:lpstr>
      <vt:lpstr>Medicare Drug Plan Costs</vt:lpstr>
      <vt:lpstr>Standard Structure in 2019</vt:lpstr>
      <vt:lpstr>Improved Coverage in the Coverage Gap</vt:lpstr>
      <vt:lpstr>True Out-of-Pocket (TrOOP) Costs</vt:lpstr>
      <vt:lpstr>What Payments Count Toward TrOOP?</vt:lpstr>
      <vt:lpstr>What Payments Don’t Count Toward TrOOP?</vt:lpstr>
      <vt:lpstr>Part D Monthly Premium and Income-Related Monthly Adjustment Amounts (IRMAA)</vt:lpstr>
      <vt:lpstr>Income-Related Monthly  Adjustment Amount (IRMAA)</vt:lpstr>
      <vt:lpstr>Check Your Knowledge—Question 3</vt:lpstr>
      <vt:lpstr>Check Your Knowledge—Question 4</vt:lpstr>
      <vt:lpstr>Lesson 3—Medicare Part D Drug Coverage</vt:lpstr>
      <vt:lpstr>Part D Covered Drugs</vt:lpstr>
      <vt:lpstr>Required Coverage</vt:lpstr>
      <vt:lpstr>Drugs Excluded by Law Under Part D</vt:lpstr>
      <vt:lpstr>Formulary</vt:lpstr>
      <vt:lpstr>Formulary Changes</vt:lpstr>
      <vt:lpstr>How Plans Manage Access to Drugs</vt:lpstr>
      <vt:lpstr>If Your Prescription Changes </vt:lpstr>
      <vt:lpstr>Check Your Knowledge—Question 5</vt:lpstr>
      <vt:lpstr> Lesson 4—Part D Eligibility and Enrollment  </vt:lpstr>
      <vt:lpstr>Part D Eligibility Requirements</vt:lpstr>
      <vt:lpstr>Creditable Drug Coverage</vt:lpstr>
      <vt:lpstr>Initial Enrollment Period (IEP)</vt:lpstr>
      <vt:lpstr>When You Can Join or Switch Plans</vt:lpstr>
      <vt:lpstr>When You Can Join or Switch Plans continued</vt:lpstr>
      <vt:lpstr>2019 Changes to Special Enrollment Period (SEP) </vt:lpstr>
      <vt:lpstr>Other Special Enrollment Periods (SEP)</vt:lpstr>
      <vt:lpstr>5-Star Special Enrollment Period (SEP)</vt:lpstr>
      <vt:lpstr>Part D Late Enrollment Penalty</vt:lpstr>
      <vt:lpstr>Check Your Knowledge—Question 6</vt:lpstr>
      <vt:lpstr>Lesson 5—Extra Help With Part D Drug Costs</vt:lpstr>
      <vt:lpstr>What Is Extra Help?</vt:lpstr>
      <vt:lpstr>2018* Extra Help Income and Resource Limits</vt:lpstr>
      <vt:lpstr>Qualifying for Extra Help</vt:lpstr>
      <vt:lpstr>2019 Extra Help Copayments</vt:lpstr>
      <vt:lpstr>Medicare’s Limited Income Newly  Eligible Transition (NET) Program</vt:lpstr>
      <vt:lpstr>Reassignment Notices</vt:lpstr>
      <vt:lpstr>Changes in Qualifying for Extra Help</vt:lpstr>
      <vt:lpstr>Check Your Knowledge—Question 7</vt:lpstr>
      <vt:lpstr>Lesson 6—Comparing and Choosing Plans</vt:lpstr>
      <vt:lpstr>Things to Consider Before Joining a Plan</vt:lpstr>
      <vt:lpstr>Steps to Choosing a Medicare Drug Plan </vt:lpstr>
      <vt:lpstr>Step 1: Prepare</vt:lpstr>
      <vt:lpstr>Step 2: Compare Plans on Medicare  Plan Finder</vt:lpstr>
      <vt:lpstr>Step 3: Decide and Join</vt:lpstr>
      <vt:lpstr>What New Members Can Expect</vt:lpstr>
      <vt:lpstr>Annual Notice of Change (ANOC)</vt:lpstr>
      <vt:lpstr>Lesson 7—Coverage Determinations and Appeals</vt:lpstr>
      <vt:lpstr>Coverage Determination Request</vt:lpstr>
      <vt:lpstr>Exception Requests</vt:lpstr>
      <vt:lpstr>Requesting Appeals</vt:lpstr>
      <vt:lpstr>Key Points to Remember</vt:lpstr>
      <vt:lpstr>Medicare Prescription Drug Coverage  Resource Guide</vt:lpstr>
      <vt:lpstr>Medicare Prescription Drug Coverage  Resource Guide (continued)</vt:lpstr>
      <vt:lpstr>Acronyms</vt:lpstr>
      <vt:lpstr>Acronyms (continued)</vt:lpstr>
      <vt:lpstr>This Training is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Prescription Drug Coverage</dc:title>
  <dc:subject>CMS training presentation for volunteers about Medicare prescription drug coverage.</dc:subject>
  <dc:creator>Kim Lare</dc:creator>
  <cp:lastModifiedBy>Wells, Donna (OIC)</cp:lastModifiedBy>
  <cp:revision>495</cp:revision>
  <cp:lastPrinted>2018-08-09T22:58:54Z</cp:lastPrinted>
  <dcterms:created xsi:type="dcterms:W3CDTF">2015-11-05T17:26:50Z</dcterms:created>
  <dcterms:modified xsi:type="dcterms:W3CDTF">2018-08-10T15:47:09Z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